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70" r:id="rId8"/>
    <p:sldId id="271" r:id="rId9"/>
    <p:sldId id="259" r:id="rId10"/>
    <p:sldId id="261" r:id="rId11"/>
    <p:sldId id="272" r:id="rId12"/>
    <p:sldId id="273" r:id="rId13"/>
    <p:sldId id="263" r:id="rId14"/>
    <p:sldId id="264" r:id="rId15"/>
    <p:sldId id="265" r:id="rId16"/>
    <p:sldId id="266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Josefin Sans Bold Italics" panose="020B0604020202020204" charset="0"/>
      <p:regular r:id="rId22"/>
    </p:embeddedFont>
    <p:embeddedFont>
      <p:font typeface="Josefin Sans" panose="020B0604020202020204" charset="0"/>
      <p:regular r:id="rId23"/>
    </p:embeddedFont>
    <p:embeddedFont>
      <p:font typeface="Arial Rounded MT Bold" panose="020F0704030504030204" pitchFamily="34" charset="0"/>
      <p:regular r:id="rId24"/>
    </p:embeddedFont>
    <p:embeddedFont>
      <p:font typeface="Josefin Sans Bold" panose="020B0604020202020204" charset="0"/>
      <p:regular r:id="rId25"/>
    </p:embeddedFont>
    <p:embeddedFont>
      <p:font typeface="Josefin Sans Italics" panose="020B0604020202020204" charset="0"/>
      <p:regular r:id="rId26"/>
    </p:embeddedFont>
    <p:embeddedFont>
      <p:font typeface="Ribeye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sv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6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11.pn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3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8.svg"/><Relationship Id="rId5" Type="http://schemas.openxmlformats.org/officeDocument/2006/relationships/image" Target="../media/image34.svg"/><Relationship Id="rId10" Type="http://schemas.openxmlformats.org/officeDocument/2006/relationships/image" Target="../media/image30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6200" y="2021154"/>
            <a:ext cx="10175056" cy="6428680"/>
            <a:chOff x="0" y="-28575"/>
            <a:chExt cx="13566741" cy="8571574"/>
          </a:xfrm>
        </p:grpSpPr>
        <p:sp>
          <p:nvSpPr>
            <p:cNvPr id="3" name="TextBox 3"/>
            <p:cNvSpPr txBox="1"/>
            <p:nvPr/>
          </p:nvSpPr>
          <p:spPr>
            <a:xfrm>
              <a:off x="0" y="-28575"/>
              <a:ext cx="13566741" cy="83099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8"/>
                </a:lnSpc>
              </a:pPr>
              <a:r>
                <a:rPr lang="en-US" sz="6600" dirty="0">
                  <a:solidFill>
                    <a:srgbClr val="F7B4A7"/>
                  </a:solidFill>
                  <a:latin typeface="Josefin Sans Bold"/>
                </a:rPr>
                <a:t>MEDIA </a:t>
              </a:r>
              <a:r>
                <a:rPr lang="en-US" sz="6600" dirty="0" smtClean="0">
                  <a:solidFill>
                    <a:srgbClr val="F7B4A7"/>
                  </a:solidFill>
                  <a:latin typeface="Josefin Sans Bold"/>
                </a:rPr>
                <a:t>PEMBELAJARAN BAHASA INDONESIA</a:t>
              </a:r>
              <a:endParaRPr lang="id-ID" sz="6600" dirty="0" smtClean="0">
                <a:solidFill>
                  <a:srgbClr val="F7B4A7"/>
                </a:solidFill>
                <a:latin typeface="Josefin Sans Bold"/>
              </a:endParaRPr>
            </a:p>
            <a:p>
              <a:pPr algn="ctr">
                <a:lnSpc>
                  <a:spcPts val="8118"/>
                </a:lnSpc>
              </a:pPr>
              <a:endParaRPr lang="id-ID" sz="6600" dirty="0" smtClean="0">
                <a:solidFill>
                  <a:srgbClr val="F7B4A7"/>
                </a:solidFill>
                <a:latin typeface="Josefin Sans Bold"/>
              </a:endParaRPr>
            </a:p>
            <a:p>
              <a:pPr algn="ctr">
                <a:lnSpc>
                  <a:spcPts val="8118"/>
                </a:lnSpc>
              </a:pPr>
              <a:endParaRPr lang="id-ID" sz="6600" dirty="0">
                <a:solidFill>
                  <a:srgbClr val="F7B4A7"/>
                </a:solidFill>
                <a:latin typeface="Josefin Sans Bold"/>
              </a:endParaRPr>
            </a:p>
            <a:p>
              <a:pPr algn="ctr">
                <a:lnSpc>
                  <a:spcPts val="8118"/>
                </a:lnSpc>
              </a:pPr>
              <a:r>
                <a:rPr lang="id-ID" sz="6600" dirty="0" smtClean="0">
                  <a:solidFill>
                    <a:srgbClr val="F7B4A7"/>
                  </a:solidFill>
                  <a:latin typeface="Josefin Sans Bold"/>
                </a:rPr>
                <a:t/>
              </a:r>
              <a:br>
                <a:rPr lang="id-ID" sz="6600" dirty="0" smtClean="0">
                  <a:solidFill>
                    <a:srgbClr val="F7B4A7"/>
                  </a:solidFill>
                  <a:latin typeface="Josefin Sans Bold"/>
                </a:rPr>
              </a:br>
              <a:endParaRPr lang="en-US" sz="6600" dirty="0">
                <a:solidFill>
                  <a:srgbClr val="F7B4A7"/>
                </a:solidFill>
                <a:latin typeface="Josefin San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669869"/>
              <a:ext cx="13566741" cy="4873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39"/>
                </a:lnSpc>
              </a:pPr>
              <a:r>
                <a:rPr lang="id-ID" sz="4400" b="1" dirty="0" smtClean="0">
                  <a:solidFill>
                    <a:srgbClr val="FFC000"/>
                  </a:solidFill>
                  <a:latin typeface="Josefin Sans"/>
                </a:rPr>
                <a:t>MATERI: KLASIFIKASI MEDIA PEMBELAJARAN</a:t>
              </a:r>
            </a:p>
            <a:p>
              <a:pPr algn="ctr">
                <a:lnSpc>
                  <a:spcPts val="5739"/>
                </a:lnSpc>
              </a:pPr>
              <a:endParaRPr lang="id-ID" sz="4099" dirty="0" smtClean="0">
                <a:solidFill>
                  <a:srgbClr val="94DDDE"/>
                </a:solidFill>
                <a:latin typeface="Josefin Sans"/>
              </a:endParaRPr>
            </a:p>
            <a:p>
              <a:pPr algn="ctr">
                <a:lnSpc>
                  <a:spcPts val="5739"/>
                </a:lnSpc>
              </a:pPr>
              <a:r>
                <a:rPr lang="en-US" sz="4099" dirty="0" smtClean="0">
                  <a:solidFill>
                    <a:srgbClr val="94DDDE"/>
                  </a:solidFill>
                  <a:latin typeface="Josefin Sans"/>
                </a:rPr>
                <a:t>PROGRAM </a:t>
              </a:r>
              <a:r>
                <a:rPr lang="en-US" sz="4099" dirty="0">
                  <a:solidFill>
                    <a:srgbClr val="94DDDE"/>
                  </a:solidFill>
                  <a:latin typeface="Josefin Sans"/>
                </a:rPr>
                <a:t>DARING KOLABORATIF 2023</a:t>
              </a:r>
            </a:p>
            <a:p>
              <a:pPr algn="ctr">
                <a:lnSpc>
                  <a:spcPts val="5739"/>
                </a:lnSpc>
              </a:pPr>
              <a:r>
                <a:rPr lang="en-US" sz="4099" dirty="0">
                  <a:solidFill>
                    <a:srgbClr val="94DDDE"/>
                  </a:solidFill>
                  <a:latin typeface="Josefin Sans"/>
                </a:rPr>
                <a:t>STKIP SINGKAWANG-IAIS SAMBAS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182834" y="-1921745"/>
            <a:ext cx="6755642" cy="4114800"/>
          </a:xfrm>
          <a:custGeom>
            <a:avLst/>
            <a:gdLst/>
            <a:ahLst/>
            <a:cxnLst/>
            <a:rect l="l" t="t" r="r" b="b"/>
            <a:pathLst>
              <a:path w="6755642" h="4114800">
                <a:moveTo>
                  <a:pt x="0" y="0"/>
                </a:moveTo>
                <a:lnTo>
                  <a:pt x="6755642" y="0"/>
                </a:lnTo>
                <a:lnTo>
                  <a:pt x="67556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03834" y="1790711"/>
            <a:ext cx="1194327" cy="2586142"/>
          </a:xfrm>
          <a:custGeom>
            <a:avLst/>
            <a:gdLst/>
            <a:ahLst/>
            <a:cxnLst/>
            <a:rect l="l" t="t" r="r" b="b"/>
            <a:pathLst>
              <a:path w="1194327" h="2586142">
                <a:moveTo>
                  <a:pt x="0" y="0"/>
                </a:moveTo>
                <a:lnTo>
                  <a:pt x="1194327" y="0"/>
                </a:lnTo>
                <a:lnTo>
                  <a:pt x="1194327" y="2586142"/>
                </a:lnTo>
                <a:lnTo>
                  <a:pt x="0" y="25861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095190" y="202115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5357753" y="0"/>
                </a:moveTo>
                <a:lnTo>
                  <a:pt x="0" y="0"/>
                </a:lnTo>
                <a:lnTo>
                  <a:pt x="0" y="5591582"/>
                </a:lnTo>
                <a:lnTo>
                  <a:pt x="5357753" y="5591582"/>
                </a:lnTo>
                <a:lnTo>
                  <a:pt x="535775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47148" y="1264426"/>
            <a:ext cx="3144039" cy="2440918"/>
          </a:xfrm>
          <a:custGeom>
            <a:avLst/>
            <a:gdLst/>
            <a:ahLst/>
            <a:cxnLst/>
            <a:rect l="l" t="t" r="r" b="b"/>
            <a:pathLst>
              <a:path w="3144039" h="2440918">
                <a:moveTo>
                  <a:pt x="0" y="0"/>
                </a:moveTo>
                <a:lnTo>
                  <a:pt x="3144040" y="0"/>
                </a:lnTo>
                <a:lnTo>
                  <a:pt x="3144040" y="2440918"/>
                </a:lnTo>
                <a:lnTo>
                  <a:pt x="0" y="2440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24872" y="5005800"/>
            <a:ext cx="1894295" cy="4252500"/>
          </a:xfrm>
          <a:custGeom>
            <a:avLst/>
            <a:gdLst/>
            <a:ahLst/>
            <a:cxnLst/>
            <a:rect l="l" t="t" r="r" b="b"/>
            <a:pathLst>
              <a:path w="1894295" h="4252500">
                <a:moveTo>
                  <a:pt x="0" y="0"/>
                </a:moveTo>
                <a:lnTo>
                  <a:pt x="1894295" y="0"/>
                </a:lnTo>
                <a:lnTo>
                  <a:pt x="1894295" y="4252500"/>
                </a:lnTo>
                <a:lnTo>
                  <a:pt x="0" y="42525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011803" y="7612736"/>
            <a:ext cx="3486358" cy="4114800"/>
          </a:xfrm>
          <a:custGeom>
            <a:avLst/>
            <a:gdLst/>
            <a:ahLst/>
            <a:cxnLst/>
            <a:rect l="l" t="t" r="r" b="b"/>
            <a:pathLst>
              <a:path w="3486358" h="4114800">
                <a:moveTo>
                  <a:pt x="0" y="0"/>
                </a:moveTo>
                <a:lnTo>
                  <a:pt x="3486358" y="0"/>
                </a:lnTo>
                <a:lnTo>
                  <a:pt x="34863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458765"/>
            <a:ext cx="3489749" cy="2861594"/>
          </a:xfrm>
          <a:custGeom>
            <a:avLst/>
            <a:gdLst/>
            <a:ahLst/>
            <a:cxnLst/>
            <a:rect l="l" t="t" r="r" b="b"/>
            <a:pathLst>
              <a:path w="3489749" h="2861594">
                <a:moveTo>
                  <a:pt x="0" y="0"/>
                </a:moveTo>
                <a:lnTo>
                  <a:pt x="3489749" y="0"/>
                </a:lnTo>
                <a:lnTo>
                  <a:pt x="3489749" y="2861594"/>
                </a:lnTo>
                <a:lnTo>
                  <a:pt x="0" y="286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22858" y="4342477"/>
            <a:ext cx="4618653" cy="4114800"/>
          </a:xfrm>
          <a:custGeom>
            <a:avLst/>
            <a:gdLst/>
            <a:ahLst/>
            <a:cxnLst/>
            <a:rect l="l" t="t" r="r" b="b"/>
            <a:pathLst>
              <a:path w="4618653" h="4114800">
                <a:moveTo>
                  <a:pt x="0" y="0"/>
                </a:moveTo>
                <a:lnTo>
                  <a:pt x="4618653" y="0"/>
                </a:lnTo>
                <a:lnTo>
                  <a:pt x="4618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158945" y="361571"/>
            <a:ext cx="12519455" cy="7863691"/>
            <a:chOff x="-1267334" y="-1462926"/>
            <a:chExt cx="16692606" cy="10484922"/>
          </a:xfrm>
        </p:grpSpPr>
        <p:sp>
          <p:nvSpPr>
            <p:cNvPr id="5" name="TextBox 5"/>
            <p:cNvSpPr txBox="1"/>
            <p:nvPr/>
          </p:nvSpPr>
          <p:spPr>
            <a:xfrm>
              <a:off x="-1023913" y="1560181"/>
              <a:ext cx="15283604" cy="64256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r>
                <a:rPr lang="en-US" sz="4400" dirty="0"/>
                <a:t>Media OHP </a:t>
              </a:r>
              <a:r>
                <a:rPr lang="en-US" sz="4400" dirty="0" err="1"/>
                <a:t>dan</a:t>
              </a:r>
              <a:r>
                <a:rPr lang="en-US" sz="4400" dirty="0"/>
                <a:t> OHT</a:t>
              </a:r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r>
                <a:rPr lang="en-US" sz="4400" dirty="0"/>
                <a:t>Media slide</a:t>
              </a:r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r>
                <a:rPr lang="en-US" sz="4400" dirty="0"/>
                <a:t>Media </a:t>
              </a:r>
              <a:r>
                <a:rPr lang="en-US" sz="4400" dirty="0" smtClean="0"/>
                <a:t>filmstrip</a:t>
              </a:r>
              <a:endParaRPr lang="id-ID" sz="4400" dirty="0" smtClean="0"/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endParaRPr lang="id-ID" sz="4400" dirty="0"/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endParaRPr lang="id-ID" sz="4400" dirty="0" smtClean="0"/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endParaRPr lang="en-US" sz="4400" dirty="0"/>
            </a:p>
            <a:p>
              <a:pPr>
                <a:lnSpc>
                  <a:spcPts val="5879"/>
                </a:lnSpc>
              </a:pPr>
              <a:endParaRPr lang="en-US" sz="4199" dirty="0">
                <a:solidFill>
                  <a:srgbClr val="000000"/>
                </a:solidFill>
                <a:latin typeface="Josefin Sans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267334" y="-1462926"/>
              <a:ext cx="16692606" cy="10484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800" b="1" dirty="0"/>
                <a:t>KELOMPOK KEDUA → </a:t>
              </a:r>
              <a:r>
                <a:rPr lang="id-ID" sz="4800" b="1" dirty="0" smtClean="0"/>
                <a:t>M</a:t>
              </a:r>
              <a:r>
                <a:rPr lang="en-US" sz="4800" b="1" dirty="0" err="1" smtClean="0"/>
                <a:t>edia</a:t>
              </a:r>
              <a:r>
                <a:rPr lang="en-US" sz="4800" b="1" dirty="0" smtClean="0"/>
                <a:t> </a:t>
              </a:r>
              <a:r>
                <a:rPr lang="id-ID" sz="4800" b="1" dirty="0" err="1"/>
                <a:t>P</a:t>
              </a:r>
              <a:r>
                <a:rPr lang="en-US" sz="4800" b="1" dirty="0" err="1" smtClean="0"/>
                <a:t>royeksi</a:t>
              </a:r>
              <a:r>
                <a:rPr lang="en-US" sz="4800" b="1" dirty="0" smtClean="0"/>
                <a:t> </a:t>
              </a:r>
              <a:r>
                <a:rPr lang="id-ID" sz="4800" b="1" dirty="0" smtClean="0"/>
                <a:t>D</a:t>
              </a:r>
              <a:r>
                <a:rPr lang="en-US" sz="4800" b="1" dirty="0" err="1" smtClean="0"/>
                <a:t>iam</a:t>
              </a:r>
              <a:endParaRPr lang="id-ID" sz="4800" b="1" dirty="0" smtClean="0"/>
            </a:p>
            <a:p>
              <a:pPr algn="just"/>
              <a:r>
                <a:rPr lang="id-ID" sz="3200" b="1" dirty="0" smtClean="0"/>
                <a:t>Media Proyeksi diam adalah media visual yang diproyeksikan atau media yang memproyeksikan  pesan, dimana hasil proyeksinya tidak bergerak atau memiliki sedikit unsur gerakan. </a:t>
              </a:r>
            </a:p>
            <a:p>
              <a:pPr algn="just"/>
              <a:endParaRPr lang="id-ID" sz="3200" b="1" dirty="0" smtClean="0"/>
            </a:p>
            <a:p>
              <a:pPr>
                <a:lnSpc>
                  <a:spcPts val="6719"/>
                </a:lnSpc>
              </a:pPr>
              <a:endParaRPr lang="id-ID" sz="4800" b="1" dirty="0" smtClean="0"/>
            </a:p>
            <a:p>
              <a:pPr>
                <a:lnSpc>
                  <a:spcPts val="6719"/>
                </a:lnSpc>
              </a:pPr>
              <a:endParaRPr lang="id-ID" sz="4800" b="1" dirty="0" smtClean="0"/>
            </a:p>
            <a:p>
              <a:pPr>
                <a:lnSpc>
                  <a:spcPts val="6719"/>
                </a:lnSpc>
              </a:pPr>
              <a:r>
                <a:rPr lang="en-US" sz="4800" b="1" dirty="0"/>
                <a:t/>
              </a:r>
              <a:br>
                <a:rPr lang="en-US" sz="4800" b="1" dirty="0"/>
              </a:br>
              <a:endParaRPr lang="id-ID" sz="4800" b="1" dirty="0" smtClean="0"/>
            </a:p>
            <a:p>
              <a:pPr>
                <a:lnSpc>
                  <a:spcPts val="6719"/>
                </a:lnSpc>
              </a:pPr>
              <a:endParaRPr lang="id-ID" sz="4800" b="1" dirty="0" smtClean="0"/>
            </a:p>
            <a:p>
              <a:pPr>
                <a:lnSpc>
                  <a:spcPts val="6719"/>
                </a:lnSpc>
              </a:pPr>
              <a:endParaRPr lang="en-US" sz="4800" b="1" dirty="0">
                <a:latin typeface="Josefin Sans Bold"/>
              </a:endParaRPr>
            </a:p>
          </p:txBody>
        </p:sp>
      </p:grpSp>
      <p:pic>
        <p:nvPicPr>
          <p:cNvPr id="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07" y="5472399"/>
            <a:ext cx="3969297" cy="395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50586" t="26041" r="3148" b="41667"/>
          <a:stretch/>
        </p:blipFill>
        <p:spPr>
          <a:xfrm>
            <a:off x="10744200" y="2788525"/>
            <a:ext cx="6334865" cy="2683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76940" t="42708" b="33333"/>
          <a:stretch/>
        </p:blipFill>
        <p:spPr>
          <a:xfrm>
            <a:off x="10744199" y="5704414"/>
            <a:ext cx="6334865" cy="4011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458765"/>
            <a:ext cx="3489749" cy="2861594"/>
          </a:xfrm>
          <a:custGeom>
            <a:avLst/>
            <a:gdLst/>
            <a:ahLst/>
            <a:cxnLst/>
            <a:rect l="l" t="t" r="r" b="b"/>
            <a:pathLst>
              <a:path w="3489749" h="2861594">
                <a:moveTo>
                  <a:pt x="0" y="0"/>
                </a:moveTo>
                <a:lnTo>
                  <a:pt x="3489749" y="0"/>
                </a:lnTo>
                <a:lnTo>
                  <a:pt x="3489749" y="2861594"/>
                </a:lnTo>
                <a:lnTo>
                  <a:pt x="0" y="286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341511" y="1387327"/>
            <a:ext cx="11618943" cy="7415059"/>
            <a:chOff x="-1023913" y="-95251"/>
            <a:chExt cx="15491924" cy="9886746"/>
          </a:xfrm>
        </p:grpSpPr>
        <p:sp>
          <p:nvSpPr>
            <p:cNvPr id="5" name="TextBox 5"/>
            <p:cNvSpPr txBox="1"/>
            <p:nvPr/>
          </p:nvSpPr>
          <p:spPr>
            <a:xfrm>
              <a:off x="-1023913" y="1560181"/>
              <a:ext cx="15283604" cy="82313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id-ID" sz="4400" dirty="0" smtClean="0"/>
                <a:t>Media audio adalah media yang penyampai pesannya hanya dapat diterima oleh indera pendengaran. </a:t>
              </a:r>
            </a:p>
            <a:p>
              <a:pPr marL="514350" indent="-514350" algn="just">
                <a:spcBef>
                  <a:spcPct val="0"/>
                </a:spcBef>
                <a:buFontTx/>
                <a:buAutoNum type="arabicPeriod"/>
              </a:pPr>
              <a:r>
                <a:rPr lang="en-US" sz="4400" dirty="0" smtClean="0"/>
                <a:t>Media </a:t>
              </a:r>
              <a:r>
                <a:rPr lang="id-ID" sz="4400" dirty="0" smtClean="0"/>
                <a:t>R</a:t>
              </a:r>
              <a:r>
                <a:rPr lang="en-US" sz="4400" dirty="0" err="1" smtClean="0"/>
                <a:t>adio</a:t>
              </a:r>
              <a:endParaRPr lang="en-US" sz="4400" dirty="0"/>
            </a:p>
            <a:p>
              <a:pPr marL="514350" indent="-514350" algn="just">
                <a:spcBef>
                  <a:spcPct val="0"/>
                </a:spcBef>
                <a:buFontTx/>
                <a:buAutoNum type="arabicPeriod"/>
              </a:pPr>
              <a:r>
                <a:rPr lang="en-US" sz="4400" dirty="0"/>
                <a:t>Media </a:t>
              </a:r>
              <a:r>
                <a:rPr lang="id-ID" sz="4400" dirty="0" err="1" smtClean="0"/>
                <a:t>A</a:t>
              </a:r>
              <a:r>
                <a:rPr lang="en-US" sz="4400" dirty="0" err="1" smtClean="0"/>
                <a:t>lat</a:t>
              </a:r>
              <a:r>
                <a:rPr lang="en-US" sz="4400" dirty="0" smtClean="0"/>
                <a:t> </a:t>
              </a:r>
              <a:r>
                <a:rPr lang="id-ID" sz="4400" dirty="0" err="1" smtClean="0"/>
                <a:t>P</a:t>
              </a:r>
              <a:r>
                <a:rPr lang="en-US" sz="4400" dirty="0" err="1" smtClean="0"/>
                <a:t>erekam</a:t>
              </a:r>
              <a:r>
                <a:rPr lang="en-US" sz="4400" dirty="0" smtClean="0"/>
                <a:t> </a:t>
              </a:r>
              <a:r>
                <a:rPr lang="id-ID" sz="4400" dirty="0" smtClean="0"/>
                <a:t>P</a:t>
              </a:r>
              <a:r>
                <a:rPr lang="en-US" sz="4400" dirty="0" err="1" smtClean="0"/>
                <a:t>ita</a:t>
              </a:r>
              <a:r>
                <a:rPr lang="en-US" sz="4400" dirty="0" smtClean="0"/>
                <a:t> </a:t>
              </a:r>
              <a:r>
                <a:rPr lang="id-ID" sz="4400" dirty="0" err="1" smtClean="0"/>
                <a:t>M</a:t>
              </a:r>
              <a:r>
                <a:rPr lang="en-US" sz="4400" dirty="0" err="1" smtClean="0"/>
                <a:t>agnetik</a:t>
              </a:r>
              <a:endParaRPr lang="en-US" sz="4400" dirty="0"/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endParaRPr lang="id-ID" sz="4400" dirty="0"/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endParaRPr lang="id-ID" sz="4400" dirty="0" smtClean="0"/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endParaRPr lang="en-US" sz="4400" dirty="0"/>
            </a:p>
            <a:p>
              <a:pPr>
                <a:lnSpc>
                  <a:spcPts val="5879"/>
                </a:lnSpc>
              </a:pPr>
              <a:endParaRPr lang="en-US" sz="4199" dirty="0">
                <a:solidFill>
                  <a:srgbClr val="000000"/>
                </a:solidFill>
                <a:latin typeface="Josefin Sans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23913" y="-95251"/>
              <a:ext cx="15491924" cy="1145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b="1" dirty="0"/>
                <a:t>KELOMPOK </a:t>
              </a:r>
              <a:r>
                <a:rPr lang="en-US" sz="4800" b="1" dirty="0" smtClean="0"/>
                <a:t>KE</a:t>
              </a:r>
              <a:r>
                <a:rPr lang="id-ID" sz="4800" b="1" dirty="0" smtClean="0"/>
                <a:t>TIGA</a:t>
              </a:r>
              <a:r>
                <a:rPr lang="en-US" sz="4800" b="1" dirty="0" smtClean="0"/>
                <a:t> </a:t>
              </a:r>
              <a:r>
                <a:rPr lang="en-US" sz="4800" b="1" dirty="0"/>
                <a:t>→ </a:t>
              </a:r>
              <a:r>
                <a:rPr lang="id-ID" sz="4800" b="1" dirty="0" smtClean="0"/>
                <a:t>M</a:t>
              </a:r>
              <a:r>
                <a:rPr lang="en-US" sz="4800" b="1" dirty="0" err="1" smtClean="0"/>
                <a:t>edia</a:t>
              </a:r>
              <a:r>
                <a:rPr lang="en-US" sz="4800" b="1" dirty="0" smtClean="0"/>
                <a:t> </a:t>
              </a:r>
              <a:r>
                <a:rPr lang="id-ID" sz="4800" b="1" dirty="0" smtClean="0"/>
                <a:t>Audio</a:t>
              </a:r>
              <a:endParaRPr lang="en-US" sz="4800" b="1" dirty="0">
                <a:latin typeface="Josefin Sans Bold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0542" t="29166" r="8419" b="21875"/>
          <a:stretch/>
        </p:blipFill>
        <p:spPr>
          <a:xfrm>
            <a:off x="2745221" y="6134100"/>
            <a:ext cx="5410200" cy="358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9957" t="26042" r="8418" b="37500"/>
          <a:stretch/>
        </p:blipFill>
        <p:spPr>
          <a:xfrm>
            <a:off x="9906000" y="6134100"/>
            <a:ext cx="6629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458765"/>
            <a:ext cx="3489749" cy="2861594"/>
          </a:xfrm>
          <a:custGeom>
            <a:avLst/>
            <a:gdLst/>
            <a:ahLst/>
            <a:cxnLst/>
            <a:rect l="l" t="t" r="r" b="b"/>
            <a:pathLst>
              <a:path w="3489749" h="2861594">
                <a:moveTo>
                  <a:pt x="0" y="0"/>
                </a:moveTo>
                <a:lnTo>
                  <a:pt x="3489749" y="0"/>
                </a:lnTo>
                <a:lnTo>
                  <a:pt x="3489749" y="2861594"/>
                </a:lnTo>
                <a:lnTo>
                  <a:pt x="0" y="286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800600" y="1387327"/>
            <a:ext cx="12877799" cy="10095921"/>
            <a:chOff x="-1023914" y="-95251"/>
            <a:chExt cx="16406602" cy="13461229"/>
          </a:xfrm>
        </p:grpSpPr>
        <p:sp>
          <p:nvSpPr>
            <p:cNvPr id="5" name="TextBox 5"/>
            <p:cNvSpPr txBox="1"/>
            <p:nvPr/>
          </p:nvSpPr>
          <p:spPr>
            <a:xfrm>
              <a:off x="-1023913" y="1560181"/>
              <a:ext cx="15283604" cy="118057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id-ID" sz="4400" dirty="0" smtClean="0"/>
                <a:t>Media audio visual diam adalah media yang penyampaiannya dapat diterima oleh indera pendengaran dan penglihatan akan tetapi gambar yang dihasilkan adalah gambar diam atau sedikit memiliki unsur gerak.</a:t>
              </a:r>
            </a:p>
            <a:p>
              <a:pPr algn="just">
                <a:spcBef>
                  <a:spcPct val="0"/>
                </a:spcBef>
              </a:pPr>
              <a:endParaRPr lang="id-ID" sz="4400" dirty="0" smtClean="0"/>
            </a:p>
            <a:p>
              <a:pPr algn="just">
                <a:spcBef>
                  <a:spcPct val="0"/>
                </a:spcBef>
              </a:pPr>
              <a:r>
                <a:rPr lang="id-ID" sz="4400" dirty="0" smtClean="0"/>
                <a:t>Contohnya: </a:t>
              </a:r>
            </a:p>
            <a:p>
              <a:pPr marL="514350" indent="-514350" algn="just">
                <a:spcBef>
                  <a:spcPct val="0"/>
                </a:spcBef>
                <a:buFontTx/>
                <a:buAutoNum type="arabicPeriod"/>
              </a:pPr>
              <a:r>
                <a:rPr lang="en-US" sz="4400" dirty="0" smtClean="0"/>
                <a:t>Media </a:t>
              </a:r>
              <a:r>
                <a:rPr lang="id-ID" sz="4400" dirty="0" smtClean="0"/>
                <a:t>Sound Slide (Slide Bersuara)</a:t>
              </a:r>
              <a:endParaRPr lang="en-US" sz="4400" dirty="0"/>
            </a:p>
            <a:p>
              <a:pPr marL="514350" indent="-514350" algn="just">
                <a:spcBef>
                  <a:spcPct val="0"/>
                </a:spcBef>
                <a:buFontTx/>
                <a:buAutoNum type="arabicPeriod"/>
              </a:pPr>
              <a:r>
                <a:rPr lang="en-US" sz="4400" dirty="0"/>
                <a:t>Media </a:t>
              </a:r>
              <a:r>
                <a:rPr lang="id-ID" sz="4400" dirty="0" smtClean="0"/>
                <a:t>Film Strip Bersuara</a:t>
              </a:r>
              <a:endParaRPr lang="en-US" sz="4400" dirty="0"/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endParaRPr lang="id-ID" sz="4400" dirty="0"/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endParaRPr lang="id-ID" sz="4400" dirty="0" smtClean="0"/>
            </a:p>
            <a:p>
              <a:pPr marL="514350" indent="-514350" algn="just">
                <a:buClr>
                  <a:schemeClr val="accent3"/>
                </a:buClr>
                <a:buFontTx/>
                <a:buAutoNum type="arabicPeriod"/>
                <a:defRPr/>
              </a:pPr>
              <a:endParaRPr lang="en-US" sz="4400" dirty="0"/>
            </a:p>
            <a:p>
              <a:pPr>
                <a:lnSpc>
                  <a:spcPts val="5879"/>
                </a:lnSpc>
              </a:pPr>
              <a:endParaRPr lang="en-US" sz="4199" dirty="0">
                <a:solidFill>
                  <a:srgbClr val="000000"/>
                </a:solidFill>
                <a:latin typeface="Josefin Sans Itali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23914" y="-95251"/>
              <a:ext cx="16406602" cy="1145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719"/>
                </a:lnSpc>
              </a:pPr>
              <a:r>
                <a:rPr lang="en-US" sz="4800" b="1" dirty="0"/>
                <a:t>KELOMPOK </a:t>
              </a:r>
              <a:r>
                <a:rPr lang="en-US" sz="4800" b="1" dirty="0" smtClean="0"/>
                <a:t>KE</a:t>
              </a:r>
              <a:r>
                <a:rPr lang="id-ID" sz="4800" b="1" dirty="0" smtClean="0"/>
                <a:t>EMPAT</a:t>
              </a:r>
              <a:r>
                <a:rPr lang="en-US" sz="4800" b="1" dirty="0" smtClean="0"/>
                <a:t> </a:t>
              </a:r>
              <a:r>
                <a:rPr lang="en-US" sz="4800" b="1" dirty="0"/>
                <a:t>→ </a:t>
              </a:r>
              <a:r>
                <a:rPr lang="id-ID" sz="4800" b="1" dirty="0" smtClean="0"/>
                <a:t>M</a:t>
              </a:r>
              <a:r>
                <a:rPr lang="en-US" sz="4800" b="1" dirty="0" err="1" smtClean="0"/>
                <a:t>edia</a:t>
              </a:r>
              <a:r>
                <a:rPr lang="en-US" sz="4800" b="1" dirty="0" smtClean="0"/>
                <a:t> </a:t>
              </a:r>
              <a:r>
                <a:rPr lang="id-ID" sz="4800" b="1" dirty="0" smtClean="0"/>
                <a:t>Audio Visual Diam</a:t>
              </a:r>
              <a:endParaRPr lang="en-US" sz="4800" b="1" dirty="0">
                <a:latin typeface="Josefin Sans Bold"/>
              </a:endParaRPr>
            </a:p>
          </p:txBody>
        </p:sp>
      </p:grpSp>
      <p:sp>
        <p:nvSpPr>
          <p:cNvPr id="9" name="Freeform 3"/>
          <p:cNvSpPr/>
          <p:nvPr/>
        </p:nvSpPr>
        <p:spPr>
          <a:xfrm>
            <a:off x="181948" y="4301752"/>
            <a:ext cx="4336502" cy="4042148"/>
          </a:xfrm>
          <a:custGeom>
            <a:avLst/>
            <a:gdLst/>
            <a:ahLst/>
            <a:cxnLst/>
            <a:rect l="l" t="t" r="r" b="b"/>
            <a:pathLst>
              <a:path w="4618653" h="4114800">
                <a:moveTo>
                  <a:pt x="0" y="0"/>
                </a:moveTo>
                <a:lnTo>
                  <a:pt x="4618653" y="0"/>
                </a:lnTo>
                <a:lnTo>
                  <a:pt x="461865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193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29400" y="1068258"/>
            <a:ext cx="11078863" cy="5833448"/>
            <a:chOff x="911545" y="-180975"/>
            <a:chExt cx="14771818" cy="7777933"/>
          </a:xfrm>
        </p:grpSpPr>
        <p:sp>
          <p:nvSpPr>
            <p:cNvPr id="3" name="TextBox 3"/>
            <p:cNvSpPr txBox="1"/>
            <p:nvPr/>
          </p:nvSpPr>
          <p:spPr>
            <a:xfrm>
              <a:off x="3045145" y="-180975"/>
              <a:ext cx="12395200" cy="24280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094"/>
                </a:lnSpc>
              </a:pPr>
              <a:r>
                <a:rPr lang="en-US" sz="4299" spc="515" dirty="0" smtClean="0">
                  <a:solidFill>
                    <a:srgbClr val="94DDDE"/>
                  </a:solidFill>
                  <a:latin typeface="Ribeye"/>
                </a:rPr>
                <a:t>K</a:t>
              </a:r>
              <a:r>
                <a:rPr lang="id-ID" sz="4299" spc="515" dirty="0" smtClean="0">
                  <a:solidFill>
                    <a:srgbClr val="94DDDE"/>
                  </a:solidFill>
                  <a:latin typeface="Ribeye"/>
                </a:rPr>
                <a:t>ELOMPOK KELIMA </a:t>
              </a:r>
              <a:r>
                <a:rPr lang="en-US" sz="4400" b="1" dirty="0"/>
                <a:t>→</a:t>
              </a:r>
              <a:r>
                <a:rPr lang="id-ID" sz="4299" spc="515" dirty="0" smtClean="0">
                  <a:solidFill>
                    <a:srgbClr val="94DDDE"/>
                  </a:solidFill>
                  <a:latin typeface="Ribeye"/>
                </a:rPr>
                <a:t> FILM </a:t>
              </a:r>
              <a:r>
                <a:rPr lang="id-ID" sz="3200" spc="515" dirty="0" smtClean="0">
                  <a:solidFill>
                    <a:srgbClr val="94DDDE"/>
                  </a:solidFill>
                  <a:latin typeface="Ribeye"/>
                </a:rPr>
                <a:t>(MOTION PICTURES)  </a:t>
              </a:r>
              <a:endParaRPr lang="en-US" sz="3200" spc="515" dirty="0">
                <a:solidFill>
                  <a:srgbClr val="94DDDE"/>
                </a:solidFill>
                <a:latin typeface="Ribeye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11545" y="3322282"/>
              <a:ext cx="14771818" cy="42746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039"/>
                </a:lnSpc>
              </a:pPr>
              <a:r>
                <a:rPr lang="id-ID" sz="3599" dirty="0" smtClean="0">
                  <a:solidFill>
                    <a:srgbClr val="94DDDE"/>
                  </a:solidFill>
                  <a:latin typeface="Josefin Sans"/>
                </a:rPr>
                <a:t>Film disebut juga gambar hidup  yaitu serangkaian gambar diam yang meluncur secara cepat dan diproyeksikan sehingga memiliki kesan hidup dan bergerak. Film adalah media yang menyajikan pesan audiovisual dan gerak. </a:t>
              </a:r>
              <a:endParaRPr lang="en-US" sz="3599" dirty="0">
                <a:solidFill>
                  <a:srgbClr val="94DDDE"/>
                </a:solidFill>
                <a:latin typeface="Josefin Sa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4640046"/>
            <a:ext cx="5208608" cy="4114800"/>
          </a:xfrm>
          <a:custGeom>
            <a:avLst/>
            <a:gdLst/>
            <a:ahLst/>
            <a:cxnLst/>
            <a:rect l="l" t="t" r="r" b="b"/>
            <a:pathLst>
              <a:path w="5208608" h="4114800">
                <a:moveTo>
                  <a:pt x="0" y="0"/>
                </a:moveTo>
                <a:lnTo>
                  <a:pt x="5208608" y="0"/>
                </a:lnTo>
                <a:lnTo>
                  <a:pt x="52086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0" y="2646511"/>
            <a:ext cx="11596463" cy="5666230"/>
            <a:chOff x="-794051" y="-19049"/>
            <a:chExt cx="15461950" cy="7554971"/>
          </a:xfrm>
        </p:grpSpPr>
        <p:sp>
          <p:nvSpPr>
            <p:cNvPr id="3" name="TextBox 3"/>
            <p:cNvSpPr txBox="1"/>
            <p:nvPr/>
          </p:nvSpPr>
          <p:spPr>
            <a:xfrm>
              <a:off x="-794051" y="-19049"/>
              <a:ext cx="15461950" cy="13166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dirty="0" smtClean="0">
                  <a:solidFill>
                    <a:srgbClr val="2B4B82"/>
                  </a:solidFill>
                  <a:latin typeface="Josefin Sans Bold"/>
                </a:rPr>
                <a:t>K</a:t>
              </a:r>
              <a:r>
                <a:rPr lang="id-ID" sz="6400" dirty="0" smtClean="0">
                  <a:solidFill>
                    <a:srgbClr val="2B4B82"/>
                  </a:solidFill>
                  <a:latin typeface="Josefin Sans Bold"/>
                </a:rPr>
                <a:t>elompok Keenam</a:t>
              </a:r>
              <a:r>
                <a:rPr lang="en-US" sz="6600" b="1" dirty="0" smtClean="0"/>
                <a:t> →</a:t>
              </a:r>
              <a:r>
                <a:rPr lang="id-ID" sz="6600" b="1" dirty="0" smtClean="0"/>
                <a:t> </a:t>
              </a:r>
              <a:r>
                <a:rPr lang="id-ID" sz="6400" dirty="0" smtClean="0">
                  <a:solidFill>
                    <a:srgbClr val="2B4B82"/>
                  </a:solidFill>
                  <a:latin typeface="Josefin Sans Bold"/>
                </a:rPr>
                <a:t>Televisi</a:t>
              </a:r>
              <a:endParaRPr lang="en-US" sz="6400" dirty="0">
                <a:solidFill>
                  <a:srgbClr val="2B4B82"/>
                </a:solidFill>
                <a:latin typeface="Josefin Sans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89251" y="1559929"/>
              <a:ext cx="15157150" cy="5975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88617" lvl="1" algn="just">
                <a:lnSpc>
                  <a:spcPts val="5039"/>
                </a:lnSpc>
              </a:pPr>
              <a:r>
                <a:rPr lang="id-ID" sz="4000" dirty="0" smtClean="0">
                  <a:solidFill>
                    <a:srgbClr val="2B4B82"/>
                  </a:solidFill>
                  <a:latin typeface="Josefin Sans"/>
                </a:rPr>
                <a:t>Televisi adalah media yang dapat menampilkan pesan secara audiovisual dan gerak. Jenis media televisi di antaranya:</a:t>
              </a:r>
            </a:p>
            <a:p>
              <a:pPr marL="1131567" lvl="1" indent="-742950" algn="just">
                <a:lnSpc>
                  <a:spcPts val="5039"/>
                </a:lnSpc>
                <a:buAutoNum type="arabicPeriod"/>
              </a:pPr>
              <a:r>
                <a:rPr lang="id-ID" sz="4000" dirty="0" smtClean="0">
                  <a:solidFill>
                    <a:srgbClr val="2B4B82"/>
                  </a:solidFill>
                  <a:latin typeface="Josefin Sans"/>
                </a:rPr>
                <a:t>Media Televisi Terbuka</a:t>
              </a:r>
            </a:p>
            <a:p>
              <a:pPr marL="1131567" lvl="1" indent="-742950" algn="just">
                <a:lnSpc>
                  <a:spcPts val="5039"/>
                </a:lnSpc>
                <a:buAutoNum type="arabicPeriod"/>
              </a:pPr>
              <a:r>
                <a:rPr lang="id-ID" sz="4000" dirty="0" smtClean="0">
                  <a:solidFill>
                    <a:srgbClr val="2B4B82"/>
                  </a:solidFill>
                  <a:latin typeface="Josefin Sans"/>
                </a:rPr>
                <a:t>Media Televisi Siaran Terbatas (TVST/CCTV)</a:t>
              </a:r>
            </a:p>
            <a:p>
              <a:pPr marL="1131567" lvl="1" indent="-742950" algn="just">
                <a:lnSpc>
                  <a:spcPts val="5039"/>
                </a:lnSpc>
                <a:buAutoNum type="arabicPeriod"/>
              </a:pPr>
              <a:r>
                <a:rPr lang="id-ID" sz="4000" dirty="0" smtClean="0">
                  <a:solidFill>
                    <a:srgbClr val="2B4B82"/>
                  </a:solidFill>
                  <a:latin typeface="Josefin Sans"/>
                </a:rPr>
                <a:t>Media Video Cassette Recorder (VCR)</a:t>
              </a:r>
              <a:endParaRPr lang="en-US" sz="4000" dirty="0">
                <a:solidFill>
                  <a:srgbClr val="2B4B82"/>
                </a:solidFill>
                <a:latin typeface="Josefin Sa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392326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33207" y="-1208871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6" y="0"/>
                </a:lnTo>
                <a:lnTo>
                  <a:pt x="38379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17273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2" y="0"/>
                </a:lnTo>
                <a:lnTo>
                  <a:pt x="5357752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61499" y="-390596"/>
            <a:ext cx="3820039" cy="2478250"/>
          </a:xfrm>
          <a:custGeom>
            <a:avLst/>
            <a:gdLst/>
            <a:ahLst/>
            <a:cxnLst/>
            <a:rect l="l" t="t" r="r" b="b"/>
            <a:pathLst>
              <a:path w="3820039" h="2478250">
                <a:moveTo>
                  <a:pt x="0" y="0"/>
                </a:moveTo>
                <a:lnTo>
                  <a:pt x="3820039" y="0"/>
                </a:lnTo>
                <a:lnTo>
                  <a:pt x="3820039" y="2478250"/>
                </a:lnTo>
                <a:lnTo>
                  <a:pt x="0" y="2478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19601" y="1877850"/>
            <a:ext cx="13013274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75"/>
              </a:lnSpc>
            </a:pPr>
            <a:r>
              <a:rPr lang="id-ID" sz="6399" dirty="0" smtClean="0">
                <a:solidFill>
                  <a:srgbClr val="000000"/>
                </a:solidFill>
                <a:latin typeface="Josefin Sans Bold"/>
              </a:rPr>
              <a:t>Kelompok Ketujuh </a:t>
            </a:r>
            <a:r>
              <a:rPr lang="en-US" sz="6000" b="1" dirty="0" smtClean="0"/>
              <a:t>→</a:t>
            </a:r>
            <a:r>
              <a:rPr lang="id-ID" sz="6000" b="1" dirty="0" smtClean="0"/>
              <a:t> Multi Media</a:t>
            </a:r>
            <a:endParaRPr lang="en-US" sz="6399" dirty="0">
              <a:solidFill>
                <a:srgbClr val="000000"/>
              </a:solidFill>
              <a:latin typeface="Josefin Sans Bold"/>
            </a:endParaRPr>
          </a:p>
          <a:p>
            <a:pPr>
              <a:lnSpc>
                <a:spcPts val="6975"/>
              </a:lnSpc>
            </a:pPr>
            <a:endParaRPr lang="en-US" sz="6399" dirty="0">
              <a:solidFill>
                <a:srgbClr val="000000"/>
              </a:solidFill>
              <a:latin typeface="Josefin Sans Bold"/>
            </a:endParaRPr>
          </a:p>
          <a:p>
            <a:pPr algn="just">
              <a:lnSpc>
                <a:spcPts val="6431"/>
              </a:lnSpc>
            </a:pPr>
            <a:r>
              <a:rPr lang="id-ID" sz="4400" dirty="0" smtClean="0">
                <a:solidFill>
                  <a:srgbClr val="000000"/>
                </a:solidFill>
                <a:latin typeface="Josefin Sans Bold"/>
              </a:rPr>
              <a:t>Multi media merupakan suatu sistem penyampaian dengan menggunakan berbagai jenis bahan belajar yang membentuk suatu unit atau paket.</a:t>
            </a:r>
          </a:p>
          <a:p>
            <a:pPr algn="just">
              <a:lnSpc>
                <a:spcPts val="6431"/>
              </a:lnSpc>
            </a:pPr>
            <a:r>
              <a:rPr lang="id-ID" sz="4400" dirty="0" smtClean="0">
                <a:solidFill>
                  <a:srgbClr val="000000"/>
                </a:solidFill>
                <a:latin typeface="Josefin Sans Bold"/>
              </a:rPr>
              <a:t>Contohnya:</a:t>
            </a:r>
          </a:p>
          <a:p>
            <a:pPr algn="just">
              <a:lnSpc>
                <a:spcPts val="6431"/>
              </a:lnSpc>
            </a:pPr>
            <a:r>
              <a:rPr lang="id-ID" sz="4400" dirty="0" smtClean="0">
                <a:solidFill>
                  <a:srgbClr val="000000"/>
                </a:solidFill>
                <a:latin typeface="Josefin Sans Bold"/>
              </a:rPr>
              <a:t>Suatu modul belajar yang terdiri atas bahan cetak, bahan audio, dan bahan audiovisual. </a:t>
            </a:r>
            <a:endParaRPr lang="en-US" sz="4400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2879313" y="5316566"/>
            <a:ext cx="5758626" cy="4114800"/>
          </a:xfrm>
          <a:custGeom>
            <a:avLst/>
            <a:gdLst/>
            <a:ahLst/>
            <a:cxnLst/>
            <a:rect l="l" t="t" r="r" b="b"/>
            <a:pathLst>
              <a:path w="5758626" h="4114800">
                <a:moveTo>
                  <a:pt x="0" y="0"/>
                </a:moveTo>
                <a:lnTo>
                  <a:pt x="5758626" y="0"/>
                </a:lnTo>
                <a:lnTo>
                  <a:pt x="5758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340312" y="-1788377"/>
            <a:ext cx="1491622" cy="3229890"/>
          </a:xfrm>
          <a:custGeom>
            <a:avLst/>
            <a:gdLst/>
            <a:ahLst/>
            <a:cxnLst/>
            <a:rect l="l" t="t" r="r" b="b"/>
            <a:pathLst>
              <a:path w="1491622" h="3229890">
                <a:moveTo>
                  <a:pt x="0" y="0"/>
                </a:moveTo>
                <a:lnTo>
                  <a:pt x="1491622" y="0"/>
                </a:lnTo>
                <a:lnTo>
                  <a:pt x="1491622" y="3229890"/>
                </a:lnTo>
                <a:lnTo>
                  <a:pt x="0" y="3229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42167" y="-1536821"/>
            <a:ext cx="3748344" cy="3073642"/>
          </a:xfrm>
          <a:custGeom>
            <a:avLst/>
            <a:gdLst/>
            <a:ahLst/>
            <a:cxnLst/>
            <a:rect l="l" t="t" r="r" b="b"/>
            <a:pathLst>
              <a:path w="3748344" h="3073642">
                <a:moveTo>
                  <a:pt x="0" y="0"/>
                </a:moveTo>
                <a:lnTo>
                  <a:pt x="3748345" y="0"/>
                </a:lnTo>
                <a:lnTo>
                  <a:pt x="3748345" y="3073642"/>
                </a:lnTo>
                <a:lnTo>
                  <a:pt x="0" y="30736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66643" y="-2441088"/>
            <a:ext cx="4317873" cy="5892879"/>
          </a:xfrm>
          <a:custGeom>
            <a:avLst/>
            <a:gdLst/>
            <a:ahLst/>
            <a:cxnLst/>
            <a:rect l="l" t="t" r="r" b="b"/>
            <a:pathLst>
              <a:path w="4317873" h="5892879">
                <a:moveTo>
                  <a:pt x="0" y="0"/>
                </a:moveTo>
                <a:lnTo>
                  <a:pt x="4317873" y="0"/>
                </a:lnTo>
                <a:lnTo>
                  <a:pt x="4317873" y="5892879"/>
                </a:lnTo>
                <a:lnTo>
                  <a:pt x="0" y="58928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5223705"/>
            <a:ext cx="11166503" cy="101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8000" spc="-88">
                <a:solidFill>
                  <a:srgbClr val="000000"/>
                </a:solidFill>
                <a:latin typeface="Ribeye"/>
              </a:rPr>
              <a:t>TERIMA KASIH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9242" y="1028700"/>
            <a:ext cx="7411325" cy="4635447"/>
          </a:xfrm>
          <a:custGeom>
            <a:avLst/>
            <a:gdLst/>
            <a:ahLst/>
            <a:cxnLst/>
            <a:rect l="l" t="t" r="r" b="b"/>
            <a:pathLst>
              <a:path w="7411325" h="4635447">
                <a:moveTo>
                  <a:pt x="0" y="0"/>
                </a:moveTo>
                <a:lnTo>
                  <a:pt x="7411325" y="0"/>
                </a:lnTo>
                <a:lnTo>
                  <a:pt x="7411325" y="4635447"/>
                </a:lnTo>
                <a:lnTo>
                  <a:pt x="0" y="4635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915076" y="6240340"/>
            <a:ext cx="3289448" cy="2057400"/>
          </a:xfrm>
          <a:custGeom>
            <a:avLst/>
            <a:gdLst/>
            <a:ahLst/>
            <a:cxnLst/>
            <a:rect l="l" t="t" r="r" b="b"/>
            <a:pathLst>
              <a:path w="3289448" h="2057400">
                <a:moveTo>
                  <a:pt x="0" y="0"/>
                </a:moveTo>
                <a:lnTo>
                  <a:pt x="3289447" y="0"/>
                </a:lnTo>
                <a:lnTo>
                  <a:pt x="328944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047882" y="1613460"/>
            <a:ext cx="3289448" cy="2057400"/>
          </a:xfrm>
          <a:custGeom>
            <a:avLst/>
            <a:gdLst/>
            <a:ahLst/>
            <a:cxnLst/>
            <a:rect l="l" t="t" r="r" b="b"/>
            <a:pathLst>
              <a:path w="3289448" h="2057400">
                <a:moveTo>
                  <a:pt x="0" y="0"/>
                </a:moveTo>
                <a:lnTo>
                  <a:pt x="3289447" y="0"/>
                </a:lnTo>
                <a:lnTo>
                  <a:pt x="328944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8571" y="9583615"/>
            <a:ext cx="1722689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2B4B82"/>
                </a:solidFill>
                <a:latin typeface="Josefin Sans"/>
              </a:rPr>
              <a:t>Sumber: Media Pembelajaran. Rudi Susilana dan Cepi Riyana. 2014. CV Wacana Prima. Bandung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72800" y="-2658"/>
            <a:ext cx="6608810" cy="5897199"/>
          </a:xfrm>
          <a:custGeom>
            <a:avLst/>
            <a:gdLst/>
            <a:ahLst/>
            <a:cxnLst/>
            <a:rect l="l" t="t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19200" y="1562100"/>
            <a:ext cx="9144000" cy="4356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39"/>
              </a:lnSpc>
            </a:pPr>
            <a:r>
              <a:rPr lang="id-I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Ada beberapa cara yang dapat digunakan dalam pengklasifikasian media pembelajaran. Satu di antaranya dengan menekankan pada </a:t>
            </a:r>
            <a:r>
              <a:rPr lang="id-I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aspek penyajian </a:t>
            </a:r>
            <a:r>
              <a:rPr lang="id-I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yang dipergunakan dalam </a:t>
            </a:r>
            <a:r>
              <a:rPr lang="id-I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penggunaan </a:t>
            </a:r>
            <a:r>
              <a:rPr lang="id-I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media tersebut.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6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44160" y="0"/>
            <a:ext cx="10415140" cy="3947881"/>
          </a:xfrm>
          <a:custGeom>
            <a:avLst/>
            <a:gdLst/>
            <a:ahLst/>
            <a:cxnLst/>
            <a:rect l="l" t="t" r="r" b="b"/>
            <a:pathLst>
              <a:path w="10415140" h="3947881">
                <a:moveTo>
                  <a:pt x="0" y="0"/>
                </a:moveTo>
                <a:lnTo>
                  <a:pt x="10415140" y="0"/>
                </a:lnTo>
                <a:lnTo>
                  <a:pt x="10415140" y="3947881"/>
                </a:lnTo>
                <a:lnTo>
                  <a:pt x="0" y="3947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9720" r="-9376" b="-126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4920" y="952500"/>
            <a:ext cx="6070008" cy="754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id-ID" sz="4400" b="1" dirty="0" smtClean="0">
                <a:solidFill>
                  <a:srgbClr val="FFFF00"/>
                </a:solidFill>
              </a:rPr>
              <a:t>BENTUK PENYAJIAN DAN CARA PENYAJIANNYA</a:t>
            </a:r>
          </a:p>
          <a:p>
            <a:pPr algn="just">
              <a:buClr>
                <a:schemeClr val="accent3"/>
              </a:buClr>
              <a:defRPr/>
            </a:pPr>
            <a:endParaRPr lang="id-ID" sz="3600" dirty="0"/>
          </a:p>
          <a:p>
            <a:pPr algn="just">
              <a:buClr>
                <a:schemeClr val="accent3"/>
              </a:buClr>
              <a:defRPr/>
            </a:pPr>
            <a:r>
              <a:rPr lang="en-US" sz="3600" dirty="0" smtClean="0"/>
              <a:t>KELOMPOK </a:t>
            </a:r>
            <a:r>
              <a:rPr lang="en-US" sz="3600" dirty="0"/>
              <a:t>KESATU → media </a:t>
            </a:r>
            <a:r>
              <a:rPr lang="en-US" sz="3600" dirty="0" err="1"/>
              <a:t>grafis</a:t>
            </a:r>
            <a:r>
              <a:rPr lang="en-US" sz="3600" dirty="0"/>
              <a:t>,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cetak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r>
              <a:rPr lang="en-US" sz="3600" dirty="0"/>
              <a:t> </a:t>
            </a:r>
            <a:r>
              <a:rPr lang="en-US" sz="3600" dirty="0" err="1" smtClean="0"/>
              <a:t>diam</a:t>
            </a:r>
            <a:endParaRPr lang="id-ID" sz="3600" dirty="0" smtClean="0"/>
          </a:p>
          <a:p>
            <a:pPr algn="just">
              <a:buClr>
                <a:schemeClr val="accent3"/>
              </a:buClr>
              <a:defRPr/>
            </a:pPr>
            <a:r>
              <a:rPr lang="en-US" sz="3600" dirty="0" smtClean="0"/>
              <a:t>KELOMPOK </a:t>
            </a:r>
            <a:r>
              <a:rPr lang="en-US" sz="3600" dirty="0"/>
              <a:t>KEDUA → media </a:t>
            </a:r>
            <a:r>
              <a:rPr lang="en-US" sz="3600" dirty="0" err="1"/>
              <a:t>proyeksi</a:t>
            </a:r>
            <a:r>
              <a:rPr lang="en-US" sz="3600" dirty="0"/>
              <a:t> </a:t>
            </a:r>
            <a:r>
              <a:rPr lang="en-US" sz="3600" dirty="0" err="1" smtClean="0"/>
              <a:t>diam</a:t>
            </a:r>
            <a:endParaRPr lang="id-ID" sz="3600" dirty="0" smtClean="0"/>
          </a:p>
          <a:p>
            <a:pPr algn="just">
              <a:buClr>
                <a:schemeClr val="accent3"/>
              </a:buClr>
              <a:defRPr/>
            </a:pPr>
            <a:r>
              <a:rPr lang="en-US" sz="3600" dirty="0" smtClean="0"/>
              <a:t>KELOMPOK </a:t>
            </a:r>
            <a:r>
              <a:rPr lang="en-US" sz="3600" dirty="0"/>
              <a:t>KETIGA → media </a:t>
            </a:r>
            <a:r>
              <a:rPr lang="en-US" sz="3600" dirty="0" smtClean="0"/>
              <a:t>audio</a:t>
            </a:r>
            <a:endParaRPr lang="id-ID" sz="3600" dirty="0" smtClean="0"/>
          </a:p>
          <a:p>
            <a:pPr algn="just">
              <a:buClr>
                <a:schemeClr val="accent3"/>
              </a:buClr>
              <a:defRPr/>
            </a:pPr>
            <a:r>
              <a:rPr lang="en-US" sz="3600" dirty="0" smtClean="0"/>
              <a:t>KELOMPOK </a:t>
            </a:r>
            <a:r>
              <a:rPr lang="en-US" sz="3600" dirty="0"/>
              <a:t>KEEMPAT → media audio visual </a:t>
            </a:r>
            <a:r>
              <a:rPr lang="en-US" sz="3600" dirty="0" err="1"/>
              <a:t>diam</a:t>
            </a:r>
            <a:endParaRPr lang="en-US" sz="3600" dirty="0"/>
          </a:p>
          <a:p>
            <a:pPr algn="ctr">
              <a:lnSpc>
                <a:spcPts val="5133"/>
              </a:lnSpc>
            </a:pPr>
            <a:endParaRPr lang="en-US" sz="3666" dirty="0">
              <a:solidFill>
                <a:srgbClr val="000000"/>
              </a:solidFill>
              <a:latin typeface="Josefi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15200" y="3991085"/>
            <a:ext cx="10167214" cy="5591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endParaRPr lang="id-ID" sz="4000" dirty="0" smtClean="0"/>
          </a:p>
          <a:p>
            <a:pPr algn="just">
              <a:buClr>
                <a:schemeClr val="accent3"/>
              </a:buClr>
              <a:defRPr/>
            </a:pPr>
            <a:endParaRPr lang="id-ID" sz="4000" dirty="0"/>
          </a:p>
          <a:p>
            <a:pPr algn="just">
              <a:buClr>
                <a:schemeClr val="accent3"/>
              </a:buClr>
              <a:defRPr/>
            </a:pPr>
            <a:endParaRPr lang="id-ID" sz="4000" dirty="0" smtClean="0"/>
          </a:p>
          <a:p>
            <a:pPr algn="just">
              <a:buClr>
                <a:schemeClr val="accent3"/>
              </a:buClr>
              <a:defRPr/>
            </a:pPr>
            <a:endParaRPr lang="id-ID" sz="4000" dirty="0" smtClean="0"/>
          </a:p>
          <a:p>
            <a:pPr algn="just">
              <a:buClr>
                <a:schemeClr val="accent3"/>
              </a:buClr>
              <a:defRPr/>
            </a:pPr>
            <a:r>
              <a:rPr lang="en-US" sz="4000" dirty="0" smtClean="0"/>
              <a:t>KELOMPOK KELIMA → media </a:t>
            </a:r>
            <a:r>
              <a:rPr lang="en-US" sz="4000" dirty="0" err="1" smtClean="0"/>
              <a:t>gambar</a:t>
            </a:r>
            <a:r>
              <a:rPr lang="en-US" sz="4000" dirty="0" smtClean="0"/>
              <a:t> </a:t>
            </a:r>
            <a:r>
              <a:rPr lang="en-US" sz="4000" dirty="0" err="1" smtClean="0"/>
              <a:t>hidup</a:t>
            </a:r>
            <a:r>
              <a:rPr lang="en-US" sz="4000" dirty="0" smtClean="0"/>
              <a:t>/ film (</a:t>
            </a:r>
            <a:r>
              <a:rPr lang="en-US" sz="4000" i="1" dirty="0" smtClean="0"/>
              <a:t>motion pictures)</a:t>
            </a:r>
            <a:endParaRPr lang="en-US" sz="4000" i="1" dirty="0"/>
          </a:p>
          <a:p>
            <a:pPr algn="just">
              <a:buClr>
                <a:schemeClr val="accent3"/>
              </a:buClr>
              <a:defRPr/>
            </a:pPr>
            <a:r>
              <a:rPr lang="en-US" sz="4000" dirty="0"/>
              <a:t>KELOMPOK KEENAM → </a:t>
            </a:r>
            <a:r>
              <a:rPr lang="en-US" sz="4000" dirty="0" err="1"/>
              <a:t>televisi</a:t>
            </a:r>
            <a:endParaRPr lang="en-US" sz="4000" dirty="0"/>
          </a:p>
          <a:p>
            <a:pPr algn="just">
              <a:buClr>
                <a:schemeClr val="accent3"/>
              </a:buClr>
              <a:defRPr/>
            </a:pPr>
            <a:r>
              <a:rPr lang="en-US" sz="4000" dirty="0" smtClean="0"/>
              <a:t>KELOMPOK </a:t>
            </a:r>
            <a:r>
              <a:rPr lang="en-US" sz="4000" dirty="0"/>
              <a:t>KETUJUH → </a:t>
            </a:r>
            <a:r>
              <a:rPr lang="en-US" sz="4000" dirty="0" err="1"/>
              <a:t>mutimedia</a:t>
            </a:r>
            <a:endParaRPr lang="en-US" sz="4000" dirty="0"/>
          </a:p>
          <a:p>
            <a:pPr algn="ctr">
              <a:lnSpc>
                <a:spcPts val="5179"/>
              </a:lnSpc>
            </a:pPr>
            <a:endParaRPr lang="en-US" sz="3699" dirty="0">
              <a:solidFill>
                <a:srgbClr val="000000"/>
              </a:solidFill>
              <a:latin typeface="Josefi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0694" y="2641748"/>
            <a:ext cx="1470750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KELOMPOK KESATU → </a:t>
            </a:r>
            <a:r>
              <a:rPr lang="id-ID" sz="4800" dirty="0" smtClean="0">
                <a:solidFill>
                  <a:srgbClr val="7030A0"/>
                </a:solidFill>
              </a:rPr>
              <a:t>M</a:t>
            </a:r>
            <a:r>
              <a:rPr lang="en-US" sz="4800" dirty="0" err="1" smtClean="0">
                <a:solidFill>
                  <a:srgbClr val="7030A0"/>
                </a:solidFill>
              </a:rPr>
              <a:t>edia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id-ID" sz="4800" dirty="0" err="1">
                <a:solidFill>
                  <a:srgbClr val="7030A0"/>
                </a:solidFill>
              </a:rPr>
              <a:t>G</a:t>
            </a:r>
            <a:r>
              <a:rPr lang="en-US" sz="4800" dirty="0" err="1" smtClean="0">
                <a:solidFill>
                  <a:srgbClr val="7030A0"/>
                </a:solidFill>
              </a:rPr>
              <a:t>rafis</a:t>
            </a:r>
            <a:r>
              <a:rPr lang="en-US" sz="4800" dirty="0" smtClean="0">
                <a:solidFill>
                  <a:srgbClr val="7030A0"/>
                </a:solidFill>
              </a:rPr>
              <a:t>,</a:t>
            </a:r>
            <a:r>
              <a:rPr lang="id-ID" sz="4800" dirty="0" smtClean="0">
                <a:solidFill>
                  <a:srgbClr val="7030A0"/>
                </a:solidFill>
              </a:rPr>
              <a:t> </a:t>
            </a:r>
            <a:r>
              <a:rPr lang="id-ID" sz="4800" dirty="0">
                <a:solidFill>
                  <a:srgbClr val="7030A0"/>
                </a:solidFill>
              </a:rPr>
              <a:t>B</a:t>
            </a:r>
            <a:r>
              <a:rPr lang="en-US" sz="4800" dirty="0" err="1" smtClean="0">
                <a:solidFill>
                  <a:srgbClr val="7030A0"/>
                </a:solidFill>
              </a:rPr>
              <a:t>ahan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id-ID" sz="4800" dirty="0" err="1" smtClean="0">
                <a:solidFill>
                  <a:srgbClr val="7030A0"/>
                </a:solidFill>
              </a:rPr>
              <a:t>C</a:t>
            </a:r>
            <a:r>
              <a:rPr lang="en-US" sz="4800" dirty="0" err="1" smtClean="0">
                <a:solidFill>
                  <a:srgbClr val="7030A0"/>
                </a:solidFill>
              </a:rPr>
              <a:t>etak</a:t>
            </a:r>
            <a:r>
              <a:rPr lang="en-US" sz="4800" dirty="0">
                <a:solidFill>
                  <a:srgbClr val="7030A0"/>
                </a:solidFill>
              </a:rPr>
              <a:t>, </a:t>
            </a:r>
            <a:r>
              <a:rPr lang="en-US" sz="4800" dirty="0" err="1">
                <a:solidFill>
                  <a:srgbClr val="7030A0"/>
                </a:solidFill>
              </a:rPr>
              <a:t>dan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id-ID" sz="4800" dirty="0" err="1" smtClean="0">
                <a:solidFill>
                  <a:srgbClr val="7030A0"/>
                </a:solidFill>
              </a:rPr>
              <a:t>G</a:t>
            </a:r>
            <a:r>
              <a:rPr lang="en-US" sz="4800" dirty="0" err="1" smtClean="0">
                <a:solidFill>
                  <a:srgbClr val="7030A0"/>
                </a:solidFill>
              </a:rPr>
              <a:t>ambar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id-ID" sz="4800" dirty="0" err="1" smtClean="0">
                <a:solidFill>
                  <a:srgbClr val="7030A0"/>
                </a:solidFill>
              </a:rPr>
              <a:t>D</a:t>
            </a:r>
            <a:r>
              <a:rPr lang="en-US" sz="4800" dirty="0" err="1" smtClean="0">
                <a:solidFill>
                  <a:srgbClr val="7030A0"/>
                </a:solidFill>
              </a:rPr>
              <a:t>iam</a:t>
            </a:r>
            <a:r>
              <a:rPr lang="en-US" sz="4800" dirty="0">
                <a:solidFill>
                  <a:srgbClr val="7030A0"/>
                </a:solidFill>
              </a:rPr>
              <a:t/>
            </a:r>
            <a:br>
              <a:rPr lang="en-US" sz="4800" dirty="0">
                <a:solidFill>
                  <a:srgbClr val="7030A0"/>
                </a:solidFill>
              </a:rPr>
            </a:br>
            <a:endParaRPr lang="en-US" sz="4800" dirty="0">
              <a:solidFill>
                <a:srgbClr val="2B4B82"/>
              </a:solidFill>
              <a:latin typeface="Josefin Sans Bold Itali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551837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8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8" y="1276208"/>
                </a:lnTo>
                <a:lnTo>
                  <a:pt x="20766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38681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7" y="0"/>
                </a:lnTo>
                <a:lnTo>
                  <a:pt x="3837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94246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2" y="0"/>
                </a:lnTo>
                <a:lnTo>
                  <a:pt x="5357752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7200" y="4845833"/>
            <a:ext cx="7848600" cy="4158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id-ID" sz="5400" dirty="0" smtClean="0"/>
              <a:t>1. MEDIA GRAFIS</a:t>
            </a:r>
          </a:p>
          <a:p>
            <a:pPr marL="742950" indent="-742950" algn="just">
              <a:buClr>
                <a:schemeClr val="accent3"/>
              </a:buClr>
              <a:buAutoNum type="alphaLcPeriod"/>
              <a:defRPr/>
            </a:pPr>
            <a:r>
              <a:rPr lang="id-ID" sz="4400" dirty="0" err="1"/>
              <a:t>G</a:t>
            </a:r>
            <a:r>
              <a:rPr lang="en-US" sz="4400" dirty="0" err="1" smtClean="0"/>
              <a:t>rafik</a:t>
            </a:r>
            <a:r>
              <a:rPr lang="en-US" sz="4400" dirty="0" smtClean="0"/>
              <a:t> </a:t>
            </a:r>
            <a:r>
              <a:rPr lang="en-US" sz="4400" dirty="0"/>
              <a:t>→ </a:t>
            </a:r>
            <a:r>
              <a:rPr lang="en-US" sz="4400" dirty="0" err="1"/>
              <a:t>penyajian</a:t>
            </a:r>
            <a:r>
              <a:rPr lang="en-US" sz="4400" dirty="0"/>
              <a:t> data </a:t>
            </a:r>
            <a:r>
              <a:rPr lang="en-US" sz="4400" dirty="0" err="1"/>
              <a:t>berangka</a:t>
            </a:r>
            <a:r>
              <a:rPr lang="en-US" sz="4400" dirty="0"/>
              <a:t> </a:t>
            </a:r>
            <a:r>
              <a:rPr lang="en-US" sz="4400" dirty="0" err="1"/>
              <a:t>melalui</a:t>
            </a:r>
            <a:r>
              <a:rPr lang="en-US" sz="4400" dirty="0"/>
              <a:t> </a:t>
            </a:r>
            <a:r>
              <a:rPr lang="en-US" sz="4400" dirty="0" err="1"/>
              <a:t>perpaduan</a:t>
            </a:r>
            <a:r>
              <a:rPr lang="en-US" sz="4400" dirty="0"/>
              <a:t> </a:t>
            </a:r>
            <a:r>
              <a:rPr lang="en-US" sz="4400" dirty="0" err="1"/>
              <a:t>antara</a:t>
            </a:r>
            <a:r>
              <a:rPr lang="en-US" sz="4400" dirty="0"/>
              <a:t> </a:t>
            </a:r>
            <a:r>
              <a:rPr lang="en-US" sz="4400" dirty="0" err="1"/>
              <a:t>angka</a:t>
            </a:r>
            <a:r>
              <a:rPr lang="en-US" sz="4400" dirty="0"/>
              <a:t>, </a:t>
            </a:r>
            <a:r>
              <a:rPr lang="en-US" sz="4400" dirty="0" err="1"/>
              <a:t>garis</a:t>
            </a:r>
            <a:r>
              <a:rPr lang="en-US" sz="4400" dirty="0"/>
              <a:t>, </a:t>
            </a:r>
            <a:r>
              <a:rPr lang="id-ID" sz="4400" dirty="0" smtClean="0"/>
              <a:t>batang,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simbol</a:t>
            </a:r>
            <a:r>
              <a:rPr lang="en-US" sz="4400" dirty="0" smtClean="0"/>
              <a:t>.</a:t>
            </a:r>
            <a:endParaRPr lang="id-ID" sz="4400" dirty="0" smtClean="0"/>
          </a:p>
          <a:p>
            <a:pPr marL="388617" lvl="1">
              <a:lnSpc>
                <a:spcPts val="5039"/>
              </a:lnSpc>
            </a:pPr>
            <a:endParaRPr lang="en-US" sz="3600" dirty="0">
              <a:solidFill>
                <a:srgbClr val="2B4B82"/>
              </a:solidFill>
              <a:latin typeface="Josefin 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51757" t="27083" r="3148" b="31250"/>
          <a:stretch/>
        </p:blipFill>
        <p:spPr>
          <a:xfrm>
            <a:off x="9219295" y="4533900"/>
            <a:ext cx="7468506" cy="447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0694" y="2641748"/>
            <a:ext cx="1470750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KELOMPOK KESATU → </a:t>
            </a:r>
            <a:r>
              <a:rPr lang="id-ID" sz="4800" dirty="0" smtClean="0">
                <a:solidFill>
                  <a:srgbClr val="7030A0"/>
                </a:solidFill>
              </a:rPr>
              <a:t>M</a:t>
            </a:r>
            <a:r>
              <a:rPr lang="en-US" sz="4800" dirty="0" err="1" smtClean="0">
                <a:solidFill>
                  <a:srgbClr val="7030A0"/>
                </a:solidFill>
              </a:rPr>
              <a:t>edia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id-ID" sz="4800" dirty="0" smtClean="0">
                <a:solidFill>
                  <a:srgbClr val="7030A0"/>
                </a:solidFill>
              </a:rPr>
              <a:t>G</a:t>
            </a:r>
            <a:r>
              <a:rPr lang="en-US" sz="4800" dirty="0" err="1" smtClean="0">
                <a:solidFill>
                  <a:srgbClr val="7030A0"/>
                </a:solidFill>
              </a:rPr>
              <a:t>rafis</a:t>
            </a:r>
            <a:r>
              <a:rPr lang="en-US" sz="4800" dirty="0" smtClean="0">
                <a:solidFill>
                  <a:srgbClr val="7030A0"/>
                </a:solidFill>
              </a:rPr>
              <a:t>,</a:t>
            </a:r>
            <a:r>
              <a:rPr lang="id-ID" sz="4800" dirty="0" smtClean="0">
                <a:solidFill>
                  <a:srgbClr val="7030A0"/>
                </a:solidFill>
              </a:rPr>
              <a:t> B</a:t>
            </a:r>
            <a:r>
              <a:rPr lang="en-US" sz="4800" dirty="0" err="1" smtClean="0">
                <a:solidFill>
                  <a:srgbClr val="7030A0"/>
                </a:solidFill>
              </a:rPr>
              <a:t>ahan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id-ID" sz="4800" dirty="0" smtClean="0">
                <a:solidFill>
                  <a:srgbClr val="7030A0"/>
                </a:solidFill>
              </a:rPr>
              <a:t>C</a:t>
            </a:r>
            <a:r>
              <a:rPr lang="en-US" sz="4800" dirty="0" err="1" smtClean="0">
                <a:solidFill>
                  <a:srgbClr val="7030A0"/>
                </a:solidFill>
              </a:rPr>
              <a:t>etak</a:t>
            </a:r>
            <a:r>
              <a:rPr lang="en-US" sz="4800" dirty="0" smtClean="0">
                <a:solidFill>
                  <a:srgbClr val="7030A0"/>
                </a:solidFill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</a:rPr>
              <a:t>dan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id-ID" sz="4800" dirty="0" smtClean="0">
                <a:solidFill>
                  <a:srgbClr val="7030A0"/>
                </a:solidFill>
              </a:rPr>
              <a:t>G</a:t>
            </a:r>
            <a:r>
              <a:rPr lang="en-US" sz="4800" dirty="0" err="1" smtClean="0">
                <a:solidFill>
                  <a:srgbClr val="7030A0"/>
                </a:solidFill>
              </a:rPr>
              <a:t>ambar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id-ID" sz="4800" dirty="0" smtClean="0">
                <a:solidFill>
                  <a:srgbClr val="7030A0"/>
                </a:solidFill>
              </a:rPr>
              <a:t>D</a:t>
            </a:r>
            <a:r>
              <a:rPr lang="en-US" sz="4800" dirty="0" err="1" smtClean="0">
                <a:solidFill>
                  <a:srgbClr val="7030A0"/>
                </a:solidFill>
              </a:rPr>
              <a:t>iam</a:t>
            </a:r>
            <a:r>
              <a:rPr lang="en-US" sz="4800" dirty="0">
                <a:solidFill>
                  <a:srgbClr val="7030A0"/>
                </a:solidFill>
              </a:rPr>
              <a:t/>
            </a:r>
            <a:br>
              <a:rPr lang="en-US" sz="4800" dirty="0">
                <a:solidFill>
                  <a:srgbClr val="7030A0"/>
                </a:solidFill>
              </a:rPr>
            </a:br>
            <a:endParaRPr lang="en-US" sz="4800" dirty="0">
              <a:solidFill>
                <a:srgbClr val="2B4B82"/>
              </a:solidFill>
              <a:latin typeface="Josefin Sans Bold Itali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551837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8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8" y="1276208"/>
                </a:lnTo>
                <a:lnTo>
                  <a:pt x="20766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38681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7" y="0"/>
                </a:lnTo>
                <a:lnTo>
                  <a:pt x="3837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94246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2" y="0"/>
                </a:lnTo>
                <a:lnTo>
                  <a:pt x="5357752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7200" y="4845833"/>
            <a:ext cx="7848600" cy="5073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id-ID" sz="4800" dirty="0" smtClean="0"/>
              <a:t>b. D</a:t>
            </a:r>
            <a:r>
              <a:rPr lang="en-US" sz="4800" dirty="0" err="1" smtClean="0"/>
              <a:t>iagram</a:t>
            </a:r>
            <a:r>
              <a:rPr lang="en-US" sz="4800" dirty="0" smtClean="0"/>
              <a:t> </a:t>
            </a:r>
            <a:r>
              <a:rPr lang="en-US" sz="4800" dirty="0"/>
              <a:t>→ </a:t>
            </a:r>
            <a:r>
              <a:rPr lang="en-US" sz="4800" dirty="0" err="1"/>
              <a:t>gambaran</a:t>
            </a:r>
            <a:r>
              <a:rPr lang="en-US" sz="4800" dirty="0"/>
              <a:t> yang </a:t>
            </a:r>
            <a:r>
              <a:rPr lang="en-US" sz="4800" dirty="0" err="1"/>
              <a:t>sederhana</a:t>
            </a:r>
            <a:r>
              <a:rPr lang="en-US" sz="4800" dirty="0"/>
              <a:t> yang </a:t>
            </a:r>
            <a:r>
              <a:rPr lang="en-US" sz="4800" dirty="0" err="1"/>
              <a:t>dirancang</a:t>
            </a:r>
            <a:r>
              <a:rPr lang="en-US" sz="4800" dirty="0"/>
              <a:t> </a:t>
            </a:r>
            <a:r>
              <a:rPr lang="en-US" sz="4800" dirty="0" err="1" smtClean="0"/>
              <a:t>untuk</a:t>
            </a:r>
            <a:r>
              <a:rPr lang="id-ID" sz="4800" dirty="0" smtClean="0"/>
              <a:t> </a:t>
            </a:r>
            <a:r>
              <a:rPr lang="en-US" sz="4800" dirty="0" err="1" smtClean="0"/>
              <a:t>memperlihatkan</a:t>
            </a:r>
            <a:r>
              <a:rPr lang="en-US" sz="4800" dirty="0" smtClean="0"/>
              <a:t> </a:t>
            </a:r>
            <a:r>
              <a:rPr lang="en-US" sz="4800" dirty="0" err="1"/>
              <a:t>hubungan</a:t>
            </a:r>
            <a:r>
              <a:rPr lang="en-US" sz="4800" dirty="0"/>
              <a:t> </a:t>
            </a:r>
            <a:r>
              <a:rPr lang="en-US" sz="4800" dirty="0" err="1"/>
              <a:t>timbal</a:t>
            </a:r>
            <a:r>
              <a:rPr lang="en-US" sz="4800" dirty="0"/>
              <a:t> </a:t>
            </a:r>
            <a:r>
              <a:rPr lang="en-US" sz="4800" dirty="0" err="1"/>
              <a:t>balik</a:t>
            </a:r>
            <a:r>
              <a:rPr lang="en-US" sz="4800" dirty="0"/>
              <a:t> yang </a:t>
            </a:r>
            <a:r>
              <a:rPr lang="en-US" sz="4800" dirty="0" err="1"/>
              <a:t>biasanya</a:t>
            </a:r>
            <a:r>
              <a:rPr lang="en-US" sz="4800" dirty="0"/>
              <a:t> </a:t>
            </a:r>
            <a:r>
              <a:rPr lang="en-US" sz="4800" dirty="0" err="1"/>
              <a:t>disajikan</a:t>
            </a:r>
            <a:r>
              <a:rPr lang="en-US" sz="4800" dirty="0"/>
              <a:t> </a:t>
            </a:r>
            <a:r>
              <a:rPr lang="en-US" sz="4800" dirty="0" err="1"/>
              <a:t>melalui</a:t>
            </a:r>
            <a:r>
              <a:rPr lang="en-US" sz="4800" dirty="0"/>
              <a:t> </a:t>
            </a:r>
            <a:r>
              <a:rPr lang="en-US" sz="4800" dirty="0" err="1"/>
              <a:t>garis-garis</a:t>
            </a:r>
            <a:r>
              <a:rPr lang="en-US" sz="4800" dirty="0"/>
              <a:t> </a:t>
            </a:r>
            <a:r>
              <a:rPr lang="en-US" sz="4800" dirty="0" err="1"/>
              <a:t>simbol</a:t>
            </a:r>
            <a:r>
              <a:rPr lang="en-US" sz="4800" dirty="0"/>
              <a:t>.</a:t>
            </a:r>
          </a:p>
          <a:p>
            <a:pPr marL="388617" lvl="1">
              <a:lnSpc>
                <a:spcPts val="5039"/>
              </a:lnSpc>
            </a:pPr>
            <a:endParaRPr lang="en-US" sz="4800" dirty="0">
              <a:solidFill>
                <a:srgbClr val="2B4B82"/>
              </a:solidFill>
              <a:latin typeface="Josefi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52343" t="33333" r="3734" b="20833"/>
          <a:stretch/>
        </p:blipFill>
        <p:spPr>
          <a:xfrm>
            <a:off x="9219294" y="4305300"/>
            <a:ext cx="775737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616768" y="5237321"/>
            <a:ext cx="7985432" cy="117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endParaRPr lang="en-US" sz="3600" dirty="0"/>
          </a:p>
          <a:p>
            <a:pPr marL="777234" lvl="1" indent="-388617">
              <a:lnSpc>
                <a:spcPts val="5039"/>
              </a:lnSpc>
              <a:buFont typeface="Arial"/>
              <a:buChar char="•"/>
            </a:pPr>
            <a:endParaRPr lang="en-US" sz="3600" dirty="0">
              <a:solidFill>
                <a:srgbClr val="2B4B82"/>
              </a:solidFill>
              <a:latin typeface="Josefin San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0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551837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8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8" y="1276208"/>
                </a:lnTo>
                <a:lnTo>
                  <a:pt x="20766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38681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7" y="0"/>
                </a:lnTo>
                <a:lnTo>
                  <a:pt x="3837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94246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2" y="0"/>
                </a:lnTo>
                <a:lnTo>
                  <a:pt x="5357752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7200" y="4845833"/>
            <a:ext cx="78486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en-US" sz="4400" dirty="0"/>
              <a:t>c. </a:t>
            </a:r>
            <a:r>
              <a:rPr lang="id-ID" sz="4400" dirty="0"/>
              <a:t>B</a:t>
            </a:r>
            <a:r>
              <a:rPr lang="en-US" sz="4400" dirty="0" err="1"/>
              <a:t>agan</a:t>
            </a:r>
            <a:r>
              <a:rPr lang="en-US" sz="4400" dirty="0"/>
              <a:t> → </a:t>
            </a:r>
            <a:r>
              <a:rPr lang="en-US" sz="4400" dirty="0" err="1"/>
              <a:t>perpaduan</a:t>
            </a:r>
            <a:r>
              <a:rPr lang="en-US" sz="4400" dirty="0"/>
              <a:t> </a:t>
            </a:r>
            <a:r>
              <a:rPr lang="en-US" sz="4400" dirty="0" err="1"/>
              <a:t>sajian</a:t>
            </a:r>
            <a:r>
              <a:rPr lang="en-US" sz="4400" dirty="0"/>
              <a:t> kata-kata, </a:t>
            </a:r>
            <a:r>
              <a:rPr lang="en-US" sz="4400" dirty="0" err="1"/>
              <a:t>garis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simbol</a:t>
            </a:r>
            <a:r>
              <a:rPr lang="en-US" sz="4400" dirty="0"/>
              <a:t> yang </a:t>
            </a:r>
            <a:r>
              <a:rPr lang="en-US" sz="4400" dirty="0" err="1"/>
              <a:t>merupakan</a:t>
            </a:r>
            <a:r>
              <a:rPr lang="en-US" sz="4400" dirty="0"/>
              <a:t> </a:t>
            </a:r>
            <a:r>
              <a:rPr lang="en-US" sz="4400" dirty="0" err="1"/>
              <a:t>ringkasan</a:t>
            </a:r>
            <a:r>
              <a:rPr lang="en-US" sz="4400" dirty="0"/>
              <a:t> </a:t>
            </a:r>
            <a:r>
              <a:rPr lang="en-US" sz="4400" dirty="0" err="1"/>
              <a:t>suatu</a:t>
            </a:r>
            <a:r>
              <a:rPr lang="en-US" sz="4400" dirty="0"/>
              <a:t> proses, </a:t>
            </a:r>
            <a:r>
              <a:rPr lang="en-US" sz="4400" dirty="0" err="1"/>
              <a:t>perkembangan</a:t>
            </a:r>
            <a:r>
              <a:rPr lang="en-US" sz="4400" dirty="0"/>
              <a:t>, </a:t>
            </a:r>
            <a:r>
              <a:rPr lang="en-US" sz="4400" dirty="0" err="1"/>
              <a:t>atau</a:t>
            </a:r>
            <a:r>
              <a:rPr lang="en-US" sz="4400" dirty="0"/>
              <a:t> </a:t>
            </a:r>
            <a:r>
              <a:rPr lang="en-US" sz="4400" dirty="0" err="1"/>
              <a:t>hubungan-hubungan</a:t>
            </a:r>
            <a:r>
              <a:rPr lang="en-US" sz="4400" dirty="0"/>
              <a:t> </a:t>
            </a:r>
            <a:r>
              <a:rPr lang="en-US" sz="4400" dirty="0" err="1"/>
              <a:t>penting</a:t>
            </a:r>
            <a:r>
              <a:rPr lang="en-US" sz="4400" dirty="0"/>
              <a:t>.</a:t>
            </a:r>
            <a:endParaRPr lang="id-ID" sz="4400" dirty="0"/>
          </a:p>
          <a:p>
            <a:pPr algn="just">
              <a:buClr>
                <a:schemeClr val="accent3"/>
              </a:buClr>
              <a:defRPr/>
            </a:pPr>
            <a:r>
              <a:rPr lang="id-ID" sz="4400" dirty="0" smtClean="0"/>
              <a:t> </a:t>
            </a:r>
            <a:endParaRPr lang="en-US" sz="4400" dirty="0">
              <a:solidFill>
                <a:srgbClr val="2B4B82"/>
              </a:solidFill>
              <a:latin typeface="Josefi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55415" t="28125" r="8288" b="21875"/>
          <a:stretch/>
        </p:blipFill>
        <p:spPr>
          <a:xfrm>
            <a:off x="9677401" y="3543300"/>
            <a:ext cx="6934200" cy="53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0" y="-963412"/>
            <a:ext cx="4597438" cy="2842053"/>
          </a:xfrm>
          <a:custGeom>
            <a:avLst/>
            <a:gdLst/>
            <a:ahLst/>
            <a:cxnLst/>
            <a:rect l="l" t="t" r="r" b="b"/>
            <a:pathLst>
              <a:path w="4597438" h="2842053">
                <a:moveTo>
                  <a:pt x="0" y="0"/>
                </a:moveTo>
                <a:lnTo>
                  <a:pt x="4597438" y="0"/>
                </a:lnTo>
                <a:lnTo>
                  <a:pt x="4597438" y="2842052"/>
                </a:lnTo>
                <a:lnTo>
                  <a:pt x="0" y="2842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0551837" y="390596"/>
            <a:ext cx="2076668" cy="1276207"/>
          </a:xfrm>
          <a:custGeom>
            <a:avLst/>
            <a:gdLst/>
            <a:ahLst/>
            <a:cxnLst/>
            <a:rect l="l" t="t" r="r" b="b"/>
            <a:pathLst>
              <a:path w="2076668" h="1276207">
                <a:moveTo>
                  <a:pt x="2076668" y="0"/>
                </a:moveTo>
                <a:lnTo>
                  <a:pt x="0" y="0"/>
                </a:lnTo>
                <a:lnTo>
                  <a:pt x="0" y="1276208"/>
                </a:lnTo>
                <a:lnTo>
                  <a:pt x="2076668" y="1276208"/>
                </a:lnTo>
                <a:lnTo>
                  <a:pt x="20766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138681" y="-2447996"/>
            <a:ext cx="3837986" cy="4114800"/>
          </a:xfrm>
          <a:custGeom>
            <a:avLst/>
            <a:gdLst/>
            <a:ahLst/>
            <a:cxnLst/>
            <a:rect l="l" t="t" r="r" b="b"/>
            <a:pathLst>
              <a:path w="3837986" h="4114800">
                <a:moveTo>
                  <a:pt x="0" y="0"/>
                </a:moveTo>
                <a:lnTo>
                  <a:pt x="3837987" y="0"/>
                </a:lnTo>
                <a:lnTo>
                  <a:pt x="38379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994246" y="-3759204"/>
            <a:ext cx="5357753" cy="5591583"/>
          </a:xfrm>
          <a:custGeom>
            <a:avLst/>
            <a:gdLst/>
            <a:ahLst/>
            <a:cxnLst/>
            <a:rect l="l" t="t" r="r" b="b"/>
            <a:pathLst>
              <a:path w="5357753" h="5591583">
                <a:moveTo>
                  <a:pt x="0" y="0"/>
                </a:moveTo>
                <a:lnTo>
                  <a:pt x="5357752" y="0"/>
                </a:lnTo>
                <a:lnTo>
                  <a:pt x="5357752" y="5591583"/>
                </a:lnTo>
                <a:lnTo>
                  <a:pt x="0" y="5591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7200" y="4845833"/>
            <a:ext cx="7848600" cy="4035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buClr>
                <a:schemeClr val="accent3"/>
              </a:buClr>
              <a:defRPr/>
            </a:pPr>
            <a:r>
              <a:rPr lang="id-ID" sz="4400" dirty="0" smtClean="0"/>
              <a:t>d. P</a:t>
            </a:r>
            <a:r>
              <a:rPr lang="en-US" sz="4400" dirty="0" err="1"/>
              <a:t>oster</a:t>
            </a:r>
            <a:r>
              <a:rPr lang="en-US" sz="4400" dirty="0"/>
              <a:t> → </a:t>
            </a:r>
            <a:r>
              <a:rPr lang="en-US" sz="4400" dirty="0" err="1"/>
              <a:t>sajian</a:t>
            </a:r>
            <a:r>
              <a:rPr lang="en-US" sz="4400" dirty="0"/>
              <a:t> </a:t>
            </a:r>
            <a:r>
              <a:rPr lang="en-US" sz="4400" dirty="0" err="1"/>
              <a:t>kombinasi</a:t>
            </a:r>
            <a:r>
              <a:rPr lang="en-US" sz="4400" dirty="0"/>
              <a:t> visual yang </a:t>
            </a:r>
            <a:r>
              <a:rPr lang="en-US" sz="4400" dirty="0" err="1"/>
              <a:t>jelas</a:t>
            </a:r>
            <a:r>
              <a:rPr lang="en-US" sz="4400" dirty="0"/>
              <a:t>, </a:t>
            </a:r>
            <a:r>
              <a:rPr lang="en-US" sz="4400" dirty="0" err="1"/>
              <a:t>menyolok</a:t>
            </a:r>
            <a:r>
              <a:rPr lang="en-US" sz="4400" dirty="0"/>
              <a:t>,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menarik</a:t>
            </a:r>
            <a:r>
              <a:rPr lang="en-US" sz="4400" dirty="0"/>
              <a:t> </a:t>
            </a:r>
            <a:r>
              <a:rPr lang="en-US" sz="4400" dirty="0" err="1"/>
              <a:t>perhatian</a:t>
            </a:r>
            <a:r>
              <a:rPr lang="en-US" sz="4400" dirty="0"/>
              <a:t> orang yang </a:t>
            </a:r>
            <a:r>
              <a:rPr lang="en-US" sz="4400" dirty="0" err="1"/>
              <a:t>lewat</a:t>
            </a:r>
            <a:r>
              <a:rPr lang="en-US" sz="4400" dirty="0"/>
              <a:t>.</a:t>
            </a:r>
          </a:p>
          <a:p>
            <a:pPr marL="742950" indent="-742950" algn="just">
              <a:buClr>
                <a:schemeClr val="accent3"/>
              </a:buClr>
              <a:buAutoNum type="arabicPeriod"/>
              <a:defRPr/>
            </a:pPr>
            <a:endParaRPr lang="id-ID" sz="4400" dirty="0" smtClean="0"/>
          </a:p>
          <a:p>
            <a:pPr marL="388617" lvl="1">
              <a:lnSpc>
                <a:spcPts val="5039"/>
              </a:lnSpc>
            </a:pPr>
            <a:endParaRPr lang="en-US" sz="4400" dirty="0">
              <a:solidFill>
                <a:srgbClr val="2B4B82"/>
              </a:solidFill>
              <a:latin typeface="Josefi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55271" t="27084" r="3734" b="35416"/>
          <a:stretch/>
        </p:blipFill>
        <p:spPr>
          <a:xfrm>
            <a:off x="9296401" y="3467099"/>
            <a:ext cx="78486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1723" y="1028700"/>
            <a:ext cx="7616277" cy="8229600"/>
          </a:xfrm>
          <a:custGeom>
            <a:avLst/>
            <a:gdLst/>
            <a:ahLst/>
            <a:cxnLst/>
            <a:rect l="l" t="t" r="r" b="b"/>
            <a:pathLst>
              <a:path w="7616277" h="8229600">
                <a:moveTo>
                  <a:pt x="0" y="0"/>
                </a:moveTo>
                <a:lnTo>
                  <a:pt x="7616277" y="0"/>
                </a:lnTo>
                <a:lnTo>
                  <a:pt x="76162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362" r="-2570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01647" y="1028700"/>
            <a:ext cx="8885353" cy="654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id-ID" sz="4800" dirty="0" smtClean="0">
                <a:solidFill>
                  <a:srgbClr val="2B4B82"/>
                </a:solidFill>
                <a:latin typeface="Josefin Sans Italics"/>
              </a:rPr>
              <a:t>2. Media Bahan Cetak: Media yang proses pembuatannya melalui proses pencetakan atau </a:t>
            </a:r>
            <a:r>
              <a:rPr lang="id-ID" sz="4800" i="1" dirty="0" smtClean="0">
                <a:solidFill>
                  <a:srgbClr val="2B4B82"/>
                </a:solidFill>
                <a:latin typeface="Josefin Sans Italics"/>
              </a:rPr>
              <a:t>printing</a:t>
            </a:r>
            <a:r>
              <a:rPr lang="id-ID" sz="4800" dirty="0" smtClean="0">
                <a:solidFill>
                  <a:srgbClr val="2B4B82"/>
                </a:solidFill>
                <a:latin typeface="Josefin Sans Italics"/>
              </a:rPr>
              <a:t>.</a:t>
            </a:r>
          </a:p>
          <a:p>
            <a:pPr>
              <a:lnSpc>
                <a:spcPts val="3480"/>
              </a:lnSpc>
            </a:pPr>
            <a:r>
              <a:rPr lang="id-ID" sz="4800" dirty="0" smtClean="0">
                <a:solidFill>
                  <a:srgbClr val="2B4B82"/>
                </a:solidFill>
                <a:latin typeface="Josefin Sans Italics"/>
              </a:rPr>
              <a:t/>
            </a:r>
            <a:br>
              <a:rPr lang="id-ID" sz="4800" dirty="0" smtClean="0">
                <a:solidFill>
                  <a:srgbClr val="2B4B82"/>
                </a:solidFill>
                <a:latin typeface="Josefin Sans Italics"/>
              </a:rPr>
            </a:br>
            <a:endParaRPr lang="id-ID" sz="4800" dirty="0">
              <a:solidFill>
                <a:srgbClr val="2B4B82"/>
              </a:solidFill>
              <a:latin typeface="Josefin Sans Italics"/>
            </a:endParaRPr>
          </a:p>
          <a:p>
            <a:pPr>
              <a:lnSpc>
                <a:spcPts val="3480"/>
              </a:lnSpc>
            </a:pPr>
            <a:endParaRPr lang="id-ID" sz="4800" dirty="0" smtClean="0">
              <a:solidFill>
                <a:srgbClr val="2B4B82"/>
              </a:solidFill>
              <a:latin typeface="Josefin Sans Italics"/>
            </a:endParaRPr>
          </a:p>
          <a:p>
            <a:pPr>
              <a:lnSpc>
                <a:spcPts val="3480"/>
              </a:lnSpc>
            </a:pPr>
            <a:endParaRPr lang="id-ID" sz="4800" dirty="0">
              <a:solidFill>
                <a:srgbClr val="2B4B82"/>
              </a:solidFill>
              <a:latin typeface="Josefin Sans Italics"/>
            </a:endParaRPr>
          </a:p>
          <a:p>
            <a:pPr>
              <a:lnSpc>
                <a:spcPts val="3480"/>
              </a:lnSpc>
            </a:pPr>
            <a:endParaRPr lang="id-ID" sz="4800" dirty="0" smtClean="0">
              <a:solidFill>
                <a:srgbClr val="2B4B82"/>
              </a:solidFill>
              <a:latin typeface="Josefin Sans Italics"/>
            </a:endParaRPr>
          </a:p>
          <a:p>
            <a:pPr>
              <a:lnSpc>
                <a:spcPts val="3480"/>
              </a:lnSpc>
            </a:pPr>
            <a:endParaRPr lang="id-ID" sz="4800" dirty="0" smtClean="0">
              <a:solidFill>
                <a:srgbClr val="2B4B82"/>
              </a:solidFill>
              <a:latin typeface="Josefin Sans Italics"/>
            </a:endParaRPr>
          </a:p>
          <a:p>
            <a:pPr>
              <a:lnSpc>
                <a:spcPts val="3480"/>
              </a:lnSpc>
            </a:pPr>
            <a:endParaRPr lang="id-ID" sz="4800" dirty="0" smtClean="0">
              <a:solidFill>
                <a:srgbClr val="2B4B82"/>
              </a:solidFill>
              <a:latin typeface="Josefin Sans Italics"/>
            </a:endParaRPr>
          </a:p>
          <a:p>
            <a:pPr>
              <a:lnSpc>
                <a:spcPts val="3480"/>
              </a:lnSpc>
            </a:pPr>
            <a:r>
              <a:rPr lang="id-ID" sz="4800" dirty="0">
                <a:solidFill>
                  <a:srgbClr val="2B4B82"/>
                </a:solidFill>
                <a:latin typeface="Josefin Sans Italics"/>
              </a:rPr>
              <a:t>	</a:t>
            </a:r>
            <a:endParaRPr lang="en-US" sz="4800" dirty="0">
              <a:solidFill>
                <a:srgbClr val="2B4B82"/>
              </a:solidFill>
              <a:latin typeface="Josefin Sans Itali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613" t="23958" r="4905" b="27083"/>
          <a:stretch/>
        </p:blipFill>
        <p:spPr>
          <a:xfrm>
            <a:off x="1401647" y="4686300"/>
            <a:ext cx="865675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92000" y="1028700"/>
            <a:ext cx="6096000" cy="8229600"/>
          </a:xfrm>
          <a:custGeom>
            <a:avLst/>
            <a:gdLst/>
            <a:ahLst/>
            <a:cxnLst/>
            <a:rect l="l" t="t" r="r" b="b"/>
            <a:pathLst>
              <a:path w="7616277" h="8229600">
                <a:moveTo>
                  <a:pt x="0" y="0"/>
                </a:moveTo>
                <a:lnTo>
                  <a:pt x="7616277" y="0"/>
                </a:lnTo>
                <a:lnTo>
                  <a:pt x="76162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362" r="-2570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3001" y="647700"/>
            <a:ext cx="9144000" cy="4750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buClr>
                <a:schemeClr val="accent3"/>
              </a:buClr>
              <a:defRPr/>
            </a:pPr>
            <a:r>
              <a:rPr lang="en-US" sz="4800" dirty="0" smtClean="0">
                <a:solidFill>
                  <a:srgbClr val="FF0000"/>
                </a:solidFill>
              </a:rPr>
              <a:t>3</a:t>
            </a:r>
            <a:r>
              <a:rPr lang="en-US" sz="4800" dirty="0">
                <a:solidFill>
                  <a:srgbClr val="FF0000"/>
                </a:solidFill>
              </a:rPr>
              <a:t>. Media </a:t>
            </a:r>
            <a:r>
              <a:rPr lang="en-US" sz="4800" dirty="0" err="1">
                <a:solidFill>
                  <a:srgbClr val="FF0000"/>
                </a:solidFill>
              </a:rPr>
              <a:t>gambar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diam</a:t>
            </a:r>
            <a:endParaRPr lang="en-US" sz="4800" dirty="0"/>
          </a:p>
          <a:p>
            <a:pPr marL="514350" indent="-514350" algn="just">
              <a:buClr>
                <a:schemeClr val="accent3"/>
              </a:buClr>
              <a:defRPr/>
            </a:pPr>
            <a:r>
              <a:rPr lang="en-US" sz="4800" dirty="0"/>
              <a:t>	Media </a:t>
            </a:r>
            <a:r>
              <a:rPr lang="en-US" sz="4800" dirty="0" err="1"/>
              <a:t>gambar</a:t>
            </a:r>
            <a:r>
              <a:rPr lang="en-US" sz="4800" dirty="0"/>
              <a:t> </a:t>
            </a:r>
            <a:r>
              <a:rPr lang="en-US" sz="4800" dirty="0" err="1"/>
              <a:t>diam</a:t>
            </a:r>
            <a:r>
              <a:rPr lang="en-US" sz="4800" dirty="0"/>
              <a:t> </a:t>
            </a:r>
            <a:r>
              <a:rPr lang="en-US" sz="4800" dirty="0" err="1"/>
              <a:t>adalah</a:t>
            </a:r>
            <a:r>
              <a:rPr lang="en-US" sz="4800" dirty="0"/>
              <a:t> media visual yang </a:t>
            </a:r>
            <a:r>
              <a:rPr lang="en-US" sz="4800" dirty="0" err="1"/>
              <a:t>berupa</a:t>
            </a:r>
            <a:r>
              <a:rPr lang="en-US" sz="4800" dirty="0"/>
              <a:t> </a:t>
            </a:r>
            <a:r>
              <a:rPr lang="en-US" sz="4800" dirty="0" err="1"/>
              <a:t>gambar</a:t>
            </a:r>
            <a:r>
              <a:rPr lang="en-US" sz="4800" dirty="0"/>
              <a:t> yang </a:t>
            </a:r>
            <a:r>
              <a:rPr lang="en-US" sz="4800" dirty="0" err="1"/>
              <a:t>dihasilkan</a:t>
            </a:r>
            <a:r>
              <a:rPr lang="en-US" sz="4800" dirty="0"/>
              <a:t> </a:t>
            </a:r>
            <a:r>
              <a:rPr lang="en-US" sz="4800" dirty="0" err="1"/>
              <a:t>melalui</a:t>
            </a:r>
            <a:r>
              <a:rPr lang="en-US" sz="4800" dirty="0"/>
              <a:t> proses </a:t>
            </a:r>
            <a:r>
              <a:rPr lang="en-US" sz="4800" dirty="0" err="1"/>
              <a:t>fotografi</a:t>
            </a:r>
            <a:r>
              <a:rPr lang="en-US" sz="4800" dirty="0"/>
              <a:t>. </a:t>
            </a:r>
            <a:endParaRPr lang="id-ID" sz="4800" dirty="0">
              <a:solidFill>
                <a:srgbClr val="2B4B82"/>
              </a:solidFill>
              <a:latin typeface="Josefin Sans Italics"/>
            </a:endParaRPr>
          </a:p>
          <a:p>
            <a:pPr>
              <a:lnSpc>
                <a:spcPts val="3480"/>
              </a:lnSpc>
            </a:pPr>
            <a:endParaRPr lang="id-ID" sz="4800" dirty="0" smtClean="0">
              <a:solidFill>
                <a:srgbClr val="2B4B82"/>
              </a:solidFill>
              <a:latin typeface="Josefin Sans Italics"/>
            </a:endParaRPr>
          </a:p>
          <a:p>
            <a:pPr>
              <a:lnSpc>
                <a:spcPts val="3480"/>
              </a:lnSpc>
            </a:pPr>
            <a:endParaRPr lang="id-ID" sz="4800" dirty="0" smtClean="0">
              <a:solidFill>
                <a:srgbClr val="2B4B82"/>
              </a:solidFill>
              <a:latin typeface="Josefin Sans Italics"/>
            </a:endParaRPr>
          </a:p>
          <a:p>
            <a:pPr>
              <a:lnSpc>
                <a:spcPts val="3480"/>
              </a:lnSpc>
            </a:pPr>
            <a:endParaRPr lang="id-ID" sz="4800" dirty="0" smtClean="0">
              <a:solidFill>
                <a:srgbClr val="2B4B82"/>
              </a:solidFill>
              <a:latin typeface="Josefin Sans Italics"/>
            </a:endParaRPr>
          </a:p>
          <a:p>
            <a:pPr>
              <a:lnSpc>
                <a:spcPts val="3480"/>
              </a:lnSpc>
            </a:pPr>
            <a:r>
              <a:rPr lang="id-ID" sz="4800" dirty="0">
                <a:solidFill>
                  <a:srgbClr val="2B4B82"/>
                </a:solidFill>
                <a:latin typeface="Josefin Sans Italics"/>
              </a:rPr>
              <a:t>	</a:t>
            </a:r>
            <a:endParaRPr lang="en-US" sz="4800" dirty="0">
              <a:solidFill>
                <a:srgbClr val="2B4B82"/>
              </a:solidFill>
              <a:latin typeface="Josefin Sans Itali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271" t="26042" r="7248" b="31250"/>
          <a:stretch/>
        </p:blipFill>
        <p:spPr>
          <a:xfrm>
            <a:off x="1295400" y="4381500"/>
            <a:ext cx="9448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512</Words>
  <Application>Microsoft Office PowerPoint</Application>
  <PresentationFormat>Custom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Josefin Sans Bold Italics</vt:lpstr>
      <vt:lpstr>Josefin Sans</vt:lpstr>
      <vt:lpstr>Arial Rounded MT Bold</vt:lpstr>
      <vt:lpstr>Josefin Sans Bold</vt:lpstr>
      <vt:lpstr>Arial</vt:lpstr>
      <vt:lpstr>Josefin Sans Italics</vt:lpstr>
      <vt:lpstr>Ribeye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Elemen &amp; Mockup Isometrik Teknologi dalam Pendidikan Presentasi Teknologi</dc:title>
  <cp:lastModifiedBy>Zulfahita</cp:lastModifiedBy>
  <cp:revision>20</cp:revision>
  <dcterms:created xsi:type="dcterms:W3CDTF">2006-08-16T00:00:00Z</dcterms:created>
  <dcterms:modified xsi:type="dcterms:W3CDTF">2023-09-14T06:30:49Z</dcterms:modified>
  <dc:identifier>DAFsgy098UM</dc:identifier>
</cp:coreProperties>
</file>