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2" r:id="rId59"/>
    <p:sldId id="315" r:id="rId60"/>
    <p:sldId id="316" r:id="rId61"/>
    <p:sldId id="317" r:id="rId62"/>
    <p:sldId id="318" r:id="rId63"/>
    <p:sldId id="319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03A5-24EB-4636-B753-0ADBB29346E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D72E4-F6DA-47BD-9AE4-5B6A7041A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D72E4-F6DA-47BD-9AE4-5B6A7041A6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1A16-C4ED-4639-B64E-E439831841E7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B85A-B4D7-4D74-AAA2-F3EC9A642F66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BF6A-41E7-461F-9D49-85F76BF0B2A7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E64-C776-4B79-99C3-1E6B1CEE24A3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F384-AF16-4013-9A90-5CF7B930666A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BDC1-7AB0-492C-B871-8F260B650F85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3001-430E-4B14-B5D7-837C1DA6B8B0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5C1E-3E9E-46DF-9E92-AB85B3BC80B3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0B96-42EF-4539-BABF-D5A795B08112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CA3-64D8-4088-BCB0-22E5778166F1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4F1B-FBB1-4B54-9568-2F88CC55D48D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3FA2-7C14-4AA4-A08D-FD9CC2A18A91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B24E-FD83-4740-8ED0-71C4A694F6DE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9F2-6191-4F8F-A7B4-14DE889C653A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005B-F99F-4CF4-A9F3-B08B1946C443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75EB-99C1-470B-9636-A54E5DC75E82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0031-C087-4CAA-9D6C-D776EC90A65B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50F01A-D37A-4F1D-BEB7-DCE9CB38A575}" type="datetime1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smtClean="0"/>
              <a:t>Pokok Bahasan 6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Aspek Psikologi Perilaku Konsumen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74" y="4777380"/>
            <a:ext cx="9565105" cy="861420"/>
          </a:xfrm>
        </p:spPr>
        <p:txBody>
          <a:bodyPr/>
          <a:lstStyle/>
          <a:p>
            <a:r>
              <a:rPr lang="en-US" smtClean="0"/>
              <a:t>Motivasi, pengetahuan, keyakinan, perasaan , sikap dan  intensi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6377"/>
          </a:xfrm>
        </p:spPr>
        <p:txBody>
          <a:bodyPr/>
          <a:lstStyle/>
          <a:p>
            <a:r>
              <a:rPr lang="en-US" sz="3600" smtClean="0"/>
              <a:t>Konflik Motivasi dan Prioritas Kebutuhan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0" y="1179096"/>
            <a:ext cx="10199680" cy="5069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Memuaskan kebutuhan </a:t>
            </a:r>
            <a:r>
              <a:rPr lang="en-US" sz="2400"/>
              <a:t>sering </a:t>
            </a:r>
            <a:r>
              <a:rPr lang="en-US" sz="2400" smtClean="0"/>
              <a:t>diperoleh dengan </a:t>
            </a:r>
            <a:r>
              <a:rPr lang="en-US" sz="2400"/>
              <a:t>mengorbankan kebutuhan </a:t>
            </a:r>
            <a:r>
              <a:rPr lang="en-US" sz="2400"/>
              <a:t>lain </a:t>
            </a:r>
            <a:r>
              <a:rPr lang="en-US" sz="2400" smtClean="0"/>
              <a:t>—trade-off ini menimbulkan </a:t>
            </a:r>
            <a:r>
              <a:rPr lang="en-US" sz="2400"/>
              <a:t>konflik </a:t>
            </a:r>
            <a:r>
              <a:rPr lang="en-US" sz="2400" smtClean="0"/>
              <a:t>motivasi</a:t>
            </a:r>
          </a:p>
          <a:p>
            <a:pPr marL="0" indent="0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 konflik motivasi</a:t>
            </a:r>
          </a:p>
          <a:p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Approach-approach : </a:t>
            </a:r>
            <a:r>
              <a:rPr lang="fi-FI" altLang="en-US" sz="2400" b="1">
                <a:latin typeface="Arial" panose="020B0604020202020204" pitchFamily="34" charset="0"/>
              </a:rPr>
              <a:t>memutuskan antara dua atau lebih </a:t>
            </a:r>
            <a:r>
              <a:rPr lang="fi-FI" altLang="en-US" sz="2400" b="1">
                <a:latin typeface="Arial" panose="020B0604020202020204" pitchFamily="34" charset="0"/>
              </a:rPr>
              <a:t>diinginkan </a:t>
            </a:r>
            <a:r>
              <a:rPr lang="fi-FI" altLang="en-US" sz="2400" b="1" smtClean="0">
                <a:latin typeface="Arial" panose="020B0604020202020204" pitchFamily="34" charset="0"/>
              </a:rPr>
              <a:t>pilihan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Avoidance-avoidance: </a:t>
            </a:r>
            <a:r>
              <a:rPr lang="en-US" altLang="en-US" sz="2400" b="1">
                <a:latin typeface="Arial" panose="020B0604020202020204" pitchFamily="34" charset="0"/>
              </a:rPr>
              <a:t>memutuskan antara dua atau lebih pilihan yang </a:t>
            </a:r>
            <a:r>
              <a:rPr lang="en-US" altLang="en-US" sz="2400" b="1">
                <a:latin typeface="Arial" panose="020B0604020202020204" pitchFamily="34" charset="0"/>
              </a:rPr>
              <a:t>tidak </a:t>
            </a:r>
            <a:r>
              <a:rPr lang="en-US" altLang="en-US" sz="2400" b="1" smtClean="0">
                <a:latin typeface="Arial" panose="020B0604020202020204" pitchFamily="34" charset="0"/>
              </a:rPr>
              <a:t>diinginkan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Approach-avoidance : </a:t>
            </a:r>
            <a:r>
              <a:rPr lang="en-US" altLang="en-US" sz="2400" b="1">
                <a:latin typeface="Arial" panose="020B0604020202020204" pitchFamily="34" charset="0"/>
              </a:rPr>
              <a:t>perilaku telah baik positif dan negatif</a:t>
            </a:r>
            <a:endParaRPr lang="fi-FI" altLang="en-US" sz="2400" b="1" smtClean="0">
              <a:latin typeface="Arial" panose="020B0604020202020204" pitchFamily="34" charset="0"/>
            </a:endParaRPr>
          </a:p>
          <a:p>
            <a:r>
              <a:rPr lang="nb-NO" altLang="en-US" sz="2400" b="1">
                <a:latin typeface="Arial" panose="020B0604020202020204" pitchFamily="34" charset="0"/>
              </a:rPr>
              <a:t>Menyelesaikan konflik motivasi </a:t>
            </a:r>
            <a:r>
              <a:rPr lang="nb-NO" altLang="en-US" sz="2400" b="1">
                <a:latin typeface="Arial" panose="020B0604020202020204" pitchFamily="34" charset="0"/>
              </a:rPr>
              <a:t>memerlukan </a:t>
            </a:r>
            <a:r>
              <a:rPr lang="nb-NO" altLang="en-US" sz="2400" b="1" smtClean="0">
                <a:latin typeface="Arial" panose="020B0604020202020204" pitchFamily="34" charset="0"/>
              </a:rPr>
              <a:t>prioritas kebutuhan</a:t>
            </a:r>
          </a:p>
          <a:p>
            <a:endParaRPr lang="en-US" altLang="en-US" sz="2400" b="1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39254"/>
            <a:ext cx="9953709" cy="5009146"/>
          </a:xfrm>
        </p:spPr>
        <p:txBody>
          <a:bodyPr>
            <a:normAutofit/>
          </a:bodyPr>
          <a:lstStyle/>
          <a:p>
            <a:endParaRPr lang="en-US" sz="2400" smtClean="0"/>
          </a:p>
          <a:p>
            <a:r>
              <a:rPr lang="en-US" sz="2400" smtClean="0"/>
              <a:t>Kadang – kadang </a:t>
            </a:r>
            <a:r>
              <a:rPr lang="en-US" sz="2400"/>
              <a:t>beberapa </a:t>
            </a:r>
            <a:r>
              <a:rPr lang="en-US" sz="2400" smtClean="0"/>
              <a:t>kebutuhan lebih diutamakan </a:t>
            </a:r>
            <a:r>
              <a:rPr lang="en-US" sz="2400"/>
              <a:t>daripada </a:t>
            </a:r>
            <a:r>
              <a:rPr lang="en-US" sz="2400" smtClean="0"/>
              <a:t>kebutuhan-kebutuhan fisiologis.  Kebutuhan dasar merupakan top priorities.</a:t>
            </a:r>
          </a:p>
          <a:p>
            <a:r>
              <a:rPr lang="en-US" sz="2400"/>
              <a:t>Perbedaan penting yang melekat pada berbagai kebutuhan mempengaruhi bagaimana konsumen </a:t>
            </a:r>
            <a:r>
              <a:rPr lang="en-US" sz="2400"/>
              <a:t>mengevaluasi </a:t>
            </a:r>
            <a:r>
              <a:rPr lang="en-US" sz="2400" smtClean="0"/>
              <a:t>produk</a:t>
            </a:r>
          </a:p>
          <a:p>
            <a:r>
              <a:rPr lang="en-US" sz="2400"/>
              <a:t>Karena </a:t>
            </a:r>
            <a:r>
              <a:rPr lang="en-US" sz="2400"/>
              <a:t>prioritas motivasi </a:t>
            </a:r>
            <a:r>
              <a:rPr lang="en-US" sz="2400" smtClean="0"/>
              <a:t>konsumen yang </a:t>
            </a:r>
            <a:r>
              <a:rPr lang="en-US" sz="2400"/>
              <a:t>berbeda, perusahaan menggunakan segmentasi manfaat: membagi konsumen menjadi segmen pasar yang berbeda berdasarkan manfaat mereka mencari dari pembelian dan konsumsi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2314"/>
          </a:xfrm>
        </p:spPr>
        <p:txBody>
          <a:bodyPr/>
          <a:lstStyle/>
          <a:p>
            <a:r>
              <a:rPr lang="en-US" sz="3600" smtClean="0"/>
              <a:t>Konflik Motivasi dan Prioritas Kebutuhan </a:t>
            </a:r>
            <a:endParaRPr lang="en-US" sz="3600"/>
          </a:p>
        </p:txBody>
      </p:sp>
      <p:grpSp>
        <p:nvGrpSpPr>
          <p:cNvPr id="7" name="Group 6"/>
          <p:cNvGrpSpPr/>
          <p:nvPr/>
        </p:nvGrpSpPr>
        <p:grpSpPr>
          <a:xfrm>
            <a:off x="646111" y="1063416"/>
            <a:ext cx="9857458" cy="5710363"/>
            <a:chOff x="1659322" y="977900"/>
            <a:chExt cx="6621078" cy="5334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59322" y="977900"/>
              <a:ext cx="6621078" cy="533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7" descr="C:\Dan's Work Projects\Blackwell--Consumer Behavior PPT\PAGINATION FILES-PPT\Blackwell Ch08\Fig 8.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109663"/>
              <a:ext cx="6248400" cy="5081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2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440"/>
          </a:xfrm>
        </p:spPr>
        <p:txBody>
          <a:bodyPr/>
          <a:lstStyle/>
          <a:p>
            <a:r>
              <a:rPr lang="en-US" smtClean="0"/>
              <a:t>Intensitas Motivasi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03158"/>
            <a:ext cx="10082958" cy="5045241"/>
          </a:xfrm>
        </p:spPr>
        <p:txBody>
          <a:bodyPr>
            <a:normAutofit/>
          </a:bodyPr>
          <a:lstStyle/>
          <a:p>
            <a:r>
              <a:rPr lang="en-US" sz="2400"/>
              <a:t>Intensitas motivasi: seberapa kuat konsumen termotivasi untuk memenuhi </a:t>
            </a:r>
            <a:r>
              <a:rPr lang="en-US" sz="2400"/>
              <a:t>kebutuhan </a:t>
            </a:r>
            <a:r>
              <a:rPr lang="en-US" sz="2400"/>
              <a:t>tertentu.  Hal </a:t>
            </a:r>
            <a:r>
              <a:rPr lang="en-US" sz="2400"/>
              <a:t>ini </a:t>
            </a:r>
            <a:r>
              <a:rPr lang="en-US" sz="2400" smtClean="0"/>
              <a:t>tergantung </a:t>
            </a:r>
            <a:r>
              <a:rPr lang="en-US" sz="2400"/>
              <a:t>pada kebutuhan </a:t>
            </a:r>
            <a:r>
              <a:rPr lang="en-US" sz="2400"/>
              <a:t>yang </a:t>
            </a:r>
            <a:r>
              <a:rPr lang="en-US" sz="2400" smtClean="0"/>
              <a:t>penting</a:t>
            </a:r>
          </a:p>
          <a:p>
            <a:r>
              <a:rPr lang="en-US" sz="2400"/>
              <a:t>Keterlibatan: tingkatan di mana objek atau perilaku yang relevan </a:t>
            </a:r>
            <a:r>
              <a:rPr lang="en-US" sz="2400"/>
              <a:t>secara </a:t>
            </a:r>
            <a:r>
              <a:rPr lang="en-US" sz="2400" smtClean="0"/>
              <a:t>pribadi.  </a:t>
            </a:r>
          </a:p>
          <a:p>
            <a:r>
              <a:rPr lang="en-US" sz="2400"/>
              <a:t>Intensitas motivasi dan melibatkan manajemen menentukan jumlah usaha mengerahkan konsumen dalam </a:t>
            </a:r>
            <a:r>
              <a:rPr lang="en-US" sz="2400"/>
              <a:t>memenuhi </a:t>
            </a:r>
            <a:r>
              <a:rPr lang="en-US" sz="2400" smtClean="0"/>
              <a:t>kebutuhan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452718"/>
            <a:ext cx="9881411" cy="1111387"/>
          </a:xfrm>
        </p:spPr>
        <p:txBody>
          <a:bodyPr/>
          <a:lstStyle/>
          <a:p>
            <a:r>
              <a:rPr lang="en-US" sz="4400"/>
              <a:t>Tantangan untuk memahami motivasi konsumen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6" y="1876926"/>
            <a:ext cx="10464374" cy="4371473"/>
          </a:xfrm>
        </p:spPr>
        <p:txBody>
          <a:bodyPr>
            <a:normAutofit/>
          </a:bodyPr>
          <a:lstStyle/>
          <a:p>
            <a:r>
              <a:rPr lang="en-US" sz="2400"/>
              <a:t>Alasan yang mendasari motivasi konsumen tidak selalu </a:t>
            </a:r>
            <a:r>
              <a:rPr lang="en-US" sz="2400"/>
              <a:t>"</a:t>
            </a:r>
            <a:r>
              <a:rPr lang="en-US" sz="2400" smtClean="0"/>
              <a:t>jelas“</a:t>
            </a:r>
          </a:p>
          <a:p>
            <a:r>
              <a:rPr lang="en-US" sz="2400"/>
              <a:t>Penelitian diperlukan untuk </a:t>
            </a:r>
            <a:r>
              <a:rPr lang="en-US" sz="2400"/>
              <a:t>menemukan </a:t>
            </a:r>
            <a:r>
              <a:rPr lang="en-US" sz="2400" smtClean="0"/>
              <a:t>motivasi sebenarnya di </a:t>
            </a:r>
            <a:r>
              <a:rPr lang="en-US" sz="2400"/>
              <a:t>balik </a:t>
            </a:r>
            <a:r>
              <a:rPr lang="en-US" sz="2400" smtClean="0"/>
              <a:t>perilaku</a:t>
            </a:r>
          </a:p>
          <a:p>
            <a:r>
              <a:rPr lang="en-US" sz="2400"/>
              <a:t>Orang-orang tidak selalu ingin mengungkapkan alasan sebenarnya untuk </a:t>
            </a:r>
            <a:r>
              <a:rPr lang="en-US" sz="2400"/>
              <a:t>tindakan </a:t>
            </a:r>
            <a:r>
              <a:rPr lang="en-US" sz="2400" smtClean="0"/>
              <a:t>mereka</a:t>
            </a:r>
          </a:p>
          <a:p>
            <a:r>
              <a:rPr lang="en-US" sz="2400"/>
              <a:t>Orang tidak selalu tahu mengapa mereka melakukan apa yang </a:t>
            </a:r>
            <a:r>
              <a:rPr lang="en-US" sz="2400"/>
              <a:t>mereka </a:t>
            </a:r>
            <a:r>
              <a:rPr lang="en-US" sz="2400" smtClean="0"/>
              <a:t>lakukan </a:t>
            </a:r>
            <a:r>
              <a:rPr lang="en-US" sz="2400" smtClean="0">
                <a:sym typeface="Wingdings" panose="05000000000000000000" pitchFamily="2" charset="2"/>
              </a:rPr>
              <a:t> </a:t>
            </a:r>
            <a:r>
              <a:rPr lang="en-US" sz="2400" smtClean="0"/>
              <a:t>motivasi </a:t>
            </a:r>
            <a:r>
              <a:rPr lang="en-US" sz="2400"/>
              <a:t>bawah </a:t>
            </a:r>
            <a:r>
              <a:rPr lang="en-US" sz="2400" smtClean="0"/>
              <a:t>sadar</a:t>
            </a:r>
          </a:p>
          <a:p>
            <a:r>
              <a:rPr lang="en-US" sz="2400"/>
              <a:t>Motivasi berubah </a:t>
            </a:r>
            <a:r>
              <a:rPr lang="en-US" sz="2400"/>
              <a:t>seiring </a:t>
            </a:r>
            <a:r>
              <a:rPr lang="en-US" sz="2400" smtClean="0"/>
              <a:t>dengan waktu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345"/>
          </a:xfrm>
        </p:spPr>
        <p:txBody>
          <a:bodyPr/>
          <a:lstStyle/>
          <a:p>
            <a:r>
              <a:rPr lang="en-US" smtClean="0"/>
              <a:t>Memotivasi Kosumen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1167064"/>
            <a:ext cx="10235774" cy="5081336"/>
          </a:xfrm>
        </p:spPr>
        <p:txBody>
          <a:bodyPr>
            <a:noAutofit/>
          </a:bodyPr>
          <a:lstStyle/>
          <a:p>
            <a:r>
              <a:rPr lang="en-US" sz="2400"/>
              <a:t>Memotivasi </a:t>
            </a:r>
            <a:r>
              <a:rPr lang="en-US" sz="2400"/>
              <a:t>dengan </a:t>
            </a:r>
            <a:r>
              <a:rPr lang="en-US" sz="2400" smtClean="0"/>
              <a:t>uang</a:t>
            </a:r>
          </a:p>
          <a:p>
            <a:pPr lvl="1"/>
            <a:r>
              <a:rPr lang="en-US" sz="2000"/>
              <a:t>Potongan harga, Spesial, Rabat, dan </a:t>
            </a:r>
            <a:r>
              <a:rPr lang="en-US" sz="2000"/>
              <a:t>kupon </a:t>
            </a:r>
            <a:r>
              <a:rPr lang="en-US" sz="2000" smtClean="0"/>
              <a:t>dapat memotivasi pembelian</a:t>
            </a:r>
            <a:endParaRPr lang="en-US" sz="2000"/>
          </a:p>
          <a:p>
            <a:pPr lvl="1"/>
            <a:r>
              <a:rPr lang="sv-SE" sz="2000"/>
              <a:t>Penjualan yang dihasilkan </a:t>
            </a:r>
            <a:r>
              <a:rPr lang="sv-SE" sz="2000"/>
              <a:t>dapat </a:t>
            </a:r>
            <a:r>
              <a:rPr lang="sv-SE" sz="2000" smtClean="0"/>
              <a:t>meningkat, </a:t>
            </a:r>
            <a:r>
              <a:rPr lang="sv-SE" sz="2000"/>
              <a:t>tetapi keuntungan </a:t>
            </a:r>
            <a:r>
              <a:rPr lang="sv-SE" sz="2000"/>
              <a:t>mungkin </a:t>
            </a:r>
            <a:r>
              <a:rPr lang="sv-SE" sz="2000" smtClean="0"/>
              <a:t>tidak</a:t>
            </a:r>
          </a:p>
          <a:p>
            <a:pPr lvl="1"/>
            <a:r>
              <a:rPr lang="de-DE" sz="2000"/>
              <a:t>Menarik konsumen cenderung </a:t>
            </a:r>
            <a:r>
              <a:rPr lang="de-DE" sz="2000"/>
              <a:t>untuk </a:t>
            </a:r>
            <a:r>
              <a:rPr lang="de-DE" sz="2000" smtClean="0"/>
              <a:t>mengulangi</a:t>
            </a:r>
          </a:p>
          <a:p>
            <a:pPr lvl="1"/>
            <a:r>
              <a:rPr lang="sv-SE" sz="2000"/>
              <a:t>Penurunan harga dapat meningkatkan </a:t>
            </a:r>
            <a:r>
              <a:rPr lang="sv-SE" sz="2000"/>
              <a:t>sensitivitas </a:t>
            </a:r>
            <a:r>
              <a:rPr lang="sv-SE" sz="2000" smtClean="0"/>
              <a:t>harga</a:t>
            </a:r>
          </a:p>
          <a:p>
            <a:r>
              <a:rPr lang="en-US" sz="2400"/>
              <a:t>Memberikan </a:t>
            </a:r>
            <a:r>
              <a:rPr lang="en-US" sz="2400"/>
              <a:t>insentif </a:t>
            </a:r>
            <a:r>
              <a:rPr lang="en-US" sz="2400" smtClean="0"/>
              <a:t>lainnya</a:t>
            </a:r>
          </a:p>
          <a:p>
            <a:pPr lvl="1"/>
            <a:r>
              <a:rPr lang="en-US" sz="2000"/>
              <a:t>Premi, produk gratis, kontes, dan </a:t>
            </a:r>
            <a:r>
              <a:rPr lang="en-US" sz="2000"/>
              <a:t>undian </a:t>
            </a:r>
            <a:r>
              <a:rPr lang="en-US" sz="2000" smtClean="0"/>
              <a:t>bias dirancang </a:t>
            </a:r>
            <a:r>
              <a:rPr lang="en-US" sz="2000"/>
              <a:t>untuk memotivasi </a:t>
            </a:r>
            <a:r>
              <a:rPr lang="en-US" sz="2000"/>
              <a:t>konsumen </a:t>
            </a:r>
            <a:r>
              <a:rPr lang="en-US" sz="2000" smtClean="0"/>
              <a:t>membeli</a:t>
            </a:r>
          </a:p>
          <a:p>
            <a:pPr lvl="1">
              <a:spcBef>
                <a:spcPct val="50000"/>
              </a:spcBef>
            </a:pPr>
            <a:r>
              <a:rPr lang="sv-SE" sz="2000"/>
              <a:t>Ada keterbatasan dan kekurangan untuk strategi ini selain produk yang ditawarkan sebagai </a:t>
            </a:r>
            <a:r>
              <a:rPr lang="sv-SE" sz="2000"/>
              <a:t>premium </a:t>
            </a:r>
            <a:r>
              <a:rPr lang="sv-SE" sz="2000" smtClean="0"/>
              <a:t>akan berkurang nilainya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>
                <a:solidFill>
                  <a:srgbClr val="00FF00"/>
                </a:solidFill>
                <a:latin typeface="Arial" panose="020B0604020202020204" pitchFamily="34" charset="0"/>
              </a:rPr>
              <a:t>value-discounting hypothesis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299412"/>
            <a:ext cx="10392186" cy="4948988"/>
          </a:xfrm>
        </p:spPr>
        <p:txBody>
          <a:bodyPr>
            <a:normAutofit lnSpcReduction="10000"/>
          </a:bodyPr>
          <a:lstStyle/>
          <a:p>
            <a:r>
              <a:rPr lang="en-US" sz="2400"/>
              <a:t>Melaksanakan </a:t>
            </a:r>
            <a:r>
              <a:rPr lang="en-US" sz="2400"/>
              <a:t>Program </a:t>
            </a:r>
            <a:r>
              <a:rPr lang="en-US" sz="2400" smtClean="0"/>
              <a:t>kesetiaan</a:t>
            </a:r>
          </a:p>
          <a:p>
            <a:pPr lvl="1"/>
            <a:r>
              <a:rPr lang="en-US" sz="2200"/>
              <a:t>Memotivasi </a:t>
            </a:r>
            <a:r>
              <a:rPr lang="en-US" sz="2200" smtClean="0"/>
              <a:t>pembelian ulang </a:t>
            </a:r>
            <a:r>
              <a:rPr lang="en-US" sz="2200"/>
              <a:t>dengan memberikan penghargaan kepada pelanggan yang didasarkan pada berapa banyak bisnis yang mereka lakukan </a:t>
            </a:r>
            <a:r>
              <a:rPr lang="en-US" sz="2200"/>
              <a:t>dengan </a:t>
            </a:r>
            <a:r>
              <a:rPr lang="en-US" sz="2200" smtClean="0"/>
              <a:t>perusahaan</a:t>
            </a:r>
          </a:p>
          <a:p>
            <a:pPr lvl="1"/>
            <a:r>
              <a:rPr lang="en-US" sz="2200" smtClean="0"/>
              <a:t>Melacak pembelian</a:t>
            </a:r>
            <a:r>
              <a:rPr lang="en-US" sz="2200"/>
              <a:t> konsumen</a:t>
            </a:r>
            <a:r>
              <a:rPr lang="en-US" sz="2200" smtClean="0"/>
              <a:t> </a:t>
            </a:r>
            <a:r>
              <a:rPr lang="en-US" sz="2200"/>
              <a:t>dan memberikan perkiraan </a:t>
            </a:r>
            <a:r>
              <a:rPr lang="en-US" sz="2200"/>
              <a:t>masa </a:t>
            </a:r>
            <a:r>
              <a:rPr lang="en-US" sz="2200" smtClean="0"/>
              <a:t>nilai (lifetime value) yang berlaku pada pelanggan</a:t>
            </a:r>
          </a:p>
          <a:p>
            <a:r>
              <a:rPr lang="en-US" sz="2400"/>
              <a:t>Meningkatkan </a:t>
            </a:r>
            <a:r>
              <a:rPr lang="en-US" sz="2400" smtClean="0"/>
              <a:t>pemahaman akan risiko yang dirasakan</a:t>
            </a:r>
          </a:p>
          <a:p>
            <a:pPr lvl="1"/>
            <a:r>
              <a:rPr lang="en-US" sz="2200" smtClean="0"/>
              <a:t>Perceived risk : kekhawatiran </a:t>
            </a:r>
            <a:r>
              <a:rPr lang="en-US" sz="2200"/>
              <a:t>konsumen </a:t>
            </a:r>
            <a:r>
              <a:rPr lang="en-US" sz="2200" smtClean="0"/>
              <a:t>tentang </a:t>
            </a:r>
            <a:r>
              <a:rPr lang="en-US" sz="2200"/>
              <a:t>konsekuensi dari perilaku mereka (membeli dan mengkonsumsi </a:t>
            </a:r>
            <a:r>
              <a:rPr lang="en-US" sz="2200"/>
              <a:t>produk</a:t>
            </a:r>
            <a:r>
              <a:rPr lang="en-US" sz="2200" smtClean="0"/>
              <a:t>)</a:t>
            </a:r>
          </a:p>
          <a:p>
            <a:pPr lvl="1"/>
            <a:r>
              <a:rPr lang="fi-FI" sz="2200" smtClean="0"/>
              <a:t>Pencarian akan meningkat bila risiko yang dirasakan </a:t>
            </a:r>
            <a:r>
              <a:rPr lang="fi-FI" sz="2200"/>
              <a:t>lebih </a:t>
            </a:r>
            <a:r>
              <a:rPr lang="fi-FI" sz="2200" smtClean="0"/>
              <a:t>besar</a:t>
            </a:r>
          </a:p>
          <a:p>
            <a:pPr lvl="1"/>
            <a:r>
              <a:rPr lang="en-US" sz="2200"/>
              <a:t>Mendidik konsumen tentang risiko dapat memotivasi mereka untuk membuat pilihan yang lebih </a:t>
            </a:r>
            <a:r>
              <a:rPr lang="en-US" sz="2200"/>
              <a:t>beralasan </a:t>
            </a:r>
            <a:r>
              <a:rPr lang="en-US" sz="2200" smtClean="0"/>
              <a:t>sehingga dapat mengurangi </a:t>
            </a:r>
            <a:r>
              <a:rPr lang="en-US" sz="2200"/>
              <a:t>paparan risiko</a:t>
            </a:r>
          </a:p>
          <a:p>
            <a:pPr lvl="1"/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440"/>
          </a:xfrm>
        </p:spPr>
        <p:txBody>
          <a:bodyPr/>
          <a:lstStyle/>
          <a:p>
            <a:r>
              <a:rPr lang="en-US" smtClean="0"/>
              <a:t>Memotivasi Kosumen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1126"/>
            <a:ext cx="10082958" cy="5057273"/>
          </a:xfrm>
        </p:spPr>
        <p:txBody>
          <a:bodyPr>
            <a:normAutofit/>
          </a:bodyPr>
          <a:lstStyle/>
          <a:p>
            <a:r>
              <a:rPr lang="en-US" sz="2400"/>
              <a:t>Membangkitkan rasa ingin </a:t>
            </a:r>
            <a:r>
              <a:rPr lang="en-US" sz="2400"/>
              <a:t>tahu </a:t>
            </a:r>
            <a:r>
              <a:rPr lang="en-US" sz="2400" smtClean="0"/>
              <a:t>konsumen</a:t>
            </a:r>
          </a:p>
          <a:p>
            <a:pPr lvl="1"/>
            <a:r>
              <a:rPr lang="en-US" sz="2200"/>
              <a:t>Untuk produk baru</a:t>
            </a:r>
            <a:r>
              <a:rPr lang="en-US" sz="2200"/>
              <a:t>, </a:t>
            </a:r>
            <a:r>
              <a:rPr lang="en-US" sz="2200"/>
              <a:t>sangat </a:t>
            </a:r>
            <a:r>
              <a:rPr lang="en-US" sz="2200"/>
              <a:t>penting </a:t>
            </a:r>
            <a:r>
              <a:rPr lang="en-US" sz="2200" smtClean="0"/>
              <a:t>untuk mendidik </a:t>
            </a:r>
            <a:r>
              <a:rPr lang="en-US" sz="2200"/>
              <a:t>calon </a:t>
            </a:r>
            <a:r>
              <a:rPr lang="en-US" sz="2200" smtClean="0"/>
              <a:t>pelanggan</a:t>
            </a:r>
          </a:p>
          <a:p>
            <a:pPr lvl="1"/>
            <a:r>
              <a:rPr lang="nn-NO" sz="2200"/>
              <a:t>Keingintahuan sering mengarah ke peningkatan kebutuhan </a:t>
            </a:r>
            <a:r>
              <a:rPr lang="nn-NO" sz="2200"/>
              <a:t>untuk </a:t>
            </a:r>
            <a:r>
              <a:rPr lang="nn-NO" sz="2200" smtClean="0"/>
              <a:t>informasi</a:t>
            </a:r>
          </a:p>
          <a:p>
            <a:pPr lvl="1"/>
            <a:r>
              <a:rPr lang="en-US" sz="2200"/>
              <a:t>Mungkin mengiklankan manfaat yang </a:t>
            </a:r>
            <a:r>
              <a:rPr lang="en-US" sz="2200"/>
              <a:t>tidak </a:t>
            </a:r>
            <a:r>
              <a:rPr lang="en-US" sz="2200" smtClean="0"/>
              <a:t>biasa, </a:t>
            </a:r>
            <a:r>
              <a:rPr lang="en-US" sz="2200"/>
              <a:t>terkait dengan produk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en-US" smtClean="0"/>
              <a:t>Memotivasi Kosumen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/>
              <a:t>Pengetahuan Konsumen</a:t>
            </a:r>
            <a:endParaRPr lang="en-US" sz="5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24" y="452718"/>
            <a:ext cx="9706429" cy="786535"/>
          </a:xfrm>
        </p:spPr>
        <p:txBody>
          <a:bodyPr/>
          <a:lstStyle/>
          <a:p>
            <a:r>
              <a:rPr lang="en-US" smtClean="0"/>
              <a:t>Pentingnya Pengetahuan Konsumen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24" y="1296820"/>
            <a:ext cx="10385646" cy="5009146"/>
          </a:xfrm>
        </p:spPr>
        <p:txBody>
          <a:bodyPr>
            <a:normAutofit/>
          </a:bodyPr>
          <a:lstStyle/>
          <a:p>
            <a:r>
              <a:rPr lang="en-US" sz="2400"/>
              <a:t>Apa yang kita tahu atau tidak tahu sangat mempengaruhi proses pengambilan </a:t>
            </a:r>
            <a:r>
              <a:rPr lang="en-US" sz="2400"/>
              <a:t>keputusan </a:t>
            </a:r>
            <a:r>
              <a:rPr lang="en-US" sz="2400" smtClean="0"/>
              <a:t>kita :</a:t>
            </a:r>
          </a:p>
          <a:p>
            <a:pPr lvl="1"/>
            <a:r>
              <a:rPr lang="en-US" sz="2200"/>
              <a:t>Ini mempengaruhi bagaimana </a:t>
            </a:r>
            <a:r>
              <a:rPr lang="en-US" sz="2200"/>
              <a:t>keputusan </a:t>
            </a:r>
            <a:r>
              <a:rPr lang="en-US" sz="2200" smtClean="0"/>
              <a:t>dibuat</a:t>
            </a:r>
          </a:p>
          <a:p>
            <a:pPr lvl="1"/>
            <a:r>
              <a:rPr lang="fi-FI" sz="2200"/>
              <a:t>Itu dapat menentukan keputusan akhir </a:t>
            </a:r>
            <a:r>
              <a:rPr lang="fi-FI" sz="2200"/>
              <a:t>itu </a:t>
            </a:r>
            <a:r>
              <a:rPr lang="fi-FI" sz="2200" smtClean="0"/>
              <a:t>sendiri</a:t>
            </a:r>
          </a:p>
          <a:p>
            <a:r>
              <a:rPr lang="en-US" sz="2400"/>
              <a:t>Pengetahuan tentang </a:t>
            </a:r>
            <a:r>
              <a:rPr lang="en-US" sz="2400"/>
              <a:t>merek </a:t>
            </a:r>
            <a:r>
              <a:rPr lang="en-US" sz="2400" smtClean="0"/>
              <a:t>(</a:t>
            </a:r>
            <a:r>
              <a:rPr lang="en-US" sz="2400"/>
              <a:t>hubungan dalam memori antara merek dan konsep-konsep lain) dapat mempengaruhi perilaku konsumen </a:t>
            </a:r>
            <a:r>
              <a:rPr lang="en-US" sz="2400"/>
              <a:t>dalam </a:t>
            </a:r>
            <a:r>
              <a:rPr lang="en-US" sz="2400" smtClean="0"/>
              <a:t>berbagai cara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0991" y="1063416"/>
            <a:ext cx="10385647" cy="5618747"/>
            <a:chOff x="1337722" y="2209800"/>
            <a:chExt cx="7501478" cy="31242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337722" y="2209800"/>
              <a:ext cx="7391400" cy="3124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7" descr="F:\Blackwell--Consumer Behavior PPT\PAGINATION FILES-PPT\Blackwell Ch09\Fig 9.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325688"/>
              <a:ext cx="7239000" cy="287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 rot="20887208">
            <a:off x="3541889" y="3797226"/>
            <a:ext cx="7306955" cy="1077218"/>
          </a:xfrm>
          <a:prstGeom prst="rect">
            <a:avLst/>
          </a:prstGeom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rgbClr val="FFFF00"/>
                  </a:fgClr>
                  <a:bgClr>
                    <a:schemeClr val="accent1"/>
                  </a:bgClr>
                </a:pattFill>
                <a:effectLst/>
              </a:rPr>
              <a:t>Pengetahuan konsumen mempengaruhi Permintaan Produk</a:t>
            </a:r>
            <a:endParaRPr lang="en-US" sz="32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rgbClr val="FFFF00"/>
                </a:fgClr>
                <a:bgClr>
                  <a:schemeClr val="accent1"/>
                </a:bgClr>
              </a:pattFill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4626" y="1063416"/>
            <a:ext cx="10385648" cy="5650151"/>
            <a:chOff x="1447800" y="2362200"/>
            <a:chExt cx="7467600" cy="342900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47800" y="2362200"/>
              <a:ext cx="7467600" cy="3429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8" descr="F:\Blackwell--Consumer Behavior PPT\PAGINATION FILES-PPT\Blackwell Ch09\Fig 9.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238" y="2435225"/>
              <a:ext cx="7391400" cy="289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 rot="20489303">
            <a:off x="1296272" y="2940420"/>
            <a:ext cx="90562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Beda Brand memberi Beda Efek pada Konsumen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4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1280160"/>
            <a:ext cx="10208565" cy="4968239"/>
          </a:xfrm>
        </p:spPr>
        <p:txBody>
          <a:bodyPr>
            <a:normAutofit/>
          </a:bodyPr>
          <a:lstStyle/>
          <a:p>
            <a:r>
              <a:rPr lang="en-US" sz="2400"/>
              <a:t>Pengetahuan membentuk kesimpulan tentang atribut produk tidak </a:t>
            </a:r>
            <a:r>
              <a:rPr lang="en-US" sz="2400"/>
              <a:t>diketahui </a:t>
            </a:r>
            <a:r>
              <a:rPr lang="en-US" sz="2400" smtClean="0"/>
              <a:t>dengan menggunakan </a:t>
            </a:r>
            <a:r>
              <a:rPr lang="en-US" sz="2400"/>
              <a:t>atribut produk </a:t>
            </a:r>
            <a:r>
              <a:rPr lang="en-US" sz="2400"/>
              <a:t>yang </a:t>
            </a:r>
            <a:r>
              <a:rPr lang="en-US" sz="2400" smtClean="0"/>
              <a:t>dikenal</a:t>
            </a:r>
          </a:p>
          <a:p>
            <a:r>
              <a:rPr lang="en-US" sz="2400" smtClean="0"/>
              <a:t>Pengetahuan </a:t>
            </a:r>
            <a:r>
              <a:rPr lang="en-US" sz="2400"/>
              <a:t>tentang </a:t>
            </a:r>
            <a:r>
              <a:rPr lang="en-US" sz="2400"/>
              <a:t>harga </a:t>
            </a:r>
            <a:r>
              <a:rPr lang="en-US" sz="2400" smtClean="0"/>
              <a:t>pesaing dapat </a:t>
            </a:r>
            <a:r>
              <a:rPr lang="en-US" sz="2400"/>
              <a:t>menentukan penerimaan </a:t>
            </a:r>
            <a:r>
              <a:rPr lang="en-US" sz="2400"/>
              <a:t>konsumen </a:t>
            </a:r>
            <a:r>
              <a:rPr lang="en-US" sz="2400" smtClean="0"/>
              <a:t>terhadap harga perusahaan</a:t>
            </a:r>
          </a:p>
          <a:p>
            <a:r>
              <a:rPr lang="en-US" sz="2400"/>
              <a:t>Pengetahuan dapat mempengaruhi respons </a:t>
            </a:r>
            <a:r>
              <a:rPr lang="en-US" sz="2400"/>
              <a:t>konsumen </a:t>
            </a:r>
            <a:r>
              <a:rPr lang="en-US" sz="2400" smtClean="0"/>
              <a:t>terhadap tenaga penjualan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900"/>
          </a:xfrm>
        </p:spPr>
        <p:txBody>
          <a:bodyPr/>
          <a:lstStyle/>
          <a:p>
            <a:r>
              <a:rPr lang="en-US" sz="3600" smtClean="0"/>
              <a:t>Pentingnya Pengetahuan Konsumen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947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Motivasi Konsumen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6693"/>
          </a:xfrm>
        </p:spPr>
        <p:txBody>
          <a:bodyPr/>
          <a:lstStyle/>
          <a:p>
            <a:r>
              <a:rPr lang="en-US" smtClean="0"/>
              <a:t>Tipe Pengetahuan Konsumen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9412"/>
            <a:ext cx="9965741" cy="4948988"/>
          </a:xfrm>
        </p:spPr>
        <p:txBody>
          <a:bodyPr>
            <a:normAutofit/>
          </a:bodyPr>
          <a:lstStyle/>
          <a:p>
            <a:r>
              <a:rPr lang="en-US" sz="2400" smtClean="0"/>
              <a:t>Pengetahuan terhadap produk</a:t>
            </a:r>
          </a:p>
          <a:p>
            <a:r>
              <a:rPr lang="en-US" sz="2400" smtClean="0"/>
              <a:t>Pengetahuan tentang pembeliannya</a:t>
            </a:r>
          </a:p>
          <a:p>
            <a:r>
              <a:rPr lang="en-US" sz="2400" smtClean="0"/>
              <a:t>Pengetahuan tentang konsumsi dan penggunaan</a:t>
            </a:r>
          </a:p>
          <a:p>
            <a:r>
              <a:rPr lang="en-US" sz="2400" smtClean="0"/>
              <a:t>Pengetahuan persuasi</a:t>
            </a:r>
          </a:p>
          <a:p>
            <a:r>
              <a:rPr lang="en-US" sz="2400" smtClean="0"/>
              <a:t>Pengetahuan pribadi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566"/>
          </a:xfrm>
        </p:spPr>
        <p:txBody>
          <a:bodyPr/>
          <a:lstStyle/>
          <a:p>
            <a:r>
              <a:rPr lang="en-US" smtClean="0"/>
              <a:t>Pengetahuan tentang Produk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1284"/>
            <a:ext cx="9977772" cy="4997115"/>
          </a:xfrm>
        </p:spPr>
        <p:txBody>
          <a:bodyPr>
            <a:normAutofit/>
          </a:bodyPr>
          <a:lstStyle/>
          <a:p>
            <a:r>
              <a:rPr lang="en-US" sz="2400"/>
              <a:t>Mewakili informasi yang tersimpan dalam memori konsumen </a:t>
            </a:r>
            <a:r>
              <a:rPr lang="en-US" sz="2400"/>
              <a:t>tentang </a:t>
            </a:r>
            <a:r>
              <a:rPr lang="en-US" sz="2400" smtClean="0"/>
              <a:t>produk</a:t>
            </a:r>
          </a:p>
          <a:p>
            <a:r>
              <a:rPr lang="en-US" sz="2400"/>
              <a:t>Dapat dibagi </a:t>
            </a:r>
            <a:r>
              <a:rPr lang="en-US" sz="2400"/>
              <a:t>menjadi pengetahuan </a:t>
            </a:r>
            <a:r>
              <a:rPr lang="en-US" sz="2400" smtClean="0"/>
              <a:t>kategori </a:t>
            </a:r>
            <a:r>
              <a:rPr lang="en-US" sz="2400"/>
              <a:t>produk </a:t>
            </a:r>
            <a:r>
              <a:rPr lang="en-US" sz="2400" smtClean="0"/>
              <a:t>(</a:t>
            </a:r>
            <a:r>
              <a:rPr lang="en-US" sz="2400"/>
              <a:t>yaitu, pengetahuan tentang kategori produk umum) </a:t>
            </a:r>
            <a:r>
              <a:rPr lang="en-US" sz="2400"/>
              <a:t>dan </a:t>
            </a:r>
            <a:r>
              <a:rPr lang="en-US" sz="2400" smtClean="0"/>
              <a:t>pengetahuan </a:t>
            </a:r>
            <a:r>
              <a:rPr lang="en-US" sz="2400"/>
              <a:t>merek </a:t>
            </a:r>
            <a:r>
              <a:rPr lang="en-US" sz="2400" smtClean="0"/>
              <a:t>(</a:t>
            </a:r>
            <a:r>
              <a:rPr lang="en-US" sz="2400"/>
              <a:t>yaitu, pengetahuan tentang sebuah merek di kategori </a:t>
            </a:r>
            <a:r>
              <a:rPr lang="en-US" sz="2400"/>
              <a:t>produk</a:t>
            </a:r>
            <a:r>
              <a:rPr lang="en-US" sz="2400" smtClean="0"/>
              <a:t>)</a:t>
            </a:r>
          </a:p>
          <a:p>
            <a:r>
              <a:rPr lang="en-US" sz="2400" smtClean="0"/>
              <a:t>Pengetahuan Kategori Produk</a:t>
            </a:r>
          </a:p>
          <a:p>
            <a:pPr lvl="1"/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Product novices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200" smtClean="0"/>
              <a:t>memiliki tingkat </a:t>
            </a:r>
            <a:r>
              <a:rPr lang="en-US" sz="2200"/>
              <a:t>pengetahuan </a:t>
            </a:r>
            <a:r>
              <a:rPr lang="en-US" sz="2200"/>
              <a:t>kategori </a:t>
            </a:r>
            <a:r>
              <a:rPr lang="en-US" sz="2200" smtClean="0"/>
              <a:t>produk yang </a:t>
            </a:r>
            <a:r>
              <a:rPr lang="en-US" sz="2200"/>
              <a:t>sangat </a:t>
            </a:r>
            <a:r>
              <a:rPr lang="en-US" sz="2200"/>
              <a:t>sederhana </a:t>
            </a:r>
            <a:endParaRPr lang="en-US" sz="2200" smtClean="0"/>
          </a:p>
          <a:p>
            <a:pPr lvl="1"/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Product experts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200" smtClean="0"/>
              <a:t>memiliki </a:t>
            </a:r>
            <a:r>
              <a:rPr lang="en-US" sz="2200"/>
              <a:t>sejumlah besar </a:t>
            </a:r>
            <a:r>
              <a:rPr lang="en-US" sz="2200"/>
              <a:t>pengetahuan </a:t>
            </a:r>
            <a:r>
              <a:rPr lang="en-US" sz="2200" smtClean="0"/>
              <a:t>kategori produk</a:t>
            </a:r>
            <a:endParaRPr lang="en-US" sz="22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27222"/>
            <a:ext cx="10082958" cy="5021178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Pengetahuan Brand</a:t>
            </a:r>
            <a:r>
              <a:rPr lang="en-US" sz="2400"/>
              <a:t>. </a:t>
            </a:r>
            <a:r>
              <a:rPr lang="en-US" sz="2400" smtClean="0"/>
              <a:t>Sadar atau </a:t>
            </a:r>
            <a:r>
              <a:rPr lang="en-US" sz="2400"/>
              <a:t>tidak </a:t>
            </a:r>
            <a:r>
              <a:rPr lang="en-US" sz="2400" smtClean="0"/>
              <a:t>konsumen terhadap brand merupakan aspek </a:t>
            </a:r>
            <a:r>
              <a:rPr lang="en-US" sz="2400"/>
              <a:t>yang paling mendasar </a:t>
            </a:r>
            <a:r>
              <a:rPr lang="en-US" sz="2400"/>
              <a:t>dari </a:t>
            </a:r>
            <a:r>
              <a:rPr lang="en-US" sz="2400" smtClean="0"/>
              <a:t>brand yang bersangkutan.</a:t>
            </a:r>
          </a:p>
          <a:p>
            <a:r>
              <a:rPr lang="sv-SE" sz="2400"/>
              <a:t>Penciptaan </a:t>
            </a:r>
            <a:r>
              <a:rPr lang="sv-SE" sz="2400"/>
              <a:t>pengetahuan </a:t>
            </a:r>
            <a:r>
              <a:rPr lang="sv-SE" sz="2400" smtClean="0"/>
              <a:t>akan keberadaan suatu brand adalah </a:t>
            </a:r>
            <a:r>
              <a:rPr lang="sv-SE" sz="2400"/>
              <a:t>sebuah </a:t>
            </a:r>
            <a:r>
              <a:rPr lang="sv-SE" sz="2400"/>
              <a:t>tantangan </a:t>
            </a:r>
            <a:r>
              <a:rPr lang="sv-SE" sz="2400" smtClean="0"/>
              <a:t>yang harus dihadapi :</a:t>
            </a:r>
          </a:p>
          <a:p>
            <a:pPr lvl="1"/>
            <a:r>
              <a:rPr lang="en-US" sz="2200"/>
              <a:t>Produk-produk baru di pasar </a:t>
            </a:r>
            <a:r>
              <a:rPr lang="en-US" sz="2200"/>
              <a:t>saat </a:t>
            </a:r>
            <a:r>
              <a:rPr lang="en-US" sz="2200" smtClean="0"/>
              <a:t>ini</a:t>
            </a:r>
          </a:p>
          <a:p>
            <a:pPr lvl="1"/>
            <a:r>
              <a:rPr lang="nl-NL" sz="2200" smtClean="0"/>
              <a:t>Brand dan </a:t>
            </a:r>
            <a:r>
              <a:rPr lang="nl-NL" sz="2200"/>
              <a:t>perusahaan </a:t>
            </a:r>
            <a:r>
              <a:rPr lang="nl-NL" sz="2200" smtClean="0"/>
              <a:t>yang telah mapan di </a:t>
            </a:r>
            <a:r>
              <a:rPr lang="nl-NL" sz="2200"/>
              <a:t>pasar </a:t>
            </a:r>
            <a:r>
              <a:rPr lang="nl-NL" sz="2200"/>
              <a:t>saat </a:t>
            </a:r>
            <a:r>
              <a:rPr lang="nl-NL" sz="2200" smtClean="0"/>
              <a:t>ini</a:t>
            </a:r>
          </a:p>
          <a:p>
            <a:pPr lvl="1"/>
            <a:r>
              <a:rPr lang="nl-NL" sz="2200"/>
              <a:t>Brand dan perusahaan yang telah mapan </a:t>
            </a:r>
            <a:r>
              <a:rPr lang="nl-NL" sz="2200"/>
              <a:t>di </a:t>
            </a:r>
            <a:r>
              <a:rPr lang="nl-NL" sz="2200" smtClean="0"/>
              <a:t>pasar baru</a:t>
            </a:r>
          </a:p>
          <a:p>
            <a:r>
              <a:rPr lang="en-US" sz="2400"/>
              <a:t>Menilai </a:t>
            </a:r>
            <a:r>
              <a:rPr lang="en-US" sz="2400"/>
              <a:t>kesadaran : Memilih indikator terbaik mengenai pengetahuan tergantung pada apakah konsumen membangun set pertimbangan mereka berdasarkan ingat atau pengakuan</a:t>
            </a:r>
          </a:p>
          <a:p>
            <a:pPr lvl="1"/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Recall </a:t>
            </a:r>
            <a:r>
              <a:rPr lang="en-US" sz="2200" smtClean="0"/>
              <a:t>: </a:t>
            </a:r>
            <a:r>
              <a:rPr lang="it-IT" sz="2200" smtClean="0"/>
              <a:t>brand yang </a:t>
            </a:r>
            <a:r>
              <a:rPr lang="it-IT" sz="2200"/>
              <a:t>dapat diperoleh </a:t>
            </a:r>
            <a:r>
              <a:rPr lang="it-IT" sz="2200"/>
              <a:t>dari </a:t>
            </a:r>
            <a:r>
              <a:rPr lang="it-IT" sz="2200" smtClean="0"/>
              <a:t>memori</a:t>
            </a:r>
          </a:p>
          <a:p>
            <a:pPr lvl="1"/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Top-of-the-mind awareness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sz="2200" smtClean="0"/>
              <a:t>merek </a:t>
            </a:r>
            <a:r>
              <a:rPr lang="en-US" sz="2200"/>
              <a:t>tertentu yang </a:t>
            </a:r>
            <a:r>
              <a:rPr lang="en-US" sz="2200"/>
              <a:t>diingat </a:t>
            </a:r>
            <a:r>
              <a:rPr lang="en-US" sz="2200" smtClean="0"/>
              <a:t>pertama</a:t>
            </a:r>
          </a:p>
          <a:p>
            <a:pPr lvl="1"/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Recognition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nn-NO" sz="2200" smtClean="0"/>
              <a:t>mengidentifikasi brand yang akrab pada daftar</a:t>
            </a:r>
            <a:endParaRPr lang="en-US" sz="22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mtClean="0"/>
              <a:t>Pengetahuan tentang Produk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243890"/>
            <a:ext cx="9938753" cy="5184983"/>
          </a:xfrm>
        </p:spPr>
        <p:txBody>
          <a:bodyPr>
            <a:normAutofit lnSpcReduction="10000"/>
          </a:bodyPr>
          <a:lstStyle/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Brand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image </a:t>
            </a:r>
            <a:r>
              <a:rPr lang="en-US" altLang="en-US" sz="2400" b="1" smtClean="0">
                <a:latin typeface="Arial" panose="020B0604020202020204" pitchFamily="34" charset="0"/>
              </a:rPr>
              <a:t>: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smtClean="0"/>
              <a:t>didefinisikan sebagai seluruh deret asosiasi yang diaktifkan </a:t>
            </a:r>
            <a:r>
              <a:rPr lang="en-US" sz="2400"/>
              <a:t>dari </a:t>
            </a:r>
            <a:r>
              <a:rPr lang="en-US" sz="2400" smtClean="0"/>
              <a:t>memori </a:t>
            </a:r>
            <a:r>
              <a:rPr lang="en-US" sz="2400"/>
              <a:t>ketika konsumen berpikir </a:t>
            </a:r>
            <a:r>
              <a:rPr lang="en-US" sz="2400"/>
              <a:t>tentang </a:t>
            </a:r>
            <a:r>
              <a:rPr lang="en-US" sz="2400" smtClean="0"/>
              <a:t>brand</a:t>
            </a:r>
          </a:p>
          <a:p>
            <a:r>
              <a:rPr lang="nb-NO" sz="2400"/>
              <a:t>Mungkin </a:t>
            </a:r>
            <a:r>
              <a:rPr lang="nb-NO" sz="2400"/>
              <a:t>melibatkan </a:t>
            </a:r>
            <a:r>
              <a:rPr lang="nb-NO" sz="2400" smtClean="0"/>
              <a:t>atribut </a:t>
            </a:r>
            <a:r>
              <a:rPr lang="nb-NO" sz="2400"/>
              <a:t>dan </a:t>
            </a:r>
            <a:r>
              <a:rPr lang="nb-NO" sz="2400"/>
              <a:t>a</a:t>
            </a:r>
            <a:r>
              <a:rPr lang="nb-NO" sz="2400" smtClean="0"/>
              <a:t>sosiasi </a:t>
            </a:r>
            <a:r>
              <a:rPr lang="nb-NO" sz="2400"/>
              <a:t>produk </a:t>
            </a:r>
            <a:endParaRPr lang="nb-NO" sz="2400" smtClean="0"/>
          </a:p>
          <a:p>
            <a:r>
              <a:rPr lang="en-US" sz="2400"/>
              <a:t>Mungkin juga termasuk endorser, kampanye iklan, simbol, produk slogan, </a:t>
            </a:r>
            <a:r>
              <a:rPr lang="en-US" sz="2400"/>
              <a:t>dll</a:t>
            </a:r>
            <a:r>
              <a:rPr lang="en-US" sz="2400" smtClean="0"/>
              <a:t>.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Image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analysis </a:t>
            </a:r>
            <a:r>
              <a:rPr lang="en-US" altLang="en-US" sz="2400" b="1" smtClean="0">
                <a:latin typeface="Arial" panose="020B0604020202020204" pitchFamily="34" charset="0"/>
              </a:rPr>
              <a:t>: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smtClean="0"/>
              <a:t>melibatkan </a:t>
            </a:r>
            <a:r>
              <a:rPr lang="en-US" sz="2400"/>
              <a:t>memeriksa </a:t>
            </a:r>
            <a:r>
              <a:rPr lang="en-US" sz="2400"/>
              <a:t>set </a:t>
            </a:r>
            <a:r>
              <a:rPr lang="en-US" sz="2400" smtClean="0"/>
              <a:t>asosiasi brand yang </a:t>
            </a:r>
            <a:r>
              <a:rPr lang="en-US" sz="2400"/>
              <a:t>ada </a:t>
            </a:r>
            <a:r>
              <a:rPr lang="en-US" sz="2400"/>
              <a:t>di </a:t>
            </a:r>
            <a:r>
              <a:rPr lang="en-US" sz="2400" smtClean="0"/>
              <a:t>pasar </a:t>
            </a:r>
            <a:r>
              <a:rPr lang="en-US" sz="2400"/>
              <a:t>saat </a:t>
            </a:r>
            <a:r>
              <a:rPr lang="en-US" sz="2400"/>
              <a:t>ini </a:t>
            </a:r>
            <a:endParaRPr lang="en-US" sz="2400" smtClean="0"/>
          </a:p>
          <a:p>
            <a:r>
              <a:rPr lang="en-US" sz="2400"/>
              <a:t>Mengidentifikasi atribut </a:t>
            </a:r>
            <a:r>
              <a:rPr lang="en-US" sz="2400"/>
              <a:t>dan </a:t>
            </a:r>
            <a:r>
              <a:rPr lang="en-US" sz="2400" smtClean="0"/>
              <a:t>asosiasi </a:t>
            </a:r>
            <a:r>
              <a:rPr lang="en-US" sz="2400"/>
              <a:t>tentang </a:t>
            </a:r>
            <a:r>
              <a:rPr lang="en-US" sz="2400" smtClean="0"/>
              <a:t>brand yang </a:t>
            </a:r>
            <a:r>
              <a:rPr lang="en-US" sz="2400"/>
              <a:t>datang </a:t>
            </a:r>
            <a:r>
              <a:rPr lang="en-US" sz="2400"/>
              <a:t>ke </a:t>
            </a:r>
            <a:r>
              <a:rPr lang="en-US" sz="2400" smtClean="0"/>
              <a:t>pikiran</a:t>
            </a:r>
          </a:p>
          <a:p>
            <a:r>
              <a:rPr lang="en-US" sz="2400"/>
              <a:t>Menilai </a:t>
            </a:r>
            <a:r>
              <a:rPr lang="en-US" sz="2400"/>
              <a:t>kekuatan </a:t>
            </a:r>
            <a:r>
              <a:rPr lang="en-US" sz="2400" smtClean="0"/>
              <a:t>asosiasi</a:t>
            </a:r>
          </a:p>
          <a:p>
            <a:r>
              <a:rPr lang="en-US" sz="2400"/>
              <a:t>Memeriksa apa yang mewakili sebuah asosiasi dalam jiwa konsumen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3100" y="420689"/>
            <a:ext cx="9377363" cy="830596"/>
          </a:xfrm>
        </p:spPr>
        <p:txBody>
          <a:bodyPr/>
          <a:lstStyle/>
          <a:p>
            <a:r>
              <a:rPr lang="en-US" smtClean="0"/>
              <a:t>Pengetahuan tentang Produk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03158"/>
            <a:ext cx="10082958" cy="5045241"/>
          </a:xfrm>
        </p:spPr>
        <p:txBody>
          <a:bodyPr>
            <a:normAutofit/>
          </a:bodyPr>
          <a:lstStyle/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Perceptual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Mapping </a:t>
            </a:r>
            <a:r>
              <a:rPr lang="en-US" altLang="en-US" sz="2400" b="1" smtClean="0">
                <a:latin typeface="Arial" panose="020B0604020202020204" pitchFamily="34" charset="0"/>
              </a:rPr>
              <a:t>: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sv-SE" sz="2400" smtClean="0"/>
              <a:t>analisis citrayang </a:t>
            </a:r>
            <a:r>
              <a:rPr lang="sv-SE" sz="2400"/>
              <a:t>berasal </a:t>
            </a:r>
            <a:r>
              <a:rPr lang="sv-SE" sz="2400"/>
              <a:t>citra </a:t>
            </a:r>
            <a:r>
              <a:rPr lang="sv-SE" sz="2400" smtClean="0"/>
              <a:t>brand dari kesamaan penilaian </a:t>
            </a:r>
            <a:r>
              <a:rPr lang="sv-SE" sz="2400"/>
              <a:t>konsumen </a:t>
            </a:r>
            <a:endParaRPr lang="sv-SE" sz="2400" smtClean="0"/>
          </a:p>
          <a:p>
            <a:r>
              <a:rPr lang="fi-FI" sz="2400"/>
              <a:t>Konsumen menilai </a:t>
            </a:r>
            <a:r>
              <a:rPr lang="fi-FI" sz="2400"/>
              <a:t>kesamaan </a:t>
            </a:r>
            <a:r>
              <a:rPr lang="fi-FI" sz="2400" smtClean="0"/>
              <a:t>brand yang dikaji </a:t>
            </a:r>
            <a:r>
              <a:rPr lang="fi-FI" sz="2400"/>
              <a:t>dalam </a:t>
            </a:r>
            <a:r>
              <a:rPr lang="fi-FI" sz="2400" smtClean="0"/>
              <a:t>analisis</a:t>
            </a:r>
          </a:p>
          <a:p>
            <a:r>
              <a:rPr lang="en-US" sz="2400" smtClean="0"/>
              <a:t>Brand – brand yang dipersepsi serupa </a:t>
            </a:r>
            <a:r>
              <a:rPr lang="en-US" sz="2400"/>
              <a:t>terletak </a:t>
            </a:r>
            <a:r>
              <a:rPr lang="en-US" sz="2400" smtClean="0"/>
              <a:t>berdekatan pada </a:t>
            </a:r>
            <a:r>
              <a:rPr lang="en-US" sz="2400"/>
              <a:t>peta </a:t>
            </a:r>
            <a:r>
              <a:rPr lang="en-US" sz="2400" smtClean="0"/>
              <a:t>persepsi</a:t>
            </a:r>
          </a:p>
          <a:p>
            <a:r>
              <a:rPr lang="en-US" sz="2400"/>
              <a:t>Penempatan </a:t>
            </a:r>
            <a:r>
              <a:rPr lang="en-US" sz="2400" smtClean="0"/>
              <a:t>“brand ideal</a:t>
            </a:r>
            <a:r>
              <a:rPr lang="en-US" sz="2400"/>
              <a:t>" </a:t>
            </a:r>
            <a:r>
              <a:rPr lang="en-US" sz="2400"/>
              <a:t>mungkin </a:t>
            </a:r>
            <a:r>
              <a:rPr lang="en-US" sz="2400" smtClean="0"/>
              <a:t>memberi arah bagi munculnya produk baru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6693"/>
          </a:xfrm>
        </p:spPr>
        <p:txBody>
          <a:bodyPr/>
          <a:lstStyle/>
          <a:p>
            <a:r>
              <a:rPr lang="en-US" smtClean="0"/>
              <a:t>Pengetahuan tentang Produk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7989" y="1299410"/>
            <a:ext cx="9781674" cy="5558589"/>
            <a:chOff x="1600200" y="1752600"/>
            <a:chExt cx="6858000" cy="3429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00200" y="1752600"/>
              <a:ext cx="6858000" cy="3429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7" descr="F:\Blackwell--Consumer Behavior PPT\PAGINATION FILES-PPT\Blackwell Ch09\Fig 9.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865313"/>
              <a:ext cx="6629400" cy="31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 rot="20660716">
            <a:off x="1189845" y="3795910"/>
            <a:ext cx="7670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Peta Persepsi Hipotetis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z="3600" smtClean="0"/>
              <a:t>Pengetahuan tentang Pembelian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1227222"/>
            <a:ext cx="10211712" cy="5021178"/>
          </a:xfrm>
        </p:spPr>
        <p:txBody>
          <a:bodyPr>
            <a:normAutofit/>
          </a:bodyPr>
          <a:lstStyle/>
          <a:p>
            <a:r>
              <a:rPr lang="en-US" sz="2400"/>
              <a:t>Meliputi berbagai potongan </a:t>
            </a:r>
            <a:r>
              <a:rPr lang="en-US" sz="2400"/>
              <a:t>informasi </a:t>
            </a:r>
            <a:r>
              <a:rPr lang="en-US" sz="2400" smtClean="0"/>
              <a:t>yang dimiliki konsumen tentang </a:t>
            </a:r>
            <a:r>
              <a:rPr lang="en-US" sz="2400"/>
              <a:t>membeli </a:t>
            </a:r>
            <a:r>
              <a:rPr lang="en-US" sz="2400" smtClean="0"/>
              <a:t>produk</a:t>
            </a:r>
          </a:p>
          <a:p>
            <a:r>
              <a:rPr lang="en-US" sz="2400" smtClean="0"/>
              <a:t>Mencakup informasi </a:t>
            </a:r>
            <a:r>
              <a:rPr lang="en-US" sz="2400"/>
              <a:t>mengenai harga produk, </a:t>
            </a:r>
            <a:r>
              <a:rPr lang="en-US" sz="2400"/>
              <a:t>dimana </a:t>
            </a:r>
            <a:r>
              <a:rPr lang="en-US" sz="2400" smtClean="0"/>
              <a:t>dapat </a:t>
            </a:r>
            <a:r>
              <a:rPr lang="en-US" sz="2400"/>
              <a:t>dibeli, dan </a:t>
            </a:r>
            <a:r>
              <a:rPr lang="en-US" sz="2400"/>
              <a:t>apakah </a:t>
            </a:r>
            <a:r>
              <a:rPr lang="en-US" sz="2400" smtClean="0"/>
              <a:t>dapat </a:t>
            </a:r>
            <a:r>
              <a:rPr lang="en-US" sz="2400"/>
              <a:t>dibeli </a:t>
            </a:r>
            <a:r>
              <a:rPr lang="en-US" sz="2400" smtClean="0"/>
              <a:t>lebih murah kelak</a:t>
            </a:r>
          </a:p>
          <a:p>
            <a:r>
              <a:rPr lang="en-US" sz="2400"/>
              <a:t>Berapa </a:t>
            </a:r>
            <a:r>
              <a:rPr lang="en-US" sz="2400" smtClean="0"/>
              <a:t>biayanya?</a:t>
            </a:r>
          </a:p>
          <a:p>
            <a:pPr lvl="1"/>
            <a:r>
              <a:rPr lang="en-US" sz="2200"/>
              <a:t>Pengetahuan tentang </a:t>
            </a:r>
            <a:r>
              <a:rPr lang="en-US" sz="2200"/>
              <a:t>khas </a:t>
            </a:r>
            <a:r>
              <a:rPr lang="en-US" sz="2200" smtClean="0"/>
              <a:t>rentang </a:t>
            </a:r>
            <a:r>
              <a:rPr lang="en-US" sz="2200"/>
              <a:t>harga </a:t>
            </a:r>
            <a:r>
              <a:rPr lang="en-US" sz="2200" smtClean="0"/>
              <a:t>produk akan membantu </a:t>
            </a:r>
            <a:r>
              <a:rPr lang="en-US" sz="2200"/>
              <a:t>konsumen </a:t>
            </a:r>
            <a:r>
              <a:rPr lang="en-US" sz="2200"/>
              <a:t>mengevaluasi </a:t>
            </a:r>
            <a:r>
              <a:rPr lang="en-US" sz="2200" smtClean="0"/>
              <a:t>harga dari merek tertentu secara adil (fairness)</a:t>
            </a:r>
          </a:p>
          <a:p>
            <a:pPr lvl="1"/>
            <a:r>
              <a:rPr lang="en-US" sz="2200"/>
              <a:t>Bisnis </a:t>
            </a:r>
            <a:r>
              <a:rPr lang="en-US" sz="2200" smtClean="0"/>
              <a:t>akan memperhatikan keakuratan </a:t>
            </a:r>
            <a:r>
              <a:rPr lang="en-US" sz="2200"/>
              <a:t>pengetahuan </a:t>
            </a:r>
            <a:r>
              <a:rPr lang="en-US" sz="2200" smtClean="0"/>
              <a:t>konsumen terhadap harga dan pengetahuan konsumen tentang </a:t>
            </a:r>
            <a:r>
              <a:rPr lang="en-US" sz="2200"/>
              <a:t>harga </a:t>
            </a:r>
            <a:r>
              <a:rPr lang="en-US" sz="2200" smtClean="0"/>
              <a:t>pesaing </a:t>
            </a:r>
            <a:r>
              <a:rPr lang="en-US" sz="2200"/>
              <a:t>mereka </a:t>
            </a:r>
            <a:r>
              <a:rPr lang="en-US" sz="2200" smtClean="0"/>
              <a:t>(</a:t>
            </a:r>
            <a:r>
              <a:rPr lang="en-US" sz="2200"/>
              <a:t>pengetahuan </a:t>
            </a:r>
            <a:r>
              <a:rPr lang="en-US" sz="2200" smtClean="0"/>
              <a:t>harga relatif)</a:t>
            </a:r>
            <a:endParaRPr lang="en-US" sz="22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03158"/>
            <a:ext cx="10082958" cy="5045241"/>
          </a:xfrm>
        </p:spPr>
        <p:txBody>
          <a:bodyPr>
            <a:normAutofit/>
          </a:bodyPr>
          <a:lstStyle/>
          <a:p>
            <a:r>
              <a:rPr lang="en-US" sz="2400" smtClean="0"/>
              <a:t>Kapan membeli?</a:t>
            </a:r>
          </a:p>
          <a:p>
            <a:pPr lvl="1"/>
            <a:r>
              <a:rPr lang="en-US" sz="2200"/>
              <a:t>Pengetahuan tentang </a:t>
            </a:r>
            <a:r>
              <a:rPr lang="en-US" sz="2200"/>
              <a:t>Kapan </a:t>
            </a:r>
            <a:r>
              <a:rPr lang="en-US" sz="2200"/>
              <a:t>penjualan </a:t>
            </a:r>
            <a:r>
              <a:rPr lang="en-US" sz="2200" smtClean="0"/>
              <a:t>produk </a:t>
            </a:r>
            <a:r>
              <a:rPr lang="en-US" sz="2200"/>
              <a:t>biasanya </a:t>
            </a:r>
            <a:r>
              <a:rPr lang="en-US" sz="2200"/>
              <a:t>berlangsung </a:t>
            </a:r>
            <a:r>
              <a:rPr lang="en-US" sz="2200" smtClean="0"/>
              <a:t>dan apakah dapat </a:t>
            </a:r>
            <a:r>
              <a:rPr lang="en-US" sz="2200"/>
              <a:t>menunda </a:t>
            </a:r>
            <a:r>
              <a:rPr lang="en-US" sz="2200" smtClean="0"/>
              <a:t>pembelian</a:t>
            </a:r>
          </a:p>
          <a:p>
            <a:pPr lvl="1"/>
            <a:r>
              <a:rPr lang="en-US" sz="2200"/>
              <a:t>Dapat menentukan kapan inovasi baru dibeli — banyak konsumen tidak membeli inovasi baru ketika diperkenalkan karena mereka percaya harga akan turun dari waktu </a:t>
            </a:r>
            <a:r>
              <a:rPr lang="en-US" sz="2200"/>
              <a:t>ke </a:t>
            </a:r>
            <a:r>
              <a:rPr lang="en-US" sz="2200" smtClean="0"/>
              <a:t>waktu</a:t>
            </a:r>
          </a:p>
          <a:p>
            <a:r>
              <a:rPr lang="en-US" sz="2400"/>
              <a:t>Pengetahuan tentang di </a:t>
            </a:r>
            <a:r>
              <a:rPr lang="en-US" sz="2400"/>
              <a:t>mana </a:t>
            </a:r>
            <a:r>
              <a:rPr lang="en-US" sz="2400" smtClean="0"/>
              <a:t>membeli </a:t>
            </a:r>
            <a:r>
              <a:rPr lang="en-US" sz="2400"/>
              <a:t>produk </a:t>
            </a:r>
            <a:r>
              <a:rPr lang="en-US" sz="2400"/>
              <a:t>menuntun </a:t>
            </a:r>
            <a:r>
              <a:rPr lang="en-US" sz="2400" smtClean="0"/>
              <a:t>pada keputusan pembelian</a:t>
            </a:r>
          </a:p>
          <a:p>
            <a:r>
              <a:rPr lang="nn-NO" sz="2400"/>
              <a:t>Mencakup pengetahuan </a:t>
            </a:r>
            <a:r>
              <a:rPr lang="nn-NO" sz="2400"/>
              <a:t>tentang </a:t>
            </a:r>
            <a:r>
              <a:rPr lang="nn-NO" sz="2400" smtClean="0"/>
              <a:t>di mana </a:t>
            </a:r>
            <a:r>
              <a:rPr lang="nn-NO" sz="2400"/>
              <a:t>produk terletak di toko — ketika konsumen tidak terbiasa dengan tata letak toko, mereka bergantung </a:t>
            </a:r>
            <a:r>
              <a:rPr lang="nn-NO" sz="2400"/>
              <a:t>selengkapnya </a:t>
            </a:r>
            <a:r>
              <a:rPr lang="nn-NO" sz="2400" smtClean="0"/>
              <a:t>pada informasi saat belanja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698"/>
          </a:xfrm>
        </p:spPr>
        <p:txBody>
          <a:bodyPr/>
          <a:lstStyle/>
          <a:p>
            <a:r>
              <a:rPr lang="en-US" sz="3600" smtClean="0"/>
              <a:t>Pengetahuan tentang Pembelian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699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5608"/>
          </a:xfrm>
        </p:spPr>
        <p:txBody>
          <a:bodyPr/>
          <a:lstStyle/>
          <a:p>
            <a:r>
              <a:rPr lang="en-US" sz="3600" smtClean="0"/>
              <a:t>Pengetahuan tentang Konsumsi dan Penggunaan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48326"/>
            <a:ext cx="10082959" cy="4600073"/>
          </a:xfrm>
        </p:spPr>
        <p:txBody>
          <a:bodyPr>
            <a:normAutofit/>
          </a:bodyPr>
          <a:lstStyle/>
          <a:p>
            <a:r>
              <a:rPr lang="en-US" sz="2400"/>
              <a:t>Mencakup informasi dalam memori tentang bagaimana produk yang dapat dikonsumsi dan apa yang diperlukan untuk </a:t>
            </a:r>
            <a:r>
              <a:rPr lang="en-US" sz="2400"/>
              <a:t>benar-benar </a:t>
            </a:r>
            <a:r>
              <a:rPr lang="en-US" sz="2400" smtClean="0"/>
              <a:t>menggunakannya</a:t>
            </a:r>
          </a:p>
          <a:p>
            <a:r>
              <a:rPr lang="en-US" sz="2400"/>
              <a:t>Konsumen tidak </a:t>
            </a:r>
            <a:r>
              <a:rPr lang="en-US" sz="2400"/>
              <a:t>mungkin </a:t>
            </a:r>
            <a:r>
              <a:rPr lang="en-US" sz="2400" smtClean="0"/>
              <a:t>membeli </a:t>
            </a:r>
            <a:r>
              <a:rPr lang="en-US" sz="2400"/>
              <a:t>produk ketika mereka tidak memiliki informasi tentang </a:t>
            </a:r>
            <a:r>
              <a:rPr lang="en-US" sz="2400"/>
              <a:t>cara </a:t>
            </a:r>
            <a:r>
              <a:rPr lang="en-US" sz="2400" smtClean="0"/>
              <a:t>menggunakannya</a:t>
            </a:r>
          </a:p>
          <a:p>
            <a:r>
              <a:rPr lang="en-US" sz="2400"/>
              <a:t>Kadang-kadang konsumen memiliki </a:t>
            </a:r>
            <a:r>
              <a:rPr lang="en-US" sz="2400"/>
              <a:t>informasi </a:t>
            </a:r>
            <a:r>
              <a:rPr lang="en-US" sz="2400" smtClean="0"/>
              <a:t>tidak lengkap </a:t>
            </a:r>
            <a:r>
              <a:rPr lang="en-US" sz="2400"/>
              <a:t>tentang cara produk </a:t>
            </a:r>
            <a:r>
              <a:rPr lang="en-US" sz="2400"/>
              <a:t>dapat </a:t>
            </a:r>
            <a:r>
              <a:rPr lang="en-US" sz="2400" smtClean="0"/>
              <a:t>dikonsumsi</a:t>
            </a:r>
          </a:p>
          <a:p>
            <a:r>
              <a:rPr lang="en-US" sz="2400"/>
              <a:t>Perhatian harus diambil dalam memilih untuk produk yang sudah ada sehingga </a:t>
            </a:r>
            <a:r>
              <a:rPr lang="en-US" sz="2400"/>
              <a:t>tidak </a:t>
            </a:r>
            <a:r>
              <a:rPr lang="en-US" sz="2400" smtClean="0"/>
              <a:t>menurunkan </a:t>
            </a:r>
            <a:r>
              <a:rPr lang="en-US" sz="2400"/>
              <a:t>daya </a:t>
            </a:r>
            <a:r>
              <a:rPr lang="en-US" sz="2400" smtClean="0"/>
              <a:t>Tarik produk bagi para pengguna baru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6693"/>
          </a:xfrm>
        </p:spPr>
        <p:txBody>
          <a:bodyPr/>
          <a:lstStyle/>
          <a:p>
            <a:r>
              <a:rPr lang="en-US" smtClean="0"/>
              <a:t>Pengetahuan Persuasif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299412"/>
            <a:ext cx="9889958" cy="4948988"/>
          </a:xfrm>
        </p:spPr>
        <p:txBody>
          <a:bodyPr>
            <a:normAutofit/>
          </a:bodyPr>
          <a:lstStyle/>
          <a:p>
            <a:r>
              <a:rPr lang="en-US" sz="2400"/>
              <a:t>Informasi tentang apa yang konsumen </a:t>
            </a:r>
            <a:r>
              <a:rPr lang="en-US" sz="2400"/>
              <a:t>tahu </a:t>
            </a:r>
            <a:r>
              <a:rPr lang="en-US" sz="2400" smtClean="0"/>
              <a:t>terhadap tujuan </a:t>
            </a:r>
            <a:r>
              <a:rPr lang="en-US" sz="2400"/>
              <a:t>dan </a:t>
            </a:r>
            <a:r>
              <a:rPr lang="en-US" sz="2400"/>
              <a:t>taktik </a:t>
            </a:r>
            <a:r>
              <a:rPr lang="en-US" sz="2400" smtClean="0"/>
              <a:t>orang – orang yang </a:t>
            </a:r>
            <a:r>
              <a:rPr lang="en-US" sz="2400"/>
              <a:t>berusaha untuk </a:t>
            </a:r>
            <a:r>
              <a:rPr lang="en-US" sz="2400"/>
              <a:t>membujuk </a:t>
            </a:r>
            <a:r>
              <a:rPr lang="en-US" sz="2400" smtClean="0"/>
              <a:t>mereka</a:t>
            </a:r>
          </a:p>
          <a:p>
            <a:r>
              <a:rPr lang="en-US" sz="2400" smtClean="0"/>
              <a:t>Pengetahuan persuasif </a:t>
            </a:r>
            <a:r>
              <a:rPr lang="en-US" sz="2400"/>
              <a:t>mempengaruhi bagaimana </a:t>
            </a:r>
            <a:r>
              <a:rPr lang="en-US" sz="2400"/>
              <a:t>konsumen </a:t>
            </a:r>
            <a:r>
              <a:rPr lang="en-US" sz="2400" smtClean="0"/>
              <a:t>menanggapi </a:t>
            </a:r>
            <a:r>
              <a:rPr lang="en-US" sz="2400"/>
              <a:t>upaya </a:t>
            </a:r>
            <a:r>
              <a:rPr lang="en-US" sz="2400" smtClean="0"/>
              <a:t>persuasi</a:t>
            </a:r>
          </a:p>
          <a:p>
            <a:r>
              <a:rPr lang="en-US" sz="2400"/>
              <a:t>Pengetahuan tentang taktik tertentu mungkin </a:t>
            </a:r>
            <a:r>
              <a:rPr lang="en-US" sz="2400"/>
              <a:t>menghilangkan </a:t>
            </a:r>
            <a:r>
              <a:rPr lang="en-US" sz="2400" smtClean="0"/>
              <a:t>efektivitas persuasi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629"/>
          </a:xfrm>
        </p:spPr>
        <p:txBody>
          <a:bodyPr/>
          <a:lstStyle/>
          <a:p>
            <a:r>
              <a:rPr lang="en-US" sz="3600" smtClean="0"/>
              <a:t>Pengetahuan Pribadi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75348"/>
            <a:ext cx="9977772" cy="4973052"/>
          </a:xfrm>
        </p:spPr>
        <p:txBody>
          <a:bodyPr>
            <a:normAutofit/>
          </a:bodyPr>
          <a:lstStyle/>
          <a:p>
            <a:r>
              <a:rPr lang="en-US" sz="2400"/>
              <a:t>Pemahaman seseorang tentang proses </a:t>
            </a:r>
            <a:r>
              <a:rPr lang="en-US" sz="2400"/>
              <a:t>mental </a:t>
            </a:r>
            <a:r>
              <a:rPr lang="en-US" sz="2400" smtClean="0"/>
              <a:t>pada diri sendiri</a:t>
            </a:r>
            <a:endParaRPr lang="en-US" sz="2400"/>
          </a:p>
          <a:p>
            <a:r>
              <a:rPr lang="en-US" sz="2400" smtClean="0"/>
              <a:t>Dapatkah </a:t>
            </a:r>
            <a:r>
              <a:rPr lang="en-US" sz="2400"/>
              <a:t>konsumen secara akurat menilai dan melaporkan pentingnya atribut produk yang digunakan dalam proses </a:t>
            </a:r>
            <a:r>
              <a:rPr lang="en-US" sz="2400"/>
              <a:t>keputusan</a:t>
            </a:r>
            <a:r>
              <a:rPr lang="en-US" sz="2400" smtClean="0"/>
              <a:t>?</a:t>
            </a:r>
          </a:p>
          <a:p>
            <a:r>
              <a:rPr lang="en-US" sz="2400"/>
              <a:t>Perusahaan lebih baik bergantung pada hasil model Statistik daripada yang dilaporkan </a:t>
            </a:r>
            <a:r>
              <a:rPr lang="en-US" sz="2400"/>
              <a:t>oleh </a:t>
            </a:r>
            <a:r>
              <a:rPr lang="en-US" sz="2400" smtClean="0"/>
              <a:t>konsumen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smtClean="0"/>
              <a:t>Motivasi Konsumen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15190"/>
            <a:ext cx="10082958" cy="5033210"/>
          </a:xfrm>
        </p:spPr>
        <p:txBody>
          <a:bodyPr>
            <a:normAutofit/>
          </a:bodyPr>
          <a:lstStyle/>
          <a:p>
            <a:r>
              <a:rPr lang="en-US" sz="2400" smtClean="0"/>
              <a:t>Alasan yang mendorong tindakan untuk </a:t>
            </a:r>
            <a:r>
              <a:rPr lang="en-US" sz="2400"/>
              <a:t>memenuhi kebutuhan fisiologis dan psikologis melalui pembelian produk dan </a:t>
            </a:r>
            <a:r>
              <a:rPr lang="en-US" sz="2400" smtClean="0"/>
              <a:t>konsumsi</a:t>
            </a:r>
          </a:p>
          <a:p>
            <a:r>
              <a:rPr lang="en-US" sz="2400"/>
              <a:t>Memberikan wawasan </a:t>
            </a:r>
            <a:r>
              <a:rPr lang="en-US" sz="2400" smtClean="0"/>
              <a:t>mengenai mengapa </a:t>
            </a:r>
            <a:r>
              <a:rPr lang="en-US" sz="2400"/>
              <a:t>orang membeli produk </a:t>
            </a:r>
            <a:r>
              <a:rPr lang="en-US" sz="2400" smtClean="0"/>
              <a:t>tertentu</a:t>
            </a:r>
          </a:p>
          <a:p>
            <a:r>
              <a:rPr lang="sv-SE" sz="2400"/>
              <a:t>Berasal dari kebutuhan konsumen: industri </a:t>
            </a:r>
            <a:r>
              <a:rPr lang="sv-SE" sz="2400" smtClean="0"/>
              <a:t>dibangun </a:t>
            </a:r>
            <a:r>
              <a:rPr lang="sv-SE" sz="2400"/>
              <a:t>di sekitar kebutuhan dasar </a:t>
            </a:r>
            <a:r>
              <a:rPr lang="sv-SE" sz="2400" smtClean="0"/>
              <a:t>manusia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sz="3600" smtClean="0"/>
              <a:t>Sumber Pengetahuan Konsumen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1215190"/>
            <a:ext cx="10235774" cy="503321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Personal versus Impersonal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Business versus Nonbusiness Controlled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3295" y="1215189"/>
            <a:ext cx="9757609" cy="5642811"/>
            <a:chOff x="1600200" y="1600200"/>
            <a:chExt cx="7086600" cy="42672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0200" y="1600200"/>
              <a:ext cx="7086600" cy="426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5" descr="F:\Blackwell--Consumer Behavior PPT\PAGINATION FILES-PPT\Blackwell Ch09\Table 9.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730375"/>
              <a:ext cx="6858000" cy="402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2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" y="1267493"/>
            <a:ext cx="10344059" cy="4800599"/>
          </a:xfrm>
        </p:spPr>
        <p:txBody>
          <a:bodyPr>
            <a:normAutofit/>
          </a:bodyPr>
          <a:lstStyle/>
          <a:p>
            <a:r>
              <a:rPr lang="en-US" sz="2400"/>
              <a:t>Bisnis </a:t>
            </a:r>
            <a:r>
              <a:rPr lang="en-US" sz="2400" smtClean="0"/>
              <a:t>merupakan sumber </a:t>
            </a:r>
            <a:r>
              <a:rPr lang="en-US" sz="2400"/>
              <a:t>pengetahuan </a:t>
            </a:r>
            <a:r>
              <a:rPr lang="en-US" sz="2400" smtClean="0"/>
              <a:t>yang sering </a:t>
            </a:r>
            <a:r>
              <a:rPr lang="en-US" sz="2400"/>
              <a:t>dipandang </a:t>
            </a:r>
            <a:r>
              <a:rPr lang="en-US" sz="2400"/>
              <a:t>dengan </a:t>
            </a:r>
            <a:r>
              <a:rPr lang="en-US" sz="2400" smtClean="0"/>
              <a:t>curiga</a:t>
            </a:r>
          </a:p>
          <a:p>
            <a:r>
              <a:rPr lang="en-US" sz="2400"/>
              <a:t>Konsumen memiliki </a:t>
            </a:r>
            <a:r>
              <a:rPr lang="en-US" sz="2400"/>
              <a:t>lebih </a:t>
            </a:r>
            <a:r>
              <a:rPr lang="en-US" sz="2400" smtClean="0"/>
              <a:t>percaya pada sumber – sumber  </a:t>
            </a:r>
            <a:r>
              <a:rPr lang="en-US" sz="2400"/>
              <a:t>pengetahuan pribadi yang tidak dikendalikan </a:t>
            </a:r>
            <a:r>
              <a:rPr lang="en-US" sz="2400"/>
              <a:t>oleh </a:t>
            </a:r>
            <a:r>
              <a:rPr lang="en-US" sz="2400" smtClean="0"/>
              <a:t>bisnis</a:t>
            </a:r>
          </a:p>
          <a:p>
            <a:r>
              <a:rPr lang="en-US" sz="2400" smtClean="0"/>
              <a:t>Perbedaan kredibilitas sumber</a:t>
            </a:r>
          </a:p>
          <a:p>
            <a:r>
              <a:rPr lang="en-US" sz="2400"/>
              <a:t>Pengaruh </a:t>
            </a:r>
            <a:r>
              <a:rPr lang="en-US" sz="2400"/>
              <a:t>relatif </a:t>
            </a:r>
            <a:r>
              <a:rPr lang="en-US" sz="2400" smtClean="0"/>
              <a:t>dari sumber </a:t>
            </a:r>
            <a:r>
              <a:rPr lang="en-US" sz="2400"/>
              <a:t>produk tergantung pada jenis informasi </a:t>
            </a:r>
            <a:r>
              <a:rPr lang="en-US" sz="2400"/>
              <a:t>yang </a:t>
            </a:r>
            <a:r>
              <a:rPr lang="en-US" sz="2400" smtClean="0"/>
              <a:t>disampaikan</a:t>
            </a:r>
          </a:p>
          <a:p>
            <a:r>
              <a:rPr lang="en-US" sz="2400"/>
              <a:t>Pengalaman </a:t>
            </a:r>
            <a:r>
              <a:rPr lang="en-US" sz="2400" smtClean="0"/>
              <a:t>membeli </a:t>
            </a:r>
            <a:r>
              <a:rPr lang="en-US" sz="2400"/>
              <a:t>dan </a:t>
            </a:r>
            <a:r>
              <a:rPr lang="en-US" sz="2400"/>
              <a:t>mengkonsumsi </a:t>
            </a:r>
            <a:r>
              <a:rPr lang="en-US" sz="2400" smtClean="0"/>
              <a:t>produk</a:t>
            </a:r>
          </a:p>
          <a:p>
            <a:r>
              <a:rPr lang="en-US" sz="2400"/>
              <a:t>Pengalaman </a:t>
            </a:r>
            <a:r>
              <a:rPr lang="en-US" sz="2400"/>
              <a:t>langsung </a:t>
            </a:r>
            <a:r>
              <a:rPr lang="en-US" sz="2400" smtClean="0"/>
              <a:t>akan meningkatkan </a:t>
            </a:r>
            <a:r>
              <a:rPr lang="en-US" sz="2400"/>
              <a:t>kepercayaan dalam pengetahuan dan membuatnya lebih cenderung digunakan dalam </a:t>
            </a:r>
            <a:r>
              <a:rPr lang="en-US" sz="2400"/>
              <a:t>membuat </a:t>
            </a:r>
            <a:r>
              <a:rPr lang="en-US" sz="2400" smtClean="0"/>
              <a:t>keputusan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750887"/>
          </a:xfrm>
        </p:spPr>
        <p:txBody>
          <a:bodyPr/>
          <a:lstStyle/>
          <a:p>
            <a:r>
              <a:rPr lang="en-US" sz="3600" smtClean="0"/>
              <a:t>Sumber Pengetahuan Konsumen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3948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06" y="1576138"/>
            <a:ext cx="9705448" cy="4672262"/>
          </a:xfrm>
        </p:spPr>
        <p:txBody>
          <a:bodyPr>
            <a:normAutofit/>
          </a:bodyPr>
          <a:lstStyle/>
          <a:p>
            <a:r>
              <a:rPr lang="en-US" sz="2400"/>
              <a:t>Perusahaan dapat mengatur strategi pemasaran mereka bila menargetkan konsumen yqng kurang pengalaman secara langsung dengan produk</a:t>
            </a:r>
          </a:p>
          <a:p>
            <a:r>
              <a:rPr lang="fi-FI" sz="2400" smtClean="0"/>
              <a:t>Perusahaan </a:t>
            </a:r>
            <a:r>
              <a:rPr lang="fi-FI" sz="2400"/>
              <a:t>harus memutuskan mana sumber digunakan saat penyampaian </a:t>
            </a:r>
            <a:r>
              <a:rPr lang="fi-FI" sz="2400"/>
              <a:t>pesan </a:t>
            </a:r>
            <a:r>
              <a:rPr lang="fi-FI" sz="2400" smtClean="0"/>
              <a:t>mereka</a:t>
            </a:r>
          </a:p>
          <a:p>
            <a:r>
              <a:rPr lang="en-US" sz="2400"/>
              <a:t>Penting bahwa perusahaan memantau apa yang sedang dikirim ke </a:t>
            </a:r>
            <a:r>
              <a:rPr lang="en-US" sz="2400"/>
              <a:t>konsumen </a:t>
            </a:r>
            <a:r>
              <a:rPr lang="en-US" sz="2400" smtClean="0"/>
              <a:t>perihal mereka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798512"/>
          </a:xfrm>
        </p:spPr>
        <p:txBody>
          <a:bodyPr/>
          <a:lstStyle/>
          <a:p>
            <a:r>
              <a:rPr lang="en-US" sz="3600" smtClean="0"/>
              <a:t>Sumber Pengetahuan Konsumen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923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" y="452718"/>
            <a:ext cx="10756232" cy="1400530"/>
          </a:xfrm>
        </p:spPr>
        <p:txBody>
          <a:bodyPr/>
          <a:lstStyle/>
          <a:p>
            <a:r>
              <a:rPr lang="en-US" sz="3600" smtClean="0"/>
              <a:t>Manfaat Memahami Pengetahuan Konsumen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275348"/>
            <a:ext cx="10392186" cy="4973052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Mengukur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keberhasilan posisioning </a:t>
            </a:r>
            <a:r>
              <a:rPr lang="en-US" sz="2400" smtClean="0"/>
              <a:t>dengan cara memeriksa citra produk pada </a:t>
            </a:r>
            <a:r>
              <a:rPr lang="en-US" sz="2400"/>
              <a:t>target </a:t>
            </a:r>
            <a:r>
              <a:rPr lang="en-US" sz="2400" smtClean="0"/>
              <a:t>konsumen, </a:t>
            </a:r>
            <a:r>
              <a:rPr lang="en-US" sz="2400"/>
              <a:t>sebuah perusahaan dapat menentukan keberhasilan dalam </a:t>
            </a:r>
            <a:r>
              <a:rPr lang="en-US" sz="2400"/>
              <a:t>mencapai </a:t>
            </a:r>
            <a:r>
              <a:rPr lang="en-US" sz="2400" smtClean="0"/>
              <a:t>citra yang </a:t>
            </a:r>
            <a:r>
              <a:rPr lang="en-US" sz="2400"/>
              <a:t>diinginkan </a:t>
            </a:r>
            <a:r>
              <a:rPr lang="en-US" sz="2400" smtClean="0"/>
              <a:t>diantara konsumen?</a:t>
            </a:r>
          </a:p>
          <a:p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 Hambatan Pembelian </a:t>
            </a:r>
            <a:r>
              <a:rPr lang="en-US" sz="2400" smtClean="0"/>
              <a:t>:</a:t>
            </a:r>
          </a:p>
          <a:p>
            <a:pPr lvl="1"/>
            <a:r>
              <a:rPr lang="sv-SE" sz="2200"/>
              <a:t>Dapat terjadi karena </a:t>
            </a:r>
            <a:r>
              <a:rPr lang="sv-SE" sz="2200"/>
              <a:t>kurangnya </a:t>
            </a:r>
            <a:r>
              <a:rPr lang="sv-SE" sz="2200" smtClean="0"/>
              <a:t>pengetahuan</a:t>
            </a:r>
          </a:p>
          <a:p>
            <a:pPr lvl="1"/>
            <a:r>
              <a:rPr lang="en-US" sz="2200"/>
              <a:t>Perusahaan harus mengidentifikasi kesenjangan pengetahuan </a:t>
            </a:r>
            <a:r>
              <a:rPr lang="en-US" sz="2200"/>
              <a:t>yang </a:t>
            </a:r>
            <a:r>
              <a:rPr lang="en-US" sz="2200" smtClean="0"/>
              <a:t>mengikis pembelian produk</a:t>
            </a:r>
          </a:p>
          <a:p>
            <a:pPr lvl="1"/>
            <a:r>
              <a:rPr lang="en-US" sz="2200"/>
              <a:t>Kesenjangan pengetahuan mungkin ada </a:t>
            </a:r>
            <a:r>
              <a:rPr lang="en-US" sz="2200"/>
              <a:t>untuk </a:t>
            </a:r>
            <a:r>
              <a:rPr lang="en-US" sz="2200" smtClean="0"/>
              <a:t>produk – produk baru </a:t>
            </a:r>
            <a:r>
              <a:rPr lang="en-US" sz="2200"/>
              <a:t>dan </a:t>
            </a:r>
            <a:r>
              <a:rPr lang="en-US" sz="2200" smtClean="0"/>
              <a:t>produk yang </a:t>
            </a:r>
            <a:r>
              <a:rPr lang="en-US" sz="2200"/>
              <a:t>ada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284" y="134983"/>
            <a:ext cx="10527632" cy="6557209"/>
            <a:chOff x="2667000" y="914400"/>
            <a:chExt cx="4495800" cy="54102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667000" y="914400"/>
              <a:ext cx="4495800" cy="541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5" descr="F:\Blackwell--Consumer Behavior PPT\PAGINATION FILES-PPT\Blackwell Ch09\Fig 9.1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1081088"/>
              <a:ext cx="4194175" cy="510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 rot="20483483">
            <a:off x="190018" y="2951923"/>
            <a:ext cx="1004452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Pendidikan Konsumen</a:t>
            </a:r>
            <a:endParaRPr lang="en-US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2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80" y="1275348"/>
            <a:ext cx="10250904" cy="4973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Identifikasi Hambatan Pembelian</a:t>
            </a:r>
          </a:p>
          <a:p>
            <a:r>
              <a:rPr lang="sv-SE" sz="2400" smtClean="0"/>
              <a:t>Dapat terjadi karena kurangnya pengetahuan</a:t>
            </a:r>
          </a:p>
          <a:p>
            <a:r>
              <a:rPr lang="sv-SE" sz="2400"/>
              <a:t>Dapat terjadi karena tidak akurat pengetahuan (kesalahan </a:t>
            </a:r>
            <a:r>
              <a:rPr lang="sv-SE" sz="2400"/>
              <a:t>persepsi</a:t>
            </a:r>
            <a:r>
              <a:rPr lang="sv-SE" sz="2400" smtClean="0"/>
              <a:t>)</a:t>
            </a:r>
          </a:p>
          <a:p>
            <a:r>
              <a:rPr lang="sv-SE" sz="2400" smtClean="0"/>
              <a:t>Kesalahan persepsi (</a:t>
            </a:r>
            <a:r>
              <a:rPr lang="en-US" altLang="en-US" sz="2400" b="1" smtClean="0">
                <a:solidFill>
                  <a:srgbClr val="00B050"/>
                </a:solidFill>
                <a:latin typeface="Arial" panose="020B0604020202020204" pitchFamily="34" charset="0"/>
              </a:rPr>
              <a:t>misperceptions</a:t>
            </a:r>
            <a:r>
              <a:rPr lang="en-US" altLang="en-US" sz="2400" b="1" smtClean="0">
                <a:latin typeface="Arial" panose="020B0604020202020204" pitchFamily="34" charset="0"/>
              </a:rPr>
              <a:t>) </a:t>
            </a:r>
            <a:r>
              <a:rPr lang="sv-SE" sz="2400" smtClean="0"/>
              <a:t>dapat </a:t>
            </a:r>
            <a:r>
              <a:rPr lang="sv-SE" sz="2400"/>
              <a:t>terjadi dalam berbagai bidang termasuk pengetahuan </a:t>
            </a:r>
            <a:r>
              <a:rPr lang="sv-SE" sz="2400"/>
              <a:t>tentang </a:t>
            </a:r>
            <a:r>
              <a:rPr lang="sv-SE" sz="2400" smtClean="0"/>
              <a:t>brand, </a:t>
            </a:r>
            <a:r>
              <a:rPr lang="sv-SE" sz="2400"/>
              <a:t>perusahaan, produk, atau </a:t>
            </a:r>
            <a:r>
              <a:rPr lang="sv-SE" sz="2400"/>
              <a:t>harga </a:t>
            </a:r>
            <a:r>
              <a:rPr lang="sv-SE" sz="2400" smtClean="0"/>
              <a:t>produk</a:t>
            </a:r>
          </a:p>
          <a:p>
            <a:r>
              <a:rPr lang="sv-SE" sz="2400" smtClean="0"/>
              <a:t>Perkaikan kesalahan </a:t>
            </a:r>
            <a:r>
              <a:rPr lang="sv-SE" sz="2400"/>
              <a:t>persepsi </a:t>
            </a:r>
            <a:r>
              <a:rPr lang="sv-SE" sz="2400"/>
              <a:t>memerlukan </a:t>
            </a:r>
            <a:r>
              <a:rPr lang="sv-SE" sz="2400" smtClean="0"/>
              <a:t>perubahan  </a:t>
            </a:r>
            <a:r>
              <a:rPr lang="sv-SE" sz="2400"/>
              <a:t>bagaimana </a:t>
            </a:r>
            <a:r>
              <a:rPr lang="sv-SE" sz="2400"/>
              <a:t>produk </a:t>
            </a:r>
            <a:r>
              <a:rPr lang="sv-SE" sz="2400" smtClean="0"/>
              <a:t>dipersepsi</a:t>
            </a:r>
            <a:endParaRPr lang="sv-SE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379" y="555343"/>
            <a:ext cx="10479505" cy="720004"/>
          </a:xfrm>
        </p:spPr>
        <p:txBody>
          <a:bodyPr/>
          <a:lstStyle/>
          <a:p>
            <a:r>
              <a:rPr lang="en-US" sz="3600" smtClean="0"/>
              <a:t>Manfaat Memahami Pengetahuan Konsumen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114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167064"/>
            <a:ext cx="10223744" cy="5081336"/>
          </a:xfrm>
        </p:spPr>
        <p:txBody>
          <a:bodyPr>
            <a:normAutofit/>
          </a:bodyPr>
          <a:lstStyle/>
          <a:p>
            <a:r>
              <a:rPr lang="en-US" sz="2400"/>
              <a:t>Menemukan pnegguna baru </a:t>
            </a:r>
            <a:r>
              <a:rPr lang="en-US" sz="2400"/>
              <a:t>karena </a:t>
            </a:r>
            <a:r>
              <a:rPr lang="en-US" sz="2400" smtClean="0"/>
              <a:t>konsumen </a:t>
            </a:r>
            <a:r>
              <a:rPr lang="en-US" sz="2400"/>
              <a:t>sering </a:t>
            </a:r>
            <a:r>
              <a:rPr lang="en-US" sz="2400"/>
              <a:t>mengembangkan </a:t>
            </a:r>
            <a:r>
              <a:rPr lang="en-US" sz="2400" smtClean="0"/>
              <a:t>cara – cara baru dalam menggunakan produk</a:t>
            </a:r>
          </a:p>
          <a:p>
            <a:r>
              <a:rPr lang="en-US" sz="2400"/>
              <a:t>Perusahaan mungkin merasa bahwa penggunaan baru ini dapat dipromosikan sebagai sarana untuk </a:t>
            </a:r>
            <a:r>
              <a:rPr lang="en-US" sz="2400"/>
              <a:t>memperluas </a:t>
            </a:r>
            <a:r>
              <a:rPr lang="en-US" sz="2400" smtClean="0"/>
              <a:t>daya tarik produk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285" y="452718"/>
            <a:ext cx="10479504" cy="714345"/>
          </a:xfrm>
        </p:spPr>
        <p:txBody>
          <a:bodyPr/>
          <a:lstStyle/>
          <a:p>
            <a:r>
              <a:rPr lang="en-US" sz="3600" smtClean="0"/>
              <a:t>Manfaat Memahami Pengetahuan Konsumen</a:t>
            </a:r>
            <a:endParaRPr lang="en-US" sz="3600"/>
          </a:p>
        </p:txBody>
      </p:sp>
      <p:grpSp>
        <p:nvGrpSpPr>
          <p:cNvPr id="8" name="Group 7"/>
          <p:cNvGrpSpPr/>
          <p:nvPr/>
        </p:nvGrpSpPr>
        <p:grpSpPr>
          <a:xfrm>
            <a:off x="200525" y="452717"/>
            <a:ext cx="10291012" cy="6405283"/>
            <a:chOff x="1289050" y="990600"/>
            <a:chExt cx="7550150" cy="52578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95400" y="990600"/>
              <a:ext cx="7543800" cy="5257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5" descr="F:\Blackwell--Consumer Behavior PPT\PAGINATION FILES-PPT\Blackwell Ch09\Table 9.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50" y="1154113"/>
              <a:ext cx="7397750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18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6" y="1220406"/>
            <a:ext cx="10464374" cy="5027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/>
              <a:t>Mengukur </a:t>
            </a:r>
            <a:r>
              <a:rPr lang="en-US" sz="2400"/>
              <a:t>tingkat </a:t>
            </a:r>
            <a:r>
              <a:rPr lang="en-US" sz="2400" smtClean="0"/>
              <a:t>seseriusan ancaman pesaing</a:t>
            </a:r>
          </a:p>
          <a:p>
            <a:r>
              <a:rPr lang="en-US" sz="2400" smtClean="0"/>
              <a:t>Sejauh mana konsumen </a:t>
            </a:r>
            <a:r>
              <a:rPr lang="en-US" sz="2400"/>
              <a:t>tahu </a:t>
            </a:r>
            <a:r>
              <a:rPr lang="en-US" sz="2400"/>
              <a:t>tentang </a:t>
            </a:r>
            <a:r>
              <a:rPr lang="en-US" sz="2400" smtClean="0"/>
              <a:t>produk – produk pesaing</a:t>
            </a:r>
          </a:p>
          <a:p>
            <a:r>
              <a:rPr lang="en-US" sz="2400"/>
              <a:t>Memahami apa yang konsumen tahu </a:t>
            </a:r>
            <a:r>
              <a:rPr lang="en-US" sz="2400"/>
              <a:t>tentang </a:t>
            </a:r>
            <a:r>
              <a:rPr lang="en-US" sz="2400" smtClean="0"/>
              <a:t>brand pesaing dapat </a:t>
            </a:r>
            <a:r>
              <a:rPr lang="en-US" sz="2400"/>
              <a:t>membimbing kegiatan pemasaran sehubungan </a:t>
            </a:r>
            <a:r>
              <a:rPr lang="en-US" sz="2400"/>
              <a:t>dengan </a:t>
            </a:r>
            <a:r>
              <a:rPr lang="en-US" sz="2400" smtClean="0"/>
              <a:t>persaingan brand</a:t>
            </a:r>
          </a:p>
          <a:p>
            <a:pPr marL="0" indent="0">
              <a:buNone/>
            </a:pPr>
            <a:r>
              <a:rPr lang="en-US" sz="2400"/>
              <a:t>Meningkatkan efektivitas kegiatan </a:t>
            </a:r>
            <a:r>
              <a:rPr lang="en-US" sz="2400"/>
              <a:t>perekrutan </a:t>
            </a:r>
            <a:r>
              <a:rPr lang="en-US" sz="2400" smtClean="0"/>
              <a:t>pelanggan</a:t>
            </a:r>
          </a:p>
          <a:p>
            <a:r>
              <a:rPr lang="sv-SE" sz="2400"/>
              <a:t>Perubahan produk yang diperlukan untuk menarik pelanggan </a:t>
            </a:r>
            <a:r>
              <a:rPr lang="sv-SE" sz="2400"/>
              <a:t>pesaing</a:t>
            </a:r>
            <a:r>
              <a:rPr lang="sv-SE" sz="2400" smtClean="0"/>
              <a:t>?</a:t>
            </a:r>
          </a:p>
          <a:p>
            <a:r>
              <a:rPr lang="en-US" sz="2400"/>
              <a:t>Bagaimana mungkin </a:t>
            </a:r>
            <a:r>
              <a:rPr lang="en-US" sz="2400"/>
              <a:t>perubahan </a:t>
            </a:r>
            <a:r>
              <a:rPr lang="en-US" sz="2400" smtClean="0"/>
              <a:t>terbaik dapat dicapai? Melalui Iklan</a:t>
            </a:r>
            <a:r>
              <a:rPr lang="en-US" sz="2400"/>
              <a:t>, penjualan pribadi </a:t>
            </a:r>
            <a:r>
              <a:rPr lang="en-US" sz="2400"/>
              <a:t>atau </a:t>
            </a:r>
            <a:r>
              <a:rPr lang="en-US" sz="2400" smtClean="0"/>
              <a:t>hubungankah masyarakat?</a:t>
            </a:r>
          </a:p>
          <a:p>
            <a:r>
              <a:rPr lang="en-US" sz="2400" smtClean="0"/>
              <a:t>Haruskah </a:t>
            </a:r>
            <a:r>
              <a:rPr lang="en-US" sz="2400"/>
              <a:t>fokus </a:t>
            </a:r>
            <a:r>
              <a:rPr lang="en-US" sz="2400" smtClean="0"/>
              <a:t>pesan </a:t>
            </a:r>
            <a:r>
              <a:rPr lang="en-US" sz="2400"/>
              <a:t>penjualan </a:t>
            </a:r>
            <a:r>
              <a:rPr lang="en-US" sz="2400" smtClean="0"/>
              <a:t>pada </a:t>
            </a:r>
            <a:r>
              <a:rPr lang="en-US" sz="2400"/>
              <a:t>informasi teknis </a:t>
            </a:r>
            <a:r>
              <a:rPr lang="en-US" sz="2400"/>
              <a:t>atau </a:t>
            </a:r>
            <a:r>
              <a:rPr lang="en-US" sz="2400" smtClean="0"/>
              <a:t>upaya memahami </a:t>
            </a:r>
            <a:r>
              <a:rPr lang="en-US" sz="2400"/>
              <a:t>atribut </a:t>
            </a:r>
            <a:r>
              <a:rPr lang="en-US" sz="2400" smtClean="0"/>
              <a:t>produk secaa mudah?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221" y="452718"/>
            <a:ext cx="10644849" cy="610698"/>
          </a:xfrm>
        </p:spPr>
        <p:txBody>
          <a:bodyPr/>
          <a:lstStyle/>
          <a:p>
            <a:r>
              <a:rPr lang="en-US" sz="3600" smtClean="0"/>
              <a:t>Manfaat Memahami Pengetahuan Konsumen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08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z="3600" smtClean="0"/>
              <a:t>Implikasi pada Kebijakan Publik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11442"/>
            <a:ext cx="10082958" cy="4936957"/>
          </a:xfrm>
        </p:spPr>
        <p:txBody>
          <a:bodyPr>
            <a:normAutofit/>
          </a:bodyPr>
          <a:lstStyle/>
          <a:p>
            <a:r>
              <a:rPr lang="fi-FI" sz="2400"/>
              <a:t>Menjaga dan meningkatkan kesejahteraan konsumen merupakan </a:t>
            </a:r>
            <a:r>
              <a:rPr lang="fi-FI" sz="2400"/>
              <a:t>perhatian </a:t>
            </a:r>
            <a:r>
              <a:rPr lang="fi-FI" sz="2400" smtClean="0"/>
              <a:t>utama</a:t>
            </a:r>
          </a:p>
          <a:p>
            <a:r>
              <a:rPr lang="en-US" sz="2400"/>
              <a:t>Kebijakan dan peraturan yang ditujukan untuk melindungi konsumen </a:t>
            </a:r>
            <a:r>
              <a:rPr lang="en-US" sz="2400"/>
              <a:t>kurang </a:t>
            </a:r>
            <a:r>
              <a:rPr lang="en-US" sz="2400" smtClean="0"/>
              <a:t>informasi</a:t>
            </a:r>
          </a:p>
          <a:p>
            <a:r>
              <a:rPr lang="en-US" sz="2400"/>
              <a:t>Mencakup bidang sesuai pengungkapan informasi dan mendidik konsumen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Keyakinan, Perasaan, Sikap dan Niat Konsumen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774503"/>
          </a:xfrm>
        </p:spPr>
        <p:txBody>
          <a:bodyPr/>
          <a:lstStyle/>
          <a:p>
            <a:r>
              <a:rPr lang="en-US" smtClean="0"/>
              <a:t>Batasan Ringkas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800"/>
            <a:ext cx="9965741" cy="4800599"/>
          </a:xfrm>
        </p:spPr>
        <p:txBody>
          <a:bodyPr>
            <a:normAutofit/>
          </a:bodyPr>
          <a:lstStyle/>
          <a:p>
            <a:r>
              <a:rPr lang="en-US" sz="2400" smtClean="0"/>
              <a:t>Keyakinan (Beliefs) : Pertimbangan </a:t>
            </a:r>
            <a:r>
              <a:rPr lang="en-US" sz="2400"/>
              <a:t>subyektif tentang hubungan antara </a:t>
            </a:r>
            <a:r>
              <a:rPr lang="en-US" sz="2400"/>
              <a:t>dua </a:t>
            </a:r>
            <a:r>
              <a:rPr lang="en-US" sz="2400" smtClean="0"/>
              <a:t>hal atau lebih</a:t>
            </a:r>
          </a:p>
          <a:p>
            <a:r>
              <a:rPr lang="en-US" sz="2400"/>
              <a:t>Perasaan (Feelings) </a:t>
            </a:r>
            <a:r>
              <a:rPr lang="en-US" sz="2400"/>
              <a:t>: </a:t>
            </a:r>
            <a:r>
              <a:rPr lang="en-US" sz="2400" smtClean="0"/>
              <a:t>Pernyataan afektif (</a:t>
            </a:r>
            <a:r>
              <a:rPr lang="en-US" sz="2400"/>
              <a:t>misalnya</a:t>
            </a:r>
            <a:r>
              <a:rPr lang="en-US" sz="2400"/>
              <a:t>, </a:t>
            </a:r>
            <a:r>
              <a:rPr lang="en-US" sz="2400" smtClean="0"/>
              <a:t>suasana hati</a:t>
            </a:r>
            <a:r>
              <a:rPr lang="en-US" sz="2400"/>
              <a:t> saat ini </a:t>
            </a:r>
            <a:r>
              <a:rPr lang="en-US" sz="2400" smtClean="0"/>
              <a:t>) </a:t>
            </a:r>
            <a:r>
              <a:rPr lang="en-US" sz="2400"/>
              <a:t>atau reaksi (misalnya, emosi dialami selama konsumsi </a:t>
            </a:r>
            <a:r>
              <a:rPr lang="en-US" sz="2400"/>
              <a:t>produk</a:t>
            </a:r>
            <a:r>
              <a:rPr lang="en-US" sz="2400" smtClean="0"/>
              <a:t>)</a:t>
            </a:r>
          </a:p>
          <a:p>
            <a:r>
              <a:rPr lang="en-US" sz="2400"/>
              <a:t>Sikap (Attitudes) : Penilaian </a:t>
            </a:r>
            <a:r>
              <a:rPr lang="en-US" sz="2400"/>
              <a:t>evaluatif </a:t>
            </a:r>
            <a:r>
              <a:rPr lang="en-US" sz="2400" smtClean="0"/>
              <a:t>secara global</a:t>
            </a:r>
          </a:p>
          <a:p>
            <a:r>
              <a:rPr lang="en-US" sz="2400" smtClean="0"/>
              <a:t>Niat (Intention</a:t>
            </a:r>
            <a:r>
              <a:rPr lang="en-US" sz="2400"/>
              <a:t>) : Pertimbangan </a:t>
            </a:r>
            <a:r>
              <a:rPr lang="en-US" sz="2400"/>
              <a:t>subyektif </a:t>
            </a:r>
            <a:r>
              <a:rPr lang="en-US" sz="2400" smtClean="0"/>
              <a:t>tentang </a:t>
            </a:r>
            <a:r>
              <a:rPr lang="en-US" sz="2400"/>
              <a:t>bagaimana </a:t>
            </a:r>
            <a:r>
              <a:rPr lang="en-US" sz="2400" smtClean="0"/>
              <a:t>orang – orang akan </a:t>
            </a:r>
            <a:r>
              <a:rPr lang="en-US" sz="2400"/>
              <a:t>berperilaku di masa depan</a:t>
            </a:r>
          </a:p>
          <a:p>
            <a:endParaRPr lang="en-US" sz="2400" smtClean="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mtClean="0"/>
              <a:t>Tipe Kebutuhan Konsumen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27221"/>
            <a:ext cx="10082959" cy="5033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Physiological </a:t>
            </a:r>
            <a:r>
              <a:rPr lang="en-US" alt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Needs : </a:t>
            </a:r>
            <a:r>
              <a:rPr lang="en-US" sz="2400" smtClean="0"/>
              <a:t>Kebutuhan </a:t>
            </a:r>
            <a:r>
              <a:rPr lang="en-US" sz="2400"/>
              <a:t>manusia yang mendasar, termasuk makanan, air, dan </a:t>
            </a:r>
            <a:r>
              <a:rPr lang="en-US" sz="2400" smtClean="0"/>
              <a:t>tidur</a:t>
            </a:r>
          </a:p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and Health Needs </a:t>
            </a:r>
            <a:r>
              <a:rPr lang="en-US" sz="2400"/>
              <a:t>: </a:t>
            </a:r>
            <a:endParaRPr lang="en-US" sz="2400" smtClean="0"/>
          </a:p>
          <a:p>
            <a:r>
              <a:rPr lang="en-US" sz="2400" smtClean="0"/>
              <a:t>Ancaman </a:t>
            </a:r>
            <a:r>
              <a:rPr lang="en-US" sz="2400"/>
              <a:t>terhadap keselamatan dan kesehatan kerja </a:t>
            </a:r>
            <a:r>
              <a:rPr lang="en-US" sz="2400" smtClean="0"/>
              <a:t>akan memotivasi </a:t>
            </a:r>
            <a:r>
              <a:rPr lang="en-US" sz="2400"/>
              <a:t>pembelian untuk keamanan pribadi dan </a:t>
            </a:r>
            <a:r>
              <a:rPr lang="en-US" sz="2400" smtClean="0"/>
              <a:t>perlindungan</a:t>
            </a:r>
          </a:p>
          <a:p>
            <a:r>
              <a:rPr lang="en-US" sz="2400"/>
              <a:t>Melindungi informasi pribadi dan </a:t>
            </a:r>
            <a:r>
              <a:rPr lang="en-US" sz="2400" smtClean="0"/>
              <a:t>mewakili </a:t>
            </a:r>
            <a:r>
              <a:rPr lang="en-US" sz="2400"/>
              <a:t>jenis baru kebutuhan </a:t>
            </a:r>
            <a:r>
              <a:rPr lang="en-US" sz="2400" smtClean="0"/>
              <a:t>keselamatan</a:t>
            </a:r>
          </a:p>
          <a:p>
            <a:r>
              <a:rPr lang="en-US" sz="2400"/>
              <a:t>Perusahaan menyediakan berbagai produk dan layanan untuk menarik konsumen yang sadar kesehatan dan </a:t>
            </a:r>
            <a:r>
              <a:rPr lang="en-US" sz="2400" smtClean="0"/>
              <a:t>keselamatan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79289" y="295729"/>
            <a:ext cx="4529206" cy="6261603"/>
            <a:chOff x="3581400" y="762000"/>
            <a:chExt cx="2667000" cy="55626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81400" y="762000"/>
              <a:ext cx="2667000" cy="556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 descr="C:\Dan's Work Projects\Blackwell--Consumer Behavior PPT\PAGINATION FILES-PPT\Blackwell Ch08\Fig 8.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169" y="762000"/>
              <a:ext cx="2379662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2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Hubungan antara kepercayaan konsumen, perasaan, sikap, dan niat</a:t>
            </a:r>
            <a:endParaRPr lang="en-US" sz="36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6111" y="1732547"/>
            <a:ext cx="9989805" cy="4944979"/>
            <a:chOff x="1447800" y="2590800"/>
            <a:chExt cx="7391400" cy="2743200"/>
          </a:xfrm>
        </p:grpSpPr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1447800" y="2590800"/>
              <a:ext cx="7391400" cy="2743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031" descr="F:\Blackwell--Consumer Behavior PPT\PAGINATION FILES-PPT\Blackwell Ch10\Fig 10.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73350"/>
              <a:ext cx="7239000" cy="257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85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2314"/>
          </a:xfrm>
        </p:spPr>
        <p:txBody>
          <a:bodyPr/>
          <a:lstStyle/>
          <a:p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Consumer Beliefs</a:t>
            </a:r>
            <a:b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63316"/>
            <a:ext cx="10082958" cy="4985083"/>
          </a:xfrm>
        </p:spPr>
        <p:txBody>
          <a:bodyPr>
            <a:normAutofit/>
          </a:bodyPr>
          <a:lstStyle/>
          <a:p>
            <a:r>
              <a:rPr lang="en-US" sz="2400" smtClean="0"/>
              <a:t>Pengharapan (Expectations)</a:t>
            </a:r>
          </a:p>
          <a:p>
            <a:r>
              <a:rPr lang="en-US" sz="2400" smtClean="0"/>
              <a:t>Kekhasan brand (Brand Distinctiveness)</a:t>
            </a:r>
          </a:p>
          <a:p>
            <a:r>
              <a:rPr lang="en-US" sz="2400"/>
              <a:t>Inferential </a:t>
            </a:r>
            <a:r>
              <a:rPr lang="en-US" sz="2400" smtClean="0"/>
              <a:t>keyakinan</a:t>
            </a:r>
          </a:p>
          <a:p>
            <a:r>
              <a:rPr lang="en-US" sz="2400" smtClean="0"/>
              <a:t>Kebingungan Konsumen</a:t>
            </a:r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53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00FF00"/>
                </a:solidFill>
                <a:latin typeface="Arial" panose="020B0604020202020204" pitchFamily="34" charset="0"/>
              </a:rPr>
              <a:t>Consumer Expectations</a:t>
            </a:r>
            <a:endParaRPr lang="en-US" altLang="en-US" sz="44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39254"/>
            <a:ext cx="9977772" cy="5009146"/>
          </a:xfrm>
        </p:spPr>
        <p:txBody>
          <a:bodyPr>
            <a:normAutofit/>
          </a:bodyPr>
          <a:lstStyle/>
          <a:p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Expectations </a:t>
            </a:r>
            <a:r>
              <a:rPr lang="en-US" altLang="en-US" sz="2400" smtClean="0">
                <a:latin typeface="Arial" panose="020B0604020202020204" pitchFamily="34" charset="0"/>
              </a:rPr>
              <a:t>atau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en-US" sz="2400" smtClean="0"/>
              <a:t>Harapan </a:t>
            </a:r>
            <a:r>
              <a:rPr lang="en-US" sz="2400"/>
              <a:t>adalah keyakinan tentang </a:t>
            </a:r>
            <a:r>
              <a:rPr lang="en-US" sz="2400"/>
              <a:t>masa </a:t>
            </a:r>
            <a:r>
              <a:rPr lang="en-US" sz="2400" smtClean="0"/>
              <a:t>depan</a:t>
            </a:r>
          </a:p>
          <a:p>
            <a:r>
              <a:rPr lang="en-US" sz="2400"/>
              <a:t>Kesediaan konsumen untuk </a:t>
            </a:r>
            <a:r>
              <a:rPr lang="en-US" sz="2400"/>
              <a:t>menghabiskan </a:t>
            </a:r>
            <a:r>
              <a:rPr lang="en-US" sz="2400" smtClean="0"/>
              <a:t>produk dipengaruhi </a:t>
            </a:r>
            <a:r>
              <a:rPr lang="en-US" sz="2400"/>
              <a:t>oleh keyakinan tentang masa depan </a:t>
            </a:r>
            <a:r>
              <a:rPr lang="en-US" sz="2400"/>
              <a:t>finansial </a:t>
            </a:r>
            <a:r>
              <a:rPr lang="en-US" sz="2400" smtClean="0"/>
              <a:t>mereka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56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Brand Distinctiveness</a:t>
            </a:r>
            <a:endParaRPr lang="en-US" altLang="en-US" sz="44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251284"/>
            <a:ext cx="9865895" cy="4997115"/>
          </a:xfrm>
        </p:spPr>
        <p:txBody>
          <a:bodyPr>
            <a:normAutofit/>
          </a:bodyPr>
          <a:lstStyle/>
          <a:p>
            <a:r>
              <a:rPr lang="sv-SE" sz="2400"/>
              <a:t>Mengapa </a:t>
            </a:r>
            <a:r>
              <a:rPr lang="sv-SE" sz="2400" smtClean="0"/>
              <a:t>konsumen harus membeli brand anda </a:t>
            </a:r>
            <a:r>
              <a:rPr lang="sv-SE" sz="2400"/>
              <a:t>bukan </a:t>
            </a:r>
            <a:r>
              <a:rPr lang="sv-SE" sz="2400" smtClean="0"/>
              <a:t>brand pesaing?</a:t>
            </a:r>
          </a:p>
          <a:p>
            <a:pPr>
              <a:spcBef>
                <a:spcPct val="50000"/>
              </a:spcBef>
            </a:pPr>
            <a:r>
              <a:rPr lang="sv-SE" sz="2400"/>
              <a:t>Keinginan </a:t>
            </a:r>
            <a:r>
              <a:rPr lang="sv-SE" sz="2400" smtClean="0"/>
              <a:t>produk untuk memiliki </a:t>
            </a:r>
            <a:r>
              <a:rPr lang="sv-SE" sz="2400"/>
              <a:t>sesuatu yang </a:t>
            </a:r>
            <a:r>
              <a:rPr lang="sv-SE" sz="2400"/>
              <a:t>unik </a:t>
            </a:r>
            <a:r>
              <a:rPr lang="sv-SE" sz="2400" smtClean="0"/>
              <a:t>guna ditawarkan </a:t>
            </a:r>
            <a:r>
              <a:rPr lang="sv-SE" sz="2400"/>
              <a:t>kepada konsumen mereka ini juga dikenal </a:t>
            </a:r>
            <a:r>
              <a:rPr lang="sv-SE" sz="2400"/>
              <a:t>sebagai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Unique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Selling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Proposition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43505" y="0"/>
            <a:ext cx="8009934" cy="6776536"/>
            <a:chOff x="2895600" y="1371600"/>
            <a:chExt cx="3886200" cy="50292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895600" y="1371600"/>
              <a:ext cx="3886200" cy="5029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5" descr="F:\Blackwell--Consumer Behavior PPT\PAGINATION FILES-PPT\Blackwell Ch10\Fig 10.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025" y="1465263"/>
              <a:ext cx="3584575" cy="48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 rot="20436575">
            <a:off x="2035307" y="3653134"/>
            <a:ext cx="58145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Arial" panose="020B0604020202020204" pitchFamily="34" charset="0"/>
              </a:rPr>
              <a:t>Communicating the Product’s Unique Selling Proposition</a:t>
            </a:r>
            <a:endParaRPr lang="en-US" altLang="en-US" sz="32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Inferential Beliefs</a:t>
            </a:r>
            <a:endParaRPr lang="en-US" altLang="en-US" sz="44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9" y="1179096"/>
            <a:ext cx="10127491" cy="5069304"/>
          </a:xfrm>
        </p:spPr>
        <p:txBody>
          <a:bodyPr>
            <a:normAutofit/>
          </a:bodyPr>
          <a:lstStyle/>
          <a:p>
            <a:r>
              <a:rPr lang="nb-NO" sz="2400"/>
              <a:t>Konsumen menggunakan informasi tentang satu hal untuk membentuk keyakinan tentang sesuatu </a:t>
            </a:r>
            <a:r>
              <a:rPr lang="nb-NO" sz="2400"/>
              <a:t>yang </a:t>
            </a:r>
            <a:r>
              <a:rPr lang="nb-NO" sz="2400" smtClean="0"/>
              <a:t>lain</a:t>
            </a:r>
          </a:p>
          <a:p>
            <a:r>
              <a:rPr lang="nn-NO" sz="2400"/>
              <a:t>Keyakinan sering disimpulkan ketika informasi </a:t>
            </a:r>
            <a:r>
              <a:rPr lang="nn-NO" sz="2400"/>
              <a:t>produk </a:t>
            </a:r>
            <a:r>
              <a:rPr lang="nn-NO" sz="2400" smtClean="0"/>
              <a:t>tidak lengkap</a:t>
            </a:r>
          </a:p>
          <a:p>
            <a:r>
              <a:rPr lang="en-US" sz="2400" smtClean="0"/>
              <a:t>Hal ini juga </a:t>
            </a:r>
            <a:r>
              <a:rPr lang="en-US" sz="2400"/>
              <a:t>dilakukan ketika konsumen menafsirkan atribut produk tertentu sebagai sinyal </a:t>
            </a:r>
            <a:r>
              <a:rPr lang="en-US" sz="2400"/>
              <a:t>produk </a:t>
            </a:r>
            <a:r>
              <a:rPr lang="en-US" sz="2400" smtClean="0"/>
              <a:t>quality—misalnya,  keyakinan kualitas merupakan inferential harga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Consumer Confusion</a:t>
            </a:r>
            <a:b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1126"/>
            <a:ext cx="10082958" cy="505727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Kadang-kadang konsumen tidak tahu apa yang harus percaya karena berbagai alasan </a:t>
            </a:r>
            <a:r>
              <a:rPr lang="en-US" sz="2400"/>
              <a:t>yang </a:t>
            </a:r>
            <a:r>
              <a:rPr lang="en-US" sz="2400" smtClean="0"/>
              <a:t>berbeda</a:t>
            </a:r>
          </a:p>
          <a:p>
            <a:pPr lvl="1"/>
            <a:r>
              <a:rPr lang="en-US" sz="2200"/>
              <a:t>Mungkin timbul karena informasi yang saling bertentangan </a:t>
            </a:r>
            <a:r>
              <a:rPr lang="en-US" sz="2200"/>
              <a:t>dan </a:t>
            </a:r>
            <a:r>
              <a:rPr lang="en-US" sz="2200" smtClean="0"/>
              <a:t>pengetahuan</a:t>
            </a:r>
          </a:p>
          <a:p>
            <a:pPr lvl="1"/>
            <a:r>
              <a:rPr lang="fi-FI" sz="2200" smtClean="0"/>
              <a:t>Salah ambil </a:t>
            </a:r>
            <a:r>
              <a:rPr lang="fi-FI" sz="2200"/>
              <a:t>produk </a:t>
            </a:r>
            <a:r>
              <a:rPr lang="fi-FI" sz="2200" smtClean="0"/>
              <a:t>suatu </a:t>
            </a:r>
            <a:r>
              <a:rPr lang="fi-FI" sz="2200"/>
              <a:t>perusahaan </a:t>
            </a:r>
            <a:r>
              <a:rPr lang="fi-FI" sz="2200" smtClean="0"/>
              <a:t>dengan produk </a:t>
            </a:r>
            <a:r>
              <a:rPr lang="fi-FI" sz="2200"/>
              <a:t>dari </a:t>
            </a:r>
            <a:r>
              <a:rPr lang="fi-FI" sz="2200"/>
              <a:t>perusahaan </a:t>
            </a:r>
            <a:r>
              <a:rPr lang="fi-FI" sz="2200" smtClean="0"/>
              <a:t>lain</a:t>
            </a:r>
          </a:p>
          <a:p>
            <a:pPr lvl="1"/>
            <a:r>
              <a:rPr lang="sv-SE" sz="2200"/>
              <a:t>Karena </a:t>
            </a:r>
            <a:r>
              <a:rPr lang="sv-SE" sz="2200" smtClean="0"/>
              <a:t>adanya perubahan </a:t>
            </a:r>
            <a:r>
              <a:rPr lang="sv-SE" sz="2200"/>
              <a:t>dalam posisi </a:t>
            </a:r>
            <a:r>
              <a:rPr lang="sv-SE" sz="2200" smtClean="0"/>
              <a:t>dan citra produk </a:t>
            </a:r>
          </a:p>
          <a:p>
            <a:r>
              <a:rPr lang="en-US" sz="2400"/>
              <a:t>Konsumen menanggapi </a:t>
            </a:r>
            <a:r>
              <a:rPr lang="en-US" sz="2400"/>
              <a:t>kebingungan </a:t>
            </a:r>
            <a:r>
              <a:rPr lang="en-US" sz="2400" smtClean="0"/>
              <a:t>dengan cara :</a:t>
            </a:r>
          </a:p>
          <a:p>
            <a:pPr lvl="1"/>
            <a:r>
              <a:rPr lang="en-US" sz="2200"/>
              <a:t>Melakukan pencarian informasi </a:t>
            </a:r>
            <a:r>
              <a:rPr lang="en-US" sz="2200"/>
              <a:t>lebih </a:t>
            </a:r>
            <a:r>
              <a:rPr lang="en-US" sz="2200" smtClean="0"/>
              <a:t>lanjut</a:t>
            </a:r>
          </a:p>
          <a:p>
            <a:pPr lvl="1"/>
            <a:r>
              <a:rPr lang="sv-SE" sz="2200"/>
              <a:t>Mendasarkan keputusan mereka </a:t>
            </a:r>
            <a:r>
              <a:rPr lang="sv-SE" sz="2200"/>
              <a:t>pada </a:t>
            </a:r>
            <a:r>
              <a:rPr lang="sv-SE" sz="2200" smtClean="0"/>
              <a:t>hal – hal  yang benar – benar jelas —misalnya, harga</a:t>
            </a:r>
          </a:p>
          <a:p>
            <a:pPr lvl="1"/>
            <a:r>
              <a:rPr lang="en-US" sz="2200"/>
              <a:t>Menunda pembelian produk tanpa batas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 Box 102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8208" y="295729"/>
            <a:ext cx="9404723" cy="140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Consumer Feelings</a:t>
            </a: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729915" y="995994"/>
            <a:ext cx="3608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FF00"/>
                </a:solidFill>
                <a:latin typeface="Arial" panose="020B0604020202020204" pitchFamily="34" charset="0"/>
              </a:rPr>
              <a:t>Types of Feelings</a:t>
            </a:r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729915" y="1834345"/>
            <a:ext cx="2057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Optimistis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729915" y="2582031"/>
            <a:ext cx="2743200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smtClean="0">
                <a:latin typeface="Arial" panose="020B0604020202020204" pitchFamily="34" charset="0"/>
              </a:rPr>
              <a:t>Aktif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Petualang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Bergairah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Menarik hati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Percaya Diri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Kreatif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Riang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Energik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Baik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Bahagia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Senang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4081530" y="1834345"/>
            <a:ext cx="2133600" cy="609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Negatif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4081530" y="2582031"/>
            <a:ext cx="2692757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smtClean="0">
                <a:latin typeface="Arial" panose="020B0604020202020204" pitchFamily="34" charset="0"/>
              </a:rPr>
              <a:t>Marah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Kesal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Buruk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Bosan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Kritis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Menantang</a:t>
            </a:r>
          </a:p>
          <a:p>
            <a:r>
              <a:rPr lang="en-US" altLang="en-US" sz="2400" b="1" smtClean="0">
                <a:latin typeface="Arial" panose="020B0604020202020204" pitchFamily="34" charset="0"/>
              </a:rPr>
              <a:t>Jijik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Muak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Terhina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Tersinggung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Menyesal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7443400" y="1834345"/>
            <a:ext cx="2057400" cy="609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Hangat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7382702" y="2582030"/>
            <a:ext cx="2830244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Kasih sayang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Tenang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Perhatian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Kontemplatif</a:t>
            </a:r>
          </a:p>
          <a:p>
            <a:r>
              <a:rPr lang="en-US" altLang="en-US" sz="2400" b="1" smtClean="0">
                <a:latin typeface="Arial" panose="020B0604020202020204" pitchFamily="34" charset="0"/>
              </a:rPr>
              <a:t>Emosional 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Harapan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Baik hati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Damai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Termenung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Tersentuh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latin typeface="Arial" panose="020B0604020202020204" pitchFamily="34" charset="0"/>
              </a:rPr>
              <a:t>Ramah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063416"/>
            <a:ext cx="10175278" cy="5089300"/>
          </a:xfrm>
        </p:spPr>
        <p:txBody>
          <a:bodyPr>
            <a:normAutofit fontScale="85000" lnSpcReduction="20000"/>
          </a:bodyPr>
          <a:lstStyle/>
          <a:p>
            <a:r>
              <a:rPr lang="en-US" sz="2400"/>
              <a:t>Perasaan sebagai bagian dari </a:t>
            </a:r>
            <a:r>
              <a:rPr lang="en-US" sz="2400"/>
              <a:t>pengalaman </a:t>
            </a:r>
            <a:r>
              <a:rPr lang="en-US" sz="2400" smtClean="0"/>
              <a:t>iklan</a:t>
            </a:r>
          </a:p>
          <a:p>
            <a:pPr lvl="1"/>
            <a:r>
              <a:rPr lang="en-US" sz="2200"/>
              <a:t>Perasaan yang diaktifkan oleh iklan memiliki potensi untuk mempengaruhi sikap dibentuk tentang </a:t>
            </a:r>
            <a:r>
              <a:rPr lang="en-US" sz="2200"/>
              <a:t>produk </a:t>
            </a:r>
            <a:r>
              <a:rPr lang="en-US" sz="2200" smtClean="0"/>
              <a:t>yang dipilih</a:t>
            </a:r>
          </a:p>
          <a:p>
            <a:pPr lvl="1"/>
            <a:r>
              <a:rPr lang="en-US" sz="2200"/>
              <a:t>Program di mana iklan muncul dapat menyebabkan perasaan dan mempengaruhi sikap pasca pesan</a:t>
            </a:r>
          </a:p>
          <a:p>
            <a:r>
              <a:rPr lang="en-US" sz="2400"/>
              <a:t>Perasaan sebagai bagian dari </a:t>
            </a:r>
            <a:r>
              <a:rPr lang="en-US" sz="2400"/>
              <a:t>pengalaman </a:t>
            </a:r>
            <a:r>
              <a:rPr lang="en-US" sz="2400" smtClean="0"/>
              <a:t>belanja</a:t>
            </a:r>
          </a:p>
          <a:p>
            <a:pPr lvl="1"/>
            <a:r>
              <a:rPr lang="en-US" sz="2200"/>
              <a:t>Lingkungan ritel memunculkan perasaan berbeda konsumen yang akhirnya mempengaruhi sikap dan perilaku </a:t>
            </a:r>
            <a:r>
              <a:rPr lang="en-US" sz="2200"/>
              <a:t>di </a:t>
            </a:r>
            <a:r>
              <a:rPr lang="en-US" sz="2200" smtClean="0"/>
              <a:t>toko</a:t>
            </a:r>
          </a:p>
          <a:p>
            <a:pPr lvl="1"/>
            <a:r>
              <a:rPr lang="en-US" sz="2200"/>
              <a:t>Lingkungan belanja dapat menimbulkan kesenangan, gairah, atau dominasi di konsumen</a:t>
            </a:r>
          </a:p>
          <a:p>
            <a:r>
              <a:rPr lang="fi-FI" sz="2400"/>
              <a:t>Perasaan sebagai bagian dari </a:t>
            </a:r>
            <a:r>
              <a:rPr lang="fi-FI" sz="2400"/>
              <a:t>pengalaman </a:t>
            </a:r>
            <a:r>
              <a:rPr lang="fi-FI" sz="2400" smtClean="0"/>
              <a:t>konsumsi</a:t>
            </a:r>
          </a:p>
          <a:p>
            <a:pPr lvl="1"/>
            <a:r>
              <a:rPr lang="en-US" sz="2200"/>
              <a:t>Beberapa pengalaman konsumsi yang disukai terutama untuk perasaan </a:t>
            </a:r>
            <a:r>
              <a:rPr lang="en-US" sz="2200"/>
              <a:t>mereka </a:t>
            </a:r>
            <a:r>
              <a:rPr lang="en-US" sz="2200" smtClean="0"/>
              <a:t>yang trinduksi</a:t>
            </a:r>
          </a:p>
          <a:p>
            <a:pPr lvl="1"/>
            <a:r>
              <a:rPr lang="en-US" sz="2200"/>
              <a:t>Perasaan selama konsumsi akan mempengaruhi konsumsi </a:t>
            </a:r>
            <a:r>
              <a:rPr lang="en-US" sz="2200"/>
              <a:t>pasca </a:t>
            </a:r>
            <a:r>
              <a:rPr lang="en-US" sz="2200" smtClean="0"/>
              <a:t>evaluasi</a:t>
            </a:r>
          </a:p>
          <a:p>
            <a:pPr lvl="1"/>
            <a:r>
              <a:rPr lang="en-US" sz="2200"/>
              <a:t>Konsumen lebih puas ketika konsumsi produk mengarah pada perasaan positif sambil menghindari yang negatif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Consumer Feelings </a:t>
            </a:r>
          </a:p>
        </p:txBody>
      </p:sp>
    </p:spTree>
    <p:extLst>
      <p:ext uri="{BB962C8B-B14F-4D97-AF65-F5344CB8AC3E}">
        <p14:creationId xmlns:p14="http://schemas.microsoft.com/office/powerpoint/2010/main" val="768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36372"/>
            <a:ext cx="10082958" cy="501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Sifat </a:t>
            </a:r>
            <a:r>
              <a:rPr lang="en-US" sz="2400"/>
              <a:t>dari </a:t>
            </a:r>
            <a:r>
              <a:rPr lang="en-US" sz="2400" smtClean="0"/>
              <a:t>sikap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Valence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 : </a:t>
            </a:r>
            <a:r>
              <a:rPr lang="en-US" sz="2400" smtClean="0"/>
              <a:t>Apakah </a:t>
            </a:r>
            <a:r>
              <a:rPr lang="en-US" sz="2400"/>
              <a:t>sikap positif, negatif </a:t>
            </a:r>
            <a:r>
              <a:rPr lang="en-US" sz="2400"/>
              <a:t>atau </a:t>
            </a:r>
            <a:r>
              <a:rPr lang="en-US" sz="2400" smtClean="0"/>
              <a:t>netral</a:t>
            </a:r>
          </a:p>
          <a:p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Extremity </a:t>
            </a:r>
            <a:r>
              <a:rPr lang="en-US" altLang="en-US" sz="2400" b="1" smtClean="0">
                <a:latin typeface="Arial" panose="020B0604020202020204" pitchFamily="34" charset="0"/>
              </a:rPr>
              <a:t>: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smtClean="0"/>
              <a:t>Intensitas </a:t>
            </a:r>
            <a:r>
              <a:rPr lang="en-US" sz="2400"/>
              <a:t>menyukai atau </a:t>
            </a:r>
            <a:r>
              <a:rPr lang="en-US" sz="2400"/>
              <a:t>tidak </a:t>
            </a:r>
            <a:r>
              <a:rPr lang="en-US" sz="2400" smtClean="0"/>
              <a:t>menyukai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Resistance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: </a:t>
            </a:r>
            <a:r>
              <a:rPr lang="en-US" sz="2400" smtClean="0"/>
              <a:t>Tingkat dimana sikap </a:t>
            </a:r>
            <a:r>
              <a:rPr lang="en-US" sz="2400"/>
              <a:t>kebal </a:t>
            </a:r>
            <a:r>
              <a:rPr lang="en-US" sz="2400"/>
              <a:t>terhadap </a:t>
            </a:r>
            <a:r>
              <a:rPr lang="en-US" sz="2400" smtClean="0"/>
              <a:t>perubahan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Confidence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: </a:t>
            </a:r>
            <a:r>
              <a:rPr lang="en-US" sz="2400" smtClean="0"/>
              <a:t>Yakin bahwa sikap yang diambil telah  benar</a:t>
            </a:r>
            <a:endParaRPr lang="en-US" sz="2400"/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Accessibility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: </a:t>
            </a:r>
            <a:r>
              <a:rPr lang="en-US" sz="2400" smtClean="0"/>
              <a:t>Kemudahan </a:t>
            </a:r>
            <a:r>
              <a:rPr lang="en-US" sz="2400"/>
              <a:t>sikap </a:t>
            </a:r>
            <a:r>
              <a:rPr lang="en-US" sz="2400"/>
              <a:t>dapat </a:t>
            </a:r>
            <a:r>
              <a:rPr lang="en-US" sz="2400" smtClean="0"/>
              <a:t>diperoleh kembali dari </a:t>
            </a:r>
            <a:r>
              <a:rPr lang="en-US" sz="2400"/>
              <a:t>memori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Consumer Attitudes</a:t>
            </a:r>
          </a:p>
        </p:txBody>
      </p:sp>
    </p:spTree>
    <p:extLst>
      <p:ext uri="{BB962C8B-B14F-4D97-AF65-F5344CB8AC3E}">
        <p14:creationId xmlns:p14="http://schemas.microsoft.com/office/powerpoint/2010/main" val="21120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6381"/>
          </a:xfrm>
        </p:spPr>
        <p:txBody>
          <a:bodyPr/>
          <a:lstStyle/>
          <a:p>
            <a:r>
              <a:rPr lang="en-US" altLang="en-US" sz="4400" b="1" smtClean="0">
                <a:solidFill>
                  <a:srgbClr val="00FF00"/>
                </a:solidFill>
                <a:latin typeface="Arial" panose="020B0604020202020204" pitchFamily="34" charset="0"/>
              </a:rPr>
              <a:t>Tipe Sikap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0767"/>
            <a:ext cx="9953202" cy="5035639"/>
          </a:xfrm>
        </p:spPr>
        <p:txBody>
          <a:bodyPr>
            <a:normAutofit/>
          </a:bodyPr>
          <a:lstStyle/>
          <a:p>
            <a:r>
              <a:rPr lang="en-US" sz="2400"/>
              <a:t>Sikap terhadap objek (Ao) mewakili evaluasi </a:t>
            </a:r>
            <a:r>
              <a:rPr lang="en-US" sz="2400"/>
              <a:t>objek </a:t>
            </a:r>
            <a:r>
              <a:rPr lang="en-US" sz="2400" smtClean="0"/>
              <a:t>sikap</a:t>
            </a:r>
          </a:p>
          <a:p>
            <a:r>
              <a:rPr lang="en-US" sz="2400"/>
              <a:t>Sikap terhadap iklan (Aad) mewakili evaluasi </a:t>
            </a:r>
            <a:r>
              <a:rPr lang="en-US" sz="2400"/>
              <a:t>global </a:t>
            </a:r>
            <a:r>
              <a:rPr lang="en-US" sz="2400" smtClean="0"/>
              <a:t>iklan</a:t>
            </a:r>
          </a:p>
          <a:p>
            <a:r>
              <a:rPr lang="en-US" sz="2400"/>
              <a:t>Sikap terhadap perilaku (Ab) mewakili evaluasi melakukan perilaku tertentu yang melibatkan </a:t>
            </a:r>
            <a:r>
              <a:rPr lang="en-US" sz="2400"/>
              <a:t>objek </a:t>
            </a:r>
            <a:r>
              <a:rPr lang="en-US" sz="2400" smtClean="0"/>
              <a:t>sikap</a:t>
            </a:r>
          </a:p>
          <a:p>
            <a:r>
              <a:rPr lang="en-US" sz="2400"/>
              <a:t>Preferensi </a:t>
            </a:r>
            <a:r>
              <a:rPr lang="en-US" sz="2400"/>
              <a:t>mewakili </a:t>
            </a:r>
            <a:r>
              <a:rPr lang="en-US" sz="2400" smtClean="0"/>
              <a:t>keterkaitan </a:t>
            </a:r>
            <a:r>
              <a:rPr lang="en-US" sz="2400"/>
              <a:t>objek </a:t>
            </a:r>
            <a:r>
              <a:rPr lang="en-US" sz="2400" smtClean="0"/>
              <a:t>sikap dengan obyek sikap lain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03158"/>
            <a:ext cx="9953709" cy="504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Need for Love and Companionship : </a:t>
            </a:r>
            <a:endParaRPr lang="en-US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Manusia </a:t>
            </a: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adalah makhluk sosial yang perlu pengalaman dan mengungkapkan cinta dan </a:t>
            </a:r>
            <a:r>
              <a:rPr lang="en-US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persahabatan</a:t>
            </a:r>
          </a:p>
          <a:p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Layanan dan produk </a:t>
            </a:r>
            <a:r>
              <a:rPr lang="en-US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akan dapat membantu </a:t>
            </a: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individu mencari dan menarik orang </a:t>
            </a:r>
            <a:r>
              <a:rPr lang="en-US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lain</a:t>
            </a:r>
          </a:p>
          <a:p>
            <a:r>
              <a:rPr lang="sv-SE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Produk sering digunakan sebagai simbol cinta dan </a:t>
            </a:r>
            <a:r>
              <a:rPr lang="sv-SE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kepedulian</a:t>
            </a:r>
          </a:p>
          <a:p>
            <a:endParaRPr lang="en-US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440"/>
          </a:xfrm>
        </p:spPr>
        <p:txBody>
          <a:bodyPr/>
          <a:lstStyle/>
          <a:p>
            <a:r>
              <a:rPr lang="en-US" smtClean="0"/>
              <a:t>Tipe Kebutuhan Konsumen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98031" y="1203158"/>
            <a:ext cx="5498431" cy="5654842"/>
            <a:chOff x="1752600" y="762000"/>
            <a:chExt cx="4572000" cy="54102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52600" y="762000"/>
              <a:ext cx="4572000" cy="541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7" descr="C:\Dan's Work Projects\Blackwell--Consumer Behavior PPT\PAGINATION FILES-PPT\Blackwell Ch08\Fig 8.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137" y="876300"/>
              <a:ext cx="435292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Penggunaan model </a:t>
            </a:r>
            <a:r>
              <a:rPr lang="en-US" sz="3600"/>
              <a:t>Multiattribute </a:t>
            </a:r>
            <a:r>
              <a:rPr lang="en-US" sz="3600"/>
              <a:t>untuk </a:t>
            </a:r>
            <a:r>
              <a:rPr lang="en-US" sz="3600" smtClean="0"/>
              <a:t>memahami sikap </a:t>
            </a:r>
            <a:r>
              <a:rPr lang="en-US" sz="3600"/>
              <a:t>konsumen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1609860"/>
                <a:ext cx="10082958" cy="463854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b="1" smtClean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The Fishbein Multiattribute </a:t>
                </a:r>
                <a:r>
                  <a:rPr lang="en-US" altLang="en-US" sz="2400" b="1">
                    <a:solidFill>
                      <a:srgbClr val="00FF00"/>
                    </a:solidFill>
                    <a:latin typeface="Arial" panose="020B0604020202020204" pitchFamily="34" charset="0"/>
                  </a:rPr>
                  <a:t>Attitude </a:t>
                </a:r>
                <a:r>
                  <a:rPr lang="en-US" altLang="en-US" sz="2400" b="1" smtClean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en-US" sz="28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2800" b="1" smtClean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en-US" sz="2400" b="1" smtClean="0">
                    <a:latin typeface="Arial" panose="020B0604020202020204" pitchFamily="34" charset="0"/>
                  </a:rPr>
                  <a:t>dimana,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sz="2400" b="1">
                    <a:latin typeface="Arial" panose="020B0604020202020204" pitchFamily="34" charset="0"/>
                  </a:rPr>
                  <a:t> = sikap </a:t>
                </a:r>
                <a:r>
                  <a:rPr lang="en-US" altLang="en-US" sz="2400" b="1">
                    <a:latin typeface="Arial" panose="020B0604020202020204" pitchFamily="34" charset="0"/>
                  </a:rPr>
                  <a:t>terhadap </a:t>
                </a:r>
                <a:r>
                  <a:rPr lang="en-US" altLang="en-US" sz="2400" b="1" smtClean="0">
                    <a:latin typeface="Arial" panose="020B0604020202020204" pitchFamily="34" charset="0"/>
                  </a:rPr>
                  <a:t>objek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b="1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b="1">
                    <a:latin typeface="Arial" panose="020B0604020202020204" pitchFamily="34" charset="0"/>
                  </a:rPr>
                  <a:t>= kekuatan keyakinan bahwa objek memiliki </a:t>
                </a:r>
                <a:r>
                  <a:rPr lang="en-US" altLang="en-US" sz="2400" b="1">
                    <a:latin typeface="Arial" panose="020B0604020202020204" pitchFamily="34" charset="0"/>
                  </a:rPr>
                  <a:t>atribut </a:t>
                </a:r>
                <a:r>
                  <a:rPr lang="en-US" altLang="en-US" sz="2400" b="1" smtClean="0">
                    <a:latin typeface="Arial" panose="020B0604020202020204" pitchFamily="34" charset="0"/>
                  </a:rPr>
                  <a:t>i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b="1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b="1">
                    <a:latin typeface="Arial" panose="020B0604020202020204" pitchFamily="34" charset="0"/>
                  </a:rPr>
                  <a:t>= </a:t>
                </a:r>
                <a:r>
                  <a:rPr lang="en-US" altLang="en-US" sz="2400" b="1" smtClean="0">
                    <a:latin typeface="Arial" panose="020B0604020202020204" pitchFamily="34" charset="0"/>
                  </a:rPr>
                  <a:t>evaluasi atribut 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b="1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b="1">
                    <a:latin typeface="Arial" panose="020B0604020202020204" pitchFamily="34" charset="0"/>
                  </a:rPr>
                  <a:t>= jumlah atribut menonjol atau penting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1609860"/>
                <a:ext cx="10082958" cy="4638540"/>
              </a:xfrm>
              <a:blipFill rotWithShape="0">
                <a:blip r:embed="rId2"/>
                <a:stretch>
                  <a:fillRect l="-967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259"/>
          </a:xfrm>
        </p:spPr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The Fishbein Multiattribute Attitude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02" y="1171977"/>
            <a:ext cx="10103622" cy="5218089"/>
          </a:xfrm>
        </p:spPr>
        <p:txBody>
          <a:bodyPr>
            <a:noAutofit/>
          </a:bodyPr>
          <a:lstStyle/>
          <a:p>
            <a:r>
              <a:rPr lang="en-US" sz="2400"/>
              <a:t>Model mengusulkan bahwa sikap terhadap objek didasarkan </a:t>
            </a:r>
            <a:r>
              <a:rPr lang="en-US" sz="2400"/>
              <a:t>pada </a:t>
            </a:r>
            <a:r>
              <a:rPr lang="en-US" sz="2400" smtClean="0"/>
              <a:t>penjumlahan seperangkat </a:t>
            </a:r>
            <a:r>
              <a:rPr lang="en-US" sz="2400"/>
              <a:t>keyakinan tentang atribut objek yang ditimbang oleh evaluasi </a:t>
            </a:r>
            <a:r>
              <a:rPr lang="en-US" sz="2400"/>
              <a:t>atribut </a:t>
            </a:r>
            <a:r>
              <a:rPr lang="en-US" sz="2400" smtClean="0"/>
              <a:t>ini</a:t>
            </a:r>
          </a:p>
          <a:p>
            <a:r>
              <a:rPr lang="en-US" sz="2400"/>
              <a:t>Atribut </a:t>
            </a:r>
            <a:r>
              <a:rPr lang="en-US" sz="2400"/>
              <a:t>dapat </a:t>
            </a:r>
            <a:r>
              <a:rPr lang="en-US" sz="2400" smtClean="0"/>
              <a:t>berupa asosiasi produk </a:t>
            </a:r>
            <a:r>
              <a:rPr lang="en-US" sz="2400"/>
              <a:t>atau </a:t>
            </a:r>
            <a:r>
              <a:rPr lang="en-US" sz="2400" smtClean="0"/>
              <a:t>brand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/>
              <a:t>Contoh ilustratif</a:t>
            </a:r>
            <a:r>
              <a:rPr lang="en-US" altLang="en-US" sz="2400"/>
              <a:t>, </a:t>
            </a:r>
            <a:r>
              <a:rPr lang="en-US" altLang="en-US" sz="2400" smtClean="0"/>
              <a:t>evaluasi </a:t>
            </a:r>
            <a:r>
              <a:rPr lang="en-US" altLang="en-US" sz="2400"/>
              <a:t>terhadap sepatu sport, atribut yang dinilai:</a:t>
            </a:r>
          </a:p>
          <a:p>
            <a:pPr marL="971550" lvl="1" indent="-457200" algn="just">
              <a:buFont typeface="Wingdings" panose="05000000000000000000" pitchFamily="2" charset="2"/>
              <a:buChar char="Ø"/>
            </a:pPr>
            <a:r>
              <a:rPr lang="en-US" altLang="en-US" sz="2400"/>
              <a:t>Daya redam kejut (shock absorbence)</a:t>
            </a:r>
          </a:p>
          <a:p>
            <a:pPr marL="971550" lvl="1" indent="-457200" algn="just">
              <a:buFont typeface="Wingdings" panose="05000000000000000000" pitchFamily="2" charset="2"/>
              <a:buChar char="Ø"/>
            </a:pPr>
            <a:r>
              <a:rPr lang="en-US" altLang="en-US" sz="2400"/>
              <a:t>Harga (dibawah Rp. 500.000,-)</a:t>
            </a:r>
          </a:p>
          <a:p>
            <a:pPr marL="971550" lvl="1" indent="-457200" algn="just">
              <a:buFont typeface="Wingdings" panose="05000000000000000000" pitchFamily="2" charset="2"/>
              <a:buChar char="Ø"/>
            </a:pPr>
            <a:r>
              <a:rPr lang="en-US" altLang="en-US" sz="2400"/>
              <a:t>Daya tahan sepatu</a:t>
            </a:r>
          </a:p>
          <a:p>
            <a:pPr marL="971550" lvl="1" indent="-457200" algn="just">
              <a:buFont typeface="Wingdings" panose="05000000000000000000" pitchFamily="2" charset="2"/>
              <a:buChar char="Ø"/>
            </a:pPr>
            <a:r>
              <a:rPr lang="en-US" altLang="en-US" sz="2400"/>
              <a:t>Kenyamanan dipakai</a:t>
            </a:r>
          </a:p>
          <a:p>
            <a:pPr marL="971550" lvl="1" indent="-457200" algn="just">
              <a:buFont typeface="Wingdings" panose="05000000000000000000" pitchFamily="2" charset="2"/>
              <a:buChar char="Ø"/>
            </a:pPr>
            <a:r>
              <a:rPr lang="en-US" altLang="en-US" sz="2400"/>
              <a:t>Pilihan warna</a:t>
            </a:r>
          </a:p>
          <a:p>
            <a:pPr marL="971550" lvl="1" indent="-457200" algn="just">
              <a:buFont typeface="Wingdings" panose="05000000000000000000" pitchFamily="2" charset="2"/>
              <a:buChar char="Ø"/>
            </a:pPr>
            <a:r>
              <a:rPr lang="en-US" altLang="en-US" sz="2400"/>
              <a:t>Arch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84941"/>
              </p:ext>
            </p:extLst>
          </p:nvPr>
        </p:nvGraphicFramePr>
        <p:xfrm>
          <a:off x="838198" y="1171973"/>
          <a:ext cx="9722479" cy="539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708"/>
                <a:gridCol w="1215310"/>
                <a:gridCol w="1215310"/>
                <a:gridCol w="1215310"/>
                <a:gridCol w="1336841"/>
              </a:tblGrid>
              <a:tr h="59958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Atribut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e</a:t>
                      </a:r>
                      <a:r>
                        <a:rPr lang="en-US" sz="2400" baseline="-25000" smtClean="0"/>
                        <a:t>i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b</a:t>
                      </a:r>
                      <a:r>
                        <a:rPr lang="en-US" sz="2400" baseline="-25000" smtClean="0"/>
                        <a:t>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b</a:t>
                      </a:r>
                      <a:r>
                        <a:rPr lang="en-US" sz="2400" baseline="-25000" smtClean="0"/>
                        <a:t>B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b</a:t>
                      </a:r>
                      <a:r>
                        <a:rPr lang="en-US" sz="2400" baseline="-25000" smtClean="0"/>
                        <a:t>C</a:t>
                      </a:r>
                      <a:endParaRPr lang="en-US" sz="2400" smtClean="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r>
                        <a:rPr lang="en-US" sz="2400" smtClean="0"/>
                        <a:t>Shock absorbency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+2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+2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-1</a:t>
                      </a:r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r>
                        <a:rPr lang="en-US" sz="2400" smtClean="0"/>
                        <a:t>Harga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r>
                        <a:rPr lang="en-US" sz="2400" smtClean="0"/>
                        <a:t>Daya tahan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-1</a:t>
                      </a:r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r>
                        <a:rPr lang="en-US" sz="2400" smtClean="0"/>
                        <a:t>Kenyamanan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+2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+1</a:t>
                      </a:r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r>
                        <a:rPr lang="en-US" sz="2400" smtClean="0"/>
                        <a:t>Pilihan warna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r>
                        <a:rPr lang="en-US" sz="2400" smtClean="0"/>
                        <a:t>Arch support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+2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+3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+1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-2</a:t>
                      </a:r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599584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blipFill rotWithShape="1">
                      <a:blip r:embed="rId2"/>
                      <a:stretch>
                        <a:fillRect l="-205" t="-806557" r="-104918" b="-18524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+29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+20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-6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8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452718"/>
            <a:ext cx="9780378" cy="745017"/>
          </a:xfrm>
        </p:spPr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The Ideal-Point Multiattribute Attitude Model</a:t>
            </a:r>
            <a:endParaRPr lang="en-US" altLang="en-US" sz="36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246" y="1197736"/>
                <a:ext cx="10225824" cy="5050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smtClean="0"/>
              </a:p>
              <a:p>
                <a:pPr marL="0" indent="0">
                  <a:buNone/>
                </a:pPr>
                <a:r>
                  <a:rPr lang="en-US" sz="2400" smtClean="0"/>
                  <a:t>Dimana,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= sikap </a:t>
                </a:r>
                <a:r>
                  <a:rPr lang="en-US" sz="2400"/>
                  <a:t>terhadap </a:t>
                </a:r>
                <a:r>
                  <a:rPr lang="en-US" sz="2400" smtClean="0"/>
                  <a:t>produk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= pentingnya </a:t>
                </a:r>
                <a:r>
                  <a:rPr lang="en-US" sz="2400"/>
                  <a:t>atribut </a:t>
                </a:r>
                <a:r>
                  <a:rPr lang="en-US" sz="2400" smtClean="0"/>
                  <a:t>ke-i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/>
                  <a:t> </a:t>
                </a:r>
                <a:r>
                  <a:rPr lang="en-US" sz="2400" smtClean="0"/>
                  <a:t>= </a:t>
                </a:r>
                <a:r>
                  <a:rPr lang="en-US" sz="2400"/>
                  <a:t>kinerja </a:t>
                </a:r>
                <a:r>
                  <a:rPr lang="en-US" sz="2400" smtClean="0"/>
                  <a:t>ideal pada atribut ke-i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= keyakinan tentang produk kinerja aktual </a:t>
                </a:r>
                <a:r>
                  <a:rPr lang="en-US" sz="2400"/>
                  <a:t>pada </a:t>
                </a:r>
                <a:r>
                  <a:rPr lang="en-US" sz="2400" smtClean="0"/>
                  <a:t>atribut ke-i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smtClean="0"/>
                  <a:t> = jumlah </a:t>
                </a:r>
                <a:r>
                  <a:rPr lang="en-US" sz="2400"/>
                  <a:t>atribut </a:t>
                </a:r>
                <a:r>
                  <a:rPr lang="en-US" sz="2400" smtClean="0"/>
                  <a:t>yang menonjol</a:t>
                </a:r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246" y="1197736"/>
                <a:ext cx="10225824" cy="5050664"/>
              </a:xfrm>
              <a:blipFill rotWithShape="0">
                <a:blip r:embed="rId2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8" y="1300766"/>
            <a:ext cx="10123762" cy="4947633"/>
          </a:xfrm>
        </p:spPr>
        <p:txBody>
          <a:bodyPr>
            <a:normAutofit/>
          </a:bodyPr>
          <a:lstStyle/>
          <a:p>
            <a:r>
              <a:rPr lang="en-US" sz="2400"/>
              <a:t>Konsumen </a:t>
            </a:r>
            <a:r>
              <a:rPr lang="en-US" sz="2400"/>
              <a:t>menunjukkan </a:t>
            </a:r>
            <a:r>
              <a:rPr lang="en-US" sz="2400" smtClean="0"/>
              <a:t>dimana mereka </a:t>
            </a:r>
            <a:r>
              <a:rPr lang="en-US" sz="2400"/>
              <a:t>percaya </a:t>
            </a:r>
            <a:r>
              <a:rPr lang="en-US" sz="2400" smtClean="0"/>
              <a:t>bahwa produk </a:t>
            </a:r>
            <a:r>
              <a:rPr lang="en-US" sz="2400"/>
              <a:t>terletak pada skala yang mewakili berbagai </a:t>
            </a:r>
            <a:r>
              <a:rPr lang="en-US" sz="2400"/>
              <a:t>tingkat </a:t>
            </a:r>
            <a:r>
              <a:rPr lang="en-US" sz="2400" smtClean="0"/>
              <a:t>atribut yang menonjol</a:t>
            </a:r>
          </a:p>
          <a:p>
            <a:r>
              <a:rPr lang="sv-SE" sz="2400" smtClean="0"/>
              <a:t>Laporan dimana </a:t>
            </a:r>
            <a:r>
              <a:rPr lang="sv-SE" sz="2400"/>
              <a:t>ideal produk akan jatuh </a:t>
            </a:r>
            <a:r>
              <a:rPr lang="sv-SE" sz="2400"/>
              <a:t>pada </a:t>
            </a:r>
            <a:r>
              <a:rPr lang="sv-SE" sz="2400" smtClean="0"/>
              <a:t>skala ini</a:t>
            </a:r>
          </a:p>
          <a:p>
            <a:r>
              <a:rPr lang="en-US" sz="2400"/>
              <a:t>Semakin </a:t>
            </a:r>
            <a:r>
              <a:rPr lang="en-US" sz="2400" smtClean="0"/>
              <a:t>dekat </a:t>
            </a:r>
            <a:r>
              <a:rPr lang="en-US" sz="2400"/>
              <a:t>rating</a:t>
            </a:r>
            <a:r>
              <a:rPr lang="en-US" sz="2400" smtClean="0"/>
              <a:t> </a:t>
            </a:r>
            <a:r>
              <a:rPr lang="en-US" sz="2400"/>
              <a:t>ideal </a:t>
            </a:r>
            <a:r>
              <a:rPr lang="en-US" sz="2400" smtClean="0"/>
              <a:t>dan</a:t>
            </a:r>
            <a:r>
              <a:rPr lang="en-US" sz="2400"/>
              <a:t> rating</a:t>
            </a:r>
            <a:r>
              <a:rPr lang="en-US" sz="2400" smtClean="0"/>
              <a:t> sebenarnya, akan lebih menguntungkan dalam mengambil sikap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508" y="452718"/>
            <a:ext cx="10052032" cy="848048"/>
          </a:xfrm>
        </p:spPr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The Ideal-Point Multiattribute Attitude Model</a:t>
            </a:r>
            <a:endParaRPr lang="en-US" altLang="en-US" sz="36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99397" cy="1400530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00FF00"/>
                </a:solidFill>
                <a:latin typeface="Arial" panose="020B0604020202020204" pitchFamily="34" charset="0"/>
              </a:rPr>
              <a:t>Manfaat Pengguunaan Model Multiattribute Attitude</a:t>
            </a: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/>
            </a:r>
            <a:b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</a:b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9875927" cy="4395151"/>
          </a:xfrm>
        </p:spPr>
        <p:txBody>
          <a:bodyPr>
            <a:normAutofit/>
          </a:bodyPr>
          <a:lstStyle/>
          <a:p>
            <a:r>
              <a:rPr lang="en-US" sz="2400" smtClean="0"/>
              <a:t>Daya Diagnostik : </a:t>
            </a:r>
            <a:r>
              <a:rPr lang="en-US" sz="2400"/>
              <a:t>mengkaji kenapa konsumen suka </a:t>
            </a:r>
            <a:r>
              <a:rPr lang="en-US" sz="2400"/>
              <a:t>atau </a:t>
            </a:r>
            <a:r>
              <a:rPr lang="en-US" sz="2400" smtClean="0"/>
              <a:t>tidak suka terhadap suatu produk</a:t>
            </a:r>
          </a:p>
          <a:p>
            <a:r>
              <a:rPr lang="en-US" sz="2400" smtClean="0"/>
              <a:t>Pentingnya </a:t>
            </a:r>
            <a:r>
              <a:rPr lang="en-US" sz="2400"/>
              <a:t>grid </a:t>
            </a:r>
            <a:r>
              <a:rPr lang="en-US" sz="2400" smtClean="0"/>
              <a:t>kinerja dengan </a:t>
            </a:r>
            <a:r>
              <a:rPr lang="en-US" sz="2400"/>
              <a:t>pemasaran </a:t>
            </a:r>
            <a:r>
              <a:rPr lang="en-US" sz="2400" smtClean="0"/>
              <a:t>secara simultan implikasi diterapkan untuk </a:t>
            </a:r>
            <a:r>
              <a:rPr lang="en-US" sz="2400"/>
              <a:t>setiap </a:t>
            </a:r>
            <a:r>
              <a:rPr lang="en-US" sz="2400" smtClean="0"/>
              <a:t>sel</a:t>
            </a:r>
          </a:p>
          <a:p>
            <a:r>
              <a:rPr lang="en-US" sz="2400"/>
              <a:t>Dapat memberikan informasi segmentasi (berdasarkan pentingnya atribut </a:t>
            </a:r>
            <a:r>
              <a:rPr lang="en-US" sz="2400"/>
              <a:t>produk</a:t>
            </a:r>
            <a:r>
              <a:rPr lang="en-US" sz="2400" smtClean="0"/>
              <a:t>)</a:t>
            </a:r>
          </a:p>
          <a:p>
            <a:r>
              <a:rPr lang="en-US" sz="2400"/>
              <a:t>Berguna dalam pengembangan </a:t>
            </a:r>
            <a:r>
              <a:rPr lang="en-US" sz="2400"/>
              <a:t>produk </a:t>
            </a:r>
            <a:r>
              <a:rPr lang="en-US" sz="2400" smtClean="0"/>
              <a:t>baru</a:t>
            </a:r>
          </a:p>
          <a:p>
            <a:r>
              <a:rPr lang="en-US" sz="2400"/>
              <a:t>Bimbingan dalam mengidentifikasi strategi perubahan sikap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9" y="162964"/>
            <a:ext cx="10164031" cy="66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Implikasi Perubahan Sikap dari </a:t>
            </a:r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Multiattribute Attitude Models</a:t>
            </a:r>
            <a:b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53248"/>
            <a:ext cx="10082958" cy="4395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/>
              <a:t>Tiga cara utama untuk mengubah keadaan </a:t>
            </a:r>
            <a:r>
              <a:rPr lang="en-US" sz="2400"/>
              <a:t>konsumen</a:t>
            </a:r>
            <a:r>
              <a:rPr lang="en-US" sz="2400" smtClean="0"/>
              <a:t>:</a:t>
            </a:r>
          </a:p>
          <a:p>
            <a:r>
              <a:rPr lang="en-US" sz="2400" smtClean="0"/>
              <a:t>Perubahan keyakinan </a:t>
            </a:r>
          </a:p>
          <a:p>
            <a:pPr lvl="1"/>
            <a:r>
              <a:rPr lang="en-US" sz="2200"/>
              <a:t>Perusahaan berharap bahwa mengubah keyakinan tentang produk akan </a:t>
            </a:r>
            <a:r>
              <a:rPr lang="en-US" sz="2200"/>
              <a:t>mengakibatkan </a:t>
            </a:r>
            <a:r>
              <a:rPr lang="en-US" sz="2200" smtClean="0"/>
              <a:t>perubahan sikap </a:t>
            </a:r>
            <a:r>
              <a:rPr lang="en-US" sz="2200"/>
              <a:t>dan mempengaruhi apa yang </a:t>
            </a:r>
            <a:r>
              <a:rPr lang="en-US" sz="2200"/>
              <a:t>konsumen </a:t>
            </a:r>
            <a:r>
              <a:rPr lang="en-US" sz="2200" smtClean="0"/>
              <a:t>Beli</a:t>
            </a:r>
          </a:p>
          <a:p>
            <a:pPr lvl="1"/>
            <a:r>
              <a:rPr lang="en-US" sz="2200"/>
              <a:t>Jika </a:t>
            </a:r>
            <a:r>
              <a:rPr lang="en-US" sz="2200"/>
              <a:t>keyakinan </a:t>
            </a:r>
            <a:r>
              <a:rPr lang="en-US" sz="2200" smtClean="0"/>
              <a:t>salah, maka perlu </a:t>
            </a:r>
            <a:r>
              <a:rPr lang="en-US" sz="2200"/>
              <a:t>untuk dibawa ke dalam harmoni </a:t>
            </a:r>
            <a:r>
              <a:rPr lang="en-US" sz="2200"/>
              <a:t>dengan </a:t>
            </a:r>
            <a:r>
              <a:rPr lang="en-US" sz="2200" smtClean="0"/>
              <a:t>realitas</a:t>
            </a:r>
          </a:p>
          <a:p>
            <a:pPr lvl="1"/>
            <a:r>
              <a:rPr lang="en-US" sz="2200"/>
              <a:t>Jika keyakinan akurat, mungkin diperlukan untuk </a:t>
            </a:r>
            <a:r>
              <a:rPr lang="en-US" sz="2200"/>
              <a:t>mengubah </a:t>
            </a:r>
            <a:r>
              <a:rPr lang="en-US" sz="2200" smtClean="0"/>
              <a:t>produk</a:t>
            </a:r>
          </a:p>
          <a:p>
            <a:pPr lvl="1"/>
            <a:r>
              <a:rPr lang="en-US" sz="2200"/>
              <a:t>Iklan komparatif dapat menyakiti keyakinan tentang merek kompetitif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1751528"/>
            <a:ext cx="10239672" cy="4496872"/>
          </a:xfrm>
        </p:spPr>
        <p:txBody>
          <a:bodyPr>
            <a:normAutofit/>
          </a:bodyPr>
          <a:lstStyle/>
          <a:p>
            <a:r>
              <a:rPr lang="en-US" sz="2400"/>
              <a:t>Perubahan </a:t>
            </a:r>
            <a:r>
              <a:rPr lang="en-US" sz="2400"/>
              <a:t>pentingnya </a:t>
            </a:r>
            <a:r>
              <a:rPr lang="en-US" sz="2400" smtClean="0"/>
              <a:t>atribut</a:t>
            </a:r>
          </a:p>
          <a:p>
            <a:pPr lvl="1"/>
            <a:r>
              <a:rPr lang="en-US" sz="2200"/>
              <a:t>Mengubah atribut penting lebih sulit daripada </a:t>
            </a:r>
            <a:r>
              <a:rPr lang="en-US" sz="2200"/>
              <a:t>mengubah </a:t>
            </a:r>
            <a:r>
              <a:rPr lang="en-US" sz="2200" smtClean="0"/>
              <a:t>keyakinan</a:t>
            </a:r>
          </a:p>
          <a:p>
            <a:pPr lvl="1"/>
            <a:r>
              <a:rPr lang="en-US" sz="2200"/>
              <a:t>Bagaimana </a:t>
            </a:r>
            <a:r>
              <a:rPr lang="en-US" sz="2200" smtClean="0"/>
              <a:t>brand dibandingkan secara relatif </a:t>
            </a:r>
            <a:r>
              <a:rPr lang="en-US" sz="2200"/>
              <a:t>terhadap kinerja </a:t>
            </a:r>
            <a:r>
              <a:rPr lang="en-US" sz="2200"/>
              <a:t>ideal</a:t>
            </a:r>
            <a:r>
              <a:rPr lang="en-US" sz="2200" smtClean="0"/>
              <a:t>?</a:t>
            </a:r>
          </a:p>
          <a:p>
            <a:pPr lvl="1"/>
            <a:r>
              <a:rPr lang="en-US" sz="2200"/>
              <a:t>Meningkatkan atribut penting ini diinginkan bila pesaing </a:t>
            </a:r>
            <a:r>
              <a:rPr lang="en-US" sz="2200"/>
              <a:t>merek </a:t>
            </a:r>
            <a:r>
              <a:rPr lang="en-US" sz="2200" smtClean="0"/>
              <a:t>jauh </a:t>
            </a:r>
            <a:r>
              <a:rPr lang="en-US" sz="2200"/>
              <a:t>dari tempat yang ideal dari </a:t>
            </a:r>
            <a:r>
              <a:rPr lang="en-US" sz="2200"/>
              <a:t>produk </a:t>
            </a:r>
            <a:r>
              <a:rPr lang="en-US" sz="2200" smtClean="0"/>
              <a:t>anda</a:t>
            </a:r>
          </a:p>
          <a:p>
            <a:pPr lvl="1"/>
            <a:r>
              <a:rPr lang="en-US" sz="2200"/>
              <a:t>Perusahaan dapat menambahkan atribut baru</a:t>
            </a:r>
          </a:p>
          <a:p>
            <a:r>
              <a:rPr lang="en-US" sz="2400"/>
              <a:t>Perubahan titik ideal</a:t>
            </a:r>
          </a:p>
          <a:p>
            <a:pPr lvl="1"/>
            <a:r>
              <a:rPr lang="en-US" sz="2200"/>
              <a:t>Mengubah preferensi </a:t>
            </a:r>
            <a:r>
              <a:rPr lang="en-US" sz="2200"/>
              <a:t>konsumen </a:t>
            </a:r>
            <a:r>
              <a:rPr lang="en-US" sz="2200" smtClean="0"/>
              <a:t>terhadap produk ideal</a:t>
            </a:r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Implikasi Perubahan Sikap dari </a:t>
            </a:r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Multiattribute </a:t>
            </a:r>
            <a:r>
              <a:rPr lang="en-US" altLang="en-US" sz="4400" b="1">
                <a:solidFill>
                  <a:srgbClr val="00FF00"/>
                </a:solidFill>
                <a:latin typeface="Arial" panose="020B0604020202020204" pitchFamily="34" charset="0"/>
              </a:rPr>
              <a:t>Attitude </a:t>
            </a:r>
            <a:r>
              <a:rPr lang="en-US" altLang="en-US" sz="4400" b="1" smtClean="0">
                <a:solidFill>
                  <a:srgbClr val="00FF00"/>
                </a:solidFill>
                <a:latin typeface="Arial" panose="020B0604020202020204" pitchFamily="34" charset="0"/>
              </a:rPr>
              <a:t>Models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Memperkirakan </a:t>
            </a:r>
            <a:r>
              <a:rPr lang="en-US"/>
              <a:t>dampak </a:t>
            </a:r>
            <a:r>
              <a:rPr lang="en-US" smtClean="0"/>
              <a:t>sikap dari </a:t>
            </a:r>
            <a:r>
              <a:rPr lang="en-US"/>
              <a:t>alternatif perubahan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052918"/>
            <a:ext cx="10084158" cy="4195481"/>
          </a:xfrm>
        </p:spPr>
        <p:txBody>
          <a:bodyPr>
            <a:normAutofit/>
          </a:bodyPr>
          <a:lstStyle/>
          <a:p>
            <a:r>
              <a:rPr lang="en-US" sz="2400" smtClean="0"/>
              <a:t>Biaya modifikasi </a:t>
            </a:r>
            <a:r>
              <a:rPr lang="en-US" sz="2400"/>
              <a:t>produk </a:t>
            </a:r>
            <a:r>
              <a:rPr lang="en-US" sz="2400" smtClean="0"/>
              <a:t>yang diperlukan </a:t>
            </a:r>
            <a:r>
              <a:rPr lang="en-US" sz="2400"/>
              <a:t>untuk </a:t>
            </a:r>
            <a:r>
              <a:rPr lang="en-US" sz="2400"/>
              <a:t>mengubah </a:t>
            </a:r>
            <a:r>
              <a:rPr lang="en-US" sz="2400" smtClean="0"/>
              <a:t>sikap</a:t>
            </a:r>
          </a:p>
          <a:p>
            <a:r>
              <a:rPr lang="en-US" sz="2400" smtClean="0"/>
              <a:t>Kemungkinan </a:t>
            </a:r>
            <a:r>
              <a:rPr lang="en-US" sz="2400"/>
              <a:t>untuk </a:t>
            </a:r>
            <a:r>
              <a:rPr lang="en-US" sz="2400" smtClean="0"/>
              <a:t>bisa tercapai</a:t>
            </a:r>
          </a:p>
          <a:p>
            <a:r>
              <a:rPr lang="en-US" sz="2400" smtClean="0"/>
              <a:t>Daya tahan </a:t>
            </a:r>
            <a:r>
              <a:rPr lang="en-US" sz="2400"/>
              <a:t>konsumen </a:t>
            </a:r>
            <a:r>
              <a:rPr lang="en-US" sz="2400" smtClean="0"/>
              <a:t>terhadap perubahan</a:t>
            </a:r>
          </a:p>
          <a:p>
            <a:r>
              <a:rPr lang="en-US" sz="2400" smtClean="0"/>
              <a:t>Perubahan yang dilakukan memberi hasil yang memadai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FF00"/>
                </a:solidFill>
                <a:latin typeface="Arial" panose="020B0604020202020204" pitchFamily="34" charset="0"/>
              </a:rPr>
              <a:t>Niat Konsumen</a:t>
            </a:r>
            <a:r>
              <a:rPr lang="en-US" altLang="en-US" b="1">
                <a:solidFill>
                  <a:srgbClr val="00FF00"/>
                </a:solidFill>
                <a:latin typeface="Arial" panose="020B0604020202020204" pitchFamily="34" charset="0"/>
              </a:rPr>
              <a:t/>
            </a:r>
            <a:br>
              <a:rPr lang="en-US" altLang="en-US" b="1">
                <a:solidFill>
                  <a:srgbClr val="00FF00"/>
                </a:solidFill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452718"/>
            <a:ext cx="9901779" cy="848048"/>
          </a:xfrm>
        </p:spPr>
        <p:txBody>
          <a:bodyPr/>
          <a:lstStyle/>
          <a:p>
            <a:r>
              <a:rPr lang="en-US" altLang="en-US" b="1">
                <a:solidFill>
                  <a:srgbClr val="00FF00"/>
                </a:solidFill>
                <a:latin typeface="Arial" panose="020B0604020202020204" pitchFamily="34" charset="0"/>
              </a:rPr>
              <a:t>Niat </a:t>
            </a:r>
            <a:r>
              <a:rPr lang="en-US" altLang="en-US" b="1" smtClean="0">
                <a:solidFill>
                  <a:srgbClr val="00FF00"/>
                </a:solidFill>
                <a:latin typeface="Arial" panose="020B0604020202020204" pitchFamily="34" charset="0"/>
              </a:rPr>
              <a:t>Konsumen (Consumer Intention)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300766"/>
            <a:ext cx="10278309" cy="4213537"/>
          </a:xfrm>
        </p:spPr>
        <p:txBody>
          <a:bodyPr>
            <a:normAutofit/>
          </a:bodyPr>
          <a:lstStyle/>
          <a:p>
            <a:r>
              <a:rPr lang="en-US" sz="2400"/>
              <a:t>Berguna bagi perusahaan-perusahaan ketika memprediksi bagaimana orang akan bertindak </a:t>
            </a:r>
            <a:r>
              <a:rPr lang="en-US" sz="2400"/>
              <a:t>sebagai </a:t>
            </a:r>
            <a:r>
              <a:rPr lang="en-US" sz="2400" smtClean="0"/>
              <a:t>konsumen</a:t>
            </a:r>
          </a:p>
          <a:p>
            <a:pPr lvl="1"/>
            <a:r>
              <a:rPr lang="en-US" sz="2200" smtClean="0"/>
              <a:t>Berapa </a:t>
            </a:r>
            <a:r>
              <a:rPr lang="en-US" sz="2200"/>
              <a:t>banyak produk yang sudah ada yang harus diproduksi untuk memenuhi </a:t>
            </a:r>
            <a:r>
              <a:rPr lang="en-US" sz="2200"/>
              <a:t>permintaan</a:t>
            </a:r>
            <a:r>
              <a:rPr lang="en-US" sz="2200" smtClean="0"/>
              <a:t>?</a:t>
            </a:r>
          </a:p>
          <a:p>
            <a:pPr lvl="1"/>
            <a:r>
              <a:rPr lang="en-US" sz="2200"/>
              <a:t>Berapa banyak permintaan akan ada untuk produk </a:t>
            </a:r>
            <a:r>
              <a:rPr lang="en-US" sz="2200"/>
              <a:t>baru</a:t>
            </a:r>
            <a:r>
              <a:rPr lang="en-US" sz="2200" smtClean="0"/>
              <a:t>?</a:t>
            </a:r>
          </a:p>
          <a:p>
            <a:r>
              <a:rPr lang="fi-FI" sz="2400"/>
              <a:t>Perusahaan tertarik pada </a:t>
            </a:r>
            <a:r>
              <a:rPr lang="fi-FI" sz="2400"/>
              <a:t>banyak </a:t>
            </a:r>
            <a:r>
              <a:rPr lang="fi-FI" sz="2400" smtClean="0"/>
              <a:t>tipe niat konsumen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63316"/>
            <a:ext cx="10082958" cy="498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Need for Financial Resources and </a:t>
            </a:r>
            <a:r>
              <a:rPr lang="en-US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Security : </a:t>
            </a:r>
            <a:r>
              <a:rPr lang="en-US" sz="2400" smtClean="0"/>
              <a:t>Kebutuhan </a:t>
            </a:r>
            <a:r>
              <a:rPr lang="en-US" sz="2400"/>
              <a:t>yang mencakup </a:t>
            </a:r>
            <a:r>
              <a:rPr lang="en-US" sz="2400" smtClean="0"/>
              <a:t>hal yang penting lainnya untuk individu</a:t>
            </a:r>
          </a:p>
          <a:p>
            <a:pPr marL="0" indent="0">
              <a:buNone/>
            </a:pPr>
            <a:endParaRPr lang="en-US" altLang="en-US" sz="24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Social </a:t>
            </a:r>
            <a:r>
              <a:rPr lang="en-US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 </a:t>
            </a:r>
            <a:r>
              <a:rPr lang="en-US" alt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Needs 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Conspicuous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consumption 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1" smtClean="0">
                <a:latin typeface="Arial" panose="020B0604020202020204" pitchFamily="34" charset="0"/>
              </a:rPr>
              <a:t>motivasi pembelian dilandasi pada keinginan untuk pamer pada orang lain akan </a:t>
            </a:r>
            <a:r>
              <a:rPr lang="en-US" altLang="en-US" sz="2400" b="1" smtClean="0">
                <a:latin typeface="Arial" panose="020B0604020202020204" pitchFamily="34" charset="0"/>
              </a:rPr>
              <a:t>keberhasilannya</a:t>
            </a:r>
          </a:p>
          <a:p>
            <a:pPr lvl="1"/>
            <a:r>
              <a:rPr lang="en-US" altLang="en-US" sz="2200" b="1">
                <a:latin typeface="Arial" panose="020B0604020202020204" pitchFamily="34" charset="0"/>
              </a:rPr>
              <a:t>Perusahaan memperkuat gagasan bahwa produk memungkinkan pengguna </a:t>
            </a:r>
            <a:r>
              <a:rPr lang="en-US" altLang="en-US" sz="2200" b="1">
                <a:latin typeface="Arial" panose="020B0604020202020204" pitchFamily="34" charset="0"/>
              </a:rPr>
              <a:t>untuk </a:t>
            </a:r>
            <a:r>
              <a:rPr lang="en-US" altLang="en-US" sz="2200" b="1" smtClean="0">
                <a:latin typeface="Arial" panose="020B0604020202020204" pitchFamily="34" charset="0"/>
              </a:rPr>
              <a:t>mengkomunikasikan citra </a:t>
            </a:r>
            <a:r>
              <a:rPr lang="en-US" altLang="en-US" sz="2200" b="1">
                <a:latin typeface="Arial" panose="020B0604020202020204" pitchFamily="34" charset="0"/>
              </a:rPr>
              <a:t>sosial </a:t>
            </a:r>
            <a:r>
              <a:rPr lang="en-US" altLang="en-US" sz="2200" b="1" smtClean="0">
                <a:latin typeface="Arial" panose="020B0604020202020204" pitchFamily="34" charset="0"/>
              </a:rPr>
              <a:t>mereka</a:t>
            </a:r>
            <a:endParaRPr lang="en-US" altLang="en-US" sz="2200" b="1" smtClean="0">
              <a:latin typeface="Arial" panose="020B0604020202020204" pitchFamily="34" charset="0"/>
            </a:endParaRPr>
          </a:p>
          <a:p>
            <a:endParaRPr lang="en-US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0598"/>
          </a:xfrm>
        </p:spPr>
        <p:txBody>
          <a:bodyPr/>
          <a:lstStyle/>
          <a:p>
            <a:r>
              <a:rPr lang="en-US" smtClean="0"/>
              <a:t>Tipe Kebutuhan Konsumen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1" y="1052229"/>
            <a:ext cx="9869490" cy="5712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628926">
            <a:off x="456950" y="3313939"/>
            <a:ext cx="9759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Tempat tinggal mencerminkan siapa anda</a:t>
            </a:r>
            <a:endParaRPr lang="en-US" sz="3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25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259"/>
          </a:xfrm>
        </p:spPr>
        <p:txBody>
          <a:bodyPr/>
          <a:lstStyle/>
          <a:p>
            <a:r>
              <a:rPr lang="en-US" smtClean="0"/>
              <a:t>Tipe Niat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62" y="1275007"/>
            <a:ext cx="9960608" cy="4973391"/>
          </a:xfrm>
        </p:spPr>
        <p:txBody>
          <a:bodyPr>
            <a:normAutofit fontScale="92500" lnSpcReduction="10000"/>
          </a:bodyPr>
          <a:lstStyle/>
          <a:p>
            <a:r>
              <a:rPr lang="en-US" sz="2400" smtClean="0"/>
              <a:t>Niat Pengeluaran (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Spending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intentions</a:t>
            </a:r>
            <a:r>
              <a:rPr lang="en-US" altLang="en-US" sz="2400" b="1">
                <a:latin typeface="Arial" panose="020B0604020202020204" pitchFamily="34" charset="0"/>
              </a:rPr>
              <a:t>) </a:t>
            </a:r>
            <a:r>
              <a:rPr lang="en-US" altLang="en-US" sz="2400">
                <a:latin typeface="Arial" panose="020B0604020202020204" pitchFamily="34" charset="0"/>
              </a:rPr>
              <a:t>mencerminkan berapa banyak uang konsumen </a:t>
            </a:r>
            <a:r>
              <a:rPr lang="en-US" altLang="en-US" sz="2400">
                <a:latin typeface="Arial" panose="020B0604020202020204" pitchFamily="34" charset="0"/>
              </a:rPr>
              <a:t>berpikir </a:t>
            </a:r>
            <a:r>
              <a:rPr lang="en-US" altLang="en-US" sz="2400" smtClean="0">
                <a:latin typeface="Arial" panose="020B0604020202020204" pitchFamily="34" charset="0"/>
              </a:rPr>
              <a:t>akan </a:t>
            </a:r>
            <a:r>
              <a:rPr lang="en-US" altLang="en-US" sz="2400">
                <a:latin typeface="Arial" panose="020B0604020202020204" pitchFamily="34" charset="0"/>
              </a:rPr>
              <a:t>mereka </a:t>
            </a:r>
            <a:r>
              <a:rPr lang="en-US" altLang="en-US" sz="2400" smtClean="0">
                <a:latin typeface="Arial" panose="020B0604020202020204" pitchFamily="34" charset="0"/>
              </a:rPr>
              <a:t>habiskan</a:t>
            </a:r>
            <a:endParaRPr lang="en-US" sz="2400" smtClean="0"/>
          </a:p>
          <a:p>
            <a:r>
              <a:rPr lang="en-US" sz="2400"/>
              <a:t>Niat </a:t>
            </a:r>
            <a:r>
              <a:rPr lang="en-US" sz="2400"/>
              <a:t>Membeli </a:t>
            </a:r>
            <a:r>
              <a:rPr lang="en-US" sz="2400" smtClean="0"/>
              <a:t>(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Purchase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intentions</a:t>
            </a:r>
            <a:r>
              <a:rPr lang="en-US" sz="2400" smtClean="0"/>
              <a:t>) mewakili </a:t>
            </a:r>
            <a:r>
              <a:rPr lang="en-US" sz="2400"/>
              <a:t>apa yang konsumen </a:t>
            </a:r>
            <a:r>
              <a:rPr lang="en-US" sz="2400"/>
              <a:t>berpikir </a:t>
            </a:r>
            <a:r>
              <a:rPr lang="en-US" sz="2400" smtClean="0"/>
              <a:t>akan </a:t>
            </a:r>
            <a:r>
              <a:rPr lang="en-US" sz="2400"/>
              <a:t>mereka </a:t>
            </a:r>
            <a:r>
              <a:rPr lang="en-US" sz="2400" smtClean="0"/>
              <a:t>beli</a:t>
            </a:r>
            <a:endParaRPr lang="en-US" sz="2400"/>
          </a:p>
          <a:p>
            <a:r>
              <a:rPr lang="en-US" sz="2400"/>
              <a:t>Niat Membeli </a:t>
            </a:r>
            <a:r>
              <a:rPr lang="en-US" sz="2400"/>
              <a:t>Ulang </a:t>
            </a:r>
            <a:r>
              <a:rPr lang="en-US" sz="2400" smtClean="0"/>
              <a:t>(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Repurchase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intentions</a:t>
            </a:r>
            <a:r>
              <a:rPr lang="en-US" sz="2400" smtClean="0"/>
              <a:t>) </a:t>
            </a:r>
            <a:r>
              <a:rPr lang="en-US" sz="2400"/>
              <a:t>menunjukkan apakah konsumen mengantisipasi membeli </a:t>
            </a:r>
            <a:r>
              <a:rPr lang="en-US" sz="2400"/>
              <a:t>produk </a:t>
            </a:r>
            <a:r>
              <a:rPr lang="en-US" sz="2400" smtClean="0"/>
              <a:t>atau brand yang </a:t>
            </a:r>
            <a:r>
              <a:rPr lang="en-US" sz="2400"/>
              <a:t>sama </a:t>
            </a:r>
            <a:r>
              <a:rPr lang="en-US" sz="2400" smtClean="0"/>
              <a:t>lagi</a:t>
            </a:r>
            <a:endParaRPr lang="en-US" sz="2400"/>
          </a:p>
          <a:p>
            <a:r>
              <a:rPr lang="en-US" sz="2400"/>
              <a:t>Niat </a:t>
            </a:r>
            <a:r>
              <a:rPr lang="en-US" sz="2400"/>
              <a:t>Belanja </a:t>
            </a:r>
            <a:r>
              <a:rPr lang="en-US" sz="2400" smtClean="0"/>
              <a:t>(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Shopping intentions</a:t>
            </a:r>
            <a:r>
              <a:rPr lang="en-US" sz="2400" smtClean="0"/>
              <a:t>) mementukan kemana konsumen </a:t>
            </a:r>
            <a:r>
              <a:rPr lang="en-US" sz="2400"/>
              <a:t>berencana untuk membuat </a:t>
            </a:r>
            <a:r>
              <a:rPr lang="en-US" sz="2400"/>
              <a:t>pembelian </a:t>
            </a:r>
            <a:r>
              <a:rPr lang="en-US" sz="2400" smtClean="0"/>
              <a:t>produk</a:t>
            </a:r>
            <a:endParaRPr lang="en-US" sz="2400"/>
          </a:p>
          <a:p>
            <a:r>
              <a:rPr lang="en-US" sz="2400"/>
              <a:t>Niat </a:t>
            </a:r>
            <a:r>
              <a:rPr lang="en-US" sz="2400"/>
              <a:t>Pencarian </a:t>
            </a:r>
            <a:r>
              <a:rPr lang="en-US" sz="2400" smtClean="0"/>
              <a:t>(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Search intentions</a:t>
            </a:r>
            <a:r>
              <a:rPr lang="en-US" sz="2400" smtClean="0"/>
              <a:t>) </a:t>
            </a:r>
            <a:r>
              <a:rPr lang="en-US" sz="2400"/>
              <a:t>menunjukkan niat konsumen untuk terlibat dalam pencarian eksternal</a:t>
            </a:r>
          </a:p>
          <a:p>
            <a:r>
              <a:rPr lang="en-US" sz="2400" smtClean="0"/>
              <a:t>Niat Konsumsi (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Consumption intentions</a:t>
            </a:r>
            <a:r>
              <a:rPr lang="en-US" sz="2400" smtClean="0"/>
              <a:t>) </a:t>
            </a:r>
            <a:r>
              <a:rPr lang="sv-SE" sz="2400" smtClean="0"/>
              <a:t>merepresentasikan niat konsumen untuk </a:t>
            </a:r>
            <a:r>
              <a:rPr lang="sv-SE" sz="2400"/>
              <a:t>terlibat dalam </a:t>
            </a:r>
            <a:r>
              <a:rPr lang="sv-SE" sz="2400"/>
              <a:t>kegiatan </a:t>
            </a:r>
            <a:r>
              <a:rPr lang="sv-SE" sz="2400" smtClean="0"/>
              <a:t>konsumsi tertentu</a:t>
            </a:r>
            <a:endParaRPr lang="en-US" sz="2400" smtClean="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Bagaimana </a:t>
            </a:r>
            <a:r>
              <a:rPr lang="fi-FI" sz="3600"/>
              <a:t>perusahaan </a:t>
            </a:r>
            <a:r>
              <a:rPr lang="fi-FI" sz="3600" smtClean="0"/>
              <a:t>memprediksi perilaku konsumen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8648"/>
            <a:ext cx="9901686" cy="4509751"/>
          </a:xfrm>
        </p:spPr>
        <p:txBody>
          <a:bodyPr>
            <a:normAutofit/>
          </a:bodyPr>
          <a:lstStyle/>
          <a:p>
            <a:r>
              <a:rPr lang="en-US" sz="2400" smtClean="0"/>
              <a:t>Untuk memprediksi</a:t>
            </a:r>
            <a:r>
              <a:rPr lang="en-US" sz="2400"/>
              <a:t> perilaku</a:t>
            </a:r>
            <a:r>
              <a:rPr lang="en-US" sz="2400" smtClean="0"/>
              <a:t> </a:t>
            </a:r>
            <a:r>
              <a:rPr lang="en-US" sz="2400"/>
              <a:t>masa </a:t>
            </a:r>
            <a:r>
              <a:rPr lang="en-US" sz="2400" smtClean="0"/>
              <a:t>depan, bergantung </a:t>
            </a:r>
            <a:r>
              <a:rPr lang="en-US" sz="2400"/>
              <a:t>pada perilaku </a:t>
            </a:r>
            <a:r>
              <a:rPr lang="en-US" sz="2400"/>
              <a:t>masa </a:t>
            </a:r>
            <a:r>
              <a:rPr lang="en-US" sz="2400" smtClean="0"/>
              <a:t>lalu. Masalahnya,</a:t>
            </a:r>
          </a:p>
          <a:p>
            <a:pPr lvl="1"/>
            <a:r>
              <a:rPr lang="sv-SE" sz="2200" smtClean="0"/>
              <a:t>Perubahan situasi </a:t>
            </a:r>
            <a:r>
              <a:rPr lang="sv-SE" sz="2200"/>
              <a:t>(perubahan dalam pasar dapat menyebabkan perubahan yang tak terduga dalam </a:t>
            </a:r>
            <a:r>
              <a:rPr lang="sv-SE" sz="2200"/>
              <a:t>permintaan</a:t>
            </a:r>
            <a:r>
              <a:rPr lang="sv-SE" sz="2200" smtClean="0"/>
              <a:t>)</a:t>
            </a:r>
          </a:p>
          <a:p>
            <a:pPr lvl="1"/>
            <a:r>
              <a:rPr lang="sv-SE" sz="2200"/>
              <a:t>Tren penjualan kadang-kadang </a:t>
            </a:r>
            <a:r>
              <a:rPr lang="sv-SE" sz="2200"/>
              <a:t>tidak </a:t>
            </a:r>
            <a:r>
              <a:rPr lang="sv-SE" sz="2200" smtClean="0"/>
              <a:t>menentu</a:t>
            </a:r>
          </a:p>
          <a:p>
            <a:pPr lvl="1"/>
            <a:r>
              <a:rPr lang="en-US" sz="2200" smtClean="0"/>
              <a:t>Perilaku masa lalu tidak </a:t>
            </a:r>
            <a:r>
              <a:rPr lang="en-US" sz="2200"/>
              <a:t>tersedia untuk </a:t>
            </a:r>
            <a:r>
              <a:rPr lang="en-US" sz="2200"/>
              <a:t>produk </a:t>
            </a:r>
            <a:r>
              <a:rPr lang="en-US" sz="2200" smtClean="0"/>
              <a:t>baru</a:t>
            </a:r>
          </a:p>
          <a:p>
            <a:r>
              <a:rPr lang="en-US" sz="2400"/>
              <a:t>Orang sering melakukan apa yang </a:t>
            </a:r>
            <a:r>
              <a:rPr lang="en-US" sz="2400"/>
              <a:t>mereka </a:t>
            </a:r>
            <a:r>
              <a:rPr lang="en-US" sz="2400" smtClean="0"/>
              <a:t>niatkan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6381"/>
          </a:xfrm>
        </p:spPr>
        <p:txBody>
          <a:bodyPr/>
          <a:lstStyle/>
          <a:p>
            <a:r>
              <a:rPr lang="en-US" sz="3600" smtClean="0"/>
              <a:t>Kendala terhadap daya prediksi niat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59100"/>
            <a:ext cx="10082958" cy="5089300"/>
          </a:xfrm>
        </p:spPr>
        <p:txBody>
          <a:bodyPr>
            <a:normAutofit fontScale="92500" lnSpcReduction="20000"/>
          </a:bodyPr>
          <a:lstStyle/>
          <a:p>
            <a:r>
              <a:rPr lang="en-US" sz="2400" smtClean="0"/>
              <a:t>Niat bisa berubah</a:t>
            </a:r>
          </a:p>
          <a:p>
            <a:pPr lvl="1"/>
            <a:r>
              <a:rPr lang="en-US" sz="2200" smtClean="0"/>
              <a:t>Berniat </a:t>
            </a:r>
            <a:r>
              <a:rPr lang="en-US" sz="2200"/>
              <a:t>untuk </a:t>
            </a:r>
            <a:r>
              <a:rPr lang="en-US" sz="2200" smtClean="0"/>
              <a:t>melakukan atau tidak melakukan  sesuatu</a:t>
            </a:r>
          </a:p>
          <a:p>
            <a:pPr lvl="1"/>
            <a:r>
              <a:rPr lang="en-US" sz="2200" smtClean="0"/>
              <a:t>Berniat tidak malakukan apa – apa atau melakukan</a:t>
            </a:r>
          </a:p>
          <a:p>
            <a:r>
              <a:rPr lang="en-US" sz="2400"/>
              <a:t>Tidak dapat </a:t>
            </a:r>
            <a:r>
              <a:rPr lang="en-US" sz="2400"/>
              <a:t>mengendalikan </a:t>
            </a:r>
            <a:r>
              <a:rPr lang="en-US" sz="2400" smtClean="0"/>
              <a:t>apakah </a:t>
            </a:r>
            <a:r>
              <a:rPr lang="en-US" sz="2400"/>
              <a:t>konsumen bertindak atas </a:t>
            </a:r>
            <a:r>
              <a:rPr lang="en-US" sz="2400"/>
              <a:t>niat </a:t>
            </a:r>
            <a:r>
              <a:rPr lang="en-US" sz="2400" smtClean="0"/>
              <a:t>mereka</a:t>
            </a:r>
            <a:endParaRPr lang="en-US" sz="2400"/>
          </a:p>
          <a:p>
            <a:r>
              <a:rPr lang="en-US" sz="2400"/>
              <a:t>Dapat mempengaruhi </a:t>
            </a:r>
            <a:r>
              <a:rPr lang="en-US" sz="2400"/>
              <a:t>keakuratan </a:t>
            </a:r>
            <a:r>
              <a:rPr lang="en-US" sz="2400" smtClean="0"/>
              <a:t>prediksi</a:t>
            </a:r>
          </a:p>
          <a:p>
            <a:r>
              <a:rPr lang="en-US" sz="2400"/>
              <a:t>Akurasi prediktif niat sangat tergantung pada bagaimana </a:t>
            </a:r>
            <a:r>
              <a:rPr lang="en-US" sz="2400"/>
              <a:t>mereka </a:t>
            </a:r>
            <a:r>
              <a:rPr lang="en-US" sz="2400" smtClean="0"/>
              <a:t>diukur</a:t>
            </a:r>
          </a:p>
          <a:p>
            <a:r>
              <a:rPr lang="en-US" sz="2400"/>
              <a:t>Lebih erat niat tindakan sesuai dengan </a:t>
            </a:r>
            <a:r>
              <a:rPr lang="en-US" sz="2400"/>
              <a:t>prediksi </a:t>
            </a:r>
            <a:r>
              <a:rPr lang="en-US" sz="2400" smtClean="0"/>
              <a:t>perilaku</a:t>
            </a:r>
            <a:r>
              <a:rPr lang="en-US" sz="2400"/>
              <a:t>, semakin besar keakuratan prediksi</a:t>
            </a:r>
          </a:p>
          <a:p>
            <a:r>
              <a:rPr lang="en-US" sz="2400"/>
              <a:t>Mengukur </a:t>
            </a:r>
            <a:r>
              <a:rPr lang="en-US" sz="2400"/>
              <a:t>niat </a:t>
            </a:r>
            <a:r>
              <a:rPr lang="en-US" sz="2400"/>
              <a:t>perilaku masa depan </a:t>
            </a:r>
            <a:r>
              <a:rPr lang="en-US" sz="2400" smtClean="0"/>
              <a:t>mungkin </a:t>
            </a:r>
            <a:r>
              <a:rPr lang="en-US" sz="2400"/>
              <a:t>kurang </a:t>
            </a:r>
            <a:r>
              <a:rPr lang="en-US" sz="2400"/>
              <a:t>prediktif </a:t>
            </a:r>
            <a:r>
              <a:rPr lang="en-US" sz="2400" smtClean="0"/>
              <a:t>daripada </a:t>
            </a:r>
            <a:r>
              <a:rPr lang="en-US" sz="2400"/>
              <a:t>mengukur apa yang mereka harapkan </a:t>
            </a:r>
            <a:r>
              <a:rPr lang="en-US" sz="2400"/>
              <a:t>untuk </a:t>
            </a:r>
            <a:r>
              <a:rPr lang="en-US" sz="2400" smtClean="0"/>
              <a:t>dilakukan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Behavioral expectations </a:t>
            </a:r>
            <a:r>
              <a:rPr lang="en-US" sz="2400" smtClean="0"/>
              <a:t>: menggambarkan kemungkinan pemahaman untuk mewujudkan perilaku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1197736"/>
            <a:ext cx="10239672" cy="5050664"/>
          </a:xfrm>
        </p:spPr>
        <p:txBody>
          <a:bodyPr>
            <a:normAutofit/>
          </a:bodyPr>
          <a:lstStyle/>
          <a:p>
            <a:r>
              <a:rPr lang="en-US" sz="2400" smtClean="0"/>
              <a:t>Akurasi ramalan juga tergantung pada saat niat diukur</a:t>
            </a:r>
            <a:endParaRPr lang="en-US" sz="2400"/>
          </a:p>
          <a:p>
            <a:r>
              <a:rPr lang="en-US" sz="2400"/>
              <a:t>Seberapa </a:t>
            </a:r>
            <a:r>
              <a:rPr lang="en-US" sz="2400"/>
              <a:t>jauh </a:t>
            </a:r>
            <a:r>
              <a:rPr lang="en-US" sz="2400" smtClean="0"/>
              <a:t>masa </a:t>
            </a:r>
            <a:r>
              <a:rPr lang="en-US" sz="2400"/>
              <a:t>depan </a:t>
            </a:r>
            <a:r>
              <a:rPr lang="en-US" sz="2400"/>
              <a:t>yang </a:t>
            </a:r>
            <a:r>
              <a:rPr lang="en-US" sz="2400" smtClean="0"/>
              <a:t>diperkirakan</a:t>
            </a:r>
          </a:p>
          <a:p>
            <a:r>
              <a:rPr lang="en-US" sz="2400"/>
              <a:t>Akurasi tergantung pada </a:t>
            </a:r>
            <a:r>
              <a:rPr lang="en-US" sz="2400"/>
              <a:t>perilaku </a:t>
            </a:r>
            <a:r>
              <a:rPr lang="en-US" sz="2400" smtClean="0"/>
              <a:t>yang terprediksi (</a:t>
            </a:r>
            <a:r>
              <a:rPr lang="en-US" sz="2400"/>
              <a:t>perilaku yang berulang-ulang dengan </a:t>
            </a:r>
            <a:r>
              <a:rPr lang="en-US" sz="2400"/>
              <a:t>keteraturan </a:t>
            </a:r>
            <a:r>
              <a:rPr lang="en-US" sz="2400" smtClean="0"/>
              <a:t>sehingga mudah </a:t>
            </a:r>
            <a:r>
              <a:rPr lang="en-US" sz="2400"/>
              <a:t>untuk </a:t>
            </a:r>
            <a:r>
              <a:rPr lang="en-US" sz="2400"/>
              <a:t>memprediksi</a:t>
            </a:r>
            <a:r>
              <a:rPr lang="en-US" sz="2400" smtClean="0"/>
              <a:t>)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Volitional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control </a:t>
            </a:r>
            <a:r>
              <a:rPr lang="en-US" altLang="en-US" sz="2400" b="1" smtClean="0">
                <a:latin typeface="Arial" panose="020B0604020202020204" pitchFamily="34" charset="0"/>
              </a:rPr>
              <a:t>(kontrol kehendak) </a:t>
            </a:r>
            <a:r>
              <a:rPr lang="en-US" sz="2400" smtClean="0"/>
              <a:t>tingkat </a:t>
            </a:r>
            <a:r>
              <a:rPr lang="en-US" sz="2400"/>
              <a:t>yang perilaku yang dapat </a:t>
            </a:r>
            <a:r>
              <a:rPr lang="en-US" sz="2400"/>
              <a:t>dilakukan </a:t>
            </a:r>
            <a:r>
              <a:rPr lang="en-US" sz="2400" smtClean="0"/>
              <a:t>seperti yang diinginkan</a:t>
            </a:r>
          </a:p>
          <a:p>
            <a:r>
              <a:rPr lang="en-US" sz="2400"/>
              <a:t>Adanya faktor </a:t>
            </a:r>
            <a:r>
              <a:rPr lang="en-US" sz="2400"/>
              <a:t>tak </a:t>
            </a:r>
            <a:r>
              <a:rPr lang="en-US" sz="2400" smtClean="0"/>
              <a:t>terkontrol yang mengganggu </a:t>
            </a:r>
            <a:r>
              <a:rPr lang="en-US" sz="2400"/>
              <a:t>dengan kemampuan untuk </a:t>
            </a:r>
            <a:r>
              <a:rPr lang="en-US" sz="2400"/>
              <a:t>melakukan </a:t>
            </a:r>
            <a:r>
              <a:rPr lang="en-US" sz="2400" smtClean="0"/>
              <a:t>sesuatu seperti </a:t>
            </a:r>
            <a:r>
              <a:rPr lang="en-US" sz="2400"/>
              <a:t>yang </a:t>
            </a:r>
            <a:r>
              <a:rPr lang="en-US" sz="2400" smtClean="0"/>
              <a:t>dimaksudkan</a:t>
            </a:r>
          </a:p>
          <a:p>
            <a:r>
              <a:rPr lang="en-US" sz="2400" smtClean="0"/>
              <a:t>Kontrol perilaku yang dirasakan : </a:t>
            </a:r>
            <a:r>
              <a:rPr lang="en-US" sz="2400"/>
              <a:t>keyakinan seseorang tentang betapa mudahnya </a:t>
            </a:r>
            <a:r>
              <a:rPr lang="en-US" sz="2400"/>
              <a:t>untuk </a:t>
            </a:r>
            <a:r>
              <a:rPr lang="en-US" sz="2400" smtClean="0"/>
              <a:t>menunjukkan perilaku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017"/>
          </a:xfrm>
        </p:spPr>
        <p:txBody>
          <a:bodyPr/>
          <a:lstStyle/>
          <a:p>
            <a:r>
              <a:rPr lang="en-US" sz="3600" smtClean="0"/>
              <a:t>Kendala terhadap daya prediksi niat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083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an's Work Projects\Blackwell--Consumer Behavior PPT\PAGINATION FILES-PPT\Blackwell Ch08\Fig 8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35" y="1294103"/>
            <a:ext cx="6288087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30" descr="C:\Dan's Work Projects\Blackwell--Consumer Behavior PPT\PAGINATION FILES-PPT\Blackwell Ch08\Fig 8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67" y="1263316"/>
            <a:ext cx="43910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58" y="1263316"/>
            <a:ext cx="10082958" cy="4985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Need for Pleasure</a:t>
            </a:r>
          </a:p>
          <a:p>
            <a:r>
              <a:rPr lang="en-US" sz="2400" smtClean="0"/>
              <a:t>Produk</a:t>
            </a:r>
            <a:r>
              <a:rPr lang="en-US" sz="2400"/>
              <a:t>, Layanan, dan kegiatan konsumsi memberikan kesenangan </a:t>
            </a:r>
            <a:r>
              <a:rPr lang="en-US" sz="2400"/>
              <a:t>dan </a:t>
            </a:r>
            <a:r>
              <a:rPr lang="en-US" sz="2400" smtClean="0"/>
              <a:t>kegembiraan</a:t>
            </a:r>
          </a:p>
          <a:p>
            <a:pPr marL="0" indent="0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Posses</a:t>
            </a:r>
          </a:p>
          <a:p>
            <a:r>
              <a:rPr lang="en-US" sz="2400" smtClean="0"/>
              <a:t>Konsumen sering mendapatkan produk hanya karena mereka perlu sendiri produk tersebut — misalnya, kolektor</a:t>
            </a:r>
          </a:p>
          <a:p>
            <a:r>
              <a:rPr lang="en-US" sz="2400"/>
              <a:t>Memainkan peran </a:t>
            </a:r>
            <a:r>
              <a:rPr lang="en-US" sz="2400"/>
              <a:t>dalam </a:t>
            </a:r>
            <a:r>
              <a:rPr lang="en-US" sz="2400" smtClean="0"/>
              <a:t>pembelian impulsive : </a:t>
            </a:r>
            <a:r>
              <a:rPr lang="en-US" sz="2400"/>
              <a:t>mana konsumen tiba-tiba mengalami dorongan </a:t>
            </a:r>
            <a:r>
              <a:rPr lang="en-US" sz="2400"/>
              <a:t>yang </a:t>
            </a:r>
            <a:r>
              <a:rPr lang="en-US" sz="2400" smtClean="0"/>
              <a:t>mendadak dan </a:t>
            </a:r>
            <a:r>
              <a:rPr lang="en-US" sz="2400"/>
              <a:t>kuat </a:t>
            </a:r>
            <a:r>
              <a:rPr lang="en-US" sz="2400"/>
              <a:t>untuk </a:t>
            </a:r>
            <a:r>
              <a:rPr lang="en-US" sz="2400" smtClean="0"/>
              <a:t>segera membeli sesuatu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0598"/>
          </a:xfrm>
        </p:spPr>
        <p:txBody>
          <a:bodyPr/>
          <a:lstStyle/>
          <a:p>
            <a:r>
              <a:rPr lang="en-US" smtClean="0"/>
              <a:t>Tipe Kebutuhan Konsumen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27222"/>
            <a:ext cx="10082958" cy="5021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Give</a:t>
            </a:r>
          </a:p>
          <a:p>
            <a:r>
              <a:rPr lang="en-US" sz="2400"/>
              <a:t>Memberikan kembali sesuatu kepada orang lain atau memanjakan diri sendiri</a:t>
            </a:r>
          </a:p>
          <a:p>
            <a:r>
              <a:rPr lang="en-US" sz="2400"/>
              <a:t>Hadiah pada diri sendiri akan memotivasi, penghargaan diri, dan </a:t>
            </a:r>
            <a:r>
              <a:rPr lang="en-US" sz="2400"/>
              <a:t>menghibur </a:t>
            </a:r>
            <a:r>
              <a:rPr lang="en-US" sz="2400" smtClean="0"/>
              <a:t>diri</a:t>
            </a:r>
          </a:p>
          <a:p>
            <a:pPr marL="0" indent="0">
              <a:buNone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Need for Information</a:t>
            </a:r>
          </a:p>
          <a:p>
            <a:r>
              <a:rPr lang="fi-FI" sz="2400"/>
              <a:t>Salah satu alasan kita membaca atau </a:t>
            </a:r>
            <a:r>
              <a:rPr lang="fi-FI" sz="2400"/>
              <a:t>menonton </a:t>
            </a:r>
            <a:r>
              <a:rPr lang="fi-FI" sz="2400" smtClean="0"/>
              <a:t>TV</a:t>
            </a:r>
          </a:p>
          <a:p>
            <a:r>
              <a:rPr lang="fi-FI" sz="2400" smtClean="0"/>
              <a:t>Penggunaan internet</a:t>
            </a:r>
          </a:p>
          <a:p>
            <a:r>
              <a:rPr lang="en-US" sz="2400"/>
              <a:t>Memainkan peran penting dalam persuasi — jika iklan muncul ketika konsumen membutuhkan informasi, mereka akan lebih memperhatikan daripada ketika mereka tidak membutuhkan informasi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mtClean="0"/>
              <a:t>Tipe Kebutuhan Konsumen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15190"/>
            <a:ext cx="9977772" cy="5033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Need for Variety</a:t>
            </a:r>
          </a:p>
          <a:p>
            <a:r>
              <a:rPr lang="en-US" sz="2400"/>
              <a:t>Pemasar dapat memperkenalkan versi yang berbeda </a:t>
            </a:r>
            <a:r>
              <a:rPr lang="en-US" sz="2400"/>
              <a:t>dari </a:t>
            </a:r>
            <a:r>
              <a:rPr lang="en-US" sz="2400" smtClean="0"/>
              <a:t>suatu merek dagang atau brand</a:t>
            </a:r>
          </a:p>
          <a:p>
            <a:r>
              <a:rPr lang="en-US" sz="2400" smtClean="0"/>
              <a:t>Keragaman dapat </a:t>
            </a:r>
            <a:r>
              <a:rPr lang="en-US" sz="2400"/>
              <a:t>menjadi </a:t>
            </a:r>
            <a:r>
              <a:rPr lang="en-US" sz="2400"/>
              <a:t>fokus </a:t>
            </a:r>
            <a:r>
              <a:rPr lang="en-US" sz="2400" smtClean="0"/>
              <a:t>penentuan </a:t>
            </a:r>
            <a:r>
              <a:rPr lang="en-US" sz="2400"/>
              <a:t>posisi </a:t>
            </a:r>
            <a:r>
              <a:rPr lang="en-US" sz="2400" smtClean="0"/>
              <a:t>produk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smtClean="0"/>
              <a:t>Tipe Kebutuhan Konsumen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639</TotalTime>
  <Words>3671</Words>
  <Application>Microsoft Office PowerPoint</Application>
  <PresentationFormat>Widescreen</PresentationFormat>
  <Paragraphs>549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Pokok Bahasan 6 Aspek Psikologi Perilaku Konsumen</vt:lpstr>
      <vt:lpstr>Motivasi Konsumen</vt:lpstr>
      <vt:lpstr>Motivasi Konsumen</vt:lpstr>
      <vt:lpstr>Tipe Kebutuhan Konsumen</vt:lpstr>
      <vt:lpstr>Tipe Kebutuhan Konsumen</vt:lpstr>
      <vt:lpstr>Tipe Kebutuhan Konsumen</vt:lpstr>
      <vt:lpstr>Tipe Kebutuhan Konsumen</vt:lpstr>
      <vt:lpstr>Tipe Kebutuhan Konsumen</vt:lpstr>
      <vt:lpstr>Tipe Kebutuhan Konsumen</vt:lpstr>
      <vt:lpstr>Konflik Motivasi dan Prioritas Kebutuhan </vt:lpstr>
      <vt:lpstr>Konflik Motivasi dan Prioritas Kebutuhan </vt:lpstr>
      <vt:lpstr>Intensitas Motivasi</vt:lpstr>
      <vt:lpstr>Tantangan untuk memahami motivasi konsumen</vt:lpstr>
      <vt:lpstr>Memotivasi Kosumen</vt:lpstr>
      <vt:lpstr>Memotivasi Kosumen</vt:lpstr>
      <vt:lpstr>Memotivasi Kosumen</vt:lpstr>
      <vt:lpstr>Pengetahuan Konsumen</vt:lpstr>
      <vt:lpstr>Pentingnya Pengetahuan Konsumen</vt:lpstr>
      <vt:lpstr>Pentingnya Pengetahuan Konsumen</vt:lpstr>
      <vt:lpstr>Tipe Pengetahuan Konsumen</vt:lpstr>
      <vt:lpstr>Pengetahuan tentang Produk</vt:lpstr>
      <vt:lpstr>Pengetahuan tentang Produk</vt:lpstr>
      <vt:lpstr>Pengetahuan tentang Produk</vt:lpstr>
      <vt:lpstr>Pengetahuan tentang Produk</vt:lpstr>
      <vt:lpstr>Pengetahuan tentang Pembelian</vt:lpstr>
      <vt:lpstr>Pengetahuan tentang Pembelian</vt:lpstr>
      <vt:lpstr>Pengetahuan tentang Konsumsi dan Penggunaan</vt:lpstr>
      <vt:lpstr>Pengetahuan Persuasif</vt:lpstr>
      <vt:lpstr>Pengetahuan Pribadi </vt:lpstr>
      <vt:lpstr>Sumber Pengetahuan Konsumen</vt:lpstr>
      <vt:lpstr>Sumber Pengetahuan Konsumen</vt:lpstr>
      <vt:lpstr>Sumber Pengetahuan Konsumen</vt:lpstr>
      <vt:lpstr>Manfaat Memahami Pengetahuan Konsumen</vt:lpstr>
      <vt:lpstr>Manfaat Memahami Pengetahuan Konsumen</vt:lpstr>
      <vt:lpstr>Manfaat Memahami Pengetahuan Konsumen</vt:lpstr>
      <vt:lpstr>Manfaat Memahami Pengetahuan Konsumen</vt:lpstr>
      <vt:lpstr>Implikasi pada Kebijakan Publik</vt:lpstr>
      <vt:lpstr>Keyakinan, Perasaan, Sikap dan Niat Konsumen</vt:lpstr>
      <vt:lpstr>Batasan Ringkas</vt:lpstr>
      <vt:lpstr>Hubungan antara kepercayaan konsumen, perasaan, sikap, dan niat</vt:lpstr>
      <vt:lpstr>Consumer Beliefs </vt:lpstr>
      <vt:lpstr>Consumer Expectations</vt:lpstr>
      <vt:lpstr>Brand Distinctiveness</vt:lpstr>
      <vt:lpstr>Inferential Beliefs</vt:lpstr>
      <vt:lpstr>Consumer Confusion </vt:lpstr>
      <vt:lpstr>Consumer Feelings</vt:lpstr>
      <vt:lpstr>Consumer Feelings </vt:lpstr>
      <vt:lpstr>Consumer Attitudes</vt:lpstr>
      <vt:lpstr>Tipe Sikap</vt:lpstr>
      <vt:lpstr>Penggunaan model Multiattribute untuk memahami sikap konsumen</vt:lpstr>
      <vt:lpstr>The Fishbein Multiattribute Attitude Model</vt:lpstr>
      <vt:lpstr>The Ideal-Point Multiattribute Attitude Model</vt:lpstr>
      <vt:lpstr>The Ideal-Point Multiattribute Attitude Model</vt:lpstr>
      <vt:lpstr>Manfaat Pengguunaan Model Multiattribute Attitude </vt:lpstr>
      <vt:lpstr>Implikasi Perubahan Sikap dari Multiattribute Attitude Models </vt:lpstr>
      <vt:lpstr>Implikasi Perubahan Sikap dari Multiattribute Attitude Models</vt:lpstr>
      <vt:lpstr>Memperkirakan dampak sikap dari alternatif perubahan</vt:lpstr>
      <vt:lpstr>Niat Konsumen </vt:lpstr>
      <vt:lpstr>Niat Konsumen (Consumer Intention)</vt:lpstr>
      <vt:lpstr>Tipe Niat</vt:lpstr>
      <vt:lpstr>Bagaimana perusahaan memprediksi perilaku konsumen</vt:lpstr>
      <vt:lpstr>Kendala terhadap daya prediksi niat</vt:lpstr>
      <vt:lpstr>Kendala terhadap daya prediksi niat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Pokok Bahasan 6 Aspek Psikologi Perilaku Konsumen</dc:title>
  <dc:creator>WIN7</dc:creator>
  <cp:lastModifiedBy>WIN7</cp:lastModifiedBy>
  <cp:revision>70</cp:revision>
  <dcterms:created xsi:type="dcterms:W3CDTF">2017-09-11T01:15:30Z</dcterms:created>
  <dcterms:modified xsi:type="dcterms:W3CDTF">2017-09-13T11:35:45Z</dcterms:modified>
</cp:coreProperties>
</file>