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Montserrat Bold" charset="1" panose="00000800000000000000"/>
      <p:regular r:id="rId17"/>
    </p:embeddedFont>
    <p:embeddedFont>
      <p:font typeface="Montserrat" charset="1" panose="00000500000000000000"/>
      <p:regular r:id="rId18"/>
    </p:embeddedFont>
    <p:embeddedFont>
      <p:font typeface="Eastman Condensed Bold" charset="1" panose="00000806000000000000"/>
      <p:regular r:id="rId19"/>
    </p:embeddedFont>
    <p:embeddedFont>
      <p:font typeface="Public Sans Bold" charset="1" panose="00000000000000000000"/>
      <p:regular r:id="rId20"/>
    </p:embeddedFont>
    <p:embeddedFont>
      <p:font typeface="Cloud" charset="1" panose="02000000000000000000"/>
      <p:regular r:id="rId21"/>
    </p:embeddedFont>
    <p:embeddedFont>
      <p:font typeface="Cloud Bold" charset="1" panose="02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2.png" Type="http://schemas.openxmlformats.org/officeDocument/2006/relationships/image"/><Relationship Id="rId12" Target="../media/image37.jpeg" Type="http://schemas.openxmlformats.org/officeDocument/2006/relationships/image"/><Relationship Id="rId2" Target="../media/image3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1.png" Type="http://schemas.openxmlformats.org/officeDocument/2006/relationships/image"/><Relationship Id="rId4" Target="../media/image2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png" Type="http://schemas.openxmlformats.org/officeDocument/2006/relationships/image"/><Relationship Id="rId12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13.png" Type="http://schemas.openxmlformats.org/officeDocument/2006/relationships/image"/><Relationship Id="rId4" Target="../media/image7.png" Type="http://schemas.openxmlformats.org/officeDocument/2006/relationships/image"/><Relationship Id="rId5" Target="../media/image14.jpe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2" Target="../media/image3.jpeg" Type="http://schemas.openxmlformats.org/officeDocument/2006/relationships/image"/><Relationship Id="rId3" Target="../media/image6.png" Type="http://schemas.openxmlformats.org/officeDocument/2006/relationships/image"/><Relationship Id="rId4" Target="../media/image19.png" Type="http://schemas.openxmlformats.org/officeDocument/2006/relationships/image"/><Relationship Id="rId5" Target="../media/image16.pn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2.pn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jpeg" Type="http://schemas.openxmlformats.org/officeDocument/2006/relationships/image"/><Relationship Id="rId2" Target="../media/image3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2" Target="../media/image3.jpe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16.pn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11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4.png" Type="http://schemas.openxmlformats.org/officeDocument/2006/relationships/image"/><Relationship Id="rId2" Target="../media/image3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2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12.png" Type="http://schemas.openxmlformats.org/officeDocument/2006/relationships/image"/><Relationship Id="rId12" Target="../media/image35.jpeg" Type="http://schemas.openxmlformats.org/officeDocument/2006/relationships/image"/><Relationship Id="rId2" Target="../media/image3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13" Target="../media/image36.jpeg" Type="http://schemas.openxmlformats.org/officeDocument/2006/relationships/image"/><Relationship Id="rId2" Target="../media/image3.jpe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16.pn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11.png" Type="http://schemas.openxmlformats.org/officeDocument/2006/relationships/image"/><Relationship Id="rId9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BCBCB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84827" y="1939553"/>
            <a:ext cx="4918346" cy="5525857"/>
          </a:xfrm>
          <a:custGeom>
            <a:avLst/>
            <a:gdLst/>
            <a:ahLst/>
            <a:cxnLst/>
            <a:rect r="r" b="b" t="t" l="l"/>
            <a:pathLst>
              <a:path h="5525857" w="4918346">
                <a:moveTo>
                  <a:pt x="0" y="0"/>
                </a:moveTo>
                <a:lnTo>
                  <a:pt x="4918346" y="0"/>
                </a:lnTo>
                <a:lnTo>
                  <a:pt x="4918346" y="5525857"/>
                </a:lnTo>
                <a:lnTo>
                  <a:pt x="0" y="5525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1186" y="150523"/>
            <a:ext cx="1005887" cy="1028698"/>
            <a:chOff x="0" y="0"/>
            <a:chExt cx="1009933" cy="10328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9904" cy="1032891"/>
            </a:xfrm>
            <a:custGeom>
              <a:avLst/>
              <a:gdLst/>
              <a:ahLst/>
              <a:cxnLst/>
              <a:rect r="r" b="b" t="t" l="l"/>
              <a:pathLst>
                <a:path h="1032891" w="1009904">
                  <a:moveTo>
                    <a:pt x="0" y="0"/>
                  </a:moveTo>
                  <a:lnTo>
                    <a:pt x="1009904" y="0"/>
                  </a:lnTo>
                  <a:lnTo>
                    <a:pt x="1009904" y="1032891"/>
                  </a:lnTo>
                  <a:lnTo>
                    <a:pt x="0" y="10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3" t="0" r="-1136" b="5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01121" y="112423"/>
            <a:ext cx="6335093" cy="1066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BY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Direktorat Pembelajaran dan Kemahasiswaan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Jendral Pendidikan Tinggi, Ristek, dan Teknologi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474545"/>
                </a:solidFill>
                <a:latin typeface="Montserrat"/>
                <a:ea typeface="Montserrat"/>
                <a:cs typeface="Montserrat"/>
                <a:sym typeface="Montserrat"/>
              </a:rPr>
              <a:t>Kementerian Pendidikan, Kebudayaan, Ristek, dan TeknologI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46029" y="8326757"/>
            <a:ext cx="11995943" cy="931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47454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Pengembangan dan Penyelenggaraan Pembelajaran Digital (P3D) Kategori 1 Tahun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325312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320960" y="2873490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259300" y="-208604"/>
            <a:ext cx="980923" cy="3230761"/>
          </a:xfrm>
          <a:custGeom>
            <a:avLst/>
            <a:gdLst/>
            <a:ahLst/>
            <a:cxnLst/>
            <a:rect r="r" b="b" t="t" l="l"/>
            <a:pathLst>
              <a:path h="3230761" w="980923">
                <a:moveTo>
                  <a:pt x="0" y="0"/>
                </a:moveTo>
                <a:lnTo>
                  <a:pt x="980923" y="0"/>
                </a:lnTo>
                <a:lnTo>
                  <a:pt x="980923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8853503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2011109" y="-2057400"/>
            <a:ext cx="3386232" cy="3464176"/>
            <a:chOff x="0" y="0"/>
            <a:chExt cx="4514976" cy="4618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14977" cy="4618863"/>
            </a:xfrm>
            <a:custGeom>
              <a:avLst/>
              <a:gdLst/>
              <a:ahLst/>
              <a:cxnLst/>
              <a:rect r="r" b="b" t="t" l="l"/>
              <a:pathLst>
                <a:path h="4618863" w="4514977">
                  <a:moveTo>
                    <a:pt x="0" y="0"/>
                  </a:moveTo>
                  <a:lnTo>
                    <a:pt x="4514977" y="0"/>
                  </a:lnTo>
                  <a:lnTo>
                    <a:pt x="4514977" y="4618863"/>
                  </a:lnTo>
                  <a:lnTo>
                    <a:pt x="0" y="461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" t="0" r="-26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44" t="0" r="-94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33" t="0" r="-1130" b="-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4902" t="0" r="-14907" b="-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67677" y="3870289"/>
            <a:ext cx="10099360" cy="5388011"/>
            <a:chOff x="0" y="0"/>
            <a:chExt cx="2659914" cy="141906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59914" cy="1419065"/>
            </a:xfrm>
            <a:custGeom>
              <a:avLst/>
              <a:gdLst/>
              <a:ahLst/>
              <a:cxnLst/>
              <a:rect r="r" b="b" t="t" l="l"/>
              <a:pathLst>
                <a:path h="1419065" w="2659914">
                  <a:moveTo>
                    <a:pt x="22997" y="0"/>
                  </a:moveTo>
                  <a:lnTo>
                    <a:pt x="2636916" y="0"/>
                  </a:lnTo>
                  <a:cubicBezTo>
                    <a:pt x="2649617" y="0"/>
                    <a:pt x="2659914" y="10296"/>
                    <a:pt x="2659914" y="22997"/>
                  </a:cubicBezTo>
                  <a:lnTo>
                    <a:pt x="2659914" y="1396067"/>
                  </a:lnTo>
                  <a:cubicBezTo>
                    <a:pt x="2659914" y="1408768"/>
                    <a:pt x="2649617" y="1419065"/>
                    <a:pt x="2636916" y="1419065"/>
                  </a:cubicBezTo>
                  <a:lnTo>
                    <a:pt x="22997" y="1419065"/>
                  </a:lnTo>
                  <a:cubicBezTo>
                    <a:pt x="10296" y="1419065"/>
                    <a:pt x="0" y="1408768"/>
                    <a:pt x="0" y="1396067"/>
                  </a:cubicBezTo>
                  <a:lnTo>
                    <a:pt x="0" y="22997"/>
                  </a:lnTo>
                  <a:cubicBezTo>
                    <a:pt x="0" y="10296"/>
                    <a:pt x="10296" y="0"/>
                    <a:pt x="22997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2659914" cy="14762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200073" y="2420671"/>
            <a:ext cx="7470546" cy="7470546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-25329" t="0" r="-25329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28700" y="2082153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PENGUJIAN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67677" y="4440217"/>
            <a:ext cx="9633038" cy="4181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663" indent="-323831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Pengujian prototipe perangkat keras adalah proses evaluasi dan validasi untuk memastikan bahwa prototipe berfungsi sesuai dengan spesifikasi yang telah ditetapkan dan dapat memenuhi kebutuhan pengguna.</a:t>
            </a:r>
          </a:p>
          <a:p>
            <a:pPr algn="just" marL="647663" indent="-323831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Pengujian ini mencakup berbagai aspek, mulai dari pengujian fungsional dasar hingga pengujian lingkungan dan kinerja.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799474" y="0"/>
            <a:ext cx="5917455" cy="2144404"/>
            <a:chOff x="0" y="0"/>
            <a:chExt cx="1558507" cy="56478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58507" cy="564781"/>
            </a:xfrm>
            <a:custGeom>
              <a:avLst/>
              <a:gdLst/>
              <a:ahLst/>
              <a:cxnLst/>
              <a:rect r="r" b="b" t="t" l="l"/>
              <a:pathLst>
                <a:path h="564781" w="1558507">
                  <a:moveTo>
                    <a:pt x="0" y="0"/>
                  </a:moveTo>
                  <a:lnTo>
                    <a:pt x="1558507" y="0"/>
                  </a:lnTo>
                  <a:lnTo>
                    <a:pt x="1558507" y="564781"/>
                  </a:lnTo>
                  <a:lnTo>
                    <a:pt x="0" y="56478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558507" cy="6219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89124" y="4733921"/>
            <a:ext cx="14709752" cy="1181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3"/>
              </a:lnSpc>
            </a:pPr>
            <a:r>
              <a:rPr lang="en-US" sz="10083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TERIMA KASIH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167541" y="544926"/>
            <a:ext cx="2266811" cy="967547"/>
            <a:chOff x="0" y="0"/>
            <a:chExt cx="1894744" cy="8087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44" t="0" r="-946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758202" y="543106"/>
            <a:ext cx="1034727" cy="1058193"/>
            <a:chOff x="0" y="0"/>
            <a:chExt cx="905227" cy="9257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33" t="0" r="-1130" b="-5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121440" y="402846"/>
            <a:ext cx="1336726" cy="1251709"/>
            <a:chOff x="0" y="0"/>
            <a:chExt cx="1092376" cy="10228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902" t="0" r="-14907" b="-4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628747" y="3052974"/>
            <a:ext cx="5921651" cy="1240500"/>
          </a:xfrm>
          <a:custGeom>
            <a:avLst/>
            <a:gdLst/>
            <a:ahLst/>
            <a:cxnLst/>
            <a:rect r="r" b="b" t="t" l="l"/>
            <a:pathLst>
              <a:path h="1240500" w="5921651">
                <a:moveTo>
                  <a:pt x="0" y="0"/>
                </a:moveTo>
                <a:lnTo>
                  <a:pt x="5921651" y="0"/>
                </a:lnTo>
                <a:lnTo>
                  <a:pt x="5921651" y="1240500"/>
                </a:lnTo>
                <a:lnTo>
                  <a:pt x="0" y="124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233161" y="3544701"/>
            <a:ext cx="12648448" cy="7009348"/>
            <a:chOff x="0" y="0"/>
            <a:chExt cx="16864597" cy="93457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864585" cy="9345803"/>
            </a:xfrm>
            <a:custGeom>
              <a:avLst/>
              <a:gdLst/>
              <a:ahLst/>
              <a:cxnLst/>
              <a:rect r="r" b="b" t="t" l="l"/>
              <a:pathLst>
                <a:path h="9345803" w="16864585">
                  <a:moveTo>
                    <a:pt x="0" y="0"/>
                  </a:moveTo>
                  <a:lnTo>
                    <a:pt x="16864585" y="0"/>
                  </a:lnTo>
                  <a:lnTo>
                    <a:pt x="16864585" y="9345803"/>
                  </a:lnTo>
                  <a:lnTo>
                    <a:pt x="0" y="9345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4" r="0" b="-4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9473415" y="1305474"/>
            <a:ext cx="8602304" cy="8602304"/>
            <a:chOff x="0" y="0"/>
            <a:chExt cx="11469739" cy="1146973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469751" cy="11469751"/>
            </a:xfrm>
            <a:custGeom>
              <a:avLst/>
              <a:gdLst/>
              <a:ahLst/>
              <a:cxnLst/>
              <a:rect r="r" b="b" t="t" l="l"/>
              <a:pathLst>
                <a:path h="11469751" w="11469751">
                  <a:moveTo>
                    <a:pt x="0" y="0"/>
                  </a:moveTo>
                  <a:lnTo>
                    <a:pt x="11469751" y="0"/>
                  </a:lnTo>
                  <a:lnTo>
                    <a:pt x="11469751" y="11469751"/>
                  </a:lnTo>
                  <a:lnTo>
                    <a:pt x="0" y="11469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909561" y="1917624"/>
            <a:ext cx="7730013" cy="7378004"/>
            <a:chOff x="0" y="0"/>
            <a:chExt cx="10306685" cy="983733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306686" cy="9837293"/>
            </a:xfrm>
            <a:custGeom>
              <a:avLst/>
              <a:gdLst/>
              <a:ahLst/>
              <a:cxnLst/>
              <a:rect r="r" b="b" t="t" l="l"/>
              <a:pathLst>
                <a:path h="9837293" w="10306686">
                  <a:moveTo>
                    <a:pt x="5153279" y="7874"/>
                  </a:moveTo>
                  <a:cubicBezTo>
                    <a:pt x="3393694" y="0"/>
                    <a:pt x="1764284" y="934212"/>
                    <a:pt x="882142" y="2456942"/>
                  </a:cubicBezTo>
                  <a:cubicBezTo>
                    <a:pt x="0" y="3979672"/>
                    <a:pt x="0" y="5857748"/>
                    <a:pt x="882142" y="7380478"/>
                  </a:cubicBezTo>
                  <a:cubicBezTo>
                    <a:pt x="1764284" y="8903208"/>
                    <a:pt x="3393694" y="9837293"/>
                    <a:pt x="5153279" y="9829419"/>
                  </a:cubicBezTo>
                  <a:cubicBezTo>
                    <a:pt x="6912991" y="9837293"/>
                    <a:pt x="8542401" y="8903081"/>
                    <a:pt x="9424543" y="7380351"/>
                  </a:cubicBezTo>
                  <a:cubicBezTo>
                    <a:pt x="10306686" y="5857621"/>
                    <a:pt x="10306685" y="3979418"/>
                    <a:pt x="9424543" y="2456815"/>
                  </a:cubicBezTo>
                  <a:cubicBezTo>
                    <a:pt x="8542401" y="934212"/>
                    <a:pt x="6912991" y="0"/>
                    <a:pt x="5153279" y="7874"/>
                  </a:cubicBez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421288" y="2406049"/>
            <a:ext cx="6706559" cy="6401157"/>
            <a:chOff x="0" y="0"/>
            <a:chExt cx="8942079" cy="85348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942070" cy="8534908"/>
            </a:xfrm>
            <a:custGeom>
              <a:avLst/>
              <a:gdLst/>
              <a:ahLst/>
              <a:cxnLst/>
              <a:rect r="r" b="b" t="t" l="l"/>
              <a:pathLst>
                <a:path h="8534908" w="8942070">
                  <a:moveTo>
                    <a:pt x="4471035" y="6858"/>
                  </a:moveTo>
                  <a:cubicBezTo>
                    <a:pt x="2944368" y="0"/>
                    <a:pt x="1530604" y="810514"/>
                    <a:pt x="765302" y="2131568"/>
                  </a:cubicBezTo>
                  <a:cubicBezTo>
                    <a:pt x="0" y="3452622"/>
                    <a:pt x="0" y="5082159"/>
                    <a:pt x="765302" y="6403213"/>
                  </a:cubicBezTo>
                  <a:cubicBezTo>
                    <a:pt x="1530604" y="7724267"/>
                    <a:pt x="2944368" y="8534908"/>
                    <a:pt x="4471035" y="8528050"/>
                  </a:cubicBezTo>
                  <a:cubicBezTo>
                    <a:pt x="5997702" y="8534908"/>
                    <a:pt x="7411466" y="7724267"/>
                    <a:pt x="8176768" y="6403213"/>
                  </a:cubicBezTo>
                  <a:cubicBezTo>
                    <a:pt x="8942070" y="5082159"/>
                    <a:pt x="8942070" y="3452622"/>
                    <a:pt x="8176768" y="2131568"/>
                  </a:cubicBezTo>
                  <a:cubicBezTo>
                    <a:pt x="7411466" y="810514"/>
                    <a:pt x="5997702" y="0"/>
                    <a:pt x="4471035" y="6858"/>
                  </a:cubicBezTo>
                  <a:close/>
                </a:path>
              </a:pathLst>
            </a:custGeom>
            <a:blipFill>
              <a:blip r:embed="rId7"/>
              <a:stretch>
                <a:fillRect l="-42590" t="-79" r="-42590" b="-7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83418" y="7524511"/>
            <a:ext cx="4087811" cy="66675"/>
            <a:chOff x="0" y="0"/>
            <a:chExt cx="5450415" cy="88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4319873" y="-287671"/>
            <a:ext cx="4350590" cy="1593145"/>
          </a:xfrm>
          <a:custGeom>
            <a:avLst/>
            <a:gdLst/>
            <a:ahLst/>
            <a:cxnLst/>
            <a:rect r="r" b="b" t="t" l="l"/>
            <a:pathLst>
              <a:path h="1593145" w="4350590">
                <a:moveTo>
                  <a:pt x="0" y="0"/>
                </a:moveTo>
                <a:lnTo>
                  <a:pt x="4350590" y="0"/>
                </a:lnTo>
                <a:lnTo>
                  <a:pt x="4350590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4569950" y="528925"/>
            <a:ext cx="1421058" cy="606553"/>
            <a:chOff x="0" y="0"/>
            <a:chExt cx="1894744" cy="80873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44" t="0" r="-946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182666" y="448615"/>
            <a:ext cx="757450" cy="774627"/>
            <a:chOff x="0" y="0"/>
            <a:chExt cx="1009933" cy="10328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9904" cy="1032891"/>
            </a:xfrm>
            <a:custGeom>
              <a:avLst/>
              <a:gdLst/>
              <a:ahLst/>
              <a:cxnLst/>
              <a:rect r="r" b="b" t="t" l="l"/>
              <a:pathLst>
                <a:path h="1032891" w="1009904">
                  <a:moveTo>
                    <a:pt x="0" y="0"/>
                  </a:moveTo>
                  <a:lnTo>
                    <a:pt x="1009904" y="0"/>
                  </a:lnTo>
                  <a:lnTo>
                    <a:pt x="1009904" y="1032891"/>
                  </a:lnTo>
                  <a:lnTo>
                    <a:pt x="0" y="10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33" t="0" r="-1136" b="5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7147110" y="448615"/>
            <a:ext cx="819282" cy="767174"/>
            <a:chOff x="0" y="0"/>
            <a:chExt cx="1092376" cy="102289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902" t="0" r="-14907" b="-3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447346" y="4950700"/>
            <a:ext cx="12464420" cy="190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99"/>
              </a:lnSpc>
            </a:pPr>
            <a:r>
              <a:rPr lang="en-US" sz="7299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PERANCANGAN </a:t>
            </a:r>
          </a:p>
          <a:p>
            <a:pPr algn="l">
              <a:lnSpc>
                <a:spcPts val="7299"/>
              </a:lnSpc>
            </a:pPr>
            <a:r>
              <a:rPr lang="en-US" sz="7299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PERANGKAT KERAS IOT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79018" y="3327639"/>
            <a:ext cx="3306122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DB81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Pertemuan  11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0" y="8267461"/>
            <a:ext cx="8157818" cy="1327780"/>
            <a:chOff x="0" y="0"/>
            <a:chExt cx="2148561" cy="34970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48561" cy="349703"/>
            </a:xfrm>
            <a:custGeom>
              <a:avLst/>
              <a:gdLst/>
              <a:ahLst/>
              <a:cxnLst/>
              <a:rect r="r" b="b" t="t" l="l"/>
              <a:pathLst>
                <a:path h="349703" w="2148561">
                  <a:moveTo>
                    <a:pt x="0" y="0"/>
                  </a:moveTo>
                  <a:lnTo>
                    <a:pt x="2148561" y="0"/>
                  </a:lnTo>
                  <a:lnTo>
                    <a:pt x="2148561" y="349703"/>
                  </a:lnTo>
                  <a:lnTo>
                    <a:pt x="0" y="349703"/>
                  </a:lnTo>
                  <a:close/>
                </a:path>
              </a:pathLst>
            </a:custGeom>
            <a:solidFill>
              <a:srgbClr val="022135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2148561" cy="40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339509" y="8581784"/>
            <a:ext cx="781831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DB81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PROGRAM STUDI INFORMATIKA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332772" y="-66638"/>
            <a:ext cx="10420276" cy="10420276"/>
            <a:chOff x="0" y="0"/>
            <a:chExt cx="13893701" cy="13893701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13893673" cy="13893673"/>
            </a:xfrm>
            <a:custGeom>
              <a:avLst/>
              <a:gdLst/>
              <a:ahLst/>
              <a:cxnLst/>
              <a:rect r="r" b="b" t="t" l="l"/>
              <a:pathLst>
                <a:path h="13893673" w="13893673">
                  <a:moveTo>
                    <a:pt x="13893673" y="0"/>
                  </a:moveTo>
                  <a:lnTo>
                    <a:pt x="0" y="0"/>
                  </a:lnTo>
                  <a:lnTo>
                    <a:pt x="0" y="13893673"/>
                  </a:lnTo>
                  <a:lnTo>
                    <a:pt x="13893673" y="13893673"/>
                  </a:lnTo>
                  <a:lnTo>
                    <a:pt x="13893673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1868010"/>
            <a:ext cx="10273597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22135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TUJUAN PEMBELAJARAN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913760" y="514350"/>
            <a:ext cx="9258300" cy="9258300"/>
            <a:chOff x="0" y="0"/>
            <a:chExt cx="12344400" cy="12344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344400" cy="12344400"/>
            </a:xfrm>
            <a:custGeom>
              <a:avLst/>
              <a:gdLst/>
              <a:ahLst/>
              <a:cxnLst/>
              <a:rect r="r" b="b" t="t" l="l"/>
              <a:pathLst>
                <a:path h="12344400" w="12344400">
                  <a:moveTo>
                    <a:pt x="0" y="0"/>
                  </a:moveTo>
                  <a:lnTo>
                    <a:pt x="12344400" y="0"/>
                  </a:lnTo>
                  <a:lnTo>
                    <a:pt x="12344400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383165" y="1173182"/>
            <a:ext cx="8319489" cy="7940637"/>
            <a:chOff x="0" y="0"/>
            <a:chExt cx="11092653" cy="105875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092688" cy="10587609"/>
            </a:xfrm>
            <a:custGeom>
              <a:avLst/>
              <a:gdLst/>
              <a:ahLst/>
              <a:cxnLst/>
              <a:rect r="r" b="b" t="t" l="l"/>
              <a:pathLst>
                <a:path h="10587609" w="11092688">
                  <a:moveTo>
                    <a:pt x="5546344" y="8509"/>
                  </a:moveTo>
                  <a:cubicBezTo>
                    <a:pt x="3652393" y="0"/>
                    <a:pt x="1898777" y="1005459"/>
                    <a:pt x="949452" y="2644267"/>
                  </a:cubicBezTo>
                  <a:cubicBezTo>
                    <a:pt x="127" y="4283075"/>
                    <a:pt x="0" y="6304534"/>
                    <a:pt x="949452" y="7943215"/>
                  </a:cubicBezTo>
                  <a:cubicBezTo>
                    <a:pt x="1898904" y="9581897"/>
                    <a:pt x="3652393" y="10587482"/>
                    <a:pt x="5546344" y="10579100"/>
                  </a:cubicBezTo>
                  <a:cubicBezTo>
                    <a:pt x="7440168" y="10587609"/>
                    <a:pt x="9193911" y="9582023"/>
                    <a:pt x="10143236" y="7943342"/>
                  </a:cubicBezTo>
                  <a:cubicBezTo>
                    <a:pt x="11092561" y="6304661"/>
                    <a:pt x="11092688" y="4283075"/>
                    <a:pt x="10143236" y="2644394"/>
                  </a:cubicBezTo>
                  <a:cubicBezTo>
                    <a:pt x="9193784" y="1005713"/>
                    <a:pt x="7440168" y="0"/>
                    <a:pt x="5546344" y="85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933916" y="1698852"/>
            <a:ext cx="7217989" cy="6889297"/>
            <a:chOff x="0" y="0"/>
            <a:chExt cx="9623985" cy="91857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624061" cy="9185783"/>
            </a:xfrm>
            <a:custGeom>
              <a:avLst/>
              <a:gdLst/>
              <a:ahLst/>
              <a:cxnLst/>
              <a:rect r="r" b="b" t="t" l="l"/>
              <a:pathLst>
                <a:path h="9185783" w="9624061">
                  <a:moveTo>
                    <a:pt x="4812030" y="7366"/>
                  </a:moveTo>
                  <a:cubicBezTo>
                    <a:pt x="3168904" y="0"/>
                    <a:pt x="1647444" y="872363"/>
                    <a:pt x="823722" y="2294128"/>
                  </a:cubicBezTo>
                  <a:cubicBezTo>
                    <a:pt x="0" y="3715893"/>
                    <a:pt x="0" y="5469763"/>
                    <a:pt x="823722" y="6891528"/>
                  </a:cubicBezTo>
                  <a:cubicBezTo>
                    <a:pt x="1647444" y="8313293"/>
                    <a:pt x="3168904" y="9185783"/>
                    <a:pt x="4812030" y="9178417"/>
                  </a:cubicBezTo>
                  <a:cubicBezTo>
                    <a:pt x="6455156" y="9185783"/>
                    <a:pt x="7976616" y="8313420"/>
                    <a:pt x="8800338" y="6891655"/>
                  </a:cubicBezTo>
                  <a:cubicBezTo>
                    <a:pt x="9624061" y="5469891"/>
                    <a:pt x="9624060" y="3716020"/>
                    <a:pt x="8800338" y="2294255"/>
                  </a:cubicBezTo>
                  <a:cubicBezTo>
                    <a:pt x="7976616" y="872490"/>
                    <a:pt x="6455156" y="0"/>
                    <a:pt x="4812030" y="7366"/>
                  </a:cubicBezTo>
                  <a:close/>
                </a:path>
              </a:pathLst>
            </a:custGeom>
            <a:blipFill>
              <a:blip r:embed="rId5"/>
              <a:stretch>
                <a:fillRect l="-14610" t="-79" r="-14609" b="-79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95362" y="3960268"/>
            <a:ext cx="4087811" cy="66675"/>
            <a:chOff x="0" y="0"/>
            <a:chExt cx="5450415" cy="889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693555" y="1029523"/>
            <a:ext cx="1813321" cy="300022"/>
            <a:chOff x="0" y="0"/>
            <a:chExt cx="2417761" cy="4000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212" r="-2" b="-2206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921618" y="-2017253"/>
            <a:ext cx="3561608" cy="3643588"/>
            <a:chOff x="0" y="0"/>
            <a:chExt cx="4748811" cy="48581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2" t="0" r="-83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44" t="0" r="-946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33" t="0" r="-1130" b="-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4902" t="0" r="-14907" b="-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28700" y="4937151"/>
            <a:ext cx="6504810" cy="3006771"/>
            <a:chOff x="0" y="0"/>
            <a:chExt cx="1713201" cy="79190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13201" cy="791907"/>
            </a:xfrm>
            <a:custGeom>
              <a:avLst/>
              <a:gdLst/>
              <a:ahLst/>
              <a:cxnLst/>
              <a:rect r="r" b="b" t="t" l="l"/>
              <a:pathLst>
                <a:path h="791907" w="1713201">
                  <a:moveTo>
                    <a:pt x="19043" y="0"/>
                  </a:moveTo>
                  <a:lnTo>
                    <a:pt x="1694158" y="0"/>
                  </a:lnTo>
                  <a:cubicBezTo>
                    <a:pt x="1699208" y="0"/>
                    <a:pt x="1704052" y="2006"/>
                    <a:pt x="1707623" y="5578"/>
                  </a:cubicBezTo>
                  <a:cubicBezTo>
                    <a:pt x="1711195" y="9149"/>
                    <a:pt x="1713201" y="13992"/>
                    <a:pt x="1713201" y="19043"/>
                  </a:cubicBezTo>
                  <a:lnTo>
                    <a:pt x="1713201" y="772864"/>
                  </a:lnTo>
                  <a:cubicBezTo>
                    <a:pt x="1713201" y="777914"/>
                    <a:pt x="1711195" y="782758"/>
                    <a:pt x="1707623" y="786329"/>
                  </a:cubicBezTo>
                  <a:cubicBezTo>
                    <a:pt x="1704052" y="789900"/>
                    <a:pt x="1699208" y="791907"/>
                    <a:pt x="1694158" y="791907"/>
                  </a:cubicBezTo>
                  <a:lnTo>
                    <a:pt x="19043" y="791907"/>
                  </a:lnTo>
                  <a:cubicBezTo>
                    <a:pt x="8526" y="791907"/>
                    <a:pt x="0" y="783381"/>
                    <a:pt x="0" y="772864"/>
                  </a:cubicBezTo>
                  <a:lnTo>
                    <a:pt x="0" y="19043"/>
                  </a:lnTo>
                  <a:cubicBezTo>
                    <a:pt x="0" y="8526"/>
                    <a:pt x="8526" y="0"/>
                    <a:pt x="19043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1713201" cy="8490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173769" y="4998493"/>
            <a:ext cx="6214671" cy="280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22135"/>
                </a:solidFill>
                <a:latin typeface="Cloud"/>
                <a:ea typeface="Cloud"/>
                <a:cs typeface="Cloud"/>
                <a:sym typeface="Cloud"/>
              </a:rPr>
              <a:t>Mahasiswa mampu mendemonstrasikan perangkat keras Internet of Things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025445" y="-712835"/>
            <a:ext cx="5155920" cy="2857239"/>
            <a:chOff x="0" y="0"/>
            <a:chExt cx="6874560" cy="3809652"/>
          </a:xfrm>
        </p:grpSpPr>
        <p:sp>
          <p:nvSpPr>
            <p:cNvPr name="Freeform 5" id="5"/>
            <p:cNvSpPr/>
            <p:nvPr/>
          </p:nvSpPr>
          <p:spPr>
            <a:xfrm flipH="true" flipV="true" rot="0">
              <a:off x="0" y="0"/>
              <a:ext cx="6874510" cy="3809619"/>
            </a:xfrm>
            <a:custGeom>
              <a:avLst/>
              <a:gdLst/>
              <a:ahLst/>
              <a:cxnLst/>
              <a:rect r="r" b="b" t="t" l="l"/>
              <a:pathLst>
                <a:path h="3809619" w="6874510">
                  <a:moveTo>
                    <a:pt x="6874510" y="3809619"/>
                  </a:moveTo>
                  <a:lnTo>
                    <a:pt x="0" y="3809619"/>
                  </a:lnTo>
                  <a:lnTo>
                    <a:pt x="0" y="0"/>
                  </a:lnTo>
                  <a:lnTo>
                    <a:pt x="6874510" y="0"/>
                  </a:lnTo>
                  <a:lnTo>
                    <a:pt x="6874510" y="3809619"/>
                  </a:lnTo>
                  <a:close/>
                </a:path>
              </a:pathLst>
            </a:custGeom>
            <a:blipFill>
              <a:blip r:embed="rId3"/>
              <a:stretch>
                <a:fillRect l="0" t="-106" r="0" b="-10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563628" y="8229600"/>
            <a:ext cx="4908884" cy="4114800"/>
            <a:chOff x="0" y="0"/>
            <a:chExt cx="6545179" cy="548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545199" cy="5486400"/>
            </a:xfrm>
            <a:custGeom>
              <a:avLst/>
              <a:gdLst/>
              <a:ahLst/>
              <a:cxnLst/>
              <a:rect r="r" b="b" t="t" l="l"/>
              <a:pathLst>
                <a:path h="5486400" w="6545199">
                  <a:moveTo>
                    <a:pt x="0" y="0"/>
                  </a:moveTo>
                  <a:lnTo>
                    <a:pt x="6545199" y="0"/>
                  </a:lnTo>
                  <a:lnTo>
                    <a:pt x="654519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4" r="0" b="-5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2515" y="8964758"/>
            <a:ext cx="3561608" cy="3643588"/>
            <a:chOff x="0" y="0"/>
            <a:chExt cx="4748811" cy="48581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290567" y="1744447"/>
            <a:ext cx="6798106" cy="6798106"/>
          </a:xfrm>
          <a:custGeom>
            <a:avLst/>
            <a:gdLst/>
            <a:ahLst/>
            <a:cxnLst/>
            <a:rect r="r" b="b" t="t" l="l"/>
            <a:pathLst>
              <a:path h="6798106" w="6798106">
                <a:moveTo>
                  <a:pt x="0" y="0"/>
                </a:moveTo>
                <a:lnTo>
                  <a:pt x="6798106" y="0"/>
                </a:lnTo>
                <a:lnTo>
                  <a:pt x="6798106" y="6798106"/>
                </a:lnTo>
                <a:lnTo>
                  <a:pt x="0" y="6798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83462" y="1483089"/>
            <a:ext cx="11072740" cy="7182688"/>
          </a:xfrm>
          <a:custGeom>
            <a:avLst/>
            <a:gdLst/>
            <a:ahLst/>
            <a:cxnLst/>
            <a:rect r="r" b="b" t="t" l="l"/>
            <a:pathLst>
              <a:path h="7182688" w="11072740">
                <a:moveTo>
                  <a:pt x="0" y="0"/>
                </a:moveTo>
                <a:lnTo>
                  <a:pt x="11072740" y="0"/>
                </a:lnTo>
                <a:lnTo>
                  <a:pt x="11072740" y="7182689"/>
                </a:lnTo>
                <a:lnTo>
                  <a:pt x="0" y="71826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29456" y="2183348"/>
            <a:ext cx="5920329" cy="5920305"/>
            <a:chOff x="0" y="0"/>
            <a:chExt cx="7893772" cy="78937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93812" cy="7893685"/>
            </a:xfrm>
            <a:custGeom>
              <a:avLst/>
              <a:gdLst/>
              <a:ahLst/>
              <a:cxnLst/>
              <a:rect r="r" b="b" t="t" l="l"/>
              <a:pathLst>
                <a:path h="7893685" w="7893812">
                  <a:moveTo>
                    <a:pt x="7893812" y="3946906"/>
                  </a:moveTo>
                  <a:cubicBezTo>
                    <a:pt x="7893812" y="6126607"/>
                    <a:pt x="6126734" y="7893685"/>
                    <a:pt x="3946906" y="7893685"/>
                  </a:cubicBezTo>
                  <a:cubicBezTo>
                    <a:pt x="1767078" y="7893685"/>
                    <a:pt x="0" y="6126607"/>
                    <a:pt x="0" y="3946906"/>
                  </a:cubicBezTo>
                  <a:cubicBezTo>
                    <a:pt x="0" y="1767205"/>
                    <a:pt x="1767078" y="0"/>
                    <a:pt x="3946906" y="0"/>
                  </a:cubicBezTo>
                  <a:cubicBezTo>
                    <a:pt x="6126734" y="0"/>
                    <a:pt x="7893812" y="1767078"/>
                    <a:pt x="7893812" y="3946906"/>
                  </a:cubicBezTo>
                  <a:close/>
                </a:path>
              </a:pathLst>
            </a:custGeom>
            <a:blipFill>
              <a:blip r:embed="rId10"/>
              <a:stretch>
                <a:fillRect l="-20477" t="0" r="-20476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088673" y="4248566"/>
            <a:ext cx="9118785" cy="193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67"/>
              </a:lnSpc>
            </a:pPr>
            <a:r>
              <a:rPr lang="en-US" sz="74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Tahapan Perancangan Perangkat Keras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6357519" y="-1821794"/>
            <a:ext cx="3561608" cy="3643588"/>
            <a:chOff x="0" y="0"/>
            <a:chExt cx="4748811" cy="485811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748784" cy="4858131"/>
            </a:xfrm>
            <a:custGeom>
              <a:avLst/>
              <a:gdLst/>
              <a:ahLst/>
              <a:cxnLst/>
              <a:rect r="r" b="b" t="t" l="l"/>
              <a:pathLst>
                <a:path h="4858131" w="4748784">
                  <a:moveTo>
                    <a:pt x="0" y="0"/>
                  </a:moveTo>
                  <a:lnTo>
                    <a:pt x="4748784" y="0"/>
                  </a:lnTo>
                  <a:lnTo>
                    <a:pt x="4748784" y="4858131"/>
                  </a:lnTo>
                  <a:lnTo>
                    <a:pt x="0" y="485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" t="0" r="-83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325312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419584" y="2806815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259300" y="0"/>
            <a:ext cx="980923" cy="3230761"/>
          </a:xfrm>
          <a:custGeom>
            <a:avLst/>
            <a:gdLst/>
            <a:ahLst/>
            <a:cxnLst/>
            <a:rect r="r" b="b" t="t" l="l"/>
            <a:pathLst>
              <a:path h="3230761" w="980923">
                <a:moveTo>
                  <a:pt x="0" y="0"/>
                </a:moveTo>
                <a:lnTo>
                  <a:pt x="980923" y="0"/>
                </a:lnTo>
                <a:lnTo>
                  <a:pt x="980923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8853503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2011109" y="-2057400"/>
            <a:ext cx="3386232" cy="3464176"/>
            <a:chOff x="0" y="0"/>
            <a:chExt cx="4514976" cy="4618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14977" cy="4618863"/>
            </a:xfrm>
            <a:custGeom>
              <a:avLst/>
              <a:gdLst/>
              <a:ahLst/>
              <a:cxnLst/>
              <a:rect r="r" b="b" t="t" l="l"/>
              <a:pathLst>
                <a:path h="4618863" w="4514977">
                  <a:moveTo>
                    <a:pt x="0" y="0"/>
                  </a:moveTo>
                  <a:lnTo>
                    <a:pt x="4514977" y="0"/>
                  </a:lnTo>
                  <a:lnTo>
                    <a:pt x="4514977" y="4618863"/>
                  </a:lnTo>
                  <a:lnTo>
                    <a:pt x="0" y="461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" t="0" r="-26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44" t="0" r="-94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33" t="0" r="-1130" b="-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4902" t="0" r="-14907" b="-4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178205" y="3362412"/>
            <a:ext cx="9489952" cy="4199863"/>
          </a:xfrm>
          <a:custGeom>
            <a:avLst/>
            <a:gdLst/>
            <a:ahLst/>
            <a:cxnLst/>
            <a:rect r="r" b="b" t="t" l="l"/>
            <a:pathLst>
              <a:path h="4199863" w="9489952">
                <a:moveTo>
                  <a:pt x="0" y="0"/>
                </a:moveTo>
                <a:lnTo>
                  <a:pt x="9489952" y="0"/>
                </a:lnTo>
                <a:lnTo>
                  <a:pt x="9489952" y="4199863"/>
                </a:lnTo>
                <a:lnTo>
                  <a:pt x="0" y="41998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579248" y="2873490"/>
            <a:ext cx="6708752" cy="7413510"/>
          </a:xfrm>
          <a:custGeom>
            <a:avLst/>
            <a:gdLst/>
            <a:ahLst/>
            <a:cxnLst/>
            <a:rect r="r" b="b" t="t" l="l"/>
            <a:pathLst>
              <a:path h="7413510" w="6708752">
                <a:moveTo>
                  <a:pt x="0" y="0"/>
                </a:moveTo>
                <a:lnTo>
                  <a:pt x="6708752" y="0"/>
                </a:lnTo>
                <a:lnTo>
                  <a:pt x="6708752" y="7413510"/>
                </a:lnTo>
                <a:lnTo>
                  <a:pt x="0" y="74135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458" r="0" b="-34112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127324" y="2082153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ANALISA SISTEM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68421" y="3894024"/>
            <a:ext cx="8709521" cy="3060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Teknik untuk memecahkan masalah dengan menguraikan komponen-komponen sistem dan mempelajari sejauh mana komponen-komponen tersebut berfungsi dan berinteraksi untuk mencapai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" y="-355647"/>
            <a:ext cx="18745787" cy="20050437"/>
            <a:chOff x="0" y="0"/>
            <a:chExt cx="24384000" cy="260810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26081053"/>
            </a:xfrm>
            <a:custGeom>
              <a:avLst/>
              <a:gdLst/>
              <a:ahLst/>
              <a:cxnLst/>
              <a:rect r="r" b="b" t="t" l="l"/>
              <a:pathLst>
                <a:path h="260810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6081053"/>
                  </a:lnTo>
                  <a:lnTo>
                    <a:pt x="0" y="26081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075" t="0" r="-4507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100094" y="2412248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697650" y="8385848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011109" y="-2057400"/>
            <a:ext cx="4022217" cy="4114800"/>
            <a:chOff x="0" y="0"/>
            <a:chExt cx="5362956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658775" y="-2057400"/>
            <a:ext cx="4022217" cy="4114800"/>
            <a:chOff x="0" y="0"/>
            <a:chExt cx="5362956" cy="548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18287" y="3428569"/>
            <a:ext cx="732918" cy="55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4100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1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7084497" y="-355647"/>
            <a:ext cx="4119006" cy="1593145"/>
          </a:xfrm>
          <a:custGeom>
            <a:avLst/>
            <a:gdLst/>
            <a:ahLst/>
            <a:cxnLst/>
            <a:rect r="r" b="b" t="t" l="l"/>
            <a:pathLst>
              <a:path h="1593145" w="4119006">
                <a:moveTo>
                  <a:pt x="0" y="0"/>
                </a:moveTo>
                <a:lnTo>
                  <a:pt x="4119006" y="0"/>
                </a:lnTo>
                <a:lnTo>
                  <a:pt x="4119006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7507235" y="460949"/>
            <a:ext cx="1421058" cy="606553"/>
            <a:chOff x="0" y="0"/>
            <a:chExt cx="1894744" cy="80873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944" t="0" r="-946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166882" y="420794"/>
            <a:ext cx="678920" cy="694317"/>
            <a:chOff x="0" y="0"/>
            <a:chExt cx="905227" cy="9257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33" t="0" r="-1130" b="-5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084394" y="380639"/>
            <a:ext cx="819282" cy="767174"/>
            <a:chOff x="0" y="0"/>
            <a:chExt cx="1092376" cy="102289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4902" t="0" r="-14907" b="-4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6740665" y="3868787"/>
            <a:ext cx="553614" cy="558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4104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30112" y="2878973"/>
            <a:ext cx="247948" cy="55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0"/>
              </a:lnSpc>
              <a:spcBef>
                <a:spcPct val="0"/>
              </a:spcBef>
            </a:pPr>
            <a:r>
              <a:rPr lang="en-US" sz="4100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5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641393" y="3016013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7" y="0"/>
                </a:lnTo>
                <a:lnTo>
                  <a:pt x="5480147" y="2425288"/>
                </a:lnTo>
                <a:lnTo>
                  <a:pt x="0" y="24252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31569" y="3471853"/>
            <a:ext cx="4630729" cy="201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Mengidentifikasi kebutuhan pengguna dan spesifikasi sistem yang harus dipenuhi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6403532" y="3016013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6" y="0"/>
                </a:lnTo>
                <a:lnTo>
                  <a:pt x="5480146" y="2425288"/>
                </a:lnTo>
                <a:lnTo>
                  <a:pt x="0" y="24252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166459" y="2980145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7" y="0"/>
                </a:lnTo>
                <a:lnTo>
                  <a:pt x="5480147" y="2425287"/>
                </a:lnTo>
                <a:lnTo>
                  <a:pt x="0" y="2425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2591168" y="3206942"/>
            <a:ext cx="4630729" cy="197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Memastikan bahwa komponen perangkat keras dan perangkat lunak dapat terintegrasi dengan baik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740665" y="6994759"/>
            <a:ext cx="553614" cy="558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4104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4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641393" y="5722293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7" y="0"/>
                </a:lnTo>
                <a:lnTo>
                  <a:pt x="5480147" y="2425288"/>
                </a:lnTo>
                <a:lnTo>
                  <a:pt x="0" y="24252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005422" y="5987638"/>
            <a:ext cx="4630729" cy="197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Menilai resiko keamanan untuk memastikan bahwa data yang dikirim melalui perangkat IoT aman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6403532" y="5722293"/>
            <a:ext cx="5480147" cy="2425288"/>
          </a:xfrm>
          <a:custGeom>
            <a:avLst/>
            <a:gdLst/>
            <a:ahLst/>
            <a:cxnLst/>
            <a:rect r="r" b="b" t="t" l="l"/>
            <a:pathLst>
              <a:path h="2425288" w="5480147">
                <a:moveTo>
                  <a:pt x="0" y="0"/>
                </a:moveTo>
                <a:lnTo>
                  <a:pt x="5480146" y="0"/>
                </a:lnTo>
                <a:lnTo>
                  <a:pt x="5480146" y="2425288"/>
                </a:lnTo>
                <a:lnTo>
                  <a:pt x="0" y="24252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6572098" y="6160872"/>
            <a:ext cx="5143014" cy="148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Mengembangkan strategi untuk pemantauan dan pengembangan berkelanjutan.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12166459" y="5686425"/>
            <a:ext cx="5561194" cy="2461156"/>
          </a:xfrm>
          <a:custGeom>
            <a:avLst/>
            <a:gdLst/>
            <a:ahLst/>
            <a:cxnLst/>
            <a:rect r="r" b="b" t="t" l="l"/>
            <a:pathLst>
              <a:path h="2461156" w="5561194">
                <a:moveTo>
                  <a:pt x="0" y="0"/>
                </a:moveTo>
                <a:lnTo>
                  <a:pt x="5561194" y="0"/>
                </a:lnTo>
                <a:lnTo>
                  <a:pt x="5561194" y="2461156"/>
                </a:lnTo>
                <a:lnTo>
                  <a:pt x="0" y="2461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2169428" y="6091232"/>
            <a:ext cx="5576850" cy="197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Melakukan pemeliharaan yang optimal dan efektif agar perangkat IoT tetap dapat beroperasi dengan baik.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662297" y="1659773"/>
            <a:ext cx="7688091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TUJUAN ANALISA SISTEM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366240" y="3306032"/>
            <a:ext cx="5554730" cy="247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Menganalisis kinerja komponen-komponen IoT untuk memastikan bahwa dapat beroperasi secara efisien dan efektif</a:t>
            </a: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9108289"/>
            <a:ext cx="1813321" cy="300022"/>
            <a:chOff x="0" y="0"/>
            <a:chExt cx="2417761" cy="4000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212" r="-2" b="-220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757558" y="-2091297"/>
            <a:ext cx="3268873" cy="3344116"/>
            <a:chOff x="0" y="0"/>
            <a:chExt cx="4358497" cy="44588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8513" cy="4458843"/>
            </a:xfrm>
            <a:custGeom>
              <a:avLst/>
              <a:gdLst/>
              <a:ahLst/>
              <a:cxnLst/>
              <a:rect r="r" b="b" t="t" l="l"/>
              <a:pathLst>
                <a:path h="4458843" w="4358513">
                  <a:moveTo>
                    <a:pt x="0" y="0"/>
                  </a:moveTo>
                  <a:lnTo>
                    <a:pt x="4358513" y="0"/>
                  </a:lnTo>
                  <a:lnTo>
                    <a:pt x="4358513" y="4458843"/>
                  </a:lnTo>
                  <a:lnTo>
                    <a:pt x="0" y="4458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52484" y="8229600"/>
            <a:ext cx="4022217" cy="4114800"/>
            <a:chOff x="0" y="0"/>
            <a:chExt cx="5362956" cy="548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" t="0" r="-85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4" t="0" r="-94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3" t="0" r="-1130" b="-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02" t="0" r="-14907" b="-4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660901" y="9167473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321932" y="4429808"/>
            <a:ext cx="7541661" cy="874395"/>
          </a:xfrm>
          <a:custGeom>
            <a:avLst/>
            <a:gdLst/>
            <a:ahLst/>
            <a:cxnLst/>
            <a:rect r="r" b="b" t="t" l="l"/>
            <a:pathLst>
              <a:path h="874395" w="7541661">
                <a:moveTo>
                  <a:pt x="0" y="0"/>
                </a:moveTo>
                <a:lnTo>
                  <a:pt x="7541660" y="0"/>
                </a:lnTo>
                <a:lnTo>
                  <a:pt x="7541660" y="874395"/>
                </a:lnTo>
                <a:lnTo>
                  <a:pt x="0" y="8743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6251185" y="2541667"/>
            <a:ext cx="6921162" cy="112889"/>
            <a:chOff x="0" y="0"/>
            <a:chExt cx="5450415" cy="889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467677" y="3239326"/>
            <a:ext cx="9550404" cy="5489997"/>
            <a:chOff x="0" y="0"/>
            <a:chExt cx="2515333" cy="144592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515333" cy="1445925"/>
            </a:xfrm>
            <a:custGeom>
              <a:avLst/>
              <a:gdLst/>
              <a:ahLst/>
              <a:cxnLst/>
              <a:rect r="r" b="b" t="t" l="l"/>
              <a:pathLst>
                <a:path h="1445925" w="2515333">
                  <a:moveTo>
                    <a:pt x="24319" y="0"/>
                  </a:moveTo>
                  <a:lnTo>
                    <a:pt x="2491014" y="0"/>
                  </a:lnTo>
                  <a:cubicBezTo>
                    <a:pt x="2504445" y="0"/>
                    <a:pt x="2515333" y="10888"/>
                    <a:pt x="2515333" y="24319"/>
                  </a:cubicBezTo>
                  <a:lnTo>
                    <a:pt x="2515333" y="1421606"/>
                  </a:lnTo>
                  <a:cubicBezTo>
                    <a:pt x="2515333" y="1428056"/>
                    <a:pt x="2512770" y="1434241"/>
                    <a:pt x="2508210" y="1438802"/>
                  </a:cubicBezTo>
                  <a:cubicBezTo>
                    <a:pt x="2503649" y="1443363"/>
                    <a:pt x="2497463" y="1445925"/>
                    <a:pt x="2491014" y="1445925"/>
                  </a:cubicBezTo>
                  <a:lnTo>
                    <a:pt x="24319" y="1445925"/>
                  </a:lnTo>
                  <a:cubicBezTo>
                    <a:pt x="10888" y="1445925"/>
                    <a:pt x="0" y="1435037"/>
                    <a:pt x="0" y="1421606"/>
                  </a:cubicBezTo>
                  <a:lnTo>
                    <a:pt x="0" y="24319"/>
                  </a:lnTo>
                  <a:cubicBezTo>
                    <a:pt x="0" y="10888"/>
                    <a:pt x="10888" y="0"/>
                    <a:pt x="24319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2515333" cy="1503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375601" y="1750330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IDENTIFIKASI KEBUTUHAN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67677" y="3616581"/>
            <a:ext cx="9244090" cy="533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Pada perancangan perangkat keras, pengguna harus dapat melakukan identifikasi kebutuhan dari setiap impelementasi. 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Identifikasi kebutuhan meliputi jenis sensor, tipe sensor, jenis aktuator, jenis komunikasi, mikrokontroller dan besaran sumber daya listrik yang digunakan.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Komponen-kompone yang dipilih harus disesuaikan spesifikasi dan tipenya</a:t>
            </a:r>
          </a:p>
          <a:p>
            <a:pPr algn="just">
              <a:lnSpc>
                <a:spcPts val="4200"/>
              </a:lnSpc>
            </a:pPr>
          </a:p>
        </p:txBody>
      </p:sp>
      <p:sp>
        <p:nvSpPr>
          <p:cNvPr name="AutoShape 26" id="26"/>
          <p:cNvSpPr/>
          <p:nvPr/>
        </p:nvSpPr>
        <p:spPr>
          <a:xfrm>
            <a:off x="11288204" y="5480856"/>
            <a:ext cx="0" cy="840824"/>
          </a:xfrm>
          <a:prstGeom prst="line">
            <a:avLst/>
          </a:prstGeom>
          <a:ln cap="flat" w="57150">
            <a:solidFill>
              <a:srgbClr val="013049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7" id="27"/>
          <p:cNvSpPr/>
          <p:nvPr/>
        </p:nvSpPr>
        <p:spPr>
          <a:xfrm>
            <a:off x="14121337" y="5563912"/>
            <a:ext cx="0" cy="840824"/>
          </a:xfrm>
          <a:prstGeom prst="line">
            <a:avLst/>
          </a:prstGeom>
          <a:ln cap="flat" w="57150">
            <a:solidFill>
              <a:srgbClr val="013049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8" id="28"/>
          <p:cNvSpPr/>
          <p:nvPr/>
        </p:nvSpPr>
        <p:spPr>
          <a:xfrm>
            <a:off x="16991708" y="5480856"/>
            <a:ext cx="0" cy="840824"/>
          </a:xfrm>
          <a:prstGeom prst="line">
            <a:avLst/>
          </a:prstGeom>
          <a:ln cap="flat" w="57150">
            <a:solidFill>
              <a:srgbClr val="013049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9" id="29"/>
          <p:cNvSpPr txBox="true"/>
          <p:nvPr/>
        </p:nvSpPr>
        <p:spPr>
          <a:xfrm rot="0">
            <a:off x="10235411" y="6435981"/>
            <a:ext cx="256758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13049"/>
                </a:solidFill>
                <a:latin typeface="Cloud Bold"/>
                <a:ea typeface="Cloud Bold"/>
                <a:cs typeface="Cloud Bold"/>
                <a:sym typeface="Cloud Bold"/>
              </a:rPr>
              <a:t>Sensor Infrared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321932" y="3616581"/>
            <a:ext cx="542701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13049"/>
                </a:solidFill>
                <a:latin typeface="Cloud Bold"/>
                <a:ea typeface="Cloud Bold"/>
                <a:cs typeface="Cloud Bold"/>
                <a:sym typeface="Cloud Bold"/>
              </a:rPr>
              <a:t>Alat Penghitung Jumlah Barang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250693" y="6435981"/>
            <a:ext cx="1741289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13049"/>
                </a:solidFill>
                <a:latin typeface="Cloud Bold"/>
                <a:ea typeface="Cloud Bold"/>
                <a:cs typeface="Cloud Bold"/>
                <a:sym typeface="Cloud Bold"/>
              </a:rPr>
              <a:t>NodeMCU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13049"/>
                </a:solidFill>
                <a:latin typeface="Cloud Bold"/>
                <a:ea typeface="Cloud Bold"/>
                <a:cs typeface="Cloud Bold"/>
                <a:sym typeface="Cloud Bold"/>
              </a:rPr>
              <a:t>ESP8266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6658333" y="6435981"/>
            <a:ext cx="66675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13049"/>
                </a:solidFill>
                <a:latin typeface="Cloud Bold"/>
                <a:ea typeface="Cloud Bold"/>
                <a:cs typeface="Cloud Bold"/>
                <a:sym typeface="Cloud Bold"/>
              </a:rPr>
              <a:t>LCD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325312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320960" y="2873490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259300" y="-208604"/>
            <a:ext cx="980923" cy="3230761"/>
          </a:xfrm>
          <a:custGeom>
            <a:avLst/>
            <a:gdLst/>
            <a:ahLst/>
            <a:cxnLst/>
            <a:rect r="r" b="b" t="t" l="l"/>
            <a:pathLst>
              <a:path h="3230761" w="980923">
                <a:moveTo>
                  <a:pt x="0" y="0"/>
                </a:moveTo>
                <a:lnTo>
                  <a:pt x="980923" y="0"/>
                </a:lnTo>
                <a:lnTo>
                  <a:pt x="980923" y="3230760"/>
                </a:lnTo>
                <a:lnTo>
                  <a:pt x="0" y="3230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8853503"/>
            <a:ext cx="1813321" cy="300022"/>
            <a:chOff x="0" y="0"/>
            <a:chExt cx="2417761" cy="40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17699" cy="400050"/>
            </a:xfrm>
            <a:custGeom>
              <a:avLst/>
              <a:gdLst/>
              <a:ahLst/>
              <a:cxnLst/>
              <a:rect r="r" b="b" t="t" l="l"/>
              <a:pathLst>
                <a:path h="400050" w="2417699">
                  <a:moveTo>
                    <a:pt x="0" y="0"/>
                  </a:moveTo>
                  <a:lnTo>
                    <a:pt x="2417699" y="0"/>
                  </a:lnTo>
                  <a:lnTo>
                    <a:pt x="2417699" y="400050"/>
                  </a:lnTo>
                  <a:lnTo>
                    <a:pt x="0" y="400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212" r="-2" b="-2206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2011109" y="-2057400"/>
            <a:ext cx="3386232" cy="3464176"/>
            <a:chOff x="0" y="0"/>
            <a:chExt cx="4514976" cy="4618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14977" cy="4618863"/>
            </a:xfrm>
            <a:custGeom>
              <a:avLst/>
              <a:gdLst/>
              <a:ahLst/>
              <a:cxnLst/>
              <a:rect r="r" b="b" t="t" l="l"/>
              <a:pathLst>
                <a:path h="4618863" w="4514977">
                  <a:moveTo>
                    <a:pt x="0" y="0"/>
                  </a:moveTo>
                  <a:lnTo>
                    <a:pt x="4514977" y="0"/>
                  </a:lnTo>
                  <a:lnTo>
                    <a:pt x="4514977" y="4618863"/>
                  </a:lnTo>
                  <a:lnTo>
                    <a:pt x="0" y="461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6" t="0" r="-26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-394240" y="-94077"/>
            <a:ext cx="4558185" cy="1593145"/>
          </a:xfrm>
          <a:custGeom>
            <a:avLst/>
            <a:gdLst/>
            <a:ahLst/>
            <a:cxnLst/>
            <a:rect r="r" b="b" t="t" l="l"/>
            <a:pathLst>
              <a:path h="1593145" w="4558185">
                <a:moveTo>
                  <a:pt x="0" y="0"/>
                </a:moveTo>
                <a:lnTo>
                  <a:pt x="4558185" y="0"/>
                </a:lnTo>
                <a:lnTo>
                  <a:pt x="4558185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67676" y="722519"/>
            <a:ext cx="1421058" cy="606553"/>
            <a:chOff x="0" y="0"/>
            <a:chExt cx="1894744" cy="8087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44" t="0" r="-94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127324" y="682364"/>
            <a:ext cx="678920" cy="694317"/>
            <a:chOff x="0" y="0"/>
            <a:chExt cx="905227" cy="9257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33" t="0" r="-1130" b="-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044835" y="642209"/>
            <a:ext cx="819282" cy="767174"/>
            <a:chOff x="0" y="0"/>
            <a:chExt cx="1092376" cy="10228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4902" t="0" r="-14907" b="-4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0923391" y="2148734"/>
            <a:ext cx="7364609" cy="8138266"/>
          </a:xfrm>
          <a:custGeom>
            <a:avLst/>
            <a:gdLst/>
            <a:ahLst/>
            <a:cxnLst/>
            <a:rect r="r" b="b" t="t" l="l"/>
            <a:pathLst>
              <a:path h="8138266" w="7364609">
                <a:moveTo>
                  <a:pt x="0" y="0"/>
                </a:moveTo>
                <a:lnTo>
                  <a:pt x="7364609" y="0"/>
                </a:lnTo>
                <a:lnTo>
                  <a:pt x="7364609" y="8138266"/>
                </a:lnTo>
                <a:lnTo>
                  <a:pt x="0" y="81382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2930" t="0" r="-3293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467677" y="3870289"/>
            <a:ext cx="10016636" cy="5388011"/>
            <a:chOff x="0" y="0"/>
            <a:chExt cx="2638126" cy="141906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638126" cy="1419065"/>
            </a:xfrm>
            <a:custGeom>
              <a:avLst/>
              <a:gdLst/>
              <a:ahLst/>
              <a:cxnLst/>
              <a:rect r="r" b="b" t="t" l="l"/>
              <a:pathLst>
                <a:path h="1419065" w="2638126">
                  <a:moveTo>
                    <a:pt x="23187" y="0"/>
                  </a:moveTo>
                  <a:lnTo>
                    <a:pt x="2614939" y="0"/>
                  </a:lnTo>
                  <a:cubicBezTo>
                    <a:pt x="2621089" y="0"/>
                    <a:pt x="2626987" y="2443"/>
                    <a:pt x="2631335" y="6791"/>
                  </a:cubicBezTo>
                  <a:cubicBezTo>
                    <a:pt x="2635684" y="11140"/>
                    <a:pt x="2638126" y="17038"/>
                    <a:pt x="2638126" y="23187"/>
                  </a:cubicBezTo>
                  <a:lnTo>
                    <a:pt x="2638126" y="1395877"/>
                  </a:lnTo>
                  <a:cubicBezTo>
                    <a:pt x="2638126" y="1402027"/>
                    <a:pt x="2635684" y="1407925"/>
                    <a:pt x="2631335" y="1412273"/>
                  </a:cubicBezTo>
                  <a:cubicBezTo>
                    <a:pt x="2626987" y="1416622"/>
                    <a:pt x="2621089" y="1419065"/>
                    <a:pt x="2614939" y="1419065"/>
                  </a:cubicBezTo>
                  <a:lnTo>
                    <a:pt x="23187" y="1419065"/>
                  </a:lnTo>
                  <a:cubicBezTo>
                    <a:pt x="17038" y="1419065"/>
                    <a:pt x="11140" y="1416622"/>
                    <a:pt x="6791" y="1412273"/>
                  </a:cubicBezTo>
                  <a:cubicBezTo>
                    <a:pt x="2443" y="1407925"/>
                    <a:pt x="0" y="1402027"/>
                    <a:pt x="0" y="1395877"/>
                  </a:cubicBezTo>
                  <a:lnTo>
                    <a:pt x="0" y="23187"/>
                  </a:lnTo>
                  <a:cubicBezTo>
                    <a:pt x="0" y="17038"/>
                    <a:pt x="2443" y="11140"/>
                    <a:pt x="6791" y="6791"/>
                  </a:cubicBezTo>
                  <a:cubicBezTo>
                    <a:pt x="11140" y="2443"/>
                    <a:pt x="17038" y="0"/>
                    <a:pt x="23187" y="0"/>
                  </a:cubicBez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638126" cy="14762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028700" y="2082153"/>
            <a:ext cx="8672330" cy="7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PROTOTYPING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90421" y="4178280"/>
            <a:ext cx="9633038" cy="470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663" indent="-323831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Prototipe perangkat keras adalah versi awal atau model percobaan dari suatu perangkat keras yang dibuat untuk menguji konsep, fungsi, dan desain dari perangkat tersebut sebelum diproduksi secara massal. </a:t>
            </a:r>
          </a:p>
          <a:p>
            <a:pPr algn="just" marL="647663" indent="-323831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D9D9D9"/>
                </a:solidFill>
                <a:latin typeface="Cloud"/>
                <a:ea typeface="Cloud"/>
                <a:cs typeface="Cloud"/>
                <a:sym typeface="Cloud"/>
              </a:rPr>
              <a:t>Prototipe ini berfungsi sebagai alat untuk mengevaluasi dan memperbaiki desain serta memastikan bahwa perangkat keras tersebut bekerja sesuai dengan yang diharapkan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5404775"/>
            <a:ext cx="18745787" cy="17270718"/>
            <a:chOff x="0" y="0"/>
            <a:chExt cx="24384000" cy="224652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22465272"/>
            </a:xfrm>
            <a:custGeom>
              <a:avLst/>
              <a:gdLst/>
              <a:ahLst/>
              <a:cxnLst/>
              <a:rect r="r" b="b" t="t" l="l"/>
              <a:pathLst>
                <a:path h="2246527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22465272"/>
                  </a:lnTo>
                  <a:lnTo>
                    <a:pt x="0" y="22465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894" t="0" r="-3189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100094" y="2602748"/>
            <a:ext cx="4087811" cy="66675"/>
            <a:chOff x="0" y="0"/>
            <a:chExt cx="5450415" cy="88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4450" y="0"/>
              <a:ext cx="5361559" cy="88900"/>
            </a:xfrm>
            <a:custGeom>
              <a:avLst/>
              <a:gdLst/>
              <a:ahLst/>
              <a:cxnLst/>
              <a:rect r="r" b="b" t="t" l="l"/>
              <a:pathLst>
                <a:path h="88900" w="5361559">
                  <a:moveTo>
                    <a:pt x="0" y="0"/>
                  </a:moveTo>
                  <a:lnTo>
                    <a:pt x="5361559" y="0"/>
                  </a:lnTo>
                  <a:lnTo>
                    <a:pt x="5361559" y="889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DB81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2307" y="8635182"/>
            <a:ext cx="19683299" cy="3230761"/>
          </a:xfrm>
          <a:custGeom>
            <a:avLst/>
            <a:gdLst/>
            <a:ahLst/>
            <a:cxnLst/>
            <a:rect r="r" b="b" t="t" l="l"/>
            <a:pathLst>
              <a:path h="3230761" w="19683299">
                <a:moveTo>
                  <a:pt x="0" y="0"/>
                </a:moveTo>
                <a:lnTo>
                  <a:pt x="19683299" y="0"/>
                </a:lnTo>
                <a:lnTo>
                  <a:pt x="19683299" y="3230761"/>
                </a:lnTo>
                <a:lnTo>
                  <a:pt x="0" y="3230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011109" y="-2057400"/>
            <a:ext cx="4022217" cy="4114800"/>
            <a:chOff x="0" y="0"/>
            <a:chExt cx="5362956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658775" y="-2057400"/>
            <a:ext cx="4022217" cy="4114800"/>
            <a:chOff x="0" y="0"/>
            <a:chExt cx="5362956" cy="548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62956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62956">
                  <a:moveTo>
                    <a:pt x="0" y="0"/>
                  </a:moveTo>
                  <a:lnTo>
                    <a:pt x="5362956" y="0"/>
                  </a:lnTo>
                  <a:lnTo>
                    <a:pt x="53629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" t="0" r="-85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-12700" y="4452905"/>
            <a:ext cx="619917" cy="465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3467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1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7084497" y="-355647"/>
            <a:ext cx="4119006" cy="1593145"/>
          </a:xfrm>
          <a:custGeom>
            <a:avLst/>
            <a:gdLst/>
            <a:ahLst/>
            <a:cxnLst/>
            <a:rect r="r" b="b" t="t" l="l"/>
            <a:pathLst>
              <a:path h="1593145" w="4119006">
                <a:moveTo>
                  <a:pt x="0" y="0"/>
                </a:moveTo>
                <a:lnTo>
                  <a:pt x="4119006" y="0"/>
                </a:lnTo>
                <a:lnTo>
                  <a:pt x="4119006" y="1593145"/>
                </a:lnTo>
                <a:lnTo>
                  <a:pt x="0" y="1593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7507235" y="460949"/>
            <a:ext cx="1421058" cy="606553"/>
            <a:chOff x="0" y="0"/>
            <a:chExt cx="1894744" cy="80873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94713" cy="808736"/>
            </a:xfrm>
            <a:custGeom>
              <a:avLst/>
              <a:gdLst/>
              <a:ahLst/>
              <a:cxnLst/>
              <a:rect r="r" b="b" t="t" l="l"/>
              <a:pathLst>
                <a:path h="808736" w="1894713">
                  <a:moveTo>
                    <a:pt x="0" y="0"/>
                  </a:moveTo>
                  <a:lnTo>
                    <a:pt x="1894713" y="0"/>
                  </a:lnTo>
                  <a:lnTo>
                    <a:pt x="1894713" y="808736"/>
                  </a:lnTo>
                  <a:lnTo>
                    <a:pt x="0" y="808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944" t="0" r="-946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166882" y="420794"/>
            <a:ext cx="678920" cy="694317"/>
            <a:chOff x="0" y="0"/>
            <a:chExt cx="905227" cy="9257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05256" cy="925703"/>
            </a:xfrm>
            <a:custGeom>
              <a:avLst/>
              <a:gdLst/>
              <a:ahLst/>
              <a:cxnLst/>
              <a:rect r="r" b="b" t="t" l="l"/>
              <a:pathLst>
                <a:path h="925703" w="905256">
                  <a:moveTo>
                    <a:pt x="0" y="0"/>
                  </a:moveTo>
                  <a:lnTo>
                    <a:pt x="905256" y="0"/>
                  </a:lnTo>
                  <a:lnTo>
                    <a:pt x="905256" y="925703"/>
                  </a:lnTo>
                  <a:lnTo>
                    <a:pt x="0" y="925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33" t="0" r="-1130" b="-5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084394" y="380639"/>
            <a:ext cx="819282" cy="767174"/>
            <a:chOff x="0" y="0"/>
            <a:chExt cx="1092376" cy="102289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92327" cy="1022858"/>
            </a:xfrm>
            <a:custGeom>
              <a:avLst/>
              <a:gdLst/>
              <a:ahLst/>
              <a:cxnLst/>
              <a:rect r="r" b="b" t="t" l="l"/>
              <a:pathLst>
                <a:path h="1022858" w="1092327">
                  <a:moveTo>
                    <a:pt x="0" y="0"/>
                  </a:moveTo>
                  <a:lnTo>
                    <a:pt x="1092327" y="0"/>
                  </a:lnTo>
                  <a:lnTo>
                    <a:pt x="1092327" y="1022858"/>
                  </a:lnTo>
                  <a:lnTo>
                    <a:pt x="0" y="102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4902" t="0" r="-14907" b="-4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268100" y="3336065"/>
            <a:ext cx="3829118" cy="1694610"/>
          </a:xfrm>
          <a:custGeom>
            <a:avLst/>
            <a:gdLst/>
            <a:ahLst/>
            <a:cxnLst/>
            <a:rect r="r" b="b" t="t" l="l"/>
            <a:pathLst>
              <a:path h="1694610" w="3829118">
                <a:moveTo>
                  <a:pt x="0" y="0"/>
                </a:moveTo>
                <a:lnTo>
                  <a:pt x="3829118" y="0"/>
                </a:lnTo>
                <a:lnTo>
                  <a:pt x="3829118" y="1694610"/>
                </a:lnTo>
                <a:lnTo>
                  <a:pt x="0" y="16946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097218" y="3677131"/>
            <a:ext cx="834249" cy="83424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4572867" y="5144169"/>
            <a:ext cx="468258" cy="471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1"/>
              </a:lnSpc>
            </a:pPr>
            <a:r>
              <a:rPr lang="en-US" sz="3471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330689" y="7188401"/>
            <a:ext cx="537351" cy="530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3"/>
              </a:lnSpc>
            </a:pPr>
            <a:r>
              <a:rPr lang="en-US" sz="3983">
                <a:solidFill>
                  <a:srgbClr val="FFFFFF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4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4878708" y="3402510"/>
            <a:ext cx="3829118" cy="1694610"/>
          </a:xfrm>
          <a:custGeom>
            <a:avLst/>
            <a:gdLst/>
            <a:ahLst/>
            <a:cxnLst/>
            <a:rect r="r" b="b" t="t" l="l"/>
            <a:pathLst>
              <a:path h="1694610" w="3829118">
                <a:moveTo>
                  <a:pt x="0" y="0"/>
                </a:moveTo>
                <a:lnTo>
                  <a:pt x="3829117" y="0"/>
                </a:lnTo>
                <a:lnTo>
                  <a:pt x="3829117" y="1694610"/>
                </a:lnTo>
                <a:lnTo>
                  <a:pt x="0" y="16946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931467" y="5701700"/>
            <a:ext cx="3829118" cy="1694610"/>
          </a:xfrm>
          <a:custGeom>
            <a:avLst/>
            <a:gdLst/>
            <a:ahLst/>
            <a:cxnLst/>
            <a:rect r="r" b="b" t="t" l="l"/>
            <a:pathLst>
              <a:path h="1694610" w="3829118">
                <a:moveTo>
                  <a:pt x="0" y="0"/>
                </a:moveTo>
                <a:lnTo>
                  <a:pt x="3829118" y="0"/>
                </a:lnTo>
                <a:lnTo>
                  <a:pt x="3829118" y="1694610"/>
                </a:lnTo>
                <a:lnTo>
                  <a:pt x="0" y="16946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5400000">
            <a:off x="6376142" y="5030675"/>
            <a:ext cx="834249" cy="834249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4931467" y="6141149"/>
            <a:ext cx="3916763" cy="8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Desain PCB atau Teknik Manual (Breadboard)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8707825" y="6131880"/>
            <a:ext cx="834249" cy="834249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304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146050"/>
              <a:ext cx="7112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8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9542074" y="5682306"/>
            <a:ext cx="3916763" cy="1733398"/>
          </a:xfrm>
          <a:custGeom>
            <a:avLst/>
            <a:gdLst/>
            <a:ahLst/>
            <a:cxnLst/>
            <a:rect r="r" b="b" t="t" l="l"/>
            <a:pathLst>
              <a:path h="1733398" w="3916763">
                <a:moveTo>
                  <a:pt x="0" y="0"/>
                </a:moveTo>
                <a:lnTo>
                  <a:pt x="3916764" y="0"/>
                </a:lnTo>
                <a:lnTo>
                  <a:pt x="3916764" y="1733398"/>
                </a:lnTo>
                <a:lnTo>
                  <a:pt x="0" y="17333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13566079" y="2948912"/>
            <a:ext cx="5419570" cy="5419570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3"/>
              <a:stretch>
                <a:fillRect l="-16666" t="0" r="-16666" b="0"/>
              </a:stretch>
            </a:blip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5369892" y="1704975"/>
            <a:ext cx="7593980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013049"/>
                </a:solidFill>
                <a:latin typeface="Eastman Condensed Bold"/>
                <a:ea typeface="Eastman Condensed Bold"/>
                <a:cs typeface="Eastman Condensed Bold"/>
                <a:sym typeface="Eastman Condensed Bold"/>
              </a:rPr>
              <a:t>TAHAPAN PROTOTYPING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80455" y="3773730"/>
            <a:ext cx="3916763" cy="8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Desain Perangkat Keras</a:t>
            </a:r>
          </a:p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(Skematik Rangkaian)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909658" y="3802280"/>
            <a:ext cx="3916763" cy="8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Simulasi Skematik Rangkaian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542074" y="6173121"/>
            <a:ext cx="3916763" cy="8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2"/>
              </a:lnSpc>
            </a:pPr>
            <a:r>
              <a:rPr lang="en-US" sz="2537">
                <a:solidFill>
                  <a:srgbClr val="FFFFFF"/>
                </a:solidFill>
                <a:latin typeface="Cloud"/>
                <a:ea typeface="Cloud"/>
                <a:cs typeface="Cloud"/>
                <a:sym typeface="Cloud"/>
              </a:rPr>
              <a:t>Perakitan (Soldering) atau Metode Koneksi Lain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DAGJ3-8TYng</dc:identifier>
  <dcterms:modified xsi:type="dcterms:W3CDTF">2011-08-01T06:04:30Z</dcterms:modified>
  <cp:revision>1</cp:revision>
  <dc:title>BAB 9 Perancangan Hardware.pptx</dc:title>
</cp:coreProperties>
</file>