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agalin" charset="1" panose="00000500000000000000"/>
      <p:regular r:id="rId10"/>
    </p:embeddedFont>
    <p:embeddedFont>
      <p:font typeface="Nunito Bold" charset="1" panose="00000000000000000000"/>
      <p:regular r:id="rId11"/>
    </p:embeddedFont>
    <p:embeddedFont>
      <p:font typeface="Nunito Bold Bold" charset="1" panose="00000000000000000000"/>
      <p:regular r:id="rId12"/>
    </p:embeddedFont>
    <p:embeddedFont>
      <p:font typeface="Nunito Bold Italics" charset="1" panose="00000000000000000000"/>
      <p:regular r:id="rId13"/>
    </p:embeddedFont>
    <p:embeddedFont>
      <p:font typeface="Nunito Bold Bold Italics" charset="1" panose="00000000000000000000"/>
      <p:regular r:id="rId14"/>
    </p:embeddedFont>
    <p:embeddedFont>
      <p:font typeface="Nunito" charset="1" panose="00000500000000000000"/>
      <p:regular r:id="rId15"/>
    </p:embeddedFont>
    <p:embeddedFont>
      <p:font typeface="Nunito Bold" charset="1" panose="00000800000000000000"/>
      <p:regular r:id="rId16"/>
    </p:embeddedFont>
    <p:embeddedFont>
      <p:font typeface="Nunito Bold Italics" charset="1" panose="00000000000000000000"/>
      <p:regular r:id="rId17"/>
    </p:embeddedFont>
    <p:embeddedFont>
      <p:font typeface="Nunito Light" charset="1" panose="00000400000000000000"/>
      <p:regular r:id="rId18"/>
    </p:embeddedFont>
    <p:embeddedFont>
      <p:font typeface="Nunito Heavy" charset="1" panose="00000000000000000000"/>
      <p:regular r:id="rId19"/>
    </p:embeddedFont>
    <p:embeddedFont>
      <p:font typeface="Nunito Heavy Italics" charset="1" panose="00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slides/slide1.xml" Type="http://schemas.openxmlformats.org/officeDocument/2006/relationships/slide"/><Relationship Id="rId22" Target="slides/slide2.xml" Type="http://schemas.openxmlformats.org/officeDocument/2006/relationships/slide"/><Relationship Id="rId23" Target="slides/slide3.xml" Type="http://schemas.openxmlformats.org/officeDocument/2006/relationships/slide"/><Relationship Id="rId24" Target="slides/slide4.xml" Type="http://schemas.openxmlformats.org/officeDocument/2006/relationships/slide"/><Relationship Id="rId25" Target="slides/slide5.xml" Type="http://schemas.openxmlformats.org/officeDocument/2006/relationships/slide"/><Relationship Id="rId26" Target="slides/slide6.xml" Type="http://schemas.openxmlformats.org/officeDocument/2006/relationships/slide"/><Relationship Id="rId27" Target="slides/slide7.xml" Type="http://schemas.openxmlformats.org/officeDocument/2006/relationships/slide"/><Relationship Id="rId28" Target="slides/slide8.xml" Type="http://schemas.openxmlformats.org/officeDocument/2006/relationships/slide"/><Relationship Id="rId29" Target="slides/slide9.xml" Type="http://schemas.openxmlformats.org/officeDocument/2006/relationships/slide"/><Relationship Id="rId3" Target="viewProps.xml" Type="http://schemas.openxmlformats.org/officeDocument/2006/relationships/viewProps"/><Relationship Id="rId30" Target="slides/slide10.xml" Type="http://schemas.openxmlformats.org/officeDocument/2006/relationships/slide"/><Relationship Id="rId31" Target="slides/slide11.xml" Type="http://schemas.openxmlformats.org/officeDocument/2006/relationships/slide"/><Relationship Id="rId32" Target="slides/slide12.xml" Type="http://schemas.openxmlformats.org/officeDocument/2006/relationships/slide"/><Relationship Id="rId33" Target="slides/slide13.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https://www.dictio.id/t/apa-yang-dimaksud-dengan-tanah/120055" TargetMode="External" Type="http://schemas.openxmlformats.org/officeDocument/2006/relationships/hyperlink"/><Relationship Id="rId5" Target="https://www.dictio.id/t/apa-yang-dimaksud-dengan-unsur-hara/120044" TargetMode="External" Type="http://schemas.openxmlformats.org/officeDocument/2006/relationships/hyperlink"/><Relationship Id="rId6" Target="https://www.dictio.id/t/apa-yang-dimaksud-dengan-tindakan-atau-perilaku-prososial/8392" TargetMode="External" Type="http://schemas.openxmlformats.org/officeDocument/2006/relationships/hyperlink"/><Relationship Id="rId7" Target="../media/image15.png" Type="http://schemas.openxmlformats.org/officeDocument/2006/relationships/image"/><Relationship Id="rId8" Target="../media/image16.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11" Target="../media/image40.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97A888"/>
        </a:solidFill>
      </p:bgPr>
    </p:bg>
    <p:spTree>
      <p:nvGrpSpPr>
        <p:cNvPr id="1" name=""/>
        <p:cNvGrpSpPr/>
        <p:nvPr/>
      </p:nvGrpSpPr>
      <p:grpSpPr>
        <a:xfrm>
          <a:off x="0" y="0"/>
          <a:ext cx="0" cy="0"/>
          <a:chOff x="0" y="0"/>
          <a:chExt cx="0" cy="0"/>
        </a:xfrm>
      </p:grpSpPr>
      <p:sp>
        <p:nvSpPr>
          <p:cNvPr name="Freeform 2" id="2"/>
          <p:cNvSpPr/>
          <p:nvPr/>
        </p:nvSpPr>
        <p:spPr>
          <a:xfrm flipH="false" flipV="false" rot="0">
            <a:off x="5286330" y="4024340"/>
            <a:ext cx="7696291" cy="1793236"/>
          </a:xfrm>
          <a:custGeom>
            <a:avLst/>
            <a:gdLst/>
            <a:ahLst/>
            <a:cxnLst/>
            <a:rect r="r" b="b" t="t" l="l"/>
            <a:pathLst>
              <a:path h="1793236" w="7696291">
                <a:moveTo>
                  <a:pt x="0" y="0"/>
                </a:moveTo>
                <a:lnTo>
                  <a:pt x="7696290" y="0"/>
                </a:lnTo>
                <a:lnTo>
                  <a:pt x="7696290" y="1793236"/>
                </a:lnTo>
                <a:lnTo>
                  <a:pt x="0" y="17932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39722" y="6303191"/>
            <a:ext cx="9208555" cy="5910218"/>
          </a:xfrm>
          <a:custGeom>
            <a:avLst/>
            <a:gdLst/>
            <a:ahLst/>
            <a:cxnLst/>
            <a:rect r="r" b="b" t="t" l="l"/>
            <a:pathLst>
              <a:path h="5910218" w="9208555">
                <a:moveTo>
                  <a:pt x="0" y="0"/>
                </a:moveTo>
                <a:lnTo>
                  <a:pt x="9208556" y="0"/>
                </a:lnTo>
                <a:lnTo>
                  <a:pt x="9208556" y="5910218"/>
                </a:lnTo>
                <a:lnTo>
                  <a:pt x="0" y="59102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630363" y="5143500"/>
            <a:ext cx="1769174" cy="1463991"/>
          </a:xfrm>
          <a:custGeom>
            <a:avLst/>
            <a:gdLst/>
            <a:ahLst/>
            <a:cxnLst/>
            <a:rect r="r" b="b" t="t" l="l"/>
            <a:pathLst>
              <a:path h="1463991" w="1769174">
                <a:moveTo>
                  <a:pt x="0" y="0"/>
                </a:moveTo>
                <a:lnTo>
                  <a:pt x="1769173" y="0"/>
                </a:lnTo>
                <a:lnTo>
                  <a:pt x="1769173" y="1463991"/>
                </a:lnTo>
                <a:lnTo>
                  <a:pt x="0" y="14639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9027335">
            <a:off x="2468293" y="4586238"/>
            <a:ext cx="1476020" cy="1221407"/>
          </a:xfrm>
          <a:custGeom>
            <a:avLst/>
            <a:gdLst/>
            <a:ahLst/>
            <a:cxnLst/>
            <a:rect r="r" b="b" t="t" l="l"/>
            <a:pathLst>
              <a:path h="1221407" w="1476020">
                <a:moveTo>
                  <a:pt x="0" y="0"/>
                </a:moveTo>
                <a:lnTo>
                  <a:pt x="1476021" y="0"/>
                </a:lnTo>
                <a:lnTo>
                  <a:pt x="1476021" y="1221407"/>
                </a:lnTo>
                <a:lnTo>
                  <a:pt x="0" y="12214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255804">
            <a:off x="15260886" y="-688068"/>
            <a:ext cx="3996829" cy="4885013"/>
          </a:xfrm>
          <a:custGeom>
            <a:avLst/>
            <a:gdLst/>
            <a:ahLst/>
            <a:cxnLst/>
            <a:rect r="r" b="b" t="t" l="l"/>
            <a:pathLst>
              <a:path h="4885013" w="3996829">
                <a:moveTo>
                  <a:pt x="0" y="0"/>
                </a:moveTo>
                <a:lnTo>
                  <a:pt x="3996828" y="0"/>
                </a:lnTo>
                <a:lnTo>
                  <a:pt x="3996828" y="4885013"/>
                </a:lnTo>
                <a:lnTo>
                  <a:pt x="0" y="48850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500118" y="2026995"/>
            <a:ext cx="17287763" cy="1543862"/>
          </a:xfrm>
          <a:prstGeom prst="rect">
            <a:avLst/>
          </a:prstGeom>
        </p:spPr>
        <p:txBody>
          <a:bodyPr anchor="t" rtlCol="false" tIns="0" lIns="0" bIns="0" rIns="0">
            <a:spAutoFit/>
          </a:bodyPr>
          <a:lstStyle/>
          <a:p>
            <a:pPr algn="ctr">
              <a:lnSpc>
                <a:spcPts val="12526"/>
              </a:lnSpc>
            </a:pPr>
            <a:r>
              <a:rPr lang="en-US" sz="8947">
                <a:solidFill>
                  <a:srgbClr val="FFFFFF"/>
                </a:solidFill>
                <a:latin typeface="Gagalin"/>
              </a:rPr>
              <a:t>Pengelolaan Kesuburan </a:t>
            </a:r>
          </a:p>
        </p:txBody>
      </p:sp>
      <p:sp>
        <p:nvSpPr>
          <p:cNvPr name="TextBox 8" id="8"/>
          <p:cNvSpPr txBox="true"/>
          <p:nvPr/>
        </p:nvSpPr>
        <p:spPr>
          <a:xfrm rot="0">
            <a:off x="5305380" y="933450"/>
            <a:ext cx="7677241" cy="821037"/>
          </a:xfrm>
          <a:prstGeom prst="rect">
            <a:avLst/>
          </a:prstGeom>
        </p:spPr>
        <p:txBody>
          <a:bodyPr anchor="t" rtlCol="false" tIns="0" lIns="0" bIns="0" rIns="0">
            <a:spAutoFit/>
          </a:bodyPr>
          <a:lstStyle/>
          <a:p>
            <a:pPr algn="ctr">
              <a:lnSpc>
                <a:spcPts val="6719"/>
              </a:lnSpc>
            </a:pPr>
            <a:r>
              <a:rPr lang="en-US" sz="4800">
                <a:solidFill>
                  <a:srgbClr val="FFFFFF"/>
                </a:solidFill>
                <a:latin typeface="Nunito Bold"/>
              </a:rPr>
              <a:t>Pertemuan Ke-8</a:t>
            </a:r>
          </a:p>
        </p:txBody>
      </p:sp>
      <p:sp>
        <p:nvSpPr>
          <p:cNvPr name="TextBox 9" id="9"/>
          <p:cNvSpPr txBox="true"/>
          <p:nvPr/>
        </p:nvSpPr>
        <p:spPr>
          <a:xfrm rot="0">
            <a:off x="5502449" y="4229459"/>
            <a:ext cx="7264053" cy="1134921"/>
          </a:xfrm>
          <a:prstGeom prst="rect">
            <a:avLst/>
          </a:prstGeom>
        </p:spPr>
        <p:txBody>
          <a:bodyPr anchor="t" rtlCol="false" tIns="0" lIns="0" bIns="0" rIns="0">
            <a:spAutoFit/>
          </a:bodyPr>
          <a:lstStyle/>
          <a:p>
            <a:pPr algn="ctr">
              <a:lnSpc>
                <a:spcPts val="9358"/>
              </a:lnSpc>
            </a:pPr>
            <a:r>
              <a:rPr lang="en-US" sz="6684">
                <a:solidFill>
                  <a:srgbClr val="97A888"/>
                </a:solidFill>
                <a:latin typeface="Gagalin"/>
              </a:rPr>
              <a:t>Tanah</a:t>
            </a:r>
          </a:p>
        </p:txBody>
      </p:sp>
      <p:sp>
        <p:nvSpPr>
          <p:cNvPr name="Freeform 10" id="10"/>
          <p:cNvSpPr/>
          <p:nvPr/>
        </p:nvSpPr>
        <p:spPr>
          <a:xfrm flipH="false" flipV="false" rot="-8595953">
            <a:off x="-959577" y="6771840"/>
            <a:ext cx="4034907" cy="4931553"/>
          </a:xfrm>
          <a:custGeom>
            <a:avLst/>
            <a:gdLst/>
            <a:ahLst/>
            <a:cxnLst/>
            <a:rect r="r" b="b" t="t" l="l"/>
            <a:pathLst>
              <a:path h="4931553" w="4034907">
                <a:moveTo>
                  <a:pt x="0" y="0"/>
                </a:moveTo>
                <a:lnTo>
                  <a:pt x="4034906" y="0"/>
                </a:lnTo>
                <a:lnTo>
                  <a:pt x="4034906" y="4931553"/>
                </a:lnTo>
                <a:lnTo>
                  <a:pt x="0" y="493155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9F0D3"/>
        </a:solidFill>
      </p:bgPr>
    </p:bg>
    <p:spTree>
      <p:nvGrpSpPr>
        <p:cNvPr id="1" name=""/>
        <p:cNvGrpSpPr/>
        <p:nvPr/>
      </p:nvGrpSpPr>
      <p:grpSpPr>
        <a:xfrm>
          <a:off x="0" y="0"/>
          <a:ext cx="0" cy="0"/>
          <a:chOff x="0" y="0"/>
          <a:chExt cx="0" cy="0"/>
        </a:xfrm>
      </p:grpSpPr>
      <p:sp>
        <p:nvSpPr>
          <p:cNvPr name="Freeform 2" id="2"/>
          <p:cNvSpPr/>
          <p:nvPr/>
        </p:nvSpPr>
        <p:spPr>
          <a:xfrm flipH="false" flipV="false" rot="-9350717">
            <a:off x="13237376" y="6866849"/>
            <a:ext cx="7457584" cy="6935553"/>
          </a:xfrm>
          <a:custGeom>
            <a:avLst/>
            <a:gdLst/>
            <a:ahLst/>
            <a:cxnLst/>
            <a:rect r="r" b="b" t="t" l="l"/>
            <a:pathLst>
              <a:path h="6935553" w="7457584">
                <a:moveTo>
                  <a:pt x="0" y="0"/>
                </a:moveTo>
                <a:lnTo>
                  <a:pt x="7457584" y="0"/>
                </a:lnTo>
                <a:lnTo>
                  <a:pt x="7457584" y="6935552"/>
                </a:lnTo>
                <a:lnTo>
                  <a:pt x="0" y="6935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996317" y="971550"/>
            <a:ext cx="12295367" cy="1783697"/>
          </a:xfrm>
          <a:prstGeom prst="rect">
            <a:avLst/>
          </a:prstGeom>
        </p:spPr>
        <p:txBody>
          <a:bodyPr anchor="t" rtlCol="false" tIns="0" lIns="0" bIns="0" rIns="0">
            <a:spAutoFit/>
          </a:bodyPr>
          <a:lstStyle/>
          <a:p>
            <a:pPr algn="ctr">
              <a:lnSpc>
                <a:spcPts val="14560"/>
              </a:lnSpc>
            </a:pPr>
            <a:r>
              <a:rPr lang="en-US" sz="10400">
                <a:solidFill>
                  <a:srgbClr val="F48876"/>
                </a:solidFill>
                <a:latin typeface="Gagalin"/>
              </a:rPr>
              <a:t>1. Pemupukan </a:t>
            </a:r>
          </a:p>
        </p:txBody>
      </p:sp>
      <p:sp>
        <p:nvSpPr>
          <p:cNvPr name="TextBox 4" id="4"/>
          <p:cNvSpPr txBox="true"/>
          <p:nvPr/>
        </p:nvSpPr>
        <p:spPr>
          <a:xfrm rot="0">
            <a:off x="3584964" y="3199241"/>
            <a:ext cx="11118072" cy="4833656"/>
          </a:xfrm>
          <a:prstGeom prst="rect">
            <a:avLst/>
          </a:prstGeom>
        </p:spPr>
        <p:txBody>
          <a:bodyPr anchor="t" rtlCol="false" tIns="0" lIns="0" bIns="0" rIns="0">
            <a:spAutoFit/>
          </a:bodyPr>
          <a:lstStyle/>
          <a:p>
            <a:pPr algn="ctr">
              <a:lnSpc>
                <a:spcPts val="4875"/>
              </a:lnSpc>
            </a:pPr>
            <a:r>
              <a:rPr lang="en-US" sz="3482">
                <a:solidFill>
                  <a:srgbClr val="F48876"/>
                </a:solidFill>
                <a:latin typeface="Nunito"/>
              </a:rPr>
              <a:t>Upaya pemupukan bisa dilakukan untuk menambah unsur hara yang terkandung dalam tanah. Hal ini karena kualitas tanah akan semakin menurun jika tidak didukung penambahan unsur secara manual. Pemupukan sebaiknya dilakukan dengan bahan organik, seperti pupuk kompos atau pupuk hijau. Pemupukan juga akan memperbaiki tekur dan struktur tanah sehingga tanaman akan tumbuh lebih optimal.</a:t>
            </a:r>
          </a:p>
        </p:txBody>
      </p:sp>
      <p:sp>
        <p:nvSpPr>
          <p:cNvPr name="Freeform 5" id="5"/>
          <p:cNvSpPr/>
          <p:nvPr/>
        </p:nvSpPr>
        <p:spPr>
          <a:xfrm flipH="false" flipV="false" rot="1457050">
            <a:off x="-2254152" y="-3929275"/>
            <a:ext cx="8246012" cy="7668791"/>
          </a:xfrm>
          <a:custGeom>
            <a:avLst/>
            <a:gdLst/>
            <a:ahLst/>
            <a:cxnLst/>
            <a:rect r="r" b="b" t="t" l="l"/>
            <a:pathLst>
              <a:path h="7668791" w="8246012">
                <a:moveTo>
                  <a:pt x="0" y="0"/>
                </a:moveTo>
                <a:lnTo>
                  <a:pt x="8246012" y="0"/>
                </a:lnTo>
                <a:lnTo>
                  <a:pt x="8246012" y="7668791"/>
                </a:lnTo>
                <a:lnTo>
                  <a:pt x="0" y="76687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028700" y="5444658"/>
            <a:ext cx="1982447" cy="2227469"/>
          </a:xfrm>
          <a:custGeom>
            <a:avLst/>
            <a:gdLst/>
            <a:ahLst/>
            <a:cxnLst/>
            <a:rect r="r" b="b" t="t" l="l"/>
            <a:pathLst>
              <a:path h="2227469" w="1982447">
                <a:moveTo>
                  <a:pt x="1982447" y="0"/>
                </a:moveTo>
                <a:lnTo>
                  <a:pt x="0" y="0"/>
                </a:lnTo>
                <a:lnTo>
                  <a:pt x="0" y="2227469"/>
                </a:lnTo>
                <a:lnTo>
                  <a:pt x="1982447" y="2227469"/>
                </a:lnTo>
                <a:lnTo>
                  <a:pt x="198244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4821408" y="2226799"/>
            <a:ext cx="1461499" cy="1642134"/>
          </a:xfrm>
          <a:custGeom>
            <a:avLst/>
            <a:gdLst/>
            <a:ahLst/>
            <a:cxnLst/>
            <a:rect r="r" b="b" t="t" l="l"/>
            <a:pathLst>
              <a:path h="1642134" w="1461499">
                <a:moveTo>
                  <a:pt x="0" y="0"/>
                </a:moveTo>
                <a:lnTo>
                  <a:pt x="1461499" y="0"/>
                </a:lnTo>
                <a:lnTo>
                  <a:pt x="1461499" y="1642134"/>
                </a:lnTo>
                <a:lnTo>
                  <a:pt x="0" y="16421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97A888"/>
        </a:solidFill>
      </p:bgPr>
    </p:bg>
    <p:spTree>
      <p:nvGrpSpPr>
        <p:cNvPr id="1" name=""/>
        <p:cNvGrpSpPr/>
        <p:nvPr/>
      </p:nvGrpSpPr>
      <p:grpSpPr>
        <a:xfrm>
          <a:off x="0" y="0"/>
          <a:ext cx="0" cy="0"/>
          <a:chOff x="0" y="0"/>
          <a:chExt cx="0" cy="0"/>
        </a:xfrm>
      </p:grpSpPr>
      <p:sp>
        <p:nvSpPr>
          <p:cNvPr name="Freeform 2" id="2"/>
          <p:cNvSpPr/>
          <p:nvPr/>
        </p:nvSpPr>
        <p:spPr>
          <a:xfrm flipH="false" flipV="false" rot="-9350717">
            <a:off x="13237376" y="6866849"/>
            <a:ext cx="7457584" cy="6935553"/>
          </a:xfrm>
          <a:custGeom>
            <a:avLst/>
            <a:gdLst/>
            <a:ahLst/>
            <a:cxnLst/>
            <a:rect r="r" b="b" t="t" l="l"/>
            <a:pathLst>
              <a:path h="6935553" w="7457584">
                <a:moveTo>
                  <a:pt x="0" y="0"/>
                </a:moveTo>
                <a:lnTo>
                  <a:pt x="7457584" y="0"/>
                </a:lnTo>
                <a:lnTo>
                  <a:pt x="7457584" y="6935552"/>
                </a:lnTo>
                <a:lnTo>
                  <a:pt x="0" y="6935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996317" y="971550"/>
            <a:ext cx="12295367" cy="1783697"/>
          </a:xfrm>
          <a:prstGeom prst="rect">
            <a:avLst/>
          </a:prstGeom>
        </p:spPr>
        <p:txBody>
          <a:bodyPr anchor="t" rtlCol="false" tIns="0" lIns="0" bIns="0" rIns="0">
            <a:spAutoFit/>
          </a:bodyPr>
          <a:lstStyle/>
          <a:p>
            <a:pPr algn="ctr">
              <a:lnSpc>
                <a:spcPts val="14560"/>
              </a:lnSpc>
            </a:pPr>
            <a:r>
              <a:rPr lang="en-US" sz="10400">
                <a:solidFill>
                  <a:srgbClr val="FFFFFF"/>
                </a:solidFill>
                <a:latin typeface="Gagalin"/>
              </a:rPr>
              <a:t>2. Penghijauan </a:t>
            </a:r>
          </a:p>
        </p:txBody>
      </p:sp>
      <p:sp>
        <p:nvSpPr>
          <p:cNvPr name="TextBox 4" id="4"/>
          <p:cNvSpPr txBox="true"/>
          <p:nvPr/>
        </p:nvSpPr>
        <p:spPr>
          <a:xfrm rot="0">
            <a:off x="1028700" y="3055102"/>
            <a:ext cx="16230600" cy="5510161"/>
          </a:xfrm>
          <a:prstGeom prst="rect">
            <a:avLst/>
          </a:prstGeom>
        </p:spPr>
        <p:txBody>
          <a:bodyPr anchor="t" rtlCol="false" tIns="0" lIns="0" bIns="0" rIns="0">
            <a:spAutoFit/>
          </a:bodyPr>
          <a:lstStyle/>
          <a:p>
            <a:pPr algn="ctr">
              <a:lnSpc>
                <a:spcPts val="5556"/>
              </a:lnSpc>
            </a:pPr>
            <a:r>
              <a:rPr lang="en-US" sz="3968">
                <a:solidFill>
                  <a:srgbClr val="FFFFFF"/>
                </a:solidFill>
                <a:latin typeface="Nunito"/>
              </a:rPr>
              <a:t>Upaya ini sangat efektif dalam menjaga kesuburan tanah. Penghijauan yang dimaksud adalah upaya untuk penanaman kembali lahan-lahan yang sudah tidak memiliki vegetasi. Penghijauan ini bertujuan untuk menghambat perusakan lapisan atas tanah oleh air hujan, memperkaya bahan organik, dan menghambat laju erosi. Penghijauan dapat diakukan dengan menanam bibit pepohonan jenis kayu yang cukup rindang. Dengan penghijauan, akan didapat juga hasil lainnya, seperti kayu maupun buah yang dihasilkan.</a:t>
            </a:r>
          </a:p>
        </p:txBody>
      </p:sp>
      <p:sp>
        <p:nvSpPr>
          <p:cNvPr name="Freeform 5" id="5"/>
          <p:cNvSpPr/>
          <p:nvPr/>
        </p:nvSpPr>
        <p:spPr>
          <a:xfrm flipH="false" flipV="false" rot="1457050">
            <a:off x="-2254152" y="-3929275"/>
            <a:ext cx="8246012" cy="7668791"/>
          </a:xfrm>
          <a:custGeom>
            <a:avLst/>
            <a:gdLst/>
            <a:ahLst/>
            <a:cxnLst/>
            <a:rect r="r" b="b" t="t" l="l"/>
            <a:pathLst>
              <a:path h="7668791" w="8246012">
                <a:moveTo>
                  <a:pt x="0" y="0"/>
                </a:moveTo>
                <a:lnTo>
                  <a:pt x="8246012" y="0"/>
                </a:lnTo>
                <a:lnTo>
                  <a:pt x="8246012" y="7668791"/>
                </a:lnTo>
                <a:lnTo>
                  <a:pt x="0" y="76687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090269" y="995593"/>
            <a:ext cx="2169031" cy="1794873"/>
          </a:xfrm>
          <a:custGeom>
            <a:avLst/>
            <a:gdLst/>
            <a:ahLst/>
            <a:cxnLst/>
            <a:rect r="r" b="b" t="t" l="l"/>
            <a:pathLst>
              <a:path h="1794873" w="2169031">
                <a:moveTo>
                  <a:pt x="0" y="0"/>
                </a:moveTo>
                <a:lnTo>
                  <a:pt x="2169031" y="0"/>
                </a:lnTo>
                <a:lnTo>
                  <a:pt x="2169031" y="1794873"/>
                </a:lnTo>
                <a:lnTo>
                  <a:pt x="0" y="17948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028700" y="8565263"/>
            <a:ext cx="1364386" cy="1129029"/>
          </a:xfrm>
          <a:custGeom>
            <a:avLst/>
            <a:gdLst/>
            <a:ahLst/>
            <a:cxnLst/>
            <a:rect r="r" b="b" t="t" l="l"/>
            <a:pathLst>
              <a:path h="1129029" w="1364386">
                <a:moveTo>
                  <a:pt x="0" y="0"/>
                </a:moveTo>
                <a:lnTo>
                  <a:pt x="1364386" y="0"/>
                </a:lnTo>
                <a:lnTo>
                  <a:pt x="1364386" y="1129029"/>
                </a:lnTo>
                <a:lnTo>
                  <a:pt x="0" y="11290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9F0D3"/>
        </a:solidFill>
      </p:bgPr>
    </p:bg>
    <p:spTree>
      <p:nvGrpSpPr>
        <p:cNvPr id="1" name=""/>
        <p:cNvGrpSpPr/>
        <p:nvPr/>
      </p:nvGrpSpPr>
      <p:grpSpPr>
        <a:xfrm>
          <a:off x="0" y="0"/>
          <a:ext cx="0" cy="0"/>
          <a:chOff x="0" y="0"/>
          <a:chExt cx="0" cy="0"/>
        </a:xfrm>
      </p:grpSpPr>
      <p:sp>
        <p:nvSpPr>
          <p:cNvPr name="Freeform 2" id="2"/>
          <p:cNvSpPr/>
          <p:nvPr/>
        </p:nvSpPr>
        <p:spPr>
          <a:xfrm flipH="false" flipV="false" rot="-9350717">
            <a:off x="13237376" y="6866849"/>
            <a:ext cx="7457584" cy="6935553"/>
          </a:xfrm>
          <a:custGeom>
            <a:avLst/>
            <a:gdLst/>
            <a:ahLst/>
            <a:cxnLst/>
            <a:rect r="r" b="b" t="t" l="l"/>
            <a:pathLst>
              <a:path h="6935553" w="7457584">
                <a:moveTo>
                  <a:pt x="0" y="0"/>
                </a:moveTo>
                <a:lnTo>
                  <a:pt x="7457584" y="0"/>
                </a:lnTo>
                <a:lnTo>
                  <a:pt x="7457584" y="6935552"/>
                </a:lnTo>
                <a:lnTo>
                  <a:pt x="0" y="6935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275097" y="2679047"/>
            <a:ext cx="10696371" cy="7004424"/>
          </a:xfrm>
          <a:prstGeom prst="rect">
            <a:avLst/>
          </a:prstGeom>
        </p:spPr>
        <p:txBody>
          <a:bodyPr anchor="t" rtlCol="false" tIns="0" lIns="0" bIns="0" rIns="0">
            <a:spAutoFit/>
          </a:bodyPr>
          <a:lstStyle/>
          <a:p>
            <a:pPr algn="ctr">
              <a:lnSpc>
                <a:spcPts val="5117"/>
              </a:lnSpc>
            </a:pPr>
            <a:r>
              <a:rPr lang="en-US" sz="3655">
                <a:solidFill>
                  <a:srgbClr val="F48876"/>
                </a:solidFill>
                <a:latin typeface="Nunito"/>
              </a:rPr>
              <a:t>Pengolahan </a:t>
            </a:r>
            <a:r>
              <a:rPr lang="en-US" sz="3655" u="sng">
                <a:solidFill>
                  <a:srgbClr val="F48876"/>
                </a:solidFill>
                <a:latin typeface="Nunito"/>
                <a:hlinkClick r:id="rId4" tooltip="https://www.dictio.id/t/apa-yang-dimaksud-dengan-tanah/120055"/>
              </a:rPr>
              <a:t>tanah</a:t>
            </a:r>
            <a:r>
              <a:rPr lang="en-US" sz="3655">
                <a:solidFill>
                  <a:srgbClr val="F48876"/>
                </a:solidFill>
                <a:latin typeface="Nunito"/>
              </a:rPr>
              <a:t> perlu dilakukan pada tanah yang sudah mulai kehilangan kesuburannya akibat sudah lama tidak digunakan untuk bercocok tanam. Pengolahan tanah bisa dilakukan dengan menggemburkan tanah menggunakan sekop atau cangkul. Penggemburan tanah bertujuan untuk memperbaiki tekstur dan struktur tanah agar kondisi tanah bisa untuk menampung air dan </a:t>
            </a:r>
            <a:r>
              <a:rPr lang="en-US" sz="3655" u="sng">
                <a:solidFill>
                  <a:srgbClr val="F48876"/>
                </a:solidFill>
                <a:latin typeface="Nunito"/>
                <a:hlinkClick r:id="rId5" tooltip="https://www.dictio.id/t/apa-yang-dimaksud-dengan-unsur-hara/120044"/>
              </a:rPr>
              <a:t>unsur hara</a:t>
            </a:r>
            <a:r>
              <a:rPr lang="en-US" sz="3655">
                <a:solidFill>
                  <a:srgbClr val="F48876"/>
                </a:solidFill>
                <a:latin typeface="Nunito"/>
              </a:rPr>
              <a:t> lebih optimal. Selain itu penggemburan juga akan </a:t>
            </a:r>
            <a:r>
              <a:rPr lang="en-US" sz="3655" u="sng">
                <a:solidFill>
                  <a:srgbClr val="F48876"/>
                </a:solidFill>
                <a:latin typeface="Nunito"/>
                <a:hlinkClick r:id="rId6" tooltip="https://www.dictio.id/t/apa-yang-dimaksud-dengan-tindakan-atau-perilaku-prososial/8392"/>
              </a:rPr>
              <a:t>membantu</a:t>
            </a:r>
            <a:r>
              <a:rPr lang="en-US" sz="3655">
                <a:solidFill>
                  <a:srgbClr val="F48876"/>
                </a:solidFill>
                <a:latin typeface="Nunito"/>
              </a:rPr>
              <a:t> pertumbuhan bibit tanaman yang akan ditanam.</a:t>
            </a:r>
          </a:p>
        </p:txBody>
      </p:sp>
      <p:sp>
        <p:nvSpPr>
          <p:cNvPr name="Freeform 4" id="4"/>
          <p:cNvSpPr/>
          <p:nvPr/>
        </p:nvSpPr>
        <p:spPr>
          <a:xfrm flipH="false" flipV="false" rot="1457050">
            <a:off x="-2254152" y="-3929275"/>
            <a:ext cx="8246012" cy="7668791"/>
          </a:xfrm>
          <a:custGeom>
            <a:avLst/>
            <a:gdLst/>
            <a:ahLst/>
            <a:cxnLst/>
            <a:rect r="r" b="b" t="t" l="l"/>
            <a:pathLst>
              <a:path h="7668791" w="8246012">
                <a:moveTo>
                  <a:pt x="0" y="0"/>
                </a:moveTo>
                <a:lnTo>
                  <a:pt x="8246012" y="0"/>
                </a:lnTo>
                <a:lnTo>
                  <a:pt x="8246012" y="7668791"/>
                </a:lnTo>
                <a:lnTo>
                  <a:pt x="0" y="76687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028700" y="971550"/>
            <a:ext cx="16230600" cy="1783697"/>
          </a:xfrm>
          <a:prstGeom prst="rect">
            <a:avLst/>
          </a:prstGeom>
        </p:spPr>
        <p:txBody>
          <a:bodyPr anchor="t" rtlCol="false" tIns="0" lIns="0" bIns="0" rIns="0">
            <a:spAutoFit/>
          </a:bodyPr>
          <a:lstStyle/>
          <a:p>
            <a:pPr algn="ctr">
              <a:lnSpc>
                <a:spcPts val="14560"/>
              </a:lnSpc>
            </a:pPr>
            <a:r>
              <a:rPr lang="en-US" sz="10400">
                <a:solidFill>
                  <a:srgbClr val="F48876"/>
                </a:solidFill>
                <a:latin typeface="Gagalin"/>
              </a:rPr>
              <a:t>3. Pengolahan Tanah</a:t>
            </a:r>
          </a:p>
        </p:txBody>
      </p:sp>
      <p:sp>
        <p:nvSpPr>
          <p:cNvPr name="Freeform 6" id="6"/>
          <p:cNvSpPr/>
          <p:nvPr/>
        </p:nvSpPr>
        <p:spPr>
          <a:xfrm flipH="true" flipV="false" rot="0">
            <a:off x="1028700" y="5444658"/>
            <a:ext cx="1982447" cy="2227469"/>
          </a:xfrm>
          <a:custGeom>
            <a:avLst/>
            <a:gdLst/>
            <a:ahLst/>
            <a:cxnLst/>
            <a:rect r="r" b="b" t="t" l="l"/>
            <a:pathLst>
              <a:path h="2227469" w="1982447">
                <a:moveTo>
                  <a:pt x="1982447" y="0"/>
                </a:moveTo>
                <a:lnTo>
                  <a:pt x="0" y="0"/>
                </a:lnTo>
                <a:lnTo>
                  <a:pt x="0" y="2227469"/>
                </a:lnTo>
                <a:lnTo>
                  <a:pt x="1982447" y="2227469"/>
                </a:lnTo>
                <a:lnTo>
                  <a:pt x="1982447"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6235419" y="2226799"/>
            <a:ext cx="1461499" cy="1642134"/>
          </a:xfrm>
          <a:custGeom>
            <a:avLst/>
            <a:gdLst/>
            <a:ahLst/>
            <a:cxnLst/>
            <a:rect r="r" b="b" t="t" l="l"/>
            <a:pathLst>
              <a:path h="1642134" w="1461499">
                <a:moveTo>
                  <a:pt x="0" y="0"/>
                </a:moveTo>
                <a:lnTo>
                  <a:pt x="1461499" y="0"/>
                </a:lnTo>
                <a:lnTo>
                  <a:pt x="1461499" y="1642134"/>
                </a:lnTo>
                <a:lnTo>
                  <a:pt x="0" y="16421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97A888"/>
        </a:solidFill>
      </p:bgPr>
    </p:bg>
    <p:spTree>
      <p:nvGrpSpPr>
        <p:cNvPr id="1" name=""/>
        <p:cNvGrpSpPr/>
        <p:nvPr/>
      </p:nvGrpSpPr>
      <p:grpSpPr>
        <a:xfrm>
          <a:off x="0" y="0"/>
          <a:ext cx="0" cy="0"/>
          <a:chOff x="0" y="0"/>
          <a:chExt cx="0" cy="0"/>
        </a:xfrm>
      </p:grpSpPr>
      <p:sp>
        <p:nvSpPr>
          <p:cNvPr name="Freeform 2" id="2"/>
          <p:cNvSpPr/>
          <p:nvPr/>
        </p:nvSpPr>
        <p:spPr>
          <a:xfrm flipH="false" flipV="false" rot="0">
            <a:off x="5605610" y="3215095"/>
            <a:ext cx="7076780" cy="1648890"/>
          </a:xfrm>
          <a:custGeom>
            <a:avLst/>
            <a:gdLst/>
            <a:ahLst/>
            <a:cxnLst/>
            <a:rect r="r" b="b" t="t" l="l"/>
            <a:pathLst>
              <a:path h="1648890" w="7076780">
                <a:moveTo>
                  <a:pt x="0" y="0"/>
                </a:moveTo>
                <a:lnTo>
                  <a:pt x="7076780" y="0"/>
                </a:lnTo>
                <a:lnTo>
                  <a:pt x="7076780" y="1648890"/>
                </a:lnTo>
                <a:lnTo>
                  <a:pt x="0" y="1648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436389" y="5143500"/>
            <a:ext cx="7415221" cy="4624402"/>
          </a:xfrm>
          <a:custGeom>
            <a:avLst/>
            <a:gdLst/>
            <a:ahLst/>
            <a:cxnLst/>
            <a:rect r="r" b="b" t="t" l="l"/>
            <a:pathLst>
              <a:path h="4624402" w="7415221">
                <a:moveTo>
                  <a:pt x="0" y="0"/>
                </a:moveTo>
                <a:lnTo>
                  <a:pt x="7415222" y="0"/>
                </a:lnTo>
                <a:lnTo>
                  <a:pt x="7415222" y="4624402"/>
                </a:lnTo>
                <a:lnTo>
                  <a:pt x="0" y="46244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407805" y="781050"/>
            <a:ext cx="11472390" cy="2230295"/>
          </a:xfrm>
          <a:prstGeom prst="rect">
            <a:avLst/>
          </a:prstGeom>
        </p:spPr>
        <p:txBody>
          <a:bodyPr anchor="t" rtlCol="false" tIns="0" lIns="0" bIns="0" rIns="0">
            <a:spAutoFit/>
          </a:bodyPr>
          <a:lstStyle/>
          <a:p>
            <a:pPr algn="ctr">
              <a:lnSpc>
                <a:spcPts val="18294"/>
              </a:lnSpc>
            </a:pPr>
            <a:r>
              <a:rPr lang="en-US" sz="13067">
                <a:solidFill>
                  <a:srgbClr val="FFFFFF"/>
                </a:solidFill>
                <a:latin typeface="Gagalin"/>
              </a:rPr>
              <a:t>terima kasih</a:t>
            </a:r>
          </a:p>
        </p:txBody>
      </p:sp>
      <p:sp>
        <p:nvSpPr>
          <p:cNvPr name="Freeform 5" id="5"/>
          <p:cNvSpPr/>
          <p:nvPr/>
        </p:nvSpPr>
        <p:spPr>
          <a:xfrm flipH="false" flipV="false" rot="-6874689">
            <a:off x="-2894998" y="5884356"/>
            <a:ext cx="9037421" cy="8404801"/>
          </a:xfrm>
          <a:custGeom>
            <a:avLst/>
            <a:gdLst/>
            <a:ahLst/>
            <a:cxnLst/>
            <a:rect r="r" b="b" t="t" l="l"/>
            <a:pathLst>
              <a:path h="8404801" w="9037421">
                <a:moveTo>
                  <a:pt x="0" y="0"/>
                </a:moveTo>
                <a:lnTo>
                  <a:pt x="9037421" y="0"/>
                </a:lnTo>
                <a:lnTo>
                  <a:pt x="9037421" y="8404801"/>
                </a:lnTo>
                <a:lnTo>
                  <a:pt x="0" y="84048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4105289">
            <a:off x="13148922" y="-2615611"/>
            <a:ext cx="6784972" cy="6310024"/>
          </a:xfrm>
          <a:custGeom>
            <a:avLst/>
            <a:gdLst/>
            <a:ahLst/>
            <a:cxnLst/>
            <a:rect r="r" b="b" t="t" l="l"/>
            <a:pathLst>
              <a:path h="6310024" w="6784972">
                <a:moveTo>
                  <a:pt x="0" y="0"/>
                </a:moveTo>
                <a:lnTo>
                  <a:pt x="6784973" y="0"/>
                </a:lnTo>
                <a:lnTo>
                  <a:pt x="6784973" y="6310024"/>
                </a:lnTo>
                <a:lnTo>
                  <a:pt x="0" y="63100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4772235" y="5417892"/>
            <a:ext cx="1769174" cy="1463991"/>
          </a:xfrm>
          <a:custGeom>
            <a:avLst/>
            <a:gdLst/>
            <a:ahLst/>
            <a:cxnLst/>
            <a:rect r="r" b="b" t="t" l="l"/>
            <a:pathLst>
              <a:path h="1463991" w="1769174">
                <a:moveTo>
                  <a:pt x="0" y="0"/>
                </a:moveTo>
                <a:lnTo>
                  <a:pt x="1769174" y="0"/>
                </a:lnTo>
                <a:lnTo>
                  <a:pt x="1769174" y="1463991"/>
                </a:lnTo>
                <a:lnTo>
                  <a:pt x="0" y="14639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9027335">
            <a:off x="2278376" y="3911981"/>
            <a:ext cx="1476020" cy="1221407"/>
          </a:xfrm>
          <a:custGeom>
            <a:avLst/>
            <a:gdLst/>
            <a:ahLst/>
            <a:cxnLst/>
            <a:rect r="r" b="b" t="t" l="l"/>
            <a:pathLst>
              <a:path h="1221407" w="1476020">
                <a:moveTo>
                  <a:pt x="0" y="0"/>
                </a:moveTo>
                <a:lnTo>
                  <a:pt x="1476020" y="0"/>
                </a:lnTo>
                <a:lnTo>
                  <a:pt x="1476020" y="1221407"/>
                </a:lnTo>
                <a:lnTo>
                  <a:pt x="0" y="12214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7566050">
            <a:off x="16522742" y="-920877"/>
            <a:ext cx="3571855" cy="5881798"/>
          </a:xfrm>
          <a:custGeom>
            <a:avLst/>
            <a:gdLst/>
            <a:ahLst/>
            <a:cxnLst/>
            <a:rect r="r" b="b" t="t" l="l"/>
            <a:pathLst>
              <a:path h="5881798" w="3571855">
                <a:moveTo>
                  <a:pt x="0" y="0"/>
                </a:moveTo>
                <a:lnTo>
                  <a:pt x="3571855" y="0"/>
                </a:lnTo>
                <a:lnTo>
                  <a:pt x="3571855" y="5881798"/>
                </a:lnTo>
                <a:lnTo>
                  <a:pt x="0" y="58817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5804332" y="3513177"/>
            <a:ext cx="6679335" cy="937936"/>
          </a:xfrm>
          <a:prstGeom prst="rect">
            <a:avLst/>
          </a:prstGeom>
        </p:spPr>
        <p:txBody>
          <a:bodyPr anchor="t" rtlCol="false" tIns="0" lIns="0" bIns="0" rIns="0">
            <a:spAutoFit/>
          </a:bodyPr>
          <a:lstStyle/>
          <a:p>
            <a:pPr algn="ctr">
              <a:lnSpc>
                <a:spcPts val="7625"/>
              </a:lnSpc>
            </a:pPr>
            <a:r>
              <a:rPr lang="en-US" sz="5446">
                <a:solidFill>
                  <a:srgbClr val="777D71"/>
                </a:solidFill>
                <a:latin typeface="Gagalin"/>
              </a:rPr>
              <a:t>sampai jumpa!</a:t>
            </a:r>
          </a:p>
        </p:txBody>
      </p:sp>
      <p:sp>
        <p:nvSpPr>
          <p:cNvPr name="Freeform 11" id="11"/>
          <p:cNvSpPr/>
          <p:nvPr/>
        </p:nvSpPr>
        <p:spPr>
          <a:xfrm flipH="true" flipV="false" rot="2298454">
            <a:off x="768197" y="6807953"/>
            <a:ext cx="3571855" cy="5881798"/>
          </a:xfrm>
          <a:custGeom>
            <a:avLst/>
            <a:gdLst/>
            <a:ahLst/>
            <a:cxnLst/>
            <a:rect r="r" b="b" t="t" l="l"/>
            <a:pathLst>
              <a:path h="5881798" w="3571855">
                <a:moveTo>
                  <a:pt x="3571855" y="0"/>
                </a:moveTo>
                <a:lnTo>
                  <a:pt x="0" y="0"/>
                </a:lnTo>
                <a:lnTo>
                  <a:pt x="0" y="5881798"/>
                </a:lnTo>
                <a:lnTo>
                  <a:pt x="3571855" y="5881798"/>
                </a:lnTo>
                <a:lnTo>
                  <a:pt x="3571855"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9F0D3"/>
        </a:solidFill>
      </p:bgPr>
    </p:bg>
    <p:spTree>
      <p:nvGrpSpPr>
        <p:cNvPr id="1" name=""/>
        <p:cNvGrpSpPr/>
        <p:nvPr/>
      </p:nvGrpSpPr>
      <p:grpSpPr>
        <a:xfrm>
          <a:off x="0" y="0"/>
          <a:ext cx="0" cy="0"/>
          <a:chOff x="0" y="0"/>
          <a:chExt cx="0" cy="0"/>
        </a:xfrm>
      </p:grpSpPr>
      <p:sp>
        <p:nvSpPr>
          <p:cNvPr name="Freeform 2" id="2"/>
          <p:cNvSpPr/>
          <p:nvPr/>
        </p:nvSpPr>
        <p:spPr>
          <a:xfrm flipH="false" flipV="false" rot="0">
            <a:off x="2142912" y="2394870"/>
            <a:ext cx="14002177" cy="14233471"/>
          </a:xfrm>
          <a:custGeom>
            <a:avLst/>
            <a:gdLst/>
            <a:ahLst/>
            <a:cxnLst/>
            <a:rect r="r" b="b" t="t" l="l"/>
            <a:pathLst>
              <a:path h="14233471" w="14002177">
                <a:moveTo>
                  <a:pt x="0" y="0"/>
                </a:moveTo>
                <a:lnTo>
                  <a:pt x="14002176" y="0"/>
                </a:lnTo>
                <a:lnTo>
                  <a:pt x="14002176" y="14233471"/>
                </a:lnTo>
                <a:lnTo>
                  <a:pt x="0" y="142334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389889" y="5103391"/>
            <a:ext cx="6600238" cy="7117904"/>
          </a:xfrm>
          <a:custGeom>
            <a:avLst/>
            <a:gdLst/>
            <a:ahLst/>
            <a:cxnLst/>
            <a:rect r="r" b="b" t="t" l="l"/>
            <a:pathLst>
              <a:path h="7117904" w="6600238">
                <a:moveTo>
                  <a:pt x="0" y="0"/>
                </a:moveTo>
                <a:lnTo>
                  <a:pt x="6600238" y="0"/>
                </a:lnTo>
                <a:lnTo>
                  <a:pt x="6600238" y="7117904"/>
                </a:lnTo>
                <a:lnTo>
                  <a:pt x="0" y="71179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9525" y="7406581"/>
            <a:ext cx="4544458" cy="4114800"/>
          </a:xfrm>
          <a:custGeom>
            <a:avLst/>
            <a:gdLst/>
            <a:ahLst/>
            <a:cxnLst/>
            <a:rect r="r" b="b" t="t" l="l"/>
            <a:pathLst>
              <a:path h="4114800" w="4544458">
                <a:moveTo>
                  <a:pt x="4544458" y="0"/>
                </a:moveTo>
                <a:lnTo>
                  <a:pt x="0" y="0"/>
                </a:lnTo>
                <a:lnTo>
                  <a:pt x="0" y="4114800"/>
                </a:lnTo>
                <a:lnTo>
                  <a:pt x="4544458" y="4114800"/>
                </a:lnTo>
                <a:lnTo>
                  <a:pt x="454445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521522" y="828675"/>
            <a:ext cx="13244955" cy="1783697"/>
          </a:xfrm>
          <a:prstGeom prst="rect">
            <a:avLst/>
          </a:prstGeom>
        </p:spPr>
        <p:txBody>
          <a:bodyPr anchor="t" rtlCol="false" tIns="0" lIns="0" bIns="0" rIns="0">
            <a:spAutoFit/>
          </a:bodyPr>
          <a:lstStyle/>
          <a:p>
            <a:pPr algn="ctr">
              <a:lnSpc>
                <a:spcPts val="14560"/>
              </a:lnSpc>
            </a:pPr>
            <a:r>
              <a:rPr lang="en-US" sz="10400">
                <a:solidFill>
                  <a:srgbClr val="F48876"/>
                </a:solidFill>
                <a:latin typeface="Gagalin"/>
              </a:rPr>
              <a:t>YANG AKAN DIBAHAS~</a:t>
            </a:r>
          </a:p>
        </p:txBody>
      </p:sp>
      <p:sp>
        <p:nvSpPr>
          <p:cNvPr name="TextBox 6" id="6"/>
          <p:cNvSpPr txBox="true"/>
          <p:nvPr/>
        </p:nvSpPr>
        <p:spPr>
          <a:xfrm rot="0">
            <a:off x="5305380" y="2669473"/>
            <a:ext cx="7677241" cy="821037"/>
          </a:xfrm>
          <a:prstGeom prst="rect">
            <a:avLst/>
          </a:prstGeom>
        </p:spPr>
        <p:txBody>
          <a:bodyPr anchor="t" rtlCol="false" tIns="0" lIns="0" bIns="0" rIns="0">
            <a:spAutoFit/>
          </a:bodyPr>
          <a:lstStyle/>
          <a:p>
            <a:pPr algn="ctr">
              <a:lnSpc>
                <a:spcPts val="6719"/>
              </a:lnSpc>
            </a:pPr>
            <a:r>
              <a:rPr lang="en-US" sz="4800">
                <a:solidFill>
                  <a:srgbClr val="FFFFFF"/>
                </a:solidFill>
                <a:latin typeface="Nunito Bold"/>
              </a:rPr>
              <a:t>Pada Pertemuan Ke-8</a:t>
            </a:r>
          </a:p>
        </p:txBody>
      </p:sp>
      <p:sp>
        <p:nvSpPr>
          <p:cNvPr name="TextBox 7" id="7"/>
          <p:cNvSpPr txBox="true"/>
          <p:nvPr/>
        </p:nvSpPr>
        <p:spPr>
          <a:xfrm rot="0">
            <a:off x="4875490" y="4382260"/>
            <a:ext cx="8584515" cy="4876040"/>
          </a:xfrm>
          <a:prstGeom prst="rect">
            <a:avLst/>
          </a:prstGeom>
        </p:spPr>
        <p:txBody>
          <a:bodyPr anchor="t" rtlCol="false" tIns="0" lIns="0" bIns="0" rIns="0">
            <a:spAutoFit/>
          </a:bodyPr>
          <a:lstStyle/>
          <a:p>
            <a:pPr marL="1003796" indent="-501898" lvl="1">
              <a:lnSpc>
                <a:spcPts val="6509"/>
              </a:lnSpc>
              <a:buFont typeface="Arial"/>
              <a:buChar char="•"/>
            </a:pPr>
            <a:r>
              <a:rPr lang="en-US" sz="4649">
                <a:solidFill>
                  <a:srgbClr val="F48876"/>
                </a:solidFill>
                <a:latin typeface="Nunito Bold"/>
              </a:rPr>
              <a:t>Definisi Kesuburan Tanah</a:t>
            </a:r>
          </a:p>
          <a:p>
            <a:pPr marL="1003796" indent="-501898" lvl="1">
              <a:lnSpc>
                <a:spcPts val="6509"/>
              </a:lnSpc>
              <a:buFont typeface="Arial"/>
              <a:buChar char="•"/>
            </a:pPr>
            <a:r>
              <a:rPr lang="en-US" sz="4649">
                <a:solidFill>
                  <a:srgbClr val="F48876"/>
                </a:solidFill>
                <a:latin typeface="Nunito Bold"/>
              </a:rPr>
              <a:t>Faktor Yang Mempengaruhi Kesuburan Tanah</a:t>
            </a:r>
          </a:p>
          <a:p>
            <a:pPr marL="1003796" indent="-501898" lvl="1">
              <a:lnSpc>
                <a:spcPts val="6509"/>
              </a:lnSpc>
              <a:buFont typeface="Arial"/>
              <a:buChar char="•"/>
            </a:pPr>
            <a:r>
              <a:rPr lang="en-US" sz="4649">
                <a:solidFill>
                  <a:srgbClr val="F48876"/>
                </a:solidFill>
                <a:latin typeface="Nunito Bold"/>
              </a:rPr>
              <a:t>Unsur Hara Dalam Tanah</a:t>
            </a:r>
          </a:p>
          <a:p>
            <a:pPr marL="1003796" indent="-501898" lvl="1">
              <a:lnSpc>
                <a:spcPts val="6509"/>
              </a:lnSpc>
              <a:buFont typeface="Arial"/>
              <a:buChar char="•"/>
            </a:pPr>
            <a:r>
              <a:rPr lang="en-US" sz="4649">
                <a:solidFill>
                  <a:srgbClr val="F48876"/>
                </a:solidFill>
                <a:latin typeface="Nunito Bold"/>
              </a:rPr>
              <a:t>Perbaikan Kesuburan Tanah</a:t>
            </a:r>
          </a:p>
        </p:txBody>
      </p:sp>
      <p:sp>
        <p:nvSpPr>
          <p:cNvPr name="Freeform 8" id="8"/>
          <p:cNvSpPr/>
          <p:nvPr/>
        </p:nvSpPr>
        <p:spPr>
          <a:xfrm flipH="true" flipV="false" rot="0">
            <a:off x="2521522" y="3748856"/>
            <a:ext cx="1982447" cy="2227469"/>
          </a:xfrm>
          <a:custGeom>
            <a:avLst/>
            <a:gdLst/>
            <a:ahLst/>
            <a:cxnLst/>
            <a:rect r="r" b="b" t="t" l="l"/>
            <a:pathLst>
              <a:path h="2227469" w="1982447">
                <a:moveTo>
                  <a:pt x="1982448" y="0"/>
                </a:moveTo>
                <a:lnTo>
                  <a:pt x="0" y="0"/>
                </a:lnTo>
                <a:lnTo>
                  <a:pt x="0" y="2227468"/>
                </a:lnTo>
                <a:lnTo>
                  <a:pt x="1982448" y="2227468"/>
                </a:lnTo>
                <a:lnTo>
                  <a:pt x="198244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2389889" y="3811519"/>
            <a:ext cx="1185463" cy="1331981"/>
          </a:xfrm>
          <a:custGeom>
            <a:avLst/>
            <a:gdLst/>
            <a:ahLst/>
            <a:cxnLst/>
            <a:rect r="r" b="b" t="t" l="l"/>
            <a:pathLst>
              <a:path h="1331981" w="1185463">
                <a:moveTo>
                  <a:pt x="0" y="0"/>
                </a:moveTo>
                <a:lnTo>
                  <a:pt x="1185463" y="0"/>
                </a:lnTo>
                <a:lnTo>
                  <a:pt x="1185463" y="1331981"/>
                </a:lnTo>
                <a:lnTo>
                  <a:pt x="0" y="13319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97A888"/>
        </a:solidFill>
      </p:bgPr>
    </p:bg>
    <p:spTree>
      <p:nvGrpSpPr>
        <p:cNvPr id="1" name=""/>
        <p:cNvGrpSpPr/>
        <p:nvPr/>
      </p:nvGrpSpPr>
      <p:grpSpPr>
        <a:xfrm>
          <a:off x="0" y="0"/>
          <a:ext cx="0" cy="0"/>
          <a:chOff x="0" y="0"/>
          <a:chExt cx="0" cy="0"/>
        </a:xfrm>
      </p:grpSpPr>
      <p:sp>
        <p:nvSpPr>
          <p:cNvPr name="Freeform 2" id="2"/>
          <p:cNvSpPr/>
          <p:nvPr/>
        </p:nvSpPr>
        <p:spPr>
          <a:xfrm flipH="false" flipV="false" rot="0">
            <a:off x="11310053" y="2770530"/>
            <a:ext cx="5396964" cy="5200711"/>
          </a:xfrm>
          <a:custGeom>
            <a:avLst/>
            <a:gdLst/>
            <a:ahLst/>
            <a:cxnLst/>
            <a:rect r="r" b="b" t="t" l="l"/>
            <a:pathLst>
              <a:path h="5200711" w="5396964">
                <a:moveTo>
                  <a:pt x="0" y="0"/>
                </a:moveTo>
                <a:lnTo>
                  <a:pt x="5396964" y="0"/>
                </a:lnTo>
                <a:lnTo>
                  <a:pt x="5396964" y="5200711"/>
                </a:lnTo>
                <a:lnTo>
                  <a:pt x="0" y="52007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536447">
            <a:off x="10947170" y="-4094311"/>
            <a:ext cx="8395292" cy="7807621"/>
          </a:xfrm>
          <a:custGeom>
            <a:avLst/>
            <a:gdLst/>
            <a:ahLst/>
            <a:cxnLst/>
            <a:rect r="r" b="b" t="t" l="l"/>
            <a:pathLst>
              <a:path h="7807621" w="8395292">
                <a:moveTo>
                  <a:pt x="0" y="0"/>
                </a:moveTo>
                <a:lnTo>
                  <a:pt x="8395292" y="0"/>
                </a:lnTo>
                <a:lnTo>
                  <a:pt x="8395292" y="7807622"/>
                </a:lnTo>
                <a:lnTo>
                  <a:pt x="0" y="7807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3547067"/>
            <a:ext cx="10281353" cy="3929906"/>
          </a:xfrm>
          <a:prstGeom prst="rect">
            <a:avLst/>
          </a:prstGeom>
        </p:spPr>
        <p:txBody>
          <a:bodyPr anchor="t" rtlCol="false" tIns="0" lIns="0" bIns="0" rIns="0">
            <a:spAutoFit/>
          </a:bodyPr>
          <a:lstStyle/>
          <a:p>
            <a:pPr algn="just">
              <a:lnSpc>
                <a:spcPts val="6262"/>
              </a:lnSpc>
            </a:pPr>
            <a:r>
              <a:rPr lang="en-US" sz="4473">
                <a:solidFill>
                  <a:srgbClr val="FFFFFF"/>
                </a:solidFill>
                <a:latin typeface="Nunito"/>
              </a:rPr>
              <a:t>Kesuburan tanah adalah suatu keadaan tanah dimana tata air, udara dan unsur hara dalam keadaan cukup seimbang dan tersedia sesuai kebutuhan tanaman, baik fisik, kimia dan biologi tanah.</a:t>
            </a:r>
          </a:p>
        </p:txBody>
      </p:sp>
      <p:sp>
        <p:nvSpPr>
          <p:cNvPr name="Freeform 5" id="5"/>
          <p:cNvSpPr/>
          <p:nvPr/>
        </p:nvSpPr>
        <p:spPr>
          <a:xfrm flipH="false" flipV="false" rot="-7193635">
            <a:off x="-1608389" y="6362047"/>
            <a:ext cx="8395292" cy="7807621"/>
          </a:xfrm>
          <a:custGeom>
            <a:avLst/>
            <a:gdLst/>
            <a:ahLst/>
            <a:cxnLst/>
            <a:rect r="r" b="b" t="t" l="l"/>
            <a:pathLst>
              <a:path h="7807621" w="8395292">
                <a:moveTo>
                  <a:pt x="0" y="0"/>
                </a:moveTo>
                <a:lnTo>
                  <a:pt x="8395292" y="0"/>
                </a:lnTo>
                <a:lnTo>
                  <a:pt x="8395292" y="7807622"/>
                </a:lnTo>
                <a:lnTo>
                  <a:pt x="0" y="7807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1802454" y="1028700"/>
            <a:ext cx="1486665" cy="1230216"/>
          </a:xfrm>
          <a:custGeom>
            <a:avLst/>
            <a:gdLst/>
            <a:ahLst/>
            <a:cxnLst/>
            <a:rect r="r" b="b" t="t" l="l"/>
            <a:pathLst>
              <a:path h="1230216" w="1486665">
                <a:moveTo>
                  <a:pt x="0" y="0"/>
                </a:moveTo>
                <a:lnTo>
                  <a:pt x="1486666" y="0"/>
                </a:lnTo>
                <a:lnTo>
                  <a:pt x="1486666" y="1230216"/>
                </a:lnTo>
                <a:lnTo>
                  <a:pt x="0" y="1230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9027335">
            <a:off x="6518601" y="7547629"/>
            <a:ext cx="1292642" cy="1069661"/>
          </a:xfrm>
          <a:custGeom>
            <a:avLst/>
            <a:gdLst/>
            <a:ahLst/>
            <a:cxnLst/>
            <a:rect r="r" b="b" t="t" l="l"/>
            <a:pathLst>
              <a:path h="1069661" w="1292642">
                <a:moveTo>
                  <a:pt x="0" y="0"/>
                </a:moveTo>
                <a:lnTo>
                  <a:pt x="1292642" y="0"/>
                </a:lnTo>
                <a:lnTo>
                  <a:pt x="1292642" y="1069661"/>
                </a:lnTo>
                <a:lnTo>
                  <a:pt x="0" y="10696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923375" y="7778023"/>
            <a:ext cx="2161018" cy="2176849"/>
          </a:xfrm>
          <a:custGeom>
            <a:avLst/>
            <a:gdLst/>
            <a:ahLst/>
            <a:cxnLst/>
            <a:rect r="r" b="b" t="t" l="l"/>
            <a:pathLst>
              <a:path h="2176849" w="2161018">
                <a:moveTo>
                  <a:pt x="0" y="0"/>
                </a:moveTo>
                <a:lnTo>
                  <a:pt x="2161017" y="0"/>
                </a:lnTo>
                <a:lnTo>
                  <a:pt x="2161017" y="2176850"/>
                </a:lnTo>
                <a:lnTo>
                  <a:pt x="0" y="21768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028700" y="2062693"/>
            <a:ext cx="11463145" cy="1265299"/>
          </a:xfrm>
          <a:prstGeom prst="rect">
            <a:avLst/>
          </a:prstGeom>
        </p:spPr>
        <p:txBody>
          <a:bodyPr anchor="t" rtlCol="false" tIns="0" lIns="0" bIns="0" rIns="0">
            <a:spAutoFit/>
          </a:bodyPr>
          <a:lstStyle/>
          <a:p>
            <a:pPr>
              <a:lnSpc>
                <a:spcPts val="10314"/>
              </a:lnSpc>
            </a:pPr>
            <a:r>
              <a:rPr lang="en-US" sz="7367">
                <a:solidFill>
                  <a:srgbClr val="FFFFFF"/>
                </a:solidFill>
                <a:latin typeface="Gagalin"/>
              </a:rPr>
              <a:t>definisi Kesuburan Tanah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F0D3"/>
        </a:solidFill>
      </p:bgPr>
    </p:bg>
    <p:spTree>
      <p:nvGrpSpPr>
        <p:cNvPr id="1" name=""/>
        <p:cNvGrpSpPr/>
        <p:nvPr/>
      </p:nvGrpSpPr>
      <p:grpSpPr>
        <a:xfrm>
          <a:off x="0" y="0"/>
          <a:ext cx="0" cy="0"/>
          <a:chOff x="0" y="0"/>
          <a:chExt cx="0" cy="0"/>
        </a:xfrm>
      </p:grpSpPr>
      <p:sp>
        <p:nvSpPr>
          <p:cNvPr name="Freeform 2" id="2"/>
          <p:cNvSpPr/>
          <p:nvPr/>
        </p:nvSpPr>
        <p:spPr>
          <a:xfrm flipH="false" flipV="false" rot="1457050">
            <a:off x="-855789" y="-4016142"/>
            <a:ext cx="8759767" cy="8146584"/>
          </a:xfrm>
          <a:custGeom>
            <a:avLst/>
            <a:gdLst/>
            <a:ahLst/>
            <a:cxnLst/>
            <a:rect r="r" b="b" t="t" l="l"/>
            <a:pathLst>
              <a:path h="8146584" w="8759767">
                <a:moveTo>
                  <a:pt x="0" y="0"/>
                </a:moveTo>
                <a:lnTo>
                  <a:pt x="8759767" y="0"/>
                </a:lnTo>
                <a:lnTo>
                  <a:pt x="8759767" y="8146584"/>
                </a:lnTo>
                <a:lnTo>
                  <a:pt x="0" y="81465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350717">
            <a:off x="8926680" y="5453671"/>
            <a:ext cx="10358063" cy="9632999"/>
          </a:xfrm>
          <a:custGeom>
            <a:avLst/>
            <a:gdLst/>
            <a:ahLst/>
            <a:cxnLst/>
            <a:rect r="r" b="b" t="t" l="l"/>
            <a:pathLst>
              <a:path h="9632999" w="10358063">
                <a:moveTo>
                  <a:pt x="0" y="0"/>
                </a:moveTo>
                <a:lnTo>
                  <a:pt x="10358064" y="0"/>
                </a:lnTo>
                <a:lnTo>
                  <a:pt x="10358064" y="9632999"/>
                </a:lnTo>
                <a:lnTo>
                  <a:pt x="0" y="96329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550504" y="4973431"/>
            <a:ext cx="7362403" cy="7161610"/>
          </a:xfrm>
          <a:custGeom>
            <a:avLst/>
            <a:gdLst/>
            <a:ahLst/>
            <a:cxnLst/>
            <a:rect r="r" b="b" t="t" l="l"/>
            <a:pathLst>
              <a:path h="7161610" w="7362403">
                <a:moveTo>
                  <a:pt x="0" y="0"/>
                </a:moveTo>
                <a:lnTo>
                  <a:pt x="7362404" y="0"/>
                </a:lnTo>
                <a:lnTo>
                  <a:pt x="7362404" y="7161611"/>
                </a:lnTo>
                <a:lnTo>
                  <a:pt x="0" y="71616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231706" y="3167526"/>
            <a:ext cx="1982447" cy="2227469"/>
          </a:xfrm>
          <a:custGeom>
            <a:avLst/>
            <a:gdLst/>
            <a:ahLst/>
            <a:cxnLst/>
            <a:rect r="r" b="b" t="t" l="l"/>
            <a:pathLst>
              <a:path h="2227469" w="1982447">
                <a:moveTo>
                  <a:pt x="0" y="0"/>
                </a:moveTo>
                <a:lnTo>
                  <a:pt x="1982447" y="0"/>
                </a:lnTo>
                <a:lnTo>
                  <a:pt x="1982447" y="2227469"/>
                </a:lnTo>
                <a:lnTo>
                  <a:pt x="0" y="22274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7512329" y="904875"/>
            <a:ext cx="10147550" cy="2087110"/>
          </a:xfrm>
          <a:prstGeom prst="rect">
            <a:avLst/>
          </a:prstGeom>
        </p:spPr>
        <p:txBody>
          <a:bodyPr anchor="t" rtlCol="false" tIns="0" lIns="0" bIns="0" rIns="0">
            <a:spAutoFit/>
          </a:bodyPr>
          <a:lstStyle/>
          <a:p>
            <a:pPr algn="ctr">
              <a:lnSpc>
                <a:spcPts val="8329"/>
              </a:lnSpc>
            </a:pPr>
            <a:r>
              <a:rPr lang="en-US" sz="5949">
                <a:solidFill>
                  <a:srgbClr val="F48876"/>
                </a:solidFill>
                <a:latin typeface="Gagalin"/>
              </a:rPr>
              <a:t>Faktor yang mempengaruhi kesuburan tanah</a:t>
            </a:r>
          </a:p>
        </p:txBody>
      </p:sp>
      <p:sp>
        <p:nvSpPr>
          <p:cNvPr name="TextBox 7" id="7"/>
          <p:cNvSpPr txBox="true"/>
          <p:nvPr/>
        </p:nvSpPr>
        <p:spPr>
          <a:xfrm rot="0">
            <a:off x="7912908" y="3217666"/>
            <a:ext cx="9346392" cy="4712975"/>
          </a:xfrm>
          <a:prstGeom prst="rect">
            <a:avLst/>
          </a:prstGeom>
        </p:spPr>
        <p:txBody>
          <a:bodyPr anchor="t" rtlCol="false" tIns="0" lIns="0" bIns="0" rIns="0">
            <a:spAutoFit/>
          </a:bodyPr>
          <a:lstStyle/>
          <a:p>
            <a:pPr algn="just">
              <a:lnSpc>
                <a:spcPts val="5327"/>
              </a:lnSpc>
            </a:pPr>
            <a:r>
              <a:rPr lang="en-US" sz="3805">
                <a:solidFill>
                  <a:srgbClr val="F48876"/>
                </a:solidFill>
                <a:latin typeface="Nunito"/>
              </a:rPr>
              <a:t>beberapa komponen yang dapat mempengaruhi nilai kesuburan tanah adalah: </a:t>
            </a:r>
            <a:r>
              <a:rPr lang="en-US" sz="3805">
                <a:solidFill>
                  <a:srgbClr val="F48876"/>
                </a:solidFill>
                <a:latin typeface="Nunito Medium"/>
              </a:rPr>
              <a:t>sifat fisika tanah, sifat kimia tanah, sifat biologi tanah, faktor eksternal dan interaksi diantaranya</a:t>
            </a:r>
            <a:r>
              <a:rPr lang="en-US" sz="3805">
                <a:solidFill>
                  <a:srgbClr val="F48876"/>
                </a:solidFill>
                <a:latin typeface="Nunito"/>
              </a:rPr>
              <a:t>. Sifat fisik tanah ditunjukkan dengan tekstur dan struktur tanahnya.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97A888"/>
        </a:solidFill>
      </p:bgPr>
    </p:bg>
    <p:spTree>
      <p:nvGrpSpPr>
        <p:cNvPr id="1" name=""/>
        <p:cNvGrpSpPr/>
        <p:nvPr/>
      </p:nvGrpSpPr>
      <p:grpSpPr>
        <a:xfrm>
          <a:off x="0" y="0"/>
          <a:ext cx="0" cy="0"/>
          <a:chOff x="0" y="0"/>
          <a:chExt cx="0" cy="0"/>
        </a:xfrm>
      </p:grpSpPr>
      <p:sp>
        <p:nvSpPr>
          <p:cNvPr name="Freeform 2" id="2"/>
          <p:cNvSpPr/>
          <p:nvPr/>
        </p:nvSpPr>
        <p:spPr>
          <a:xfrm flipH="false" flipV="false" rot="0">
            <a:off x="1792820" y="2001945"/>
            <a:ext cx="3560525" cy="6776085"/>
          </a:xfrm>
          <a:custGeom>
            <a:avLst/>
            <a:gdLst/>
            <a:ahLst/>
            <a:cxnLst/>
            <a:rect r="r" b="b" t="t" l="l"/>
            <a:pathLst>
              <a:path h="6776085" w="3560525">
                <a:moveTo>
                  <a:pt x="0" y="0"/>
                </a:moveTo>
                <a:lnTo>
                  <a:pt x="3560525" y="0"/>
                </a:lnTo>
                <a:lnTo>
                  <a:pt x="3560525" y="6776085"/>
                </a:lnTo>
                <a:lnTo>
                  <a:pt x="0" y="67760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252373" y="2837087"/>
            <a:ext cx="8910321" cy="1223560"/>
          </a:xfrm>
          <a:prstGeom prst="rect">
            <a:avLst/>
          </a:prstGeom>
        </p:spPr>
        <p:txBody>
          <a:bodyPr anchor="t" rtlCol="false" tIns="0" lIns="0" bIns="0" rIns="0">
            <a:spAutoFit/>
          </a:bodyPr>
          <a:lstStyle/>
          <a:p>
            <a:pPr algn="just">
              <a:lnSpc>
                <a:spcPts val="9952"/>
              </a:lnSpc>
            </a:pPr>
            <a:r>
              <a:rPr lang="en-US" sz="7109">
                <a:solidFill>
                  <a:srgbClr val="FFFFFF"/>
                </a:solidFill>
                <a:latin typeface="Gagalin"/>
              </a:rPr>
              <a:t>1. Sifat Biologi Tanah</a:t>
            </a:r>
          </a:p>
        </p:txBody>
      </p:sp>
      <p:sp>
        <p:nvSpPr>
          <p:cNvPr name="Freeform 4" id="4"/>
          <p:cNvSpPr/>
          <p:nvPr/>
        </p:nvSpPr>
        <p:spPr>
          <a:xfrm flipH="false" flipV="false" rot="3134703">
            <a:off x="10842706" y="-4170643"/>
            <a:ext cx="8349669" cy="7765192"/>
          </a:xfrm>
          <a:custGeom>
            <a:avLst/>
            <a:gdLst/>
            <a:ahLst/>
            <a:cxnLst/>
            <a:rect r="r" b="b" t="t" l="l"/>
            <a:pathLst>
              <a:path h="7765192" w="8349669">
                <a:moveTo>
                  <a:pt x="0" y="0"/>
                </a:moveTo>
                <a:lnTo>
                  <a:pt x="8349669" y="0"/>
                </a:lnTo>
                <a:lnTo>
                  <a:pt x="8349669" y="7765192"/>
                </a:lnTo>
                <a:lnTo>
                  <a:pt x="0" y="77651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7193635">
            <a:off x="-4320797" y="6383189"/>
            <a:ext cx="8395292" cy="7807621"/>
          </a:xfrm>
          <a:custGeom>
            <a:avLst/>
            <a:gdLst/>
            <a:ahLst/>
            <a:cxnLst/>
            <a:rect r="r" b="b" t="t" l="l"/>
            <a:pathLst>
              <a:path h="7807621" w="8395292">
                <a:moveTo>
                  <a:pt x="0" y="0"/>
                </a:moveTo>
                <a:lnTo>
                  <a:pt x="8395291" y="0"/>
                </a:lnTo>
                <a:lnTo>
                  <a:pt x="8395291" y="7807622"/>
                </a:lnTo>
                <a:lnTo>
                  <a:pt x="0" y="7807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1432476" y="8301038"/>
            <a:ext cx="1769174" cy="1463991"/>
          </a:xfrm>
          <a:custGeom>
            <a:avLst/>
            <a:gdLst/>
            <a:ahLst/>
            <a:cxnLst/>
            <a:rect r="r" b="b" t="t" l="l"/>
            <a:pathLst>
              <a:path h="1463991" w="1769174">
                <a:moveTo>
                  <a:pt x="0" y="0"/>
                </a:moveTo>
                <a:lnTo>
                  <a:pt x="1769174" y="0"/>
                </a:lnTo>
                <a:lnTo>
                  <a:pt x="1769174" y="1463991"/>
                </a:lnTo>
                <a:lnTo>
                  <a:pt x="0" y="14639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9027335">
            <a:off x="6287143" y="1313204"/>
            <a:ext cx="1476020" cy="1221407"/>
          </a:xfrm>
          <a:custGeom>
            <a:avLst/>
            <a:gdLst/>
            <a:ahLst/>
            <a:cxnLst/>
            <a:rect r="r" b="b" t="t" l="l"/>
            <a:pathLst>
              <a:path h="1221407" w="1476020">
                <a:moveTo>
                  <a:pt x="0" y="0"/>
                </a:moveTo>
                <a:lnTo>
                  <a:pt x="1476021" y="0"/>
                </a:lnTo>
                <a:lnTo>
                  <a:pt x="1476021" y="1221407"/>
                </a:lnTo>
                <a:lnTo>
                  <a:pt x="0" y="12214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6378910">
            <a:off x="12174162" y="-40325"/>
            <a:ext cx="1651101" cy="2209503"/>
          </a:xfrm>
          <a:custGeom>
            <a:avLst/>
            <a:gdLst/>
            <a:ahLst/>
            <a:cxnLst/>
            <a:rect r="r" b="b" t="t" l="l"/>
            <a:pathLst>
              <a:path h="2209503" w="1651101">
                <a:moveTo>
                  <a:pt x="0" y="0"/>
                </a:moveTo>
                <a:lnTo>
                  <a:pt x="1651101" y="0"/>
                </a:lnTo>
                <a:lnTo>
                  <a:pt x="1651101" y="2209502"/>
                </a:lnTo>
                <a:lnTo>
                  <a:pt x="0" y="220950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7804736" y="4003497"/>
            <a:ext cx="7994960" cy="4241768"/>
          </a:xfrm>
          <a:prstGeom prst="rect">
            <a:avLst/>
          </a:prstGeom>
        </p:spPr>
        <p:txBody>
          <a:bodyPr anchor="t" rtlCol="false" tIns="0" lIns="0" bIns="0" rIns="0">
            <a:spAutoFit/>
          </a:bodyPr>
          <a:lstStyle/>
          <a:p>
            <a:pPr algn="just">
              <a:lnSpc>
                <a:spcPts val="4271"/>
              </a:lnSpc>
            </a:pPr>
            <a:r>
              <a:rPr lang="en-US" sz="3051">
                <a:solidFill>
                  <a:srgbClr val="FFFFFF"/>
                </a:solidFill>
                <a:latin typeface="Nunito"/>
              </a:rPr>
              <a:t>Sifat biologi tanah </a:t>
            </a:r>
            <a:r>
              <a:rPr lang="en-US" sz="3051">
                <a:solidFill>
                  <a:srgbClr val="FFFFFF"/>
                </a:solidFill>
                <a:latin typeface="Nunito Medium"/>
              </a:rPr>
              <a:t>berhubungan dengan aktivitas makhluk hidup yang ada didalam dan permukaan tanah</a:t>
            </a:r>
            <a:r>
              <a:rPr lang="en-US" sz="3051">
                <a:solidFill>
                  <a:srgbClr val="FFFFFF"/>
                </a:solidFill>
                <a:latin typeface="Nunito"/>
              </a:rPr>
              <a:t>. Berbagai jenis makhluk hidup berkembang dalam tanah, baik berbagai jenis tumbuhan, hewan, atau makhluk hidup yang berukuran besar (makro) maupun yang makhluk hidup yang ada di berukuran kecil (mikro).</a:t>
            </a:r>
          </a:p>
        </p:txBody>
      </p:sp>
      <p:sp>
        <p:nvSpPr>
          <p:cNvPr name="Freeform 10" id="10"/>
          <p:cNvSpPr/>
          <p:nvPr/>
        </p:nvSpPr>
        <p:spPr>
          <a:xfrm flipH="false" flipV="false" rot="4606231">
            <a:off x="5824428" y="8302909"/>
            <a:ext cx="1564511" cy="2093627"/>
          </a:xfrm>
          <a:custGeom>
            <a:avLst/>
            <a:gdLst/>
            <a:ahLst/>
            <a:cxnLst/>
            <a:rect r="r" b="b" t="t" l="l"/>
            <a:pathLst>
              <a:path h="2093627" w="1564511">
                <a:moveTo>
                  <a:pt x="0" y="0"/>
                </a:moveTo>
                <a:lnTo>
                  <a:pt x="1564510" y="0"/>
                </a:lnTo>
                <a:lnTo>
                  <a:pt x="1564510" y="2093627"/>
                </a:lnTo>
                <a:lnTo>
                  <a:pt x="0" y="20936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9F0D3"/>
        </a:solidFill>
      </p:bgPr>
    </p:bg>
    <p:spTree>
      <p:nvGrpSpPr>
        <p:cNvPr id="1" name=""/>
        <p:cNvGrpSpPr/>
        <p:nvPr/>
      </p:nvGrpSpPr>
      <p:grpSpPr>
        <a:xfrm>
          <a:off x="0" y="0"/>
          <a:ext cx="0" cy="0"/>
          <a:chOff x="0" y="0"/>
          <a:chExt cx="0" cy="0"/>
        </a:xfrm>
      </p:grpSpPr>
      <p:sp>
        <p:nvSpPr>
          <p:cNvPr name="Freeform 2" id="2"/>
          <p:cNvSpPr/>
          <p:nvPr/>
        </p:nvSpPr>
        <p:spPr>
          <a:xfrm flipH="false" flipV="false" rot="0">
            <a:off x="12120552" y="3968868"/>
            <a:ext cx="5328666" cy="7200900"/>
          </a:xfrm>
          <a:custGeom>
            <a:avLst/>
            <a:gdLst/>
            <a:ahLst/>
            <a:cxnLst/>
            <a:rect r="r" b="b" t="t" l="l"/>
            <a:pathLst>
              <a:path h="7200900" w="5328666">
                <a:moveTo>
                  <a:pt x="0" y="0"/>
                </a:moveTo>
                <a:lnTo>
                  <a:pt x="5328666" y="0"/>
                </a:lnTo>
                <a:lnTo>
                  <a:pt x="5328666"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157638" y="2212546"/>
            <a:ext cx="10061299" cy="1426096"/>
          </a:xfrm>
          <a:prstGeom prst="rect">
            <a:avLst/>
          </a:prstGeom>
        </p:spPr>
        <p:txBody>
          <a:bodyPr anchor="t" rtlCol="false" tIns="0" lIns="0" bIns="0" rIns="0">
            <a:spAutoFit/>
          </a:bodyPr>
          <a:lstStyle/>
          <a:p>
            <a:pPr algn="just">
              <a:lnSpc>
                <a:spcPts val="11613"/>
              </a:lnSpc>
            </a:pPr>
            <a:r>
              <a:rPr lang="en-US" sz="8295">
                <a:solidFill>
                  <a:srgbClr val="F48876"/>
                </a:solidFill>
                <a:latin typeface="Gagalin"/>
              </a:rPr>
              <a:t>2. Sifat Kimia Tanah</a:t>
            </a:r>
          </a:p>
        </p:txBody>
      </p:sp>
      <p:sp>
        <p:nvSpPr>
          <p:cNvPr name="TextBox 4" id="4"/>
          <p:cNvSpPr txBox="true"/>
          <p:nvPr/>
        </p:nvSpPr>
        <p:spPr>
          <a:xfrm rot="0">
            <a:off x="2148861" y="3562442"/>
            <a:ext cx="9971690" cy="4724303"/>
          </a:xfrm>
          <a:prstGeom prst="rect">
            <a:avLst/>
          </a:prstGeom>
        </p:spPr>
        <p:txBody>
          <a:bodyPr anchor="t" rtlCol="false" tIns="0" lIns="0" bIns="0" rIns="0">
            <a:spAutoFit/>
          </a:bodyPr>
          <a:lstStyle/>
          <a:p>
            <a:pPr algn="just">
              <a:lnSpc>
                <a:spcPts val="5436"/>
              </a:lnSpc>
            </a:pPr>
            <a:r>
              <a:rPr lang="en-US" sz="3883">
                <a:solidFill>
                  <a:srgbClr val="F48876"/>
                </a:solidFill>
                <a:latin typeface="Nunito"/>
              </a:rPr>
              <a:t>Sifat kimia tanah antara lain pH tanah dan kandungan unsur hara. Kandungan hara terdiri dari kandungan nitrogen, fospor, kalium dan bahan organik. Sifat fisik dan kimia tanah sangat menentukan pertumbuhan dan perkembangan tanaman yang dibudidayakan.</a:t>
            </a:r>
          </a:p>
        </p:txBody>
      </p:sp>
      <p:sp>
        <p:nvSpPr>
          <p:cNvPr name="Freeform 5" id="5"/>
          <p:cNvSpPr/>
          <p:nvPr/>
        </p:nvSpPr>
        <p:spPr>
          <a:xfrm flipH="false" flipV="false" rot="3158811">
            <a:off x="10405001" y="-3968415"/>
            <a:ext cx="8759767" cy="8146584"/>
          </a:xfrm>
          <a:custGeom>
            <a:avLst/>
            <a:gdLst/>
            <a:ahLst/>
            <a:cxnLst/>
            <a:rect r="r" b="b" t="t" l="l"/>
            <a:pathLst>
              <a:path h="8146584" w="8759767">
                <a:moveTo>
                  <a:pt x="0" y="0"/>
                </a:moveTo>
                <a:lnTo>
                  <a:pt x="8759767" y="0"/>
                </a:lnTo>
                <a:lnTo>
                  <a:pt x="8759767" y="8146584"/>
                </a:lnTo>
                <a:lnTo>
                  <a:pt x="0" y="81465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7846109">
            <a:off x="-622733" y="7178883"/>
            <a:ext cx="7682211" cy="7144457"/>
          </a:xfrm>
          <a:custGeom>
            <a:avLst/>
            <a:gdLst/>
            <a:ahLst/>
            <a:cxnLst/>
            <a:rect r="r" b="b" t="t" l="l"/>
            <a:pathLst>
              <a:path h="7144457" w="7682211">
                <a:moveTo>
                  <a:pt x="0" y="0"/>
                </a:moveTo>
                <a:lnTo>
                  <a:pt x="7682211" y="0"/>
                </a:lnTo>
                <a:lnTo>
                  <a:pt x="7682211" y="7144457"/>
                </a:lnTo>
                <a:lnTo>
                  <a:pt x="0" y="71444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9312524" y="7569318"/>
            <a:ext cx="1982447" cy="2227469"/>
          </a:xfrm>
          <a:custGeom>
            <a:avLst/>
            <a:gdLst/>
            <a:ahLst/>
            <a:cxnLst/>
            <a:rect r="r" b="b" t="t" l="l"/>
            <a:pathLst>
              <a:path h="2227469" w="1982447">
                <a:moveTo>
                  <a:pt x="0" y="0"/>
                </a:moveTo>
                <a:lnTo>
                  <a:pt x="1982447" y="0"/>
                </a:lnTo>
                <a:lnTo>
                  <a:pt x="1982447" y="2227469"/>
                </a:lnTo>
                <a:lnTo>
                  <a:pt x="0" y="22274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120552" y="2374471"/>
            <a:ext cx="1342973" cy="1508959"/>
          </a:xfrm>
          <a:custGeom>
            <a:avLst/>
            <a:gdLst/>
            <a:ahLst/>
            <a:cxnLst/>
            <a:rect r="r" b="b" t="t" l="l"/>
            <a:pathLst>
              <a:path h="1508959" w="1342973">
                <a:moveTo>
                  <a:pt x="0" y="0"/>
                </a:moveTo>
                <a:lnTo>
                  <a:pt x="1342973" y="0"/>
                </a:lnTo>
                <a:lnTo>
                  <a:pt x="1342973" y="1508959"/>
                </a:lnTo>
                <a:lnTo>
                  <a:pt x="0" y="15089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97A888"/>
        </a:solidFill>
      </p:bgPr>
    </p:bg>
    <p:spTree>
      <p:nvGrpSpPr>
        <p:cNvPr id="1" name=""/>
        <p:cNvGrpSpPr/>
        <p:nvPr/>
      </p:nvGrpSpPr>
      <p:grpSpPr>
        <a:xfrm>
          <a:off x="0" y="0"/>
          <a:ext cx="0" cy="0"/>
          <a:chOff x="0" y="0"/>
          <a:chExt cx="0" cy="0"/>
        </a:xfrm>
      </p:grpSpPr>
      <p:sp>
        <p:nvSpPr>
          <p:cNvPr name="Freeform 2" id="2"/>
          <p:cNvSpPr/>
          <p:nvPr/>
        </p:nvSpPr>
        <p:spPr>
          <a:xfrm flipH="false" flipV="false" rot="0">
            <a:off x="1792820" y="2001945"/>
            <a:ext cx="3560525" cy="6776085"/>
          </a:xfrm>
          <a:custGeom>
            <a:avLst/>
            <a:gdLst/>
            <a:ahLst/>
            <a:cxnLst/>
            <a:rect r="r" b="b" t="t" l="l"/>
            <a:pathLst>
              <a:path h="6776085" w="3560525">
                <a:moveTo>
                  <a:pt x="0" y="0"/>
                </a:moveTo>
                <a:lnTo>
                  <a:pt x="3560525" y="0"/>
                </a:lnTo>
                <a:lnTo>
                  <a:pt x="3560525" y="6776085"/>
                </a:lnTo>
                <a:lnTo>
                  <a:pt x="0" y="67760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889374" y="2837087"/>
            <a:ext cx="8910321" cy="1223560"/>
          </a:xfrm>
          <a:prstGeom prst="rect">
            <a:avLst/>
          </a:prstGeom>
        </p:spPr>
        <p:txBody>
          <a:bodyPr anchor="t" rtlCol="false" tIns="0" lIns="0" bIns="0" rIns="0">
            <a:spAutoFit/>
          </a:bodyPr>
          <a:lstStyle/>
          <a:p>
            <a:pPr algn="just">
              <a:lnSpc>
                <a:spcPts val="9952"/>
              </a:lnSpc>
            </a:pPr>
            <a:r>
              <a:rPr lang="en-US" sz="7109">
                <a:solidFill>
                  <a:srgbClr val="FFFFFF"/>
                </a:solidFill>
                <a:latin typeface="Gagalin"/>
              </a:rPr>
              <a:t>3. Sifat Biologi Tanah</a:t>
            </a:r>
          </a:p>
        </p:txBody>
      </p:sp>
      <p:sp>
        <p:nvSpPr>
          <p:cNvPr name="Freeform 4" id="4"/>
          <p:cNvSpPr/>
          <p:nvPr/>
        </p:nvSpPr>
        <p:spPr>
          <a:xfrm flipH="false" flipV="false" rot="3134703">
            <a:off x="10842706" y="-4170643"/>
            <a:ext cx="8349669" cy="7765192"/>
          </a:xfrm>
          <a:custGeom>
            <a:avLst/>
            <a:gdLst/>
            <a:ahLst/>
            <a:cxnLst/>
            <a:rect r="r" b="b" t="t" l="l"/>
            <a:pathLst>
              <a:path h="7765192" w="8349669">
                <a:moveTo>
                  <a:pt x="0" y="0"/>
                </a:moveTo>
                <a:lnTo>
                  <a:pt x="8349669" y="0"/>
                </a:lnTo>
                <a:lnTo>
                  <a:pt x="8349669" y="7765192"/>
                </a:lnTo>
                <a:lnTo>
                  <a:pt x="0" y="77651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7193635">
            <a:off x="-4320797" y="6383189"/>
            <a:ext cx="8395292" cy="7807621"/>
          </a:xfrm>
          <a:custGeom>
            <a:avLst/>
            <a:gdLst/>
            <a:ahLst/>
            <a:cxnLst/>
            <a:rect r="r" b="b" t="t" l="l"/>
            <a:pathLst>
              <a:path h="7807621" w="8395292">
                <a:moveTo>
                  <a:pt x="0" y="0"/>
                </a:moveTo>
                <a:lnTo>
                  <a:pt x="8395291" y="0"/>
                </a:lnTo>
                <a:lnTo>
                  <a:pt x="8395291" y="7807622"/>
                </a:lnTo>
                <a:lnTo>
                  <a:pt x="0" y="7807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1432476" y="8301038"/>
            <a:ext cx="1769174" cy="1463991"/>
          </a:xfrm>
          <a:custGeom>
            <a:avLst/>
            <a:gdLst/>
            <a:ahLst/>
            <a:cxnLst/>
            <a:rect r="r" b="b" t="t" l="l"/>
            <a:pathLst>
              <a:path h="1463991" w="1769174">
                <a:moveTo>
                  <a:pt x="0" y="0"/>
                </a:moveTo>
                <a:lnTo>
                  <a:pt x="1769174" y="0"/>
                </a:lnTo>
                <a:lnTo>
                  <a:pt x="1769174" y="1463991"/>
                </a:lnTo>
                <a:lnTo>
                  <a:pt x="0" y="14639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9027335">
            <a:off x="6287143" y="1313204"/>
            <a:ext cx="1476020" cy="1221407"/>
          </a:xfrm>
          <a:custGeom>
            <a:avLst/>
            <a:gdLst/>
            <a:ahLst/>
            <a:cxnLst/>
            <a:rect r="r" b="b" t="t" l="l"/>
            <a:pathLst>
              <a:path h="1221407" w="1476020">
                <a:moveTo>
                  <a:pt x="0" y="0"/>
                </a:moveTo>
                <a:lnTo>
                  <a:pt x="1476021" y="0"/>
                </a:lnTo>
                <a:lnTo>
                  <a:pt x="1476021" y="1221407"/>
                </a:lnTo>
                <a:lnTo>
                  <a:pt x="0" y="12214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6378910">
            <a:off x="12174162" y="-40325"/>
            <a:ext cx="1651101" cy="2209503"/>
          </a:xfrm>
          <a:custGeom>
            <a:avLst/>
            <a:gdLst/>
            <a:ahLst/>
            <a:cxnLst/>
            <a:rect r="r" b="b" t="t" l="l"/>
            <a:pathLst>
              <a:path h="2209503" w="1651101">
                <a:moveTo>
                  <a:pt x="0" y="0"/>
                </a:moveTo>
                <a:lnTo>
                  <a:pt x="1651101" y="0"/>
                </a:lnTo>
                <a:lnTo>
                  <a:pt x="1651101" y="2209502"/>
                </a:lnTo>
                <a:lnTo>
                  <a:pt x="0" y="220950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7786651" y="4174947"/>
            <a:ext cx="7841766" cy="3106949"/>
          </a:xfrm>
          <a:prstGeom prst="rect">
            <a:avLst/>
          </a:prstGeom>
        </p:spPr>
        <p:txBody>
          <a:bodyPr anchor="t" rtlCol="false" tIns="0" lIns="0" bIns="0" rIns="0">
            <a:spAutoFit/>
          </a:bodyPr>
          <a:lstStyle/>
          <a:p>
            <a:pPr algn="just">
              <a:lnSpc>
                <a:spcPts val="4189"/>
              </a:lnSpc>
            </a:pPr>
            <a:r>
              <a:rPr lang="en-US" sz="2992">
                <a:solidFill>
                  <a:srgbClr val="FFFFFF"/>
                </a:solidFill>
                <a:latin typeface="Nunito"/>
              </a:rPr>
              <a:t>Sifat fisik tanah adalah sifat-sifat tanah yang berhubungan dengan kesuburan tanah dan mempengaruhi pertumbuhan dan produksi tanaman, sehingga sifat fisik tanah dapat dijadikan sebagai indikator terjadinya degradasi tanah pada lahan kering.</a:t>
            </a:r>
          </a:p>
        </p:txBody>
      </p:sp>
      <p:sp>
        <p:nvSpPr>
          <p:cNvPr name="Freeform 10" id="10"/>
          <p:cNvSpPr/>
          <p:nvPr/>
        </p:nvSpPr>
        <p:spPr>
          <a:xfrm flipH="false" flipV="false" rot="4606231">
            <a:off x="5824428" y="8302909"/>
            <a:ext cx="1564511" cy="2093627"/>
          </a:xfrm>
          <a:custGeom>
            <a:avLst/>
            <a:gdLst/>
            <a:ahLst/>
            <a:cxnLst/>
            <a:rect r="r" b="b" t="t" l="l"/>
            <a:pathLst>
              <a:path h="2093627" w="1564511">
                <a:moveTo>
                  <a:pt x="0" y="0"/>
                </a:moveTo>
                <a:lnTo>
                  <a:pt x="1564510" y="0"/>
                </a:lnTo>
                <a:lnTo>
                  <a:pt x="1564510" y="2093627"/>
                </a:lnTo>
                <a:lnTo>
                  <a:pt x="0" y="20936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9F0D3"/>
        </a:solidFill>
      </p:bgPr>
    </p:bg>
    <p:spTree>
      <p:nvGrpSpPr>
        <p:cNvPr id="1" name=""/>
        <p:cNvGrpSpPr/>
        <p:nvPr/>
      </p:nvGrpSpPr>
      <p:grpSpPr>
        <a:xfrm>
          <a:off x="0" y="0"/>
          <a:ext cx="0" cy="0"/>
          <a:chOff x="0" y="0"/>
          <a:chExt cx="0" cy="0"/>
        </a:xfrm>
      </p:grpSpPr>
      <p:sp>
        <p:nvSpPr>
          <p:cNvPr name="Freeform 2" id="2"/>
          <p:cNvSpPr/>
          <p:nvPr/>
        </p:nvSpPr>
        <p:spPr>
          <a:xfrm flipH="false" flipV="false" rot="0">
            <a:off x="11804549" y="4696154"/>
            <a:ext cx="5835215" cy="5665464"/>
          </a:xfrm>
          <a:custGeom>
            <a:avLst/>
            <a:gdLst/>
            <a:ahLst/>
            <a:cxnLst/>
            <a:rect r="r" b="b" t="t" l="l"/>
            <a:pathLst>
              <a:path h="5665464" w="5835215">
                <a:moveTo>
                  <a:pt x="0" y="0"/>
                </a:moveTo>
                <a:lnTo>
                  <a:pt x="5835215" y="0"/>
                </a:lnTo>
                <a:lnTo>
                  <a:pt x="5835215" y="5665464"/>
                </a:lnTo>
                <a:lnTo>
                  <a:pt x="0" y="56654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863666"/>
            <a:ext cx="11427330" cy="1240571"/>
          </a:xfrm>
          <a:prstGeom prst="rect">
            <a:avLst/>
          </a:prstGeom>
        </p:spPr>
        <p:txBody>
          <a:bodyPr anchor="t" rtlCol="false" tIns="0" lIns="0" bIns="0" rIns="0">
            <a:spAutoFit/>
          </a:bodyPr>
          <a:lstStyle/>
          <a:p>
            <a:pPr>
              <a:lnSpc>
                <a:spcPts val="10004"/>
              </a:lnSpc>
            </a:pPr>
            <a:r>
              <a:rPr lang="en-US" sz="7146">
                <a:solidFill>
                  <a:srgbClr val="F48876"/>
                </a:solidFill>
                <a:latin typeface="Gagalin"/>
              </a:rPr>
              <a:t>UNSUR HARA dalam Tanah</a:t>
            </a:r>
          </a:p>
        </p:txBody>
      </p:sp>
      <p:sp>
        <p:nvSpPr>
          <p:cNvPr name="TextBox 4" id="4"/>
          <p:cNvSpPr txBox="true"/>
          <p:nvPr/>
        </p:nvSpPr>
        <p:spPr>
          <a:xfrm rot="0">
            <a:off x="1028700" y="3028037"/>
            <a:ext cx="11058596" cy="5462993"/>
          </a:xfrm>
          <a:prstGeom prst="rect">
            <a:avLst/>
          </a:prstGeom>
        </p:spPr>
        <p:txBody>
          <a:bodyPr anchor="t" rtlCol="false" tIns="0" lIns="0" bIns="0" rIns="0">
            <a:spAutoFit/>
          </a:bodyPr>
          <a:lstStyle/>
          <a:p>
            <a:pPr algn="just">
              <a:lnSpc>
                <a:spcPts val="5466"/>
              </a:lnSpc>
            </a:pPr>
            <a:r>
              <a:rPr lang="en-US" sz="3904">
                <a:solidFill>
                  <a:srgbClr val="F48876"/>
                </a:solidFill>
                <a:latin typeface="Nunito"/>
              </a:rPr>
              <a:t>Ada Dua jenis unsur hara tersebut disebut Unsur Hara Makro dan Unsur Hara Mikro. Unsur hara makro terdiri dari Nitrogen (N), Phosfor (P), Kalium (K), Sulfur/belerang  (S), Calsium (Ca), Magnesium (Mg). Sedangkan unsur hara mikro antara lain : Besi (Fe), Mangan (Mn), Seng (Zn), Tembaga (Cu) , Boran (B), Molibdenium (Mo) dan Chlor (Cl).</a:t>
            </a:r>
          </a:p>
        </p:txBody>
      </p:sp>
      <p:sp>
        <p:nvSpPr>
          <p:cNvPr name="Freeform 5" id="5"/>
          <p:cNvSpPr/>
          <p:nvPr/>
        </p:nvSpPr>
        <p:spPr>
          <a:xfrm flipH="false" flipV="false" rot="3158811">
            <a:off x="10659410" y="-4111392"/>
            <a:ext cx="8759767" cy="8146584"/>
          </a:xfrm>
          <a:custGeom>
            <a:avLst/>
            <a:gdLst/>
            <a:ahLst/>
            <a:cxnLst/>
            <a:rect r="r" b="b" t="t" l="l"/>
            <a:pathLst>
              <a:path h="8146584" w="8759767">
                <a:moveTo>
                  <a:pt x="0" y="0"/>
                </a:moveTo>
                <a:lnTo>
                  <a:pt x="8759768" y="0"/>
                </a:lnTo>
                <a:lnTo>
                  <a:pt x="8759768" y="8146584"/>
                </a:lnTo>
                <a:lnTo>
                  <a:pt x="0" y="81465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7846109">
            <a:off x="-567863" y="7217346"/>
            <a:ext cx="7682211" cy="7144457"/>
          </a:xfrm>
          <a:custGeom>
            <a:avLst/>
            <a:gdLst/>
            <a:ahLst/>
            <a:cxnLst/>
            <a:rect r="r" b="b" t="t" l="l"/>
            <a:pathLst>
              <a:path h="7144457" w="7682211">
                <a:moveTo>
                  <a:pt x="0" y="0"/>
                </a:moveTo>
                <a:lnTo>
                  <a:pt x="7682211" y="0"/>
                </a:lnTo>
                <a:lnTo>
                  <a:pt x="7682211" y="7144456"/>
                </a:lnTo>
                <a:lnTo>
                  <a:pt x="0" y="71444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3056847" y="1990502"/>
            <a:ext cx="1982447" cy="2227469"/>
          </a:xfrm>
          <a:custGeom>
            <a:avLst/>
            <a:gdLst/>
            <a:ahLst/>
            <a:cxnLst/>
            <a:rect r="r" b="b" t="t" l="l"/>
            <a:pathLst>
              <a:path h="2227469" w="1982447">
                <a:moveTo>
                  <a:pt x="0" y="0"/>
                </a:moveTo>
                <a:lnTo>
                  <a:pt x="1982447" y="0"/>
                </a:lnTo>
                <a:lnTo>
                  <a:pt x="1982447" y="2227469"/>
                </a:lnTo>
                <a:lnTo>
                  <a:pt x="0" y="22274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97A888"/>
        </a:solidFill>
      </p:bgPr>
    </p:bg>
    <p:spTree>
      <p:nvGrpSpPr>
        <p:cNvPr id="1" name=""/>
        <p:cNvGrpSpPr/>
        <p:nvPr/>
      </p:nvGrpSpPr>
      <p:grpSpPr>
        <a:xfrm>
          <a:off x="0" y="0"/>
          <a:ext cx="0" cy="0"/>
          <a:chOff x="0" y="0"/>
          <a:chExt cx="0" cy="0"/>
        </a:xfrm>
      </p:grpSpPr>
      <p:sp>
        <p:nvSpPr>
          <p:cNvPr name="Freeform 2" id="2"/>
          <p:cNvSpPr/>
          <p:nvPr/>
        </p:nvSpPr>
        <p:spPr>
          <a:xfrm flipH="false" flipV="false" rot="3928592">
            <a:off x="11168741" y="-5222602"/>
            <a:ext cx="8395292" cy="7807621"/>
          </a:xfrm>
          <a:custGeom>
            <a:avLst/>
            <a:gdLst/>
            <a:ahLst/>
            <a:cxnLst/>
            <a:rect r="r" b="b" t="t" l="l"/>
            <a:pathLst>
              <a:path h="7807621" w="8395292">
                <a:moveTo>
                  <a:pt x="0" y="0"/>
                </a:moveTo>
                <a:lnTo>
                  <a:pt x="8395291" y="0"/>
                </a:lnTo>
                <a:lnTo>
                  <a:pt x="8395291" y="7807621"/>
                </a:lnTo>
                <a:lnTo>
                  <a:pt x="0" y="78076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220167" y="665379"/>
            <a:ext cx="13847666" cy="1285781"/>
          </a:xfrm>
          <a:prstGeom prst="rect">
            <a:avLst/>
          </a:prstGeom>
        </p:spPr>
        <p:txBody>
          <a:bodyPr anchor="t" rtlCol="false" tIns="0" lIns="0" bIns="0" rIns="0">
            <a:spAutoFit/>
          </a:bodyPr>
          <a:lstStyle/>
          <a:p>
            <a:pPr algn="ctr">
              <a:lnSpc>
                <a:spcPts val="10499"/>
              </a:lnSpc>
            </a:pPr>
            <a:r>
              <a:rPr lang="en-US" sz="7499">
                <a:solidFill>
                  <a:srgbClr val="FFFFFF"/>
                </a:solidFill>
                <a:latin typeface="Gagalin"/>
              </a:rPr>
              <a:t>Perbaikan Kesuburan tanah </a:t>
            </a:r>
          </a:p>
        </p:txBody>
      </p:sp>
      <p:sp>
        <p:nvSpPr>
          <p:cNvPr name="Freeform 4" id="4"/>
          <p:cNvSpPr/>
          <p:nvPr/>
        </p:nvSpPr>
        <p:spPr>
          <a:xfrm flipH="false" flipV="false" rot="-7193635">
            <a:off x="-3527036" y="6362047"/>
            <a:ext cx="8395292" cy="7807621"/>
          </a:xfrm>
          <a:custGeom>
            <a:avLst/>
            <a:gdLst/>
            <a:ahLst/>
            <a:cxnLst/>
            <a:rect r="r" b="b" t="t" l="l"/>
            <a:pathLst>
              <a:path h="7807621" w="8395292">
                <a:moveTo>
                  <a:pt x="0" y="0"/>
                </a:moveTo>
                <a:lnTo>
                  <a:pt x="8395292" y="0"/>
                </a:lnTo>
                <a:lnTo>
                  <a:pt x="8395292" y="7807622"/>
                </a:lnTo>
                <a:lnTo>
                  <a:pt x="0" y="78076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5240754" y="5830062"/>
            <a:ext cx="7791450" cy="3428238"/>
          </a:xfrm>
          <a:custGeom>
            <a:avLst/>
            <a:gdLst/>
            <a:ahLst/>
            <a:cxnLst/>
            <a:rect r="r" b="b" t="t" l="l"/>
            <a:pathLst>
              <a:path h="3428238" w="7791450">
                <a:moveTo>
                  <a:pt x="0" y="0"/>
                </a:moveTo>
                <a:lnTo>
                  <a:pt x="7791450" y="0"/>
                </a:lnTo>
                <a:lnTo>
                  <a:pt x="7791450" y="3428238"/>
                </a:lnTo>
                <a:lnTo>
                  <a:pt x="0" y="34282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562974" y="6687121"/>
            <a:ext cx="2071443" cy="1714119"/>
          </a:xfrm>
          <a:custGeom>
            <a:avLst/>
            <a:gdLst/>
            <a:ahLst/>
            <a:cxnLst/>
            <a:rect r="r" b="b" t="t" l="l"/>
            <a:pathLst>
              <a:path h="1714119" w="2071443">
                <a:moveTo>
                  <a:pt x="0" y="0"/>
                </a:moveTo>
                <a:lnTo>
                  <a:pt x="2071443" y="0"/>
                </a:lnTo>
                <a:lnTo>
                  <a:pt x="2071443" y="1714120"/>
                </a:lnTo>
                <a:lnTo>
                  <a:pt x="0" y="17141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9027335">
            <a:off x="531450" y="769003"/>
            <a:ext cx="1476020" cy="1221407"/>
          </a:xfrm>
          <a:custGeom>
            <a:avLst/>
            <a:gdLst/>
            <a:ahLst/>
            <a:cxnLst/>
            <a:rect r="r" b="b" t="t" l="l"/>
            <a:pathLst>
              <a:path h="1221407" w="1476020">
                <a:moveTo>
                  <a:pt x="0" y="0"/>
                </a:moveTo>
                <a:lnTo>
                  <a:pt x="1476020" y="0"/>
                </a:lnTo>
                <a:lnTo>
                  <a:pt x="1476020" y="1221407"/>
                </a:lnTo>
                <a:lnTo>
                  <a:pt x="0" y="12214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5240754" y="5830062"/>
            <a:ext cx="1253967" cy="1251687"/>
          </a:xfrm>
          <a:custGeom>
            <a:avLst/>
            <a:gdLst/>
            <a:ahLst/>
            <a:cxnLst/>
            <a:rect r="r" b="b" t="t" l="l"/>
            <a:pathLst>
              <a:path h="1251687" w="1253967">
                <a:moveTo>
                  <a:pt x="0" y="0"/>
                </a:moveTo>
                <a:lnTo>
                  <a:pt x="1253966" y="0"/>
                </a:lnTo>
                <a:lnTo>
                  <a:pt x="1253966" y="1251687"/>
                </a:lnTo>
                <a:lnTo>
                  <a:pt x="0" y="125168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1451573" y="8172380"/>
            <a:ext cx="1580631" cy="1370838"/>
          </a:xfrm>
          <a:custGeom>
            <a:avLst/>
            <a:gdLst/>
            <a:ahLst/>
            <a:cxnLst/>
            <a:rect r="r" b="b" t="t" l="l"/>
            <a:pathLst>
              <a:path h="1370838" w="1580631">
                <a:moveTo>
                  <a:pt x="0" y="0"/>
                </a:moveTo>
                <a:lnTo>
                  <a:pt x="1580631" y="0"/>
                </a:lnTo>
                <a:lnTo>
                  <a:pt x="1580631" y="1370838"/>
                </a:lnTo>
                <a:lnTo>
                  <a:pt x="0" y="13708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582296" y="2208239"/>
            <a:ext cx="17108366" cy="3757905"/>
          </a:xfrm>
          <a:prstGeom prst="rect">
            <a:avLst/>
          </a:prstGeom>
        </p:spPr>
        <p:txBody>
          <a:bodyPr anchor="t" rtlCol="false" tIns="0" lIns="0" bIns="0" rIns="0">
            <a:spAutoFit/>
          </a:bodyPr>
          <a:lstStyle/>
          <a:p>
            <a:pPr algn="ctr">
              <a:lnSpc>
                <a:spcPts val="5054"/>
              </a:lnSpc>
            </a:pPr>
            <a:r>
              <a:rPr lang="en-US" sz="3610">
                <a:solidFill>
                  <a:srgbClr val="FFFFFF"/>
                </a:solidFill>
                <a:latin typeface="Nunito"/>
              </a:rPr>
              <a:t>kondisi tanah juga memiliki potensi kerusakan, sehingga perlu dijaga untuk mempertahankan kesuburannya. Kerusakan tanah ditandai dengan tingkat kesuburannya yang berkurang. Walaupun tanah memiliki kemampuan dalam memperbaiki dirinya dari kerusakan, namun tanah tetap membutuhkan upaya khusus untuk membantu perbaikan kondisinya. Upaya khusus tersebut bisa dilakukan dengan beberapa cara.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DAFtBKtDI90</dc:identifier>
  <dcterms:modified xsi:type="dcterms:W3CDTF">2011-08-01T06:04:30Z</dcterms:modified>
  <cp:revision>1</cp:revision>
  <dc:title>Presentasi Ilustrasi Kreatif Tugas Kelompok Berwarna Hijau dan Kuning</dc:title>
</cp:coreProperties>
</file>