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74" r:id="rId1"/>
  </p:sldMasterIdLst>
  <p:sldIdLst>
    <p:sldId id="283" r:id="rId2"/>
    <p:sldId id="256" r:id="rId3"/>
    <p:sldId id="257" r:id="rId4"/>
    <p:sldId id="259" r:id="rId5"/>
    <p:sldId id="258" r:id="rId6"/>
    <p:sldId id="260" r:id="rId7"/>
    <p:sldId id="265" r:id="rId8"/>
    <p:sldId id="261" r:id="rId9"/>
    <p:sldId id="263" r:id="rId10"/>
    <p:sldId id="262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22"/>
    <p:restoredTop sz="90936"/>
  </p:normalViewPr>
  <p:slideViewPr>
    <p:cSldViewPr>
      <p:cViewPr varScale="1">
        <p:scale>
          <a:sx n="101" d="100"/>
          <a:sy n="101" d="100"/>
        </p:scale>
        <p:origin x="8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1CE2A-4A0D-0474-FE04-F83F6555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DBC88-71D3-158B-B5DB-05FFE731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D686F-40FD-677C-AA51-F06A0488E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62E43-CE28-154F-ACDE-BEE223D40A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787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9DBBB-A067-F5DB-E990-C49FE043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29A90-135D-B486-300F-8644AA53D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ADD4C-8670-1600-7B6C-11280E009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E95DC-C33C-2E4F-895B-0213936EC9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73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44AB9-7EB4-A319-511C-16EA70280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841A8-C403-F93F-9CDA-5E7BA42F1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E3C1F-3421-24A0-AD90-E668F0861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E47D3-9515-CE4F-8E88-E4E74208AC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890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2B35E-5515-8454-111A-9978DF972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EE23F-59BA-8BF0-52D3-FEE678222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F2E9F-188B-5CD8-A52C-2D835F95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93BA2-B710-1142-B107-9D00741421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60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E0B85-C20C-3AE8-3F1B-176B9FAE3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D0192-843B-161B-105C-EE227CD9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B1917-2CCF-F4A6-E84E-B93BC23F8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88470-30E1-FE4B-BEFC-2766BAB0A8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40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BED4C-C6DC-72B2-049E-9329152D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4A391-AFF3-84D2-8E62-CD82C2A73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05C2E-C00D-CB15-6E36-485B568F9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1710A-479B-A94A-A80B-EF4118C604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65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EAE7FA-6E8A-A161-8231-BE9E09F0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458484-78AC-CA7A-B020-717DA249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C16AAC-5EBE-5486-EFE5-9EEB05B2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17C24-07F6-3D4B-AAC5-BA673858E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2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DF0CD4-8B12-B99A-9666-40E4AB5FC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8E0EDA-7001-5952-DDBD-AA95AD594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CF6150-231D-9BBE-DF08-170845F6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27DC6-AD52-AC45-BB2A-44017C5930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70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7E968EF-E4D2-77A2-B547-E308E2F65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B60612-C546-7508-94C3-915DED1A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E97C5F-427E-0440-FA35-F712A54F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2E0DF-FC2C-8A4D-B9C0-D49974513A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43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20520BA-1180-0B61-2B26-FAC797B6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2F7961-705E-7D57-76C1-1D88ED302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BA10E1-FAAC-03BA-C762-EB1712D0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08E11-B539-1244-A176-681D10F084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41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217FDA-6A3E-4F18-6FA1-28E5454E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FF83E7-3866-DE99-64F6-3700D9D0C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AB00EB-24FA-2BED-AE74-1140190F7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164B0-4DB4-4440-927B-27514A7500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22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C826C4-F4D4-9284-CEAE-A9FE36B3E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B7CE59-0B1A-C264-270E-91F831B92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3C34CE-843C-5D05-DDAE-9BA94FF1E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8DC94-5550-EB47-A445-5C247DE7F8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81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>
            <a:extLst>
              <a:ext uri="{FF2B5EF4-FFF2-40B4-BE49-F238E27FC236}">
                <a16:creationId xmlns:a16="http://schemas.microsoft.com/office/drawing/2014/main" id="{FD39DD77-122E-5A99-7E02-C1E0E5DD2F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B57541B9-F2B3-3E0C-9578-0500A5F17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2D2DC-4350-33A1-DC40-69C16E41E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BE64B-2777-190A-8383-AF9246B21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FA5EE-0551-EF3E-87F1-15CDDB3E9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95C55B-47E6-3149-AFBB-15E75C38D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>
            <a:extLst>
              <a:ext uri="{FF2B5EF4-FFF2-40B4-BE49-F238E27FC236}">
                <a16:creationId xmlns:a16="http://schemas.microsoft.com/office/drawing/2014/main" id="{D281AAF4-3F54-4F03-8BC5-69D51F9C4179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5977533" y="2834283"/>
            <a:ext cx="4232672" cy="2100263"/>
          </a:xfrm>
          <a:custGeom>
            <a:avLst/>
            <a:gdLst>
              <a:gd name="T0" fmla="*/ 3762735 w 8464534"/>
              <a:gd name="T1" fmla="*/ 1866900 h 4200525"/>
              <a:gd name="T2" fmla="*/ 0 w 8464534"/>
              <a:gd name="T3" fmla="*/ 1866900 h 4200525"/>
              <a:gd name="T4" fmla="*/ 0 w 8464534"/>
              <a:gd name="T5" fmla="*/ 0 h 4200525"/>
              <a:gd name="T6" fmla="*/ 3762735 w 8464534"/>
              <a:gd name="T7" fmla="*/ 0 h 4200525"/>
              <a:gd name="T8" fmla="*/ 3762735 w 8464534"/>
              <a:gd name="T9" fmla="*/ 1866900 h 4200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64534" h="4200525">
                <a:moveTo>
                  <a:pt x="8464535" y="4200525"/>
                </a:moveTo>
                <a:lnTo>
                  <a:pt x="0" y="4200525"/>
                </a:lnTo>
                <a:lnTo>
                  <a:pt x="0" y="0"/>
                </a:lnTo>
                <a:lnTo>
                  <a:pt x="8464535" y="0"/>
                </a:lnTo>
                <a:lnTo>
                  <a:pt x="8464535" y="420052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D" sz="1350"/>
          </a:p>
        </p:txBody>
      </p:sp>
      <p:sp>
        <p:nvSpPr>
          <p:cNvPr id="8195" name="Freeform 3">
            <a:extLst>
              <a:ext uri="{FF2B5EF4-FFF2-40B4-BE49-F238E27FC236}">
                <a16:creationId xmlns:a16="http://schemas.microsoft.com/office/drawing/2014/main" id="{E212AB5F-7DF7-4DF2-80A7-1C7F9A160FCF}"/>
              </a:ext>
            </a:extLst>
          </p:cNvPr>
          <p:cNvSpPr>
            <a:spLocks/>
          </p:cNvSpPr>
          <p:nvPr/>
        </p:nvSpPr>
        <p:spPr bwMode="auto">
          <a:xfrm rot="5400000">
            <a:off x="-1062633" y="1922264"/>
            <a:ext cx="4226719" cy="2096691"/>
          </a:xfrm>
          <a:custGeom>
            <a:avLst/>
            <a:gdLst>
              <a:gd name="T0" fmla="*/ 0 w 8453547"/>
              <a:gd name="T1" fmla="*/ 0 h 4195073"/>
              <a:gd name="T2" fmla="*/ 3757035 w 8453547"/>
              <a:gd name="T3" fmla="*/ 0 h 4195073"/>
              <a:gd name="T4" fmla="*/ 3757035 w 8453547"/>
              <a:gd name="T5" fmla="*/ 1862974 h 4195073"/>
              <a:gd name="T6" fmla="*/ 0 w 8453547"/>
              <a:gd name="T7" fmla="*/ 1862974 h 4195073"/>
              <a:gd name="T8" fmla="*/ 0 w 8453547"/>
              <a:gd name="T9" fmla="*/ 0 h 41950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53547" h="4195073">
                <a:moveTo>
                  <a:pt x="0" y="0"/>
                </a:moveTo>
                <a:lnTo>
                  <a:pt x="8453547" y="0"/>
                </a:lnTo>
                <a:lnTo>
                  <a:pt x="8453547" y="4195073"/>
                </a:lnTo>
                <a:lnTo>
                  <a:pt x="0" y="41950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D" sz="1350"/>
          </a:p>
        </p:txBody>
      </p:sp>
      <p:grpSp>
        <p:nvGrpSpPr>
          <p:cNvPr id="8196" name="Group 4">
            <a:extLst>
              <a:ext uri="{FF2B5EF4-FFF2-40B4-BE49-F238E27FC236}">
                <a16:creationId xmlns:a16="http://schemas.microsoft.com/office/drawing/2014/main" id="{67C1D697-90B2-4A35-B65A-A5E945ACC2C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115490" y="5180410"/>
            <a:ext cx="1876425" cy="1640681"/>
            <a:chOff x="0" y="0"/>
            <a:chExt cx="812800" cy="711200"/>
          </a:xfrm>
        </p:grpSpPr>
        <p:sp>
          <p:nvSpPr>
            <p:cNvPr id="8207" name="Freeform 5">
              <a:extLst>
                <a:ext uri="{FF2B5EF4-FFF2-40B4-BE49-F238E27FC236}">
                  <a16:creationId xmlns:a16="http://schemas.microsoft.com/office/drawing/2014/main" id="{ADC6415F-1938-4BC9-86E7-A2441FEBD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711200"/>
            </a:xfrm>
            <a:custGeom>
              <a:avLst/>
              <a:gdLst>
                <a:gd name="T0" fmla="*/ 406400 w 812800"/>
                <a:gd name="T1" fmla="*/ 0 h 711200"/>
                <a:gd name="T2" fmla="*/ 812800 w 812800"/>
                <a:gd name="T3" fmla="*/ 711200 h 711200"/>
                <a:gd name="T4" fmla="*/ 0 w 812800"/>
                <a:gd name="T5" fmla="*/ 711200 h 711200"/>
                <a:gd name="T6" fmla="*/ 406400 w 812800"/>
                <a:gd name="T7" fmla="*/ 0 h 711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58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 sz="1350"/>
            </a:p>
          </p:txBody>
        </p:sp>
        <p:sp>
          <p:nvSpPr>
            <p:cNvPr id="8208" name="TextBox 6">
              <a:extLst>
                <a:ext uri="{FF2B5EF4-FFF2-40B4-BE49-F238E27FC236}">
                  <a16:creationId xmlns:a16="http://schemas.microsoft.com/office/drawing/2014/main" id="{8864F61A-7F9D-44E8-A094-ECD300A97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400" tIns="25400" rIns="25400" bIns="254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1660"/>
                </a:lnSpc>
                <a:spcBef>
                  <a:spcPct val="0"/>
                </a:spcBef>
                <a:buNone/>
              </a:pPr>
              <a:endParaRPr lang="en-US" altLang="en-US" sz="135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197" name="Group 7">
            <a:extLst>
              <a:ext uri="{FF2B5EF4-FFF2-40B4-BE49-F238E27FC236}">
                <a16:creationId xmlns:a16="http://schemas.microsoft.com/office/drawing/2014/main" id="{10DD73D9-223E-4194-81AF-7017F17EAB85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7385447" y="36910"/>
            <a:ext cx="1876425" cy="1640681"/>
            <a:chOff x="0" y="0"/>
            <a:chExt cx="812800" cy="711200"/>
          </a:xfrm>
        </p:grpSpPr>
        <p:sp>
          <p:nvSpPr>
            <p:cNvPr id="8205" name="Freeform 8">
              <a:extLst>
                <a:ext uri="{FF2B5EF4-FFF2-40B4-BE49-F238E27FC236}">
                  <a16:creationId xmlns:a16="http://schemas.microsoft.com/office/drawing/2014/main" id="{1DEF83E9-03C3-4657-AEC2-2C4FE4BCB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711200"/>
            </a:xfrm>
            <a:custGeom>
              <a:avLst/>
              <a:gdLst>
                <a:gd name="T0" fmla="*/ 406400 w 812800"/>
                <a:gd name="T1" fmla="*/ 0 h 711200"/>
                <a:gd name="T2" fmla="*/ 812800 w 812800"/>
                <a:gd name="T3" fmla="*/ 711200 h 711200"/>
                <a:gd name="T4" fmla="*/ 0 w 812800"/>
                <a:gd name="T5" fmla="*/ 711200 h 711200"/>
                <a:gd name="T6" fmla="*/ 406400 w 812800"/>
                <a:gd name="T7" fmla="*/ 0 h 711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58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 sz="1350"/>
            </a:p>
          </p:txBody>
        </p:sp>
        <p:sp>
          <p:nvSpPr>
            <p:cNvPr id="8206" name="TextBox 9">
              <a:extLst>
                <a:ext uri="{FF2B5EF4-FFF2-40B4-BE49-F238E27FC236}">
                  <a16:creationId xmlns:a16="http://schemas.microsoft.com/office/drawing/2014/main" id="{BB6AF3E4-BFAE-48D5-8C2E-84B0FAFF0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400" tIns="25400" rIns="25400" bIns="254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1660"/>
                </a:lnSpc>
                <a:spcBef>
                  <a:spcPct val="0"/>
                </a:spcBef>
                <a:buNone/>
              </a:pPr>
              <a:endParaRPr lang="en-US" altLang="en-US" sz="1350">
                <a:latin typeface="Comic Sans MS" panose="030F0702030302020204" pitchFamily="66" charset="0"/>
              </a:endParaRPr>
            </a:p>
          </p:txBody>
        </p:sp>
      </p:grpSp>
      <p:sp>
        <p:nvSpPr>
          <p:cNvPr id="8198" name="Freeform 10">
            <a:extLst>
              <a:ext uri="{FF2B5EF4-FFF2-40B4-BE49-F238E27FC236}">
                <a16:creationId xmlns:a16="http://schemas.microsoft.com/office/drawing/2014/main" id="{10D0FAD7-53FB-4510-8D5D-4FCEC5CBA664}"/>
              </a:ext>
            </a:extLst>
          </p:cNvPr>
          <p:cNvSpPr>
            <a:spLocks/>
          </p:cNvSpPr>
          <p:nvPr/>
        </p:nvSpPr>
        <p:spPr bwMode="auto">
          <a:xfrm>
            <a:off x="3414713" y="1371600"/>
            <a:ext cx="617935" cy="751285"/>
          </a:xfrm>
          <a:custGeom>
            <a:avLst/>
            <a:gdLst>
              <a:gd name="T0" fmla="*/ 0 w 1234497"/>
              <a:gd name="T1" fmla="*/ 0 h 1501897"/>
              <a:gd name="T2" fmla="*/ 366999 w 1234497"/>
              <a:gd name="T3" fmla="*/ 0 h 1501897"/>
              <a:gd name="T4" fmla="*/ 366999 w 1234497"/>
              <a:gd name="T5" fmla="*/ 445605 h 1501897"/>
              <a:gd name="T6" fmla="*/ 0 w 1234497"/>
              <a:gd name="T7" fmla="*/ 445605 h 1501897"/>
              <a:gd name="T8" fmla="*/ 0 w 1234497"/>
              <a:gd name="T9" fmla="*/ 0 h 15018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4497" h="1501897">
                <a:moveTo>
                  <a:pt x="0" y="0"/>
                </a:moveTo>
                <a:lnTo>
                  <a:pt x="1234498" y="0"/>
                </a:lnTo>
                <a:lnTo>
                  <a:pt x="1234498" y="1501897"/>
                </a:lnTo>
                <a:lnTo>
                  <a:pt x="0" y="150189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D" sz="1350"/>
          </a:p>
        </p:txBody>
      </p:sp>
      <p:sp>
        <p:nvSpPr>
          <p:cNvPr id="8199" name="Freeform 12">
            <a:extLst>
              <a:ext uri="{FF2B5EF4-FFF2-40B4-BE49-F238E27FC236}">
                <a16:creationId xmlns:a16="http://schemas.microsoft.com/office/drawing/2014/main" id="{678B2CD7-6402-4EFE-AC13-1F3B45AD272E}"/>
              </a:ext>
            </a:extLst>
          </p:cNvPr>
          <p:cNvSpPr>
            <a:spLocks/>
          </p:cNvSpPr>
          <p:nvPr/>
        </p:nvSpPr>
        <p:spPr bwMode="auto">
          <a:xfrm>
            <a:off x="4980385" y="1400175"/>
            <a:ext cx="695325" cy="694135"/>
          </a:xfrm>
          <a:custGeom>
            <a:avLst/>
            <a:gdLst>
              <a:gd name="T0" fmla="*/ 0 w 1389836"/>
              <a:gd name="T1" fmla="*/ 0 h 1389836"/>
              <a:gd name="T2" fmla="*/ 412527 w 1389836"/>
              <a:gd name="T3" fmla="*/ 0 h 1389836"/>
              <a:gd name="T4" fmla="*/ 412527 w 1389836"/>
              <a:gd name="T5" fmla="*/ 410412 h 1389836"/>
              <a:gd name="T6" fmla="*/ 0 w 1389836"/>
              <a:gd name="T7" fmla="*/ 410412 h 1389836"/>
              <a:gd name="T8" fmla="*/ 0 w 1389836"/>
              <a:gd name="T9" fmla="*/ 0 h 13898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9836" h="1389836">
                <a:moveTo>
                  <a:pt x="0" y="0"/>
                </a:moveTo>
                <a:lnTo>
                  <a:pt x="1389836" y="0"/>
                </a:lnTo>
                <a:lnTo>
                  <a:pt x="1389836" y="1389836"/>
                </a:lnTo>
                <a:lnTo>
                  <a:pt x="0" y="138983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D" sz="1350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B5ACD560-8477-4E63-8701-AAB417F1E6F9}"/>
              </a:ext>
            </a:extLst>
          </p:cNvPr>
          <p:cNvSpPr txBox="1"/>
          <p:nvPr/>
        </p:nvSpPr>
        <p:spPr>
          <a:xfrm>
            <a:off x="1949054" y="3745706"/>
            <a:ext cx="5245894" cy="178510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ts val="1960"/>
              </a:lnSpc>
              <a:defRPr/>
            </a:pPr>
            <a:r>
              <a:rPr lang="en-US" sz="1400" spc="21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 STUDI TEKNOLOGI PANGAN </a:t>
            </a:r>
          </a:p>
          <a:p>
            <a:pPr algn="ctr">
              <a:lnSpc>
                <a:spcPts val="1960"/>
              </a:lnSpc>
              <a:defRPr/>
            </a:pPr>
            <a:r>
              <a:rPr lang="en-US" sz="1400" spc="21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UNIVERSITAS PGRI SEMARANG</a:t>
            </a:r>
          </a:p>
          <a:p>
            <a:pPr algn="ctr">
              <a:lnSpc>
                <a:spcPts val="1960"/>
              </a:lnSpc>
              <a:defRPr/>
            </a:pPr>
            <a:r>
              <a:rPr lang="en-US" sz="1400" spc="21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&amp;</a:t>
            </a:r>
          </a:p>
          <a:p>
            <a:pPr algn="ctr">
              <a:lnSpc>
                <a:spcPts val="1960"/>
              </a:lnSpc>
              <a:defRPr/>
            </a:pPr>
            <a:r>
              <a:rPr lang="en-US" sz="1400" spc="21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 STUDI TEKNOLOGI HASIL PERTANIAN</a:t>
            </a:r>
          </a:p>
          <a:p>
            <a:pPr algn="ctr">
              <a:lnSpc>
                <a:spcPts val="1960"/>
              </a:lnSpc>
              <a:defRPr/>
            </a:pPr>
            <a:r>
              <a:rPr lang="en-US" sz="1400" spc="21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UNIVERSITAS VETERAN BANGUN NUSANTARA SUKOHARJO</a:t>
            </a:r>
          </a:p>
          <a:p>
            <a:pPr algn="ctr">
              <a:lnSpc>
                <a:spcPts val="1960"/>
              </a:lnSpc>
              <a:defRPr/>
            </a:pPr>
            <a:endParaRPr lang="en-US" sz="1400" spc="210">
              <a:solidFill>
                <a:srgbClr val="0B132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6BC940E6-9F2F-480C-AD1E-803A4FD2472C}"/>
              </a:ext>
            </a:extLst>
          </p:cNvPr>
          <p:cNvSpPr txBox="1"/>
          <p:nvPr/>
        </p:nvSpPr>
        <p:spPr>
          <a:xfrm>
            <a:off x="1905000" y="2649141"/>
            <a:ext cx="5281613" cy="97000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ts val="3920"/>
              </a:lnSpc>
              <a:defRPr/>
            </a:pPr>
            <a:r>
              <a:rPr lang="en-US" sz="2801" spc="140">
                <a:solidFill>
                  <a:srgbClr val="0B132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PROGRAM BANTUAN PDK </a:t>
            </a:r>
          </a:p>
          <a:p>
            <a:pPr algn="ctr">
              <a:lnSpc>
                <a:spcPts val="3920"/>
              </a:lnSpc>
              <a:defRPr/>
            </a:pPr>
            <a:r>
              <a:rPr lang="en-US" sz="2801" spc="140">
                <a:solidFill>
                  <a:srgbClr val="058FD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KEMDIKBUD 2024</a:t>
            </a:r>
          </a:p>
        </p:txBody>
      </p:sp>
      <p:grpSp>
        <p:nvGrpSpPr>
          <p:cNvPr id="8202" name="Group 16">
            <a:extLst>
              <a:ext uri="{FF2B5EF4-FFF2-40B4-BE49-F238E27FC236}">
                <a16:creationId xmlns:a16="http://schemas.microsoft.com/office/drawing/2014/main" id="{019A362A-319A-4711-B326-7FD2AA4F2FBB}"/>
              </a:ext>
            </a:extLst>
          </p:cNvPr>
          <p:cNvGrpSpPr>
            <a:grpSpLocks/>
          </p:cNvGrpSpPr>
          <p:nvPr/>
        </p:nvGrpSpPr>
        <p:grpSpPr bwMode="auto">
          <a:xfrm>
            <a:off x="4130279" y="1371600"/>
            <a:ext cx="750094" cy="751285"/>
            <a:chOff x="8260025" y="1028700"/>
            <a:chExt cx="1501897" cy="150189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88D9A17-1345-4697-99D9-F220D12E1D4D}"/>
                </a:ext>
              </a:extLst>
            </p:cNvPr>
            <p:cNvSpPr/>
            <p:nvPr/>
          </p:nvSpPr>
          <p:spPr>
            <a:xfrm>
              <a:off x="8457893" y="1288141"/>
              <a:ext cx="1068016" cy="111154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204" name="Freeform 11">
              <a:extLst>
                <a:ext uri="{FF2B5EF4-FFF2-40B4-BE49-F238E27FC236}">
                  <a16:creationId xmlns:a16="http://schemas.microsoft.com/office/drawing/2014/main" id="{2E97698D-76C0-4A5B-B61E-F5FA9ED2A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0025" y="1028700"/>
              <a:ext cx="1501897" cy="1501897"/>
            </a:xfrm>
            <a:custGeom>
              <a:avLst/>
              <a:gdLst>
                <a:gd name="T0" fmla="*/ 0 w 1501897"/>
                <a:gd name="T1" fmla="*/ 0 h 1501897"/>
                <a:gd name="T2" fmla="*/ 1501897 w 1501897"/>
                <a:gd name="T3" fmla="*/ 0 h 1501897"/>
                <a:gd name="T4" fmla="*/ 1501897 w 1501897"/>
                <a:gd name="T5" fmla="*/ 1501897 h 1501897"/>
                <a:gd name="T6" fmla="*/ 0 w 1501897"/>
                <a:gd name="T7" fmla="*/ 1501897 h 1501897"/>
                <a:gd name="T8" fmla="*/ 0 w 1501897"/>
                <a:gd name="T9" fmla="*/ 0 h 1501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1897" h="1501897">
                  <a:moveTo>
                    <a:pt x="0" y="0"/>
                  </a:moveTo>
                  <a:lnTo>
                    <a:pt x="1501897" y="0"/>
                  </a:lnTo>
                  <a:lnTo>
                    <a:pt x="1501897" y="1501897"/>
                  </a:lnTo>
                  <a:lnTo>
                    <a:pt x="0" y="150189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 sz="135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2FCD2D5B-EE0D-BDE9-BB12-74E5A214C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altLang="en-US" b="1"/>
              <a:t>PRINSIP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6437F4D9-512C-8A72-15A6-224D81701E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Apabila radiasi dilewatkan melalui larutan berwarna dengan panjang gelombnag tertentu, </a:t>
            </a:r>
            <a:r>
              <a:rPr lang="en-US" altLang="en-US">
                <a:solidFill>
                  <a:srgbClr val="993366"/>
                </a:solidFill>
              </a:rPr>
              <a:t>sebagian radiasi akan diserap</a:t>
            </a:r>
            <a:r>
              <a:rPr lang="en-US" altLang="en-US"/>
              <a:t> (</a:t>
            </a:r>
            <a:r>
              <a:rPr lang="en-US" altLang="en-US">
                <a:solidFill>
                  <a:srgbClr val="FF0000"/>
                </a:solidFill>
              </a:rPr>
              <a:t>absorpsi</a:t>
            </a:r>
            <a:r>
              <a:rPr lang="en-US" altLang="en-US"/>
              <a:t>)  secara </a:t>
            </a:r>
            <a:r>
              <a:rPr lang="en-US" altLang="en-US">
                <a:solidFill>
                  <a:srgbClr val="FF0000"/>
                </a:solidFill>
              </a:rPr>
              <a:t>selektif</a:t>
            </a:r>
            <a:r>
              <a:rPr lang="en-US" altLang="en-US"/>
              <a:t> dan </a:t>
            </a:r>
            <a:r>
              <a:rPr lang="en-US" altLang="en-US">
                <a:solidFill>
                  <a:srgbClr val="993366"/>
                </a:solidFill>
              </a:rPr>
              <a:t>radiasi lainnya dilewatkan</a:t>
            </a:r>
            <a:r>
              <a:rPr lang="en-US" altLang="en-US"/>
              <a:t> (</a:t>
            </a:r>
            <a:r>
              <a:rPr lang="en-US" altLang="en-US">
                <a:solidFill>
                  <a:srgbClr val="FF0000"/>
                </a:solidFill>
              </a:rPr>
              <a:t>transmisi</a:t>
            </a:r>
            <a:r>
              <a:rPr lang="en-US" altLang="en-US"/>
              <a:t>)</a:t>
            </a:r>
          </a:p>
          <a:p>
            <a:r>
              <a:rPr lang="en-US" altLang="en-US"/>
              <a:t>Absorpsi maksimum dari larutan berwarna terjadi pada panjang gelombang untuk warna yang berlawanan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D05C7C8-7DAA-D437-9391-2E309122F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46113"/>
            <a:ext cx="77724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/>
              <a:t>SPEKTRUM  WARNA</a:t>
            </a:r>
          </a:p>
        </p:txBody>
      </p:sp>
      <p:graphicFrame>
        <p:nvGraphicFramePr>
          <p:cNvPr id="11451" name="Group 187">
            <a:extLst>
              <a:ext uri="{FF2B5EF4-FFF2-40B4-BE49-F238E27FC236}">
                <a16:creationId xmlns:a16="http://schemas.microsoft.com/office/drawing/2014/main" id="{738F197D-4600-48EC-EC96-EF30F12220DE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304800" y="1219200"/>
          <a:ext cx="8534400" cy="5299075"/>
        </p:xfrm>
        <a:graphic>
          <a:graphicData uri="http://schemas.openxmlformats.org/drawingml/2006/table">
            <a:tbl>
              <a:tblPr/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66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PANJANG GELOMBANG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WARNA YG DISERAP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WARNA YG TERAMATI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8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410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Violet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Kuning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hijau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4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430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Biru violet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Kuning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4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480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Biru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Jingga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4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Hijau biru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Merah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8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530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Hijau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Merah purple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4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560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Kuning hijau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Violet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4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580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Kuning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Biru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violet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4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610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Jingga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Biru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8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680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Merah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Hijau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biru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0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720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Merah purple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Hijau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3">
            <a:extLst>
              <a:ext uri="{FF2B5EF4-FFF2-40B4-BE49-F238E27FC236}">
                <a16:creationId xmlns:a16="http://schemas.microsoft.com/office/drawing/2014/main" id="{EDE6F74F-3C56-E3CA-7479-744F3F2187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10600" cy="4800600"/>
          </a:xfrm>
        </p:spPr>
        <p:txBody>
          <a:bodyPr/>
          <a:lstStyle/>
          <a:p>
            <a:pPr algn="just"/>
            <a:r>
              <a:rPr lang="en-US" altLang="en-US"/>
              <a:t>Analisa bilangan peroksida dengan spektrofoto-metri dengan cara mereaksikan amonium tiosianat dengan ferriklorida membentuk ferri-tiosinat yang berwarna </a:t>
            </a:r>
            <a:r>
              <a:rPr lang="en-US" altLang="en-US">
                <a:solidFill>
                  <a:srgbClr val="FF0000"/>
                </a:solidFill>
              </a:rPr>
              <a:t>merah</a:t>
            </a:r>
            <a:r>
              <a:rPr lang="en-US" altLang="en-US"/>
              <a:t>.  Panjang gelombang yang digunakan </a:t>
            </a:r>
            <a:r>
              <a:rPr lang="en-US" altLang="en-US">
                <a:solidFill>
                  <a:srgbClr val="FF0000"/>
                </a:solidFill>
              </a:rPr>
              <a:t>550 nm</a:t>
            </a:r>
            <a:r>
              <a:rPr lang="en-US" altLang="en-US"/>
              <a:t>.</a:t>
            </a:r>
          </a:p>
          <a:p>
            <a:pPr algn="just"/>
            <a:r>
              <a:rPr lang="en-US" altLang="en-US"/>
              <a:t>Analisa amilosa dilakukan dengan mereaksikan amilosa dengan iodin yang menghasilkan warna </a:t>
            </a:r>
            <a:r>
              <a:rPr lang="en-US" altLang="en-US">
                <a:solidFill>
                  <a:srgbClr val="FF0000"/>
                </a:solidFill>
              </a:rPr>
              <a:t>biru</a:t>
            </a:r>
            <a:r>
              <a:rPr lang="en-US" altLang="en-US"/>
              <a:t>.  Diukur pada panjang gelombang </a:t>
            </a:r>
            <a:r>
              <a:rPr lang="en-US" altLang="en-US">
                <a:solidFill>
                  <a:srgbClr val="FF0000"/>
                </a:solidFill>
              </a:rPr>
              <a:t>625 nm</a:t>
            </a:r>
            <a:r>
              <a:rPr lang="en-US" altLang="en-US"/>
              <a:t>.</a:t>
            </a:r>
          </a:p>
          <a:p>
            <a:endParaRPr lang="en-US" altLang="en-US"/>
          </a:p>
        </p:txBody>
      </p:sp>
      <p:sp>
        <p:nvSpPr>
          <p:cNvPr id="11266" name="WordArt 4">
            <a:extLst>
              <a:ext uri="{FF2B5EF4-FFF2-40B4-BE49-F238E27FC236}">
                <a16:creationId xmlns:a16="http://schemas.microsoft.com/office/drawing/2014/main" id="{5AF52387-E0F8-571B-1257-67EB8DEB9A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685800"/>
            <a:ext cx="3505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CCCC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+mn-lt"/>
                <a:ea typeface="+mn-lt"/>
                <a:cs typeface="+mn-lt"/>
              </a:rPr>
              <a:t>CONTOH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9B39394-224F-C823-754B-6E6FFE460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138" y="981075"/>
            <a:ext cx="77724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dirty="0"/>
              <a:t>ISTILAH  DALAM SPEKTORSKOPI  ABSORPSI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3F3899B3-329D-8811-C977-69B5CD651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048125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TRANSMITANSI</a:t>
            </a:r>
            <a:r>
              <a:rPr lang="en-US" altLang="en-US"/>
              <a:t> (I): fraksi dari radiasi yang diteruskan/ditransmisikan oleh larutan      T=I/Io</a:t>
            </a:r>
          </a:p>
          <a:p>
            <a:pPr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ABSORBANSI</a:t>
            </a:r>
            <a:r>
              <a:rPr lang="en-US" altLang="en-US"/>
              <a:t>: logaritma dari 1/T atau Io/I atau A=-log T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ABSORPTIVITAS</a:t>
            </a:r>
            <a:r>
              <a:rPr lang="en-US" altLang="en-US"/>
              <a:t>: A=abc, A=absorbansi, b=tebal kuvet, c=konsentrasi, a=absorptivitas (tergantung jenis bahan)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E3DDA33-415E-2B05-6B94-A9A61A8D5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77875"/>
            <a:ext cx="77724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/>
              <a:t>KURVA STANDAR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E53F2961-DD51-CF65-6E4B-BE18721DCB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900" y="1484313"/>
            <a:ext cx="8458200" cy="4349750"/>
          </a:xfrm>
          <a:ln>
            <a:solidFill>
              <a:srgbClr val="993366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/>
              <a:t>Hubungan antara absorbansi dengan sederetan konsentrasi larutan standar</a:t>
            </a:r>
          </a:p>
          <a:p>
            <a:pPr algn="just">
              <a:lnSpc>
                <a:spcPct val="90000"/>
              </a:lnSpc>
            </a:pPr>
            <a:r>
              <a:rPr lang="en-US" altLang="en-US"/>
              <a:t>Dapat berbentuk garis lurus</a:t>
            </a:r>
          </a:p>
          <a:p>
            <a:pPr algn="just">
              <a:lnSpc>
                <a:spcPct val="90000"/>
              </a:lnSpc>
            </a:pPr>
            <a:r>
              <a:rPr lang="en-US" altLang="en-US"/>
              <a:t>Konsentrasi larutan sampel dapat dihitung dengan cara memasukkan nilai Absorbansi sampel pada persamaan kurva standar yang diperoleh</a:t>
            </a:r>
          </a:p>
          <a:p>
            <a:pPr algn="just">
              <a:lnSpc>
                <a:spcPct val="90000"/>
              </a:lnSpc>
            </a:pPr>
            <a:r>
              <a:rPr lang="en-US" altLang="en-US"/>
              <a:t>Faktor pengenceran harus diperhitungkan untuk mengukur kadar suatu zat dalam sampel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FEDA9584-FB55-D251-F289-A2924C4C9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3263"/>
            <a:ext cx="8229600" cy="1143000"/>
          </a:xfrm>
        </p:spPr>
        <p:txBody>
          <a:bodyPr/>
          <a:lstStyle/>
          <a:p>
            <a:r>
              <a:rPr lang="en-US" altLang="en-US" b="1"/>
              <a:t>CONTOH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0C1EE068-949C-7C7B-B758-7ED59C2935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5775" y="1846263"/>
            <a:ext cx="8229600" cy="4525962"/>
          </a:xfrm>
        </p:spPr>
        <p:txBody>
          <a:bodyPr/>
          <a:lstStyle/>
          <a:p>
            <a:r>
              <a:rPr lang="en-US" altLang="en-US"/>
              <a:t>Penetapan gula metode anthrone</a:t>
            </a:r>
          </a:p>
          <a:p>
            <a:r>
              <a:rPr lang="en-US" altLang="en-US"/>
              <a:t>Penetapan amilosa</a:t>
            </a:r>
          </a:p>
          <a:p>
            <a:r>
              <a:rPr lang="en-US" altLang="en-US"/>
              <a:t>Penetapan bilangan TBA</a:t>
            </a:r>
          </a:p>
          <a:p>
            <a:r>
              <a:rPr lang="en-US" altLang="en-US"/>
              <a:t>Penetapan protein metode biuret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0D8BF8EE-E1BF-FE84-0344-D83B79BFB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38032" y="2810668"/>
            <a:ext cx="34290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bject 4">
            <a:extLst>
              <a:ext uri="{FF2B5EF4-FFF2-40B4-BE49-F238E27FC236}">
                <a16:creationId xmlns:a16="http://schemas.microsoft.com/office/drawing/2014/main" id="{7552B106-85E9-95E3-0D36-A4DE81539E47}"/>
              </a:ext>
            </a:extLst>
          </p:cNvPr>
          <p:cNvSpPr>
            <a:spLocks/>
          </p:cNvSpPr>
          <p:nvPr/>
        </p:nvSpPr>
        <p:spPr bwMode="auto">
          <a:xfrm>
            <a:off x="685800" y="984250"/>
            <a:ext cx="7772400" cy="1143000"/>
          </a:xfrm>
          <a:custGeom>
            <a:avLst/>
            <a:gdLst>
              <a:gd name="T0" fmla="*/ 0 w 7772400"/>
              <a:gd name="T1" fmla="*/ 1143000 h 1143000"/>
              <a:gd name="T2" fmla="*/ 7772400 w 7772400"/>
              <a:gd name="T3" fmla="*/ 1143000 h 1143000"/>
              <a:gd name="T4" fmla="*/ 7772400 w 7772400"/>
              <a:gd name="T5" fmla="*/ 0 h 1143000"/>
              <a:gd name="T6" fmla="*/ 0 w 7772400"/>
              <a:gd name="T7" fmla="*/ 0 h 1143000"/>
              <a:gd name="T8" fmla="*/ 0 w 7772400"/>
              <a:gd name="T9" fmla="*/ 1143000 h 1143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72400" h="1143000">
                <a:moveTo>
                  <a:pt x="0" y="1143000"/>
                </a:moveTo>
                <a:lnTo>
                  <a:pt x="7772400" y="1143000"/>
                </a:lnTo>
                <a:lnTo>
                  <a:pt x="77724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0" name="object 3">
            <a:extLst>
              <a:ext uri="{FF2B5EF4-FFF2-40B4-BE49-F238E27FC236}">
                <a16:creationId xmlns:a16="http://schemas.microsoft.com/office/drawing/2014/main" id="{114602F5-3513-7E75-481A-D95ABB7BE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5013" y="2336800"/>
            <a:ext cx="5767387" cy="2997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C6CEDB88-D4C2-C6BF-B658-BCD1BACAA28A}"/>
              </a:ext>
            </a:extLst>
          </p:cNvPr>
          <p:cNvSpPr txBox="1"/>
          <p:nvPr/>
        </p:nvSpPr>
        <p:spPr>
          <a:xfrm>
            <a:off x="685800" y="952500"/>
            <a:ext cx="7772400" cy="1143000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lnSpc>
                <a:spcPts val="950"/>
              </a:lnSpc>
              <a:spcBef>
                <a:spcPts val="47"/>
              </a:spcBef>
              <a:spcAft>
                <a:spcPts val="0"/>
              </a:spcAft>
              <a:defRPr/>
            </a:pPr>
            <a:endParaRPr sz="950" dirty="0">
              <a:latin typeface="+mn-lt"/>
            </a:endParaRPr>
          </a:p>
          <a:p>
            <a:pPr marL="450532" eaLnBrk="1" fontAlgn="auto" hangingPunct="1">
              <a:lnSpc>
                <a:spcPct val="95825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sz="4400" dirty="0">
                <a:latin typeface="Times New Roman"/>
                <a:cs typeface="Times New Roman"/>
              </a:rPr>
              <a:t>S</a:t>
            </a:r>
            <a:r>
              <a:rPr sz="4400" spc="-19" dirty="0">
                <a:latin typeface="Times New Roman"/>
                <a:cs typeface="Times New Roman"/>
              </a:rPr>
              <a:t>P</a:t>
            </a:r>
            <a:r>
              <a:rPr sz="4400" dirty="0">
                <a:latin typeface="Times New Roman"/>
                <a:cs typeface="Times New Roman"/>
              </a:rPr>
              <a:t>EK</a:t>
            </a:r>
            <a:r>
              <a:rPr sz="4400" spc="-19" dirty="0">
                <a:latin typeface="Times New Roman"/>
                <a:cs typeface="Times New Roman"/>
              </a:rPr>
              <a:t>T</a:t>
            </a:r>
            <a:r>
              <a:rPr sz="4400" dirty="0">
                <a:latin typeface="Times New Roman"/>
                <a:cs typeface="Times New Roman"/>
              </a:rPr>
              <a:t>ROFOTOM</a:t>
            </a:r>
            <a:r>
              <a:rPr sz="4400" spc="-14" dirty="0">
                <a:latin typeface="Times New Roman"/>
                <a:cs typeface="Times New Roman"/>
              </a:rPr>
              <a:t>E</a:t>
            </a:r>
            <a:r>
              <a:rPr sz="4400" dirty="0">
                <a:latin typeface="Times New Roman"/>
                <a:cs typeface="Times New Roman"/>
              </a:rPr>
              <a:t>T</a:t>
            </a:r>
            <a:r>
              <a:rPr sz="4400" spc="-19" dirty="0">
                <a:latin typeface="Times New Roman"/>
                <a:cs typeface="Times New Roman"/>
              </a:rPr>
              <a:t>E</a:t>
            </a:r>
            <a:r>
              <a:rPr sz="4400" dirty="0">
                <a:latin typeface="Times New Roman"/>
                <a:cs typeface="Times New Roman"/>
              </a:rPr>
              <a:t>R</a:t>
            </a:r>
            <a:r>
              <a:rPr sz="4400" spc="19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Times New Roman"/>
                <a:cs typeface="Times New Roman"/>
              </a:rPr>
              <a:t>VIS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67D2EB74-2E2A-615F-C808-A3F366F81149}"/>
              </a:ext>
            </a:extLst>
          </p:cNvPr>
          <p:cNvSpPr txBox="1"/>
          <p:nvPr/>
        </p:nvSpPr>
        <p:spPr>
          <a:xfrm>
            <a:off x="2195513" y="922338"/>
            <a:ext cx="4840287" cy="5842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lnSpc>
                <a:spcPts val="4595"/>
              </a:lnSpc>
              <a:spcBef>
                <a:spcPts val="229"/>
              </a:spcBef>
              <a:spcAft>
                <a:spcPts val="0"/>
              </a:spcAft>
              <a:defRPr/>
            </a:pPr>
            <a:r>
              <a:rPr sz="4400" dirty="0">
                <a:latin typeface="Times New Roman"/>
                <a:cs typeface="Times New Roman"/>
              </a:rPr>
              <a:t>ANALI</a:t>
            </a:r>
            <a:r>
              <a:rPr sz="4400" spc="-19" dirty="0">
                <a:latin typeface="Times New Roman"/>
                <a:cs typeface="Times New Roman"/>
              </a:rPr>
              <a:t>S</a:t>
            </a:r>
            <a:r>
              <a:rPr sz="4400" dirty="0">
                <a:latin typeface="Times New Roman"/>
                <a:cs typeface="Times New Roman"/>
              </a:rPr>
              <a:t>A</a:t>
            </a:r>
            <a:r>
              <a:rPr sz="4400" spc="-14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Times New Roman"/>
                <a:cs typeface="Times New Roman"/>
              </a:rPr>
              <a:t>P</a:t>
            </a:r>
            <a:r>
              <a:rPr sz="4400" spc="-14" dirty="0">
                <a:latin typeface="Times New Roman"/>
                <a:cs typeface="Times New Roman"/>
              </a:rPr>
              <a:t>I</a:t>
            </a:r>
            <a:r>
              <a:rPr sz="4400" dirty="0">
                <a:latin typeface="Times New Roman"/>
                <a:cs typeface="Times New Roman"/>
              </a:rPr>
              <a:t>GMEN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8434" name="object 3">
            <a:extLst>
              <a:ext uri="{FF2B5EF4-FFF2-40B4-BE49-F238E27FC236}">
                <a16:creationId xmlns:a16="http://schemas.microsoft.com/office/drawing/2014/main" id="{C8D59A9F-6BE4-692F-1AD9-D77067D3B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2081213"/>
            <a:ext cx="228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375"/>
              </a:lnSpc>
              <a:spcBef>
                <a:spcPts val="163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3A4BEDE0-E482-6974-C470-0C4FC3C7416D}"/>
              </a:ext>
            </a:extLst>
          </p:cNvPr>
          <p:cNvSpPr txBox="1"/>
          <p:nvPr/>
        </p:nvSpPr>
        <p:spPr>
          <a:xfrm>
            <a:off x="1108075" y="2081213"/>
            <a:ext cx="3460750" cy="4318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lnSpc>
                <a:spcPts val="3370"/>
              </a:lnSpc>
              <a:spcBef>
                <a:spcPts val="168"/>
              </a:spcBef>
              <a:spcAft>
                <a:spcPts val="0"/>
              </a:spcAft>
              <a:defRPr/>
            </a:pPr>
            <a:r>
              <a:rPr sz="3200" dirty="0">
                <a:latin typeface="Times New Roman"/>
                <a:cs typeface="Times New Roman"/>
              </a:rPr>
              <a:t>T</a:t>
            </a:r>
            <a:r>
              <a:rPr sz="3200" spc="4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T</a:t>
            </a:r>
            <a:r>
              <a:rPr sz="3200" spc="4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L</a:t>
            </a:r>
            <a:r>
              <a:rPr sz="3200" spc="-5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K</a:t>
            </a:r>
            <a:r>
              <a:rPr sz="3200" spc="14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R</a:t>
            </a:r>
            <a:r>
              <a:rPr sz="3200" spc="9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TEN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18436" name="Picture 5">
            <a:extLst>
              <a:ext uri="{FF2B5EF4-FFF2-40B4-BE49-F238E27FC236}">
                <a16:creationId xmlns:a16="http://schemas.microsoft.com/office/drawing/2014/main" id="{F8DD063B-5253-3CAA-BB8C-D34CD58C5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2781300"/>
            <a:ext cx="483870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bject 5">
            <a:extLst>
              <a:ext uri="{FF2B5EF4-FFF2-40B4-BE49-F238E27FC236}">
                <a16:creationId xmlns:a16="http://schemas.microsoft.com/office/drawing/2014/main" id="{5EB2AB96-D66D-89C1-99A4-A9B41F2F33F5}"/>
              </a:ext>
            </a:extLst>
          </p:cNvPr>
          <p:cNvSpPr>
            <a:spLocks/>
          </p:cNvSpPr>
          <p:nvPr/>
        </p:nvSpPr>
        <p:spPr bwMode="auto">
          <a:xfrm>
            <a:off x="685800" y="814388"/>
            <a:ext cx="7772400" cy="1143000"/>
          </a:xfrm>
          <a:custGeom>
            <a:avLst/>
            <a:gdLst>
              <a:gd name="T0" fmla="*/ 0 w 7772400"/>
              <a:gd name="T1" fmla="*/ 1143000 h 1143000"/>
              <a:gd name="T2" fmla="*/ 7772400 w 7772400"/>
              <a:gd name="T3" fmla="*/ 1143000 h 1143000"/>
              <a:gd name="T4" fmla="*/ 7772400 w 7772400"/>
              <a:gd name="T5" fmla="*/ 0 h 1143000"/>
              <a:gd name="T6" fmla="*/ 0 w 7772400"/>
              <a:gd name="T7" fmla="*/ 0 h 1143000"/>
              <a:gd name="T8" fmla="*/ 0 w 7772400"/>
              <a:gd name="T9" fmla="*/ 1143000 h 1143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72400" h="1143000">
                <a:moveTo>
                  <a:pt x="0" y="1143000"/>
                </a:moveTo>
                <a:lnTo>
                  <a:pt x="7772400" y="1143000"/>
                </a:lnTo>
                <a:lnTo>
                  <a:pt x="77724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58" name="object 4">
            <a:extLst>
              <a:ext uri="{FF2B5EF4-FFF2-40B4-BE49-F238E27FC236}">
                <a16:creationId xmlns:a16="http://schemas.microsoft.com/office/drawing/2014/main" id="{CC8C7033-CE85-C3D4-129D-4CB30B02984B}"/>
              </a:ext>
            </a:extLst>
          </p:cNvPr>
          <p:cNvSpPr>
            <a:spLocks/>
          </p:cNvSpPr>
          <p:nvPr/>
        </p:nvSpPr>
        <p:spPr bwMode="auto">
          <a:xfrm>
            <a:off x="685800" y="2420938"/>
            <a:ext cx="7772400" cy="4114800"/>
          </a:xfrm>
          <a:custGeom>
            <a:avLst/>
            <a:gdLst>
              <a:gd name="T0" fmla="*/ 0 w 7772400"/>
              <a:gd name="T1" fmla="*/ 4114800 h 4114800"/>
              <a:gd name="T2" fmla="*/ 7772400 w 7772400"/>
              <a:gd name="T3" fmla="*/ 4114800 h 4114800"/>
              <a:gd name="T4" fmla="*/ 7772400 w 7772400"/>
              <a:gd name="T5" fmla="*/ 0 h 4114800"/>
              <a:gd name="T6" fmla="*/ 0 w 7772400"/>
              <a:gd name="T7" fmla="*/ 0 h 4114800"/>
              <a:gd name="T8" fmla="*/ 0 w 7772400"/>
              <a:gd name="T9" fmla="*/ 4114800 h 411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72400" h="4114800">
                <a:moveTo>
                  <a:pt x="0" y="4114800"/>
                </a:moveTo>
                <a:lnTo>
                  <a:pt x="7772400" y="4114800"/>
                </a:lnTo>
                <a:lnTo>
                  <a:pt x="77724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A73A36B-31E2-C125-8EA4-222CD205FE72}"/>
              </a:ext>
            </a:extLst>
          </p:cNvPr>
          <p:cNvSpPr txBox="1"/>
          <p:nvPr/>
        </p:nvSpPr>
        <p:spPr>
          <a:xfrm>
            <a:off x="685800" y="2363788"/>
            <a:ext cx="7772400" cy="4114800"/>
          </a:xfrm>
          <a:prstGeom prst="rect">
            <a:avLst/>
          </a:prstGeom>
        </p:spPr>
        <p:txBody>
          <a:bodyPr lIns="0" tIns="0" rIns="0" bIns="0"/>
          <a:lstStyle>
            <a:lvl1pPr marL="433388" indent="-341313">
              <a:tabLst>
                <a:tab pos="431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431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431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431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431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•	PRINSIP ANALISA: KAROTEN DIEKSTRAK DGN ASETON-HEKSAN, PIGMEN DIPISAHKAN SCR KOLOM KROMATOGRAFI (Mg0-SUPERCEL), DIUKUR @ 436 NM.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12ABCDA9-8134-594C-173E-27BD8888E1EC}"/>
              </a:ext>
            </a:extLst>
          </p:cNvPr>
          <p:cNvSpPr txBox="1"/>
          <p:nvPr/>
        </p:nvSpPr>
        <p:spPr>
          <a:xfrm>
            <a:off x="685800" y="798513"/>
            <a:ext cx="7772400" cy="1143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750"/>
              </a:lnSpc>
              <a:spcBef>
                <a:spcPts val="25"/>
              </a:spcBef>
            </a:pPr>
            <a:endParaRPr lang="en-US" altLang="en-US" sz="700"/>
          </a:p>
          <a:p>
            <a:pPr algn="ctr" eaLnBrk="1" hangingPunct="1">
              <a:lnSpc>
                <a:spcPct val="96000"/>
              </a:lnSpc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KAROTEN DLM PRODUK PANGAN</a:t>
            </a:r>
          </a:p>
          <a:p>
            <a:pPr algn="ctr" eaLnBrk="1" hangingPunct="1">
              <a:lnSpc>
                <a:spcPct val="96000"/>
              </a:lnSpc>
              <a:spcBef>
                <a:spcPts val="163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(Anton Apriyanto dkk, 1989)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bject 5">
            <a:extLst>
              <a:ext uri="{FF2B5EF4-FFF2-40B4-BE49-F238E27FC236}">
                <a16:creationId xmlns:a16="http://schemas.microsoft.com/office/drawing/2014/main" id="{8E789467-86C7-AFDA-AEFB-E3547119C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2" name="object 4">
            <a:extLst>
              <a:ext uri="{FF2B5EF4-FFF2-40B4-BE49-F238E27FC236}">
                <a16:creationId xmlns:a16="http://schemas.microsoft.com/office/drawing/2014/main" id="{9236EB53-483B-AF36-5546-62D487FB0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5E2F775-02EB-1A14-E205-D21C35E83D30}"/>
              </a:ext>
            </a:extLst>
          </p:cNvPr>
          <p:cNvSpPr txBox="1"/>
          <p:nvPr/>
        </p:nvSpPr>
        <p:spPr>
          <a:xfrm>
            <a:off x="968375" y="955675"/>
            <a:ext cx="7772400" cy="4946650"/>
          </a:xfrm>
          <a:prstGeom prst="rect">
            <a:avLst/>
          </a:prstGeom>
        </p:spPr>
        <p:txBody>
          <a:bodyPr lIns="0" tIns="0" rIns="0" bIns="0"/>
          <a:lstStyle>
            <a:lvl1pPr marL="1431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600"/>
              </a:lnSpc>
              <a:spcBef>
                <a:spcPts val="225"/>
              </a:spcBef>
            </a:pP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PRINSIP KERJA</a:t>
            </a:r>
          </a:p>
          <a:p>
            <a:pPr eaLnBrk="1" hangingPunct="1">
              <a:lnSpc>
                <a:spcPts val="3225"/>
              </a:lnSpc>
              <a:spcBef>
                <a:spcPts val="3775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 EKSTRAKSI SAMPEL: BHN </a:t>
            </a:r>
          </a:p>
          <a:p>
            <a:pPr eaLnBrk="1" hangingPunct="1">
              <a:lnSpc>
                <a:spcPts val="3225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DIHANCURKAN, EKSTRAK DGN ASETON- </a:t>
            </a:r>
          </a:p>
          <a:p>
            <a:pPr eaLnBrk="1" hangingPunct="1">
              <a:lnSpc>
                <a:spcPts val="3225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HEKSAN (4+6) + MgCO3 DGN BLENDER 5</a:t>
            </a:r>
          </a:p>
          <a:p>
            <a:pPr eaLnBrk="1" hangingPunct="1">
              <a:lnSpc>
                <a:spcPts val="305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MNT. DEKANTIR DGN LABU PEMISAH.</a:t>
            </a:r>
          </a:p>
          <a:p>
            <a:pPr eaLnBrk="1" hangingPunct="1">
              <a:lnSpc>
                <a:spcPts val="3025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CUCI RESIDU DGN ASETON, &amp; HEKSAN.</a:t>
            </a:r>
          </a:p>
          <a:p>
            <a:pPr eaLnBrk="1" hangingPunct="1">
              <a:lnSpc>
                <a:spcPts val="3025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BUANG ASETON DGN CARA CUCI DGN AIR</a:t>
            </a:r>
          </a:p>
          <a:p>
            <a:pPr eaLnBrk="1" hangingPunct="1">
              <a:lnSpc>
                <a:spcPts val="305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 MIN 3 KALI). BUANG LAP. BAWAH DAN</a:t>
            </a:r>
          </a:p>
          <a:p>
            <a:pPr eaLnBrk="1" hangingPunct="1">
              <a:lnSpc>
                <a:spcPts val="3025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PINDAHKAN LAP. ATAS DLM 100 ML LABU</a:t>
            </a:r>
          </a:p>
          <a:p>
            <a:pPr eaLnBrk="1" hangingPunct="1">
              <a:lnSpc>
                <a:spcPts val="3025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TAKAR YG BERISI 9 ML ASETON,</a:t>
            </a:r>
          </a:p>
          <a:p>
            <a:pPr eaLnBrk="1" hangingPunct="1">
              <a:lnSpc>
                <a:spcPts val="3025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ENCERKAN DGN HEKSAN.</a:t>
            </a:r>
          </a:p>
        </p:txBody>
      </p:sp>
      <p:sp>
        <p:nvSpPr>
          <p:cNvPr id="20484" name="object 2">
            <a:extLst>
              <a:ext uri="{FF2B5EF4-FFF2-40B4-BE49-F238E27FC236}">
                <a16:creationId xmlns:a16="http://schemas.microsoft.com/office/drawing/2014/main" id="{720CC09F-9B8A-0998-53BD-9BA2EA012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2028825"/>
            <a:ext cx="20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963"/>
              </a:lnSpc>
              <a:spcBef>
                <a:spcPts val="15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5">
            <a:extLst>
              <a:ext uri="{FF2B5EF4-FFF2-40B4-BE49-F238E27FC236}">
                <a16:creationId xmlns:a16="http://schemas.microsoft.com/office/drawing/2014/main" id="{C04F9C91-5C4B-7893-CE01-9A4253642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92150"/>
            <a:ext cx="81280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9DD8F041-0DBB-2F48-738E-4D6ECEAC05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5085184"/>
            <a:ext cx="7772400" cy="99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800" b="1" dirty="0">
                <a:solidFill>
                  <a:srgbClr val="C00000"/>
                </a:solidFill>
                <a:highlight>
                  <a:srgbClr val="00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SPEKTROSKOPI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bject 8">
            <a:extLst>
              <a:ext uri="{FF2B5EF4-FFF2-40B4-BE49-F238E27FC236}">
                <a16:creationId xmlns:a16="http://schemas.microsoft.com/office/drawing/2014/main" id="{BEDD7009-B582-86B5-6019-E5EA879B4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8080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6" name="object 7">
            <a:extLst>
              <a:ext uri="{FF2B5EF4-FFF2-40B4-BE49-F238E27FC236}">
                <a16:creationId xmlns:a16="http://schemas.microsoft.com/office/drawing/2014/main" id="{5F1F52B2-B6BA-8AE7-5E6D-844381B3B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402E4F0-9475-3886-0CCF-8870DBB9E573}"/>
              </a:ext>
            </a:extLst>
          </p:cNvPr>
          <p:cNvSpPr txBox="1"/>
          <p:nvPr/>
        </p:nvSpPr>
        <p:spPr>
          <a:xfrm>
            <a:off x="1149350" y="1093788"/>
            <a:ext cx="6845300" cy="5842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lnSpc>
                <a:spcPts val="4595"/>
              </a:lnSpc>
              <a:spcBef>
                <a:spcPts val="229"/>
              </a:spcBef>
              <a:spcAft>
                <a:spcPts val="0"/>
              </a:spcAft>
              <a:defRPr/>
            </a:pPr>
            <a:r>
              <a:rPr sz="4400" dirty="0">
                <a:latin typeface="Times New Roman"/>
                <a:cs typeface="Times New Roman"/>
              </a:rPr>
              <a:t>FA</a:t>
            </a:r>
            <a:r>
              <a:rPr sz="4400" spc="-14" dirty="0">
                <a:latin typeface="Times New Roman"/>
                <a:cs typeface="Times New Roman"/>
              </a:rPr>
              <a:t>S</a:t>
            </a:r>
            <a:r>
              <a:rPr sz="4400" dirty="0">
                <a:latin typeface="Times New Roman"/>
                <a:cs typeface="Times New Roman"/>
              </a:rPr>
              <a:t>E </a:t>
            </a:r>
            <a:r>
              <a:rPr sz="4400" spc="-19" dirty="0">
                <a:latin typeface="Times New Roman"/>
                <a:cs typeface="Times New Roman"/>
              </a:rPr>
              <a:t>P</a:t>
            </a:r>
            <a:r>
              <a:rPr sz="4400" dirty="0">
                <a:latin typeface="Times New Roman"/>
                <a:cs typeface="Times New Roman"/>
              </a:rPr>
              <a:t>ER</a:t>
            </a:r>
            <a:r>
              <a:rPr sz="4400" spc="-14" dirty="0">
                <a:latin typeface="Times New Roman"/>
                <a:cs typeface="Times New Roman"/>
              </a:rPr>
              <a:t>S</a:t>
            </a:r>
            <a:r>
              <a:rPr sz="4400" dirty="0">
                <a:latin typeface="Times New Roman"/>
                <a:cs typeface="Times New Roman"/>
              </a:rPr>
              <a:t>IAPAN KOLOM</a:t>
            </a:r>
          </a:p>
        </p:txBody>
      </p:sp>
      <p:sp>
        <p:nvSpPr>
          <p:cNvPr id="21508" name="object 5">
            <a:extLst>
              <a:ext uri="{FF2B5EF4-FFF2-40B4-BE49-F238E27FC236}">
                <a16:creationId xmlns:a16="http://schemas.microsoft.com/office/drawing/2014/main" id="{83D0B2C3-D7BE-4E3A-0527-E5A81CC13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2071688"/>
            <a:ext cx="20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963"/>
              </a:lnSpc>
              <a:spcBef>
                <a:spcPts val="15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9014024-D0EE-EA89-AC6E-682F263BE64A}"/>
              </a:ext>
            </a:extLst>
          </p:cNvPr>
          <p:cNvSpPr txBox="1"/>
          <p:nvPr/>
        </p:nvSpPr>
        <p:spPr>
          <a:xfrm>
            <a:off x="1108075" y="2071688"/>
            <a:ext cx="6500813" cy="1235075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963"/>
              </a:lnSpc>
              <a:spcBef>
                <a:spcPts val="15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SIAPKAN KOLOM: ISI DGN ADSORBEN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(MgO-SUPERCEL (1+1), +KAN 1-2 CM Na2SO4, BASAHI KOLOM DGN ELUEN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14BAA06-679B-C11B-E2DE-A3F7688C7F8D}"/>
              </a:ext>
            </a:extLst>
          </p:cNvPr>
          <p:cNvSpPr txBox="1"/>
          <p:nvPr/>
        </p:nvSpPr>
        <p:spPr>
          <a:xfrm>
            <a:off x="1108075" y="3352800"/>
            <a:ext cx="5237163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sz="2800" dirty="0">
                <a:latin typeface="Times New Roman"/>
                <a:cs typeface="Times New Roman"/>
              </a:rPr>
              <a:t>(</a:t>
            </a:r>
            <a:r>
              <a:rPr sz="2800" spc="9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ASE</a:t>
            </a:r>
            <a:r>
              <a:rPr sz="2800" spc="-9" dirty="0">
                <a:latin typeface="Times New Roman"/>
                <a:cs typeface="Times New Roman"/>
              </a:rPr>
              <a:t> M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9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IL</a:t>
            </a:r>
            <a:r>
              <a:rPr sz="2800" spc="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9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ON 9% D</a:t>
            </a:r>
            <a:r>
              <a:rPr sz="2800" spc="9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47E3A081-896A-3E98-9FB4-2DB7C17AE8FD}"/>
              </a:ext>
            </a:extLst>
          </p:cNvPr>
          <p:cNvSpPr txBox="1"/>
          <p:nvPr/>
        </p:nvSpPr>
        <p:spPr>
          <a:xfrm>
            <a:off x="6445250" y="3352800"/>
            <a:ext cx="1728788" cy="3810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defRPr/>
            </a:pPr>
            <a:r>
              <a:rPr sz="2800" dirty="0">
                <a:latin typeface="Times New Roman"/>
                <a:cs typeface="Times New Roman"/>
              </a:rPr>
              <a:t>HEK</a:t>
            </a:r>
            <a:r>
              <a:rPr sz="2800" spc="4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AN.)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bject 9">
            <a:extLst>
              <a:ext uri="{FF2B5EF4-FFF2-40B4-BE49-F238E27FC236}">
                <a16:creationId xmlns:a16="http://schemas.microsoft.com/office/drawing/2014/main" id="{189697BD-D046-F882-7154-917851312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0" name="object 8">
            <a:extLst>
              <a:ext uri="{FF2B5EF4-FFF2-40B4-BE49-F238E27FC236}">
                <a16:creationId xmlns:a16="http://schemas.microsoft.com/office/drawing/2014/main" id="{695A9130-B5C0-6ADE-EB0C-D1FE4FE63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11F622C9-F076-E876-0E04-0C1CC3176754}"/>
              </a:ext>
            </a:extLst>
          </p:cNvPr>
          <p:cNvSpPr txBox="1"/>
          <p:nvPr/>
        </p:nvSpPr>
        <p:spPr>
          <a:xfrm>
            <a:off x="2178050" y="922338"/>
            <a:ext cx="4872038" cy="5842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lnSpc>
                <a:spcPts val="4595"/>
              </a:lnSpc>
              <a:spcBef>
                <a:spcPts val="229"/>
              </a:spcBef>
              <a:spcAft>
                <a:spcPts val="0"/>
              </a:spcAft>
              <a:defRPr/>
            </a:pPr>
            <a:r>
              <a:rPr sz="4400" dirty="0">
                <a:latin typeface="Times New Roman"/>
                <a:cs typeface="Times New Roman"/>
              </a:rPr>
              <a:t>FA</a:t>
            </a:r>
            <a:r>
              <a:rPr sz="4400" spc="-14" dirty="0">
                <a:latin typeface="Times New Roman"/>
                <a:cs typeface="Times New Roman"/>
              </a:rPr>
              <a:t>S</a:t>
            </a:r>
            <a:r>
              <a:rPr sz="4400" dirty="0">
                <a:latin typeface="Times New Roman"/>
                <a:cs typeface="Times New Roman"/>
              </a:rPr>
              <a:t>E </a:t>
            </a:r>
            <a:r>
              <a:rPr sz="4400" spc="-19" dirty="0">
                <a:latin typeface="Times New Roman"/>
                <a:cs typeface="Times New Roman"/>
              </a:rPr>
              <a:t>P</a:t>
            </a:r>
            <a:r>
              <a:rPr sz="4400" dirty="0">
                <a:latin typeface="Times New Roman"/>
                <a:cs typeface="Times New Roman"/>
              </a:rPr>
              <a:t>EMI</a:t>
            </a:r>
            <a:r>
              <a:rPr sz="4400" spc="-19" dirty="0">
                <a:latin typeface="Times New Roman"/>
                <a:cs typeface="Times New Roman"/>
              </a:rPr>
              <a:t>S</a:t>
            </a:r>
            <a:r>
              <a:rPr sz="4400" dirty="0">
                <a:latin typeface="Times New Roman"/>
                <a:cs typeface="Times New Roman"/>
              </a:rPr>
              <a:t>AHAN</a:t>
            </a:r>
          </a:p>
        </p:txBody>
      </p:sp>
      <p:sp>
        <p:nvSpPr>
          <p:cNvPr id="22532" name="object 6">
            <a:extLst>
              <a:ext uri="{FF2B5EF4-FFF2-40B4-BE49-F238E27FC236}">
                <a16:creationId xmlns:a16="http://schemas.microsoft.com/office/drawing/2014/main" id="{86FC0B2C-AE33-370C-E875-BF1C14F91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2081213"/>
            <a:ext cx="228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375"/>
              </a:lnSpc>
              <a:spcBef>
                <a:spcPts val="163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48C69F1-407A-D095-98E0-529CB7761AD3}"/>
              </a:ext>
            </a:extLst>
          </p:cNvPr>
          <p:cNvSpPr txBox="1"/>
          <p:nvPr/>
        </p:nvSpPr>
        <p:spPr>
          <a:xfrm>
            <a:off x="1108075" y="2081213"/>
            <a:ext cx="6835775" cy="920750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375"/>
              </a:lnSpc>
              <a:spcBef>
                <a:spcPts val="163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MASUKKAN SAMPEL DLM KOLOM,</a:t>
            </a:r>
          </a:p>
          <a:p>
            <a:pPr eaLnBrk="1" hangingPunct="1">
              <a:lnSpc>
                <a:spcPct val="96000"/>
              </a:lnSpc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ELUSI SECARA TERUS MENERUS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4D760AB-4168-68A0-D942-F757866B88CE}"/>
              </a:ext>
            </a:extLst>
          </p:cNvPr>
          <p:cNvSpPr txBox="1"/>
          <p:nvPr/>
        </p:nvSpPr>
        <p:spPr>
          <a:xfrm>
            <a:off x="1108075" y="3057525"/>
            <a:ext cx="2063750" cy="1408113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363"/>
              </a:lnSpc>
              <a:spcBef>
                <a:spcPts val="163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DGN FASE</a:t>
            </a:r>
          </a:p>
          <a:p>
            <a:pPr eaLnBrk="1" hangingPunct="1">
              <a:lnSpc>
                <a:spcPct val="96000"/>
              </a:lnSpc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SANTOFIL</a:t>
            </a:r>
          </a:p>
          <a:p>
            <a:pPr eaLnBrk="1" hangingPunct="1">
              <a:lnSpc>
                <a:spcPct val="96000"/>
              </a:lnSpc>
              <a:spcBef>
                <a:spcPts val="163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KAROTEN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941B9FA-8B6C-F7EB-ABF3-0F8CC37F937B}"/>
              </a:ext>
            </a:extLst>
          </p:cNvPr>
          <p:cNvSpPr txBox="1"/>
          <p:nvPr/>
        </p:nvSpPr>
        <p:spPr>
          <a:xfrm>
            <a:off x="3144838" y="3057525"/>
            <a:ext cx="5211762" cy="1408113"/>
          </a:xfrm>
          <a:prstGeom prst="rect">
            <a:avLst/>
          </a:prstGeom>
        </p:spPr>
        <p:txBody>
          <a:bodyPr lIns="0" tIns="0" rIns="0" bIns="0"/>
          <a:lstStyle>
            <a:lvl1pPr marL="47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363"/>
              </a:lnSpc>
              <a:spcBef>
                <a:spcPts val="163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MOBIL, KLOROFIL +</a:t>
            </a:r>
          </a:p>
          <a:p>
            <a:pPr eaLnBrk="1" hangingPunct="1">
              <a:lnSpc>
                <a:spcPct val="96000"/>
              </a:lnSpc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TERADSORBSI PD KOLOM,</a:t>
            </a:r>
          </a:p>
          <a:p>
            <a:pPr eaLnBrk="1" hangingPunct="1">
              <a:lnSpc>
                <a:spcPct val="96000"/>
              </a:lnSpc>
              <a:spcBef>
                <a:spcPts val="163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TERELUSI. KUMPULKAN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A7A88CFB-23BD-2E1E-4520-00F2FCC13B7C}"/>
              </a:ext>
            </a:extLst>
          </p:cNvPr>
          <p:cNvSpPr txBox="1"/>
          <p:nvPr/>
        </p:nvSpPr>
        <p:spPr>
          <a:xfrm>
            <a:off x="1108075" y="4521200"/>
            <a:ext cx="6907213" cy="1408113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375"/>
              </a:lnSpc>
              <a:spcBef>
                <a:spcPts val="163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HASIL ELUSI, PEKATKAN DGN</a:t>
            </a:r>
          </a:p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ROTARY EVAPORATOR, BUAT 5 ML DGN FASE MOBIL.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bject 8">
            <a:extLst>
              <a:ext uri="{FF2B5EF4-FFF2-40B4-BE49-F238E27FC236}">
                <a16:creationId xmlns:a16="http://schemas.microsoft.com/office/drawing/2014/main" id="{BDB2E5C5-2956-4FEC-CE79-3DB0CAFBE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4" name="object 7">
            <a:extLst>
              <a:ext uri="{FF2B5EF4-FFF2-40B4-BE49-F238E27FC236}">
                <a16:creationId xmlns:a16="http://schemas.microsoft.com/office/drawing/2014/main" id="{DEE986E6-5FE4-70C4-6446-73E9D8BE0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6F597DA-852E-8F80-12DB-C28C124525B7}"/>
              </a:ext>
            </a:extLst>
          </p:cNvPr>
          <p:cNvSpPr txBox="1"/>
          <p:nvPr/>
        </p:nvSpPr>
        <p:spPr>
          <a:xfrm>
            <a:off x="1763713" y="762000"/>
            <a:ext cx="5616575" cy="5842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lnSpc>
                <a:spcPts val="4590"/>
              </a:lnSpc>
              <a:spcBef>
                <a:spcPts val="229"/>
              </a:spcBef>
              <a:spcAft>
                <a:spcPts val="0"/>
              </a:spcAft>
              <a:defRPr/>
            </a:pPr>
            <a:r>
              <a:rPr sz="4400" dirty="0">
                <a:latin typeface="Times New Roman"/>
                <a:cs typeface="Times New Roman"/>
              </a:rPr>
              <a:t>FASE</a:t>
            </a:r>
            <a:r>
              <a:rPr sz="4400" spc="-19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Times New Roman"/>
                <a:cs typeface="Times New Roman"/>
              </a:rPr>
              <a:t>P</a:t>
            </a:r>
            <a:r>
              <a:rPr sz="4400" spc="-14" dirty="0">
                <a:latin typeface="Times New Roman"/>
                <a:cs typeface="Times New Roman"/>
              </a:rPr>
              <a:t>E</a:t>
            </a:r>
            <a:r>
              <a:rPr sz="4400" dirty="0">
                <a:latin typeface="Times New Roman"/>
                <a:cs typeface="Times New Roman"/>
              </a:rPr>
              <a:t>NGUK</a:t>
            </a:r>
            <a:r>
              <a:rPr sz="4400" spc="14" dirty="0">
                <a:latin typeface="Times New Roman"/>
                <a:cs typeface="Times New Roman"/>
              </a:rPr>
              <a:t>U</a:t>
            </a:r>
            <a:r>
              <a:rPr sz="4400" dirty="0">
                <a:latin typeface="Times New Roman"/>
                <a:cs typeface="Times New Roman"/>
              </a:rPr>
              <a:t>RAN:</a:t>
            </a:r>
          </a:p>
        </p:txBody>
      </p:sp>
      <p:sp>
        <p:nvSpPr>
          <p:cNvPr id="23556" name="object 5">
            <a:extLst>
              <a:ext uri="{FF2B5EF4-FFF2-40B4-BE49-F238E27FC236}">
                <a16:creationId xmlns:a16="http://schemas.microsoft.com/office/drawing/2014/main" id="{BB76693E-5668-F131-11AF-96FBFF58C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8" y="1714500"/>
            <a:ext cx="152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150"/>
              </a:lnSpc>
              <a:spcBef>
                <a:spcPts val="113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4779006-1428-E55C-D741-0389A3BB0925}"/>
              </a:ext>
            </a:extLst>
          </p:cNvPr>
          <p:cNvSpPr txBox="1"/>
          <p:nvPr/>
        </p:nvSpPr>
        <p:spPr>
          <a:xfrm>
            <a:off x="1123950" y="1714500"/>
            <a:ext cx="7224713" cy="3878263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150"/>
              </a:lnSpc>
              <a:spcBef>
                <a:spcPts val="113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BUAT LAR.STDR: TIMBANG BETA-KAROTEN 25 MG</a:t>
            </a:r>
          </a:p>
          <a:p>
            <a:pPr eaLnBrk="1" hangingPunct="1"/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LARUTKAN DLM 9 ML ASETON BUAT MENJADI 250 ML DGN HEKSAN. ENCERKAN 10 ML LAR. INI MENJADI 100 ML DGN HEKSAN. PIPET 5, 10, 15, 20, 25 &amp; 30 ML LAR INI KEDLM 100</a:t>
            </a:r>
          </a:p>
          <a:p>
            <a:pPr eaLnBrk="1" hangingPunct="1"/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ML LABU UKUR, YG BERISI 9 ML ASETON. Encerkan dgn HEKSAN. UKUR OD @ 436 NM., UKUR BLANKO ASETON 9% DLM HEKSAN. BUAT GRAFIK.</a:t>
            </a:r>
          </a:p>
          <a:p>
            <a:pPr eaLnBrk="1" hangingPunct="1">
              <a:lnSpc>
                <a:spcPct val="96000"/>
              </a:lnSpc>
              <a:spcBef>
                <a:spcPts val="475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UKUR SAMPEL SPT LAR. STANDAR</a:t>
            </a:r>
          </a:p>
          <a:p>
            <a:pPr eaLnBrk="1" hangingPunct="1">
              <a:spcBef>
                <a:spcPts val="588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UTK MENGUKUR TOTAL KAROTEN, ELUSI SEMUA PITA YG ADA DLM KOLOM, UKUR  OD @ 452 NM.</a:t>
            </a:r>
          </a:p>
          <a:p>
            <a:pPr eaLnBrk="1" hangingPunct="1">
              <a:lnSpc>
                <a:spcPct val="96000"/>
              </a:lnSpc>
              <a:spcBef>
                <a:spcPts val="488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HITUNG: ug karoten/100 g = C X V X P X 100/W.</a:t>
            </a:r>
          </a:p>
          <a:p>
            <a:pPr eaLnBrk="1" hangingPunct="1">
              <a:lnSpc>
                <a:spcPct val="96000"/>
              </a:lnSpc>
              <a:spcBef>
                <a:spcPts val="575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 = kons.; V= vol akhir P=pengenceran; W= berat sampel.</a:t>
            </a:r>
          </a:p>
        </p:txBody>
      </p:sp>
      <p:sp>
        <p:nvSpPr>
          <p:cNvPr id="23558" name="object 3">
            <a:extLst>
              <a:ext uri="{FF2B5EF4-FFF2-40B4-BE49-F238E27FC236}">
                <a16:creationId xmlns:a16="http://schemas.microsoft.com/office/drawing/2014/main" id="{8758C94A-A166-943C-962F-8C746D19A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3886200"/>
            <a:ext cx="15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138"/>
              </a:lnSpc>
              <a:spcBef>
                <a:spcPts val="113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  <a:p>
            <a:pPr eaLnBrk="1" hangingPunct="1">
              <a:lnSpc>
                <a:spcPct val="96000"/>
              </a:lnSpc>
              <a:spcBef>
                <a:spcPts val="475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23559" name="object 2">
            <a:extLst>
              <a:ext uri="{FF2B5EF4-FFF2-40B4-BE49-F238E27FC236}">
                <a16:creationId xmlns:a16="http://schemas.microsoft.com/office/drawing/2014/main" id="{A3D68DBE-60CD-F6F1-D141-DFCE5CA93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4946650"/>
            <a:ext cx="15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150"/>
              </a:lnSpc>
              <a:spcBef>
                <a:spcPts val="113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  <a:p>
            <a:pPr eaLnBrk="1" hangingPunct="1">
              <a:lnSpc>
                <a:spcPct val="96000"/>
              </a:lnSpc>
              <a:spcBef>
                <a:spcPts val="475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bject 5">
            <a:extLst>
              <a:ext uri="{FF2B5EF4-FFF2-40B4-BE49-F238E27FC236}">
                <a16:creationId xmlns:a16="http://schemas.microsoft.com/office/drawing/2014/main" id="{7187C977-FE79-ACA7-43C0-1E3D32ADB8C1}"/>
              </a:ext>
            </a:extLst>
          </p:cNvPr>
          <p:cNvSpPr>
            <a:spLocks/>
          </p:cNvSpPr>
          <p:nvPr/>
        </p:nvSpPr>
        <p:spPr bwMode="auto">
          <a:xfrm>
            <a:off x="685800" y="609600"/>
            <a:ext cx="7772400" cy="1143000"/>
          </a:xfrm>
          <a:custGeom>
            <a:avLst/>
            <a:gdLst>
              <a:gd name="T0" fmla="*/ 0 w 7772400"/>
              <a:gd name="T1" fmla="*/ 1143000 h 1143000"/>
              <a:gd name="T2" fmla="*/ 7772400 w 7772400"/>
              <a:gd name="T3" fmla="*/ 1143000 h 1143000"/>
              <a:gd name="T4" fmla="*/ 7772400 w 7772400"/>
              <a:gd name="T5" fmla="*/ 0 h 1143000"/>
              <a:gd name="T6" fmla="*/ 0 w 7772400"/>
              <a:gd name="T7" fmla="*/ 0 h 1143000"/>
              <a:gd name="T8" fmla="*/ 0 w 7772400"/>
              <a:gd name="T9" fmla="*/ 1143000 h 1143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72400" h="1143000">
                <a:moveTo>
                  <a:pt x="0" y="1143000"/>
                </a:moveTo>
                <a:lnTo>
                  <a:pt x="7772400" y="1143000"/>
                </a:lnTo>
                <a:lnTo>
                  <a:pt x="77724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78" name="object 4">
            <a:extLst>
              <a:ext uri="{FF2B5EF4-FFF2-40B4-BE49-F238E27FC236}">
                <a16:creationId xmlns:a16="http://schemas.microsoft.com/office/drawing/2014/main" id="{FD34C3BF-B5EB-B34C-74F5-F40C16D5CA9F}"/>
              </a:ext>
            </a:extLst>
          </p:cNvPr>
          <p:cNvSpPr>
            <a:spLocks/>
          </p:cNvSpPr>
          <p:nvPr/>
        </p:nvSpPr>
        <p:spPr bwMode="auto">
          <a:xfrm>
            <a:off x="685800" y="1981200"/>
            <a:ext cx="7772400" cy="4114800"/>
          </a:xfrm>
          <a:custGeom>
            <a:avLst/>
            <a:gdLst>
              <a:gd name="T0" fmla="*/ 0 w 7772400"/>
              <a:gd name="T1" fmla="*/ 4114800 h 4114800"/>
              <a:gd name="T2" fmla="*/ 7772400 w 7772400"/>
              <a:gd name="T3" fmla="*/ 4114800 h 4114800"/>
              <a:gd name="T4" fmla="*/ 7772400 w 7772400"/>
              <a:gd name="T5" fmla="*/ 0 h 4114800"/>
              <a:gd name="T6" fmla="*/ 0 w 7772400"/>
              <a:gd name="T7" fmla="*/ 0 h 4114800"/>
              <a:gd name="T8" fmla="*/ 0 w 7772400"/>
              <a:gd name="T9" fmla="*/ 4114800 h 411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72400" h="4114800">
                <a:moveTo>
                  <a:pt x="0" y="4114800"/>
                </a:moveTo>
                <a:lnTo>
                  <a:pt x="7772400" y="4114800"/>
                </a:lnTo>
                <a:lnTo>
                  <a:pt x="77724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5640C4D-A022-E64A-2180-1C068455BA4A}"/>
              </a:ext>
            </a:extLst>
          </p:cNvPr>
          <p:cNvSpPr txBox="1"/>
          <p:nvPr/>
        </p:nvSpPr>
        <p:spPr>
          <a:xfrm>
            <a:off x="685800" y="2209800"/>
            <a:ext cx="7772400" cy="4114800"/>
          </a:xfrm>
          <a:prstGeom prst="rect">
            <a:avLst/>
          </a:prstGeom>
        </p:spPr>
        <p:txBody>
          <a:bodyPr lIns="0" tIns="0" rIns="0" bIns="0"/>
          <a:lstStyle>
            <a:lvl1pPr marL="433388" indent="-341313">
              <a:tabLst>
                <a:tab pos="431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431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431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431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431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475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•	PRINSIP ANALISA: KAROTEN DIEKSTRAK DGN ASETON-HEKSAN, PIGMEN DIPISAHKAN SCR KOLOM KROMATOGRAFI (Mg0-TANAH DIATOM), DIUKUR @ 450 NM.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9A425F66-A9EB-BFAE-1337-A91FF907C6BD}"/>
              </a:ext>
            </a:extLst>
          </p:cNvPr>
          <p:cNvSpPr txBox="1"/>
          <p:nvPr/>
        </p:nvSpPr>
        <p:spPr>
          <a:xfrm>
            <a:off x="687388" y="762000"/>
            <a:ext cx="7772400" cy="1143000"/>
          </a:xfrm>
          <a:prstGeom prst="rect">
            <a:avLst/>
          </a:prstGeom>
          <a:noFill/>
        </p:spPr>
        <p:txBody>
          <a:bodyPr lIns="0" tIns="0" rIns="0" bIns="0"/>
          <a:lstStyle>
            <a:lvl1pPr marL="1357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413"/>
              </a:lnSpc>
              <a:spcBef>
                <a:spcPts val="225"/>
              </a:spcBef>
            </a:pP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TOTAL CAROTENE</a:t>
            </a:r>
          </a:p>
          <a:p>
            <a:pPr algn="ctr" eaLnBrk="1" hangingPunct="1">
              <a:lnSpc>
                <a:spcPts val="4363"/>
              </a:lnSpc>
              <a:spcBef>
                <a:spcPts val="213"/>
              </a:spcBef>
            </a:pPr>
            <a:r>
              <a:rPr lang="en-US" altLang="en-US" sz="6600" baseline="-8000">
                <a:latin typeface="Times New Roman" panose="02020603050405020304" pitchFamily="18" charset="0"/>
                <a:cs typeface="Times New Roman" panose="02020603050405020304" pitchFamily="18" charset="0"/>
              </a:rPr>
              <a:t>(AOAC,1975)</a:t>
            </a:r>
            <a:endParaRPr lang="en-US" alt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bject 5">
            <a:extLst>
              <a:ext uri="{FF2B5EF4-FFF2-40B4-BE49-F238E27FC236}">
                <a16:creationId xmlns:a16="http://schemas.microsoft.com/office/drawing/2014/main" id="{FBE4BE36-F926-55E9-A6BF-74B283925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2" name="object 4">
            <a:extLst>
              <a:ext uri="{FF2B5EF4-FFF2-40B4-BE49-F238E27FC236}">
                <a16:creationId xmlns:a16="http://schemas.microsoft.com/office/drawing/2014/main" id="{ADB55C00-B180-0593-EB49-9085CA592A88}"/>
              </a:ext>
            </a:extLst>
          </p:cNvPr>
          <p:cNvSpPr>
            <a:spLocks/>
          </p:cNvSpPr>
          <p:nvPr/>
        </p:nvSpPr>
        <p:spPr bwMode="auto">
          <a:xfrm>
            <a:off x="685800" y="1981200"/>
            <a:ext cx="7772400" cy="4114800"/>
          </a:xfrm>
          <a:custGeom>
            <a:avLst/>
            <a:gdLst>
              <a:gd name="T0" fmla="*/ 0 w 7772400"/>
              <a:gd name="T1" fmla="*/ 4114800 h 4114800"/>
              <a:gd name="T2" fmla="*/ 7772400 w 7772400"/>
              <a:gd name="T3" fmla="*/ 4114800 h 4114800"/>
              <a:gd name="T4" fmla="*/ 7772400 w 7772400"/>
              <a:gd name="T5" fmla="*/ 0 h 4114800"/>
              <a:gd name="T6" fmla="*/ 0 w 7772400"/>
              <a:gd name="T7" fmla="*/ 0 h 4114800"/>
              <a:gd name="T8" fmla="*/ 0 w 7772400"/>
              <a:gd name="T9" fmla="*/ 4114800 h 411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72400" h="4114800">
                <a:moveTo>
                  <a:pt x="0" y="4114800"/>
                </a:moveTo>
                <a:lnTo>
                  <a:pt x="7772400" y="4114800"/>
                </a:lnTo>
                <a:lnTo>
                  <a:pt x="77724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B7CA258-7EB9-5170-A70A-8A3FAEEA12B3}"/>
              </a:ext>
            </a:extLst>
          </p:cNvPr>
          <p:cNvSpPr txBox="1"/>
          <p:nvPr/>
        </p:nvSpPr>
        <p:spPr>
          <a:xfrm>
            <a:off x="2581275" y="922338"/>
            <a:ext cx="4067175" cy="5842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lnSpc>
                <a:spcPts val="4595"/>
              </a:lnSpc>
              <a:spcBef>
                <a:spcPts val="229"/>
              </a:spcBef>
              <a:spcAft>
                <a:spcPts val="0"/>
              </a:spcAft>
              <a:defRPr/>
            </a:pPr>
            <a:r>
              <a:rPr sz="4400" dirty="0">
                <a:latin typeface="Times New Roman"/>
                <a:cs typeface="Times New Roman"/>
              </a:rPr>
              <a:t>PRIN</a:t>
            </a:r>
            <a:r>
              <a:rPr sz="4400" spc="-19" dirty="0">
                <a:latin typeface="Times New Roman"/>
                <a:cs typeface="Times New Roman"/>
              </a:rPr>
              <a:t>S</a:t>
            </a:r>
            <a:r>
              <a:rPr sz="4400" dirty="0">
                <a:latin typeface="Times New Roman"/>
                <a:cs typeface="Times New Roman"/>
              </a:rPr>
              <a:t>IP</a:t>
            </a:r>
            <a:r>
              <a:rPr sz="4400" spc="-14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Times New Roman"/>
                <a:cs typeface="Times New Roman"/>
              </a:rPr>
              <a:t>KERJA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89C00C1E-2978-6110-E6A4-451F6D2B5B75}"/>
              </a:ext>
            </a:extLst>
          </p:cNvPr>
          <p:cNvSpPr txBox="1"/>
          <p:nvPr/>
        </p:nvSpPr>
        <p:spPr>
          <a:xfrm>
            <a:off x="685800" y="1820863"/>
            <a:ext cx="7772400" cy="4114800"/>
          </a:xfrm>
          <a:prstGeom prst="rect">
            <a:avLst/>
          </a:prstGeom>
        </p:spPr>
        <p:txBody>
          <a:bodyPr lIns="0" tIns="0" rIns="0" bIns="0"/>
          <a:lstStyle>
            <a:lvl1pPr marL="433388" indent="-341313">
              <a:tabLst>
                <a:tab pos="431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431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431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431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431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31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45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•	1. FASE EKSTRAKSI : BHN HALUS (5 g), EKSTRAK DGN 40 ml ASETON &amp; 60 ml HEKSAN  + 0,1% MgCO3  CUCI RESIDU 2 X DGN ASETON 25 ml, PINDAHKAN KE LABU PEMISAH. CUCI DGN AIR ( 5 X @ 100 ml). BUANG LAP. BAWAH (Bag. Air) DAN PINDAHKAN LAP. ATAS DLM 250 ML LABU TAKAR, ENCERKAN DGN HEKSAN SAMPAI TANDA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object 6">
            <a:extLst>
              <a:ext uri="{FF2B5EF4-FFF2-40B4-BE49-F238E27FC236}">
                <a16:creationId xmlns:a16="http://schemas.microsoft.com/office/drawing/2014/main" id="{523923A1-0539-A1E7-D348-4ABF1BA482C9}"/>
              </a:ext>
            </a:extLst>
          </p:cNvPr>
          <p:cNvSpPr>
            <a:spLocks/>
          </p:cNvSpPr>
          <p:nvPr/>
        </p:nvSpPr>
        <p:spPr bwMode="auto">
          <a:xfrm>
            <a:off x="685800" y="609600"/>
            <a:ext cx="7772400" cy="1143000"/>
          </a:xfrm>
          <a:custGeom>
            <a:avLst/>
            <a:gdLst>
              <a:gd name="T0" fmla="*/ 0 w 7772400"/>
              <a:gd name="T1" fmla="*/ 1143000 h 1143000"/>
              <a:gd name="T2" fmla="*/ 7772400 w 7772400"/>
              <a:gd name="T3" fmla="*/ 1143000 h 1143000"/>
              <a:gd name="T4" fmla="*/ 7772400 w 7772400"/>
              <a:gd name="T5" fmla="*/ 0 h 1143000"/>
              <a:gd name="T6" fmla="*/ 0 w 7772400"/>
              <a:gd name="T7" fmla="*/ 0 h 1143000"/>
              <a:gd name="T8" fmla="*/ 0 w 7772400"/>
              <a:gd name="T9" fmla="*/ 1143000 h 1143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72400" h="1143000">
                <a:moveTo>
                  <a:pt x="0" y="1143000"/>
                </a:moveTo>
                <a:lnTo>
                  <a:pt x="7772400" y="1143000"/>
                </a:lnTo>
                <a:lnTo>
                  <a:pt x="77724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6" name="object 5">
            <a:extLst>
              <a:ext uri="{FF2B5EF4-FFF2-40B4-BE49-F238E27FC236}">
                <a16:creationId xmlns:a16="http://schemas.microsoft.com/office/drawing/2014/main" id="{461D6A2C-B47E-D1E7-F26F-A9370A8F9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7" name="object 4">
            <a:extLst>
              <a:ext uri="{FF2B5EF4-FFF2-40B4-BE49-F238E27FC236}">
                <a16:creationId xmlns:a16="http://schemas.microsoft.com/office/drawing/2014/main" id="{F580E32B-71C2-055E-BE74-6F6B288F4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2071688"/>
            <a:ext cx="20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963"/>
              </a:lnSpc>
              <a:spcBef>
                <a:spcPts val="15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336D7F2-92B6-40BA-924A-5D012C608C1C}"/>
              </a:ext>
            </a:extLst>
          </p:cNvPr>
          <p:cNvSpPr txBox="1"/>
          <p:nvPr/>
        </p:nvSpPr>
        <p:spPr>
          <a:xfrm>
            <a:off x="1108075" y="2071688"/>
            <a:ext cx="7319963" cy="2516187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963"/>
              </a:lnSpc>
              <a:spcBef>
                <a:spcPts val="15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SIAPKAN KOLOM (20 MM X 235 MM X 7 MM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DIAMETER LUAR): ISI DGN ADSORBEN (MgO-TANAH DIATOM (1+1) TINGI 10 CM,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+KAN 1 CM Na2SO4, BASAHI KOLOM DGN ELUEN (FASE MOBIL ASETON 9% DLM HEKSAN.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DE16AD69-4A3D-CD57-3C0F-CF9164E8B424}"/>
              </a:ext>
            </a:extLst>
          </p:cNvPr>
          <p:cNvSpPr txBox="1"/>
          <p:nvPr/>
        </p:nvSpPr>
        <p:spPr>
          <a:xfrm>
            <a:off x="693738" y="725488"/>
            <a:ext cx="7772400" cy="1143000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lnSpc>
                <a:spcPts val="950"/>
              </a:lnSpc>
              <a:spcBef>
                <a:spcPts val="47"/>
              </a:spcBef>
              <a:spcAft>
                <a:spcPts val="0"/>
              </a:spcAft>
              <a:defRPr/>
            </a:pPr>
            <a:endParaRPr sz="950" dirty="0">
              <a:latin typeface="+mn-lt"/>
            </a:endParaRPr>
          </a:p>
          <a:p>
            <a:pPr marL="519112" eaLnBrk="1" fontAlgn="auto" hangingPunct="1">
              <a:lnSpc>
                <a:spcPct val="95825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sz="4400" dirty="0">
                <a:latin typeface="Times New Roman"/>
                <a:cs typeface="Times New Roman"/>
              </a:rPr>
              <a:t>FA</a:t>
            </a:r>
            <a:r>
              <a:rPr sz="4400" spc="-14" dirty="0">
                <a:latin typeface="Times New Roman"/>
                <a:cs typeface="Times New Roman"/>
              </a:rPr>
              <a:t>S</a:t>
            </a:r>
            <a:r>
              <a:rPr sz="4400" dirty="0">
                <a:latin typeface="Times New Roman"/>
                <a:cs typeface="Times New Roman"/>
              </a:rPr>
              <a:t>E </a:t>
            </a:r>
            <a:r>
              <a:rPr sz="4400" spc="-19" dirty="0">
                <a:latin typeface="Times New Roman"/>
                <a:cs typeface="Times New Roman"/>
              </a:rPr>
              <a:t>P</a:t>
            </a:r>
            <a:r>
              <a:rPr sz="4400" dirty="0">
                <a:latin typeface="Times New Roman"/>
                <a:cs typeface="Times New Roman"/>
              </a:rPr>
              <a:t>ER</a:t>
            </a:r>
            <a:r>
              <a:rPr sz="4400" spc="-14" dirty="0">
                <a:latin typeface="Times New Roman"/>
                <a:cs typeface="Times New Roman"/>
              </a:rPr>
              <a:t>S</a:t>
            </a:r>
            <a:r>
              <a:rPr sz="4400" dirty="0">
                <a:latin typeface="Times New Roman"/>
                <a:cs typeface="Times New Roman"/>
              </a:rPr>
              <a:t>IAPAN KOLOM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object 6">
            <a:extLst>
              <a:ext uri="{FF2B5EF4-FFF2-40B4-BE49-F238E27FC236}">
                <a16:creationId xmlns:a16="http://schemas.microsoft.com/office/drawing/2014/main" id="{6094B32B-4236-667E-F26A-893643C0A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0" name="object 5">
            <a:extLst>
              <a:ext uri="{FF2B5EF4-FFF2-40B4-BE49-F238E27FC236}">
                <a16:creationId xmlns:a16="http://schemas.microsoft.com/office/drawing/2014/main" id="{4EE88DE4-00BD-F031-B4CB-009159DEB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03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DEE6501-D8FA-9E01-CC35-91CD40513CBA}"/>
              </a:ext>
            </a:extLst>
          </p:cNvPr>
          <p:cNvSpPr txBox="1"/>
          <p:nvPr/>
        </p:nvSpPr>
        <p:spPr>
          <a:xfrm>
            <a:off x="2178050" y="922338"/>
            <a:ext cx="4872038" cy="5842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lnSpc>
                <a:spcPts val="4595"/>
              </a:lnSpc>
              <a:spcBef>
                <a:spcPts val="229"/>
              </a:spcBef>
              <a:spcAft>
                <a:spcPts val="0"/>
              </a:spcAft>
              <a:defRPr/>
            </a:pPr>
            <a:r>
              <a:rPr sz="4400" dirty="0">
                <a:latin typeface="Times New Roman"/>
                <a:cs typeface="Times New Roman"/>
              </a:rPr>
              <a:t>FA</a:t>
            </a:r>
            <a:r>
              <a:rPr sz="4400" spc="-14" dirty="0">
                <a:latin typeface="Times New Roman"/>
                <a:cs typeface="Times New Roman"/>
              </a:rPr>
              <a:t>S</a:t>
            </a:r>
            <a:r>
              <a:rPr sz="4400" dirty="0">
                <a:latin typeface="Times New Roman"/>
                <a:cs typeface="Times New Roman"/>
              </a:rPr>
              <a:t>E </a:t>
            </a:r>
            <a:r>
              <a:rPr sz="4400" spc="-19" dirty="0">
                <a:latin typeface="Times New Roman"/>
                <a:cs typeface="Times New Roman"/>
              </a:rPr>
              <a:t>P</a:t>
            </a:r>
            <a:r>
              <a:rPr sz="4400" dirty="0">
                <a:latin typeface="Times New Roman"/>
                <a:cs typeface="Times New Roman"/>
              </a:rPr>
              <a:t>EMI</a:t>
            </a:r>
            <a:r>
              <a:rPr sz="4400" spc="-19" dirty="0">
                <a:latin typeface="Times New Roman"/>
                <a:cs typeface="Times New Roman"/>
              </a:rPr>
              <a:t>S</a:t>
            </a:r>
            <a:r>
              <a:rPr sz="4400" dirty="0">
                <a:latin typeface="Times New Roman"/>
                <a:cs typeface="Times New Roman"/>
              </a:rPr>
              <a:t>AHAN</a:t>
            </a:r>
          </a:p>
        </p:txBody>
      </p:sp>
      <p:sp>
        <p:nvSpPr>
          <p:cNvPr id="27652" name="object 3">
            <a:extLst>
              <a:ext uri="{FF2B5EF4-FFF2-40B4-BE49-F238E27FC236}">
                <a16:creationId xmlns:a16="http://schemas.microsoft.com/office/drawing/2014/main" id="{B46280FE-BE13-F87A-57D0-80D6E9F8F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2081213"/>
            <a:ext cx="228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375"/>
              </a:lnSpc>
              <a:spcBef>
                <a:spcPts val="163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0AA31E6F-6071-D8E1-2DB1-71F15A6ED9BE}"/>
              </a:ext>
            </a:extLst>
          </p:cNvPr>
          <p:cNvSpPr txBox="1"/>
          <p:nvPr/>
        </p:nvSpPr>
        <p:spPr>
          <a:xfrm>
            <a:off x="1108075" y="2081213"/>
            <a:ext cx="7213600" cy="3848100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375"/>
              </a:lnSpc>
              <a:spcBef>
                <a:spcPts val="163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MASUKKAN SAMPEL DLM KOLOM,</a:t>
            </a:r>
          </a:p>
          <a:p>
            <a:pPr eaLnBrk="1" hangingPunct="1">
              <a:lnSpc>
                <a:spcPct val="96000"/>
              </a:lnSpc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ELUSI PITA WARNA YG ADA DGN 50</a:t>
            </a:r>
          </a:p>
          <a:p>
            <a:pPr eaLnBrk="1" hangingPunct="1">
              <a:spcBef>
                <a:spcPts val="163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ML ASETON+HEKSAN (1+9), MASUKKAN DLM LABU UKUR, +KAN FASE MOBIL SAMPAI TANDA, PEKATKAN DGN ROTARY EVAPORATOR, BUAT 5 ML DGN FASE MOBIL.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object 8">
            <a:extLst>
              <a:ext uri="{FF2B5EF4-FFF2-40B4-BE49-F238E27FC236}">
                <a16:creationId xmlns:a16="http://schemas.microsoft.com/office/drawing/2014/main" id="{701A4BD5-2242-BD0A-7C88-01148A528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4" name="object 7">
            <a:extLst>
              <a:ext uri="{FF2B5EF4-FFF2-40B4-BE49-F238E27FC236}">
                <a16:creationId xmlns:a16="http://schemas.microsoft.com/office/drawing/2014/main" id="{BC99CC01-4F9C-C840-B3CC-47B8F6788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631133FF-786C-8C57-7B6F-68D2A0E9D181}"/>
              </a:ext>
            </a:extLst>
          </p:cNvPr>
          <p:cNvSpPr txBox="1"/>
          <p:nvPr/>
        </p:nvSpPr>
        <p:spPr>
          <a:xfrm>
            <a:off x="1763713" y="798513"/>
            <a:ext cx="5616575" cy="584200"/>
          </a:xfrm>
          <a:prstGeom prst="rect">
            <a:avLst/>
          </a:prstGeom>
        </p:spPr>
        <p:txBody>
          <a:bodyPr lIns="0" tIns="0" rIns="0" bIns="0"/>
          <a:lstStyle/>
          <a:p>
            <a:pPr marL="12700" eaLnBrk="1" fontAlgn="auto" hangingPunct="1">
              <a:lnSpc>
                <a:spcPts val="4590"/>
              </a:lnSpc>
              <a:spcBef>
                <a:spcPts val="229"/>
              </a:spcBef>
              <a:spcAft>
                <a:spcPts val="0"/>
              </a:spcAft>
              <a:defRPr/>
            </a:pPr>
            <a:r>
              <a:rPr sz="4400" dirty="0">
                <a:latin typeface="Times New Roman"/>
                <a:cs typeface="Times New Roman"/>
              </a:rPr>
              <a:t>FASE</a:t>
            </a:r>
            <a:r>
              <a:rPr sz="4400" spc="-19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Times New Roman"/>
                <a:cs typeface="Times New Roman"/>
              </a:rPr>
              <a:t>P</a:t>
            </a:r>
            <a:r>
              <a:rPr sz="4400" spc="-14" dirty="0">
                <a:latin typeface="Times New Roman"/>
                <a:cs typeface="Times New Roman"/>
              </a:rPr>
              <a:t>E</a:t>
            </a:r>
            <a:r>
              <a:rPr sz="4400" dirty="0">
                <a:latin typeface="Times New Roman"/>
                <a:cs typeface="Times New Roman"/>
              </a:rPr>
              <a:t>NGUK</a:t>
            </a:r>
            <a:r>
              <a:rPr sz="4400" spc="14" dirty="0">
                <a:latin typeface="Times New Roman"/>
                <a:cs typeface="Times New Roman"/>
              </a:rPr>
              <a:t>U</a:t>
            </a:r>
            <a:r>
              <a:rPr sz="4400" dirty="0">
                <a:latin typeface="Times New Roman"/>
                <a:cs typeface="Times New Roman"/>
              </a:rPr>
              <a:t>RAN:</a:t>
            </a:r>
          </a:p>
        </p:txBody>
      </p:sp>
      <p:sp>
        <p:nvSpPr>
          <p:cNvPr id="28676" name="object 5">
            <a:extLst>
              <a:ext uri="{FF2B5EF4-FFF2-40B4-BE49-F238E27FC236}">
                <a16:creationId xmlns:a16="http://schemas.microsoft.com/office/drawing/2014/main" id="{B520539F-9BC8-1734-3EBC-97FD60BD2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2057400"/>
            <a:ext cx="152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150"/>
              </a:lnSpc>
              <a:spcBef>
                <a:spcPts val="113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5F93CF6-8A29-F988-AF04-74C6805454C0}"/>
              </a:ext>
            </a:extLst>
          </p:cNvPr>
          <p:cNvSpPr txBox="1"/>
          <p:nvPr/>
        </p:nvSpPr>
        <p:spPr>
          <a:xfrm>
            <a:off x="1154113" y="1936750"/>
            <a:ext cx="7224712" cy="3878263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150"/>
              </a:lnSpc>
              <a:spcBef>
                <a:spcPts val="113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BUAT LAR.STDR: TIMBANG BETA-KAROTEN 25 MG</a:t>
            </a:r>
          </a:p>
          <a:p>
            <a:pPr eaLnBrk="1" hangingPunct="1"/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LARUTKAN DLM 9 ML ASETON BUAT MENJADI 250 ML DGN HEKSAN. ENCERKAN 10 ML LAR. INI MENJADI 100 ML DGN HEKSAN. PIPET 5, 10, 15, 20, 25 &amp; 30 ML LAR INI KEDLM 100</a:t>
            </a:r>
          </a:p>
          <a:p>
            <a:pPr eaLnBrk="1" hangingPunct="1"/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ML LABU UKUR, YG BERISI 9 ML ASETON. Encerkan dgn HEKSAN. UKUR OD @ 450 NM., UKUR BLANKO ASETON 9% DLM HEKSAN. BUAT GRAFIK.</a:t>
            </a:r>
          </a:p>
          <a:p>
            <a:pPr eaLnBrk="1" hangingPunct="1">
              <a:lnSpc>
                <a:spcPct val="96000"/>
              </a:lnSpc>
              <a:spcBef>
                <a:spcPts val="475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UKUR SAMPEL SPT LAR. STANDAR</a:t>
            </a:r>
          </a:p>
          <a:p>
            <a:pPr eaLnBrk="1" hangingPunct="1">
              <a:spcBef>
                <a:spcPts val="588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UTK MENGUKUR TOTAL KAROTEN, ELUSI SEMUA PITA YG ADA DLM KOLOM, UKUR  OD @ 450 NM.</a:t>
            </a:r>
          </a:p>
          <a:p>
            <a:pPr eaLnBrk="1" hangingPunct="1">
              <a:lnSpc>
                <a:spcPct val="96000"/>
              </a:lnSpc>
              <a:spcBef>
                <a:spcPts val="488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HITUNG: ug karoten/100 g = C X V X P X 100/ E X W.</a:t>
            </a:r>
          </a:p>
          <a:p>
            <a:pPr eaLnBrk="1" hangingPunct="1">
              <a:lnSpc>
                <a:spcPct val="96000"/>
              </a:lnSpc>
              <a:spcBef>
                <a:spcPts val="575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 = kons.; V= vol akhir P=pengenceran; W= berat sampel. E = 0,25</a:t>
            </a:r>
          </a:p>
        </p:txBody>
      </p:sp>
      <p:sp>
        <p:nvSpPr>
          <p:cNvPr id="28678" name="object 3">
            <a:extLst>
              <a:ext uri="{FF2B5EF4-FFF2-40B4-BE49-F238E27FC236}">
                <a16:creationId xmlns:a16="http://schemas.microsoft.com/office/drawing/2014/main" id="{16E5FEF9-E16E-99F8-1A6D-9CC03F787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4252913"/>
            <a:ext cx="1524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138"/>
              </a:lnSpc>
              <a:spcBef>
                <a:spcPts val="113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  <a:p>
            <a:pPr eaLnBrk="1" hangingPunct="1">
              <a:lnSpc>
                <a:spcPct val="96000"/>
              </a:lnSpc>
              <a:spcBef>
                <a:spcPts val="475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28679" name="object 2">
            <a:extLst>
              <a:ext uri="{FF2B5EF4-FFF2-40B4-BE49-F238E27FC236}">
                <a16:creationId xmlns:a16="http://schemas.microsoft.com/office/drawing/2014/main" id="{BC2D2983-20A6-3F81-636D-6EDC7B49C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5289550"/>
            <a:ext cx="1524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150"/>
              </a:lnSpc>
              <a:spcBef>
                <a:spcPts val="113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  <a:p>
            <a:pPr eaLnBrk="1" hangingPunct="1">
              <a:lnSpc>
                <a:spcPct val="96000"/>
              </a:lnSpc>
              <a:spcBef>
                <a:spcPts val="475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9">
            <a:extLst>
              <a:ext uri="{FF2B5EF4-FFF2-40B4-BE49-F238E27FC236}">
                <a16:creationId xmlns:a16="http://schemas.microsoft.com/office/drawing/2014/main" id="{712E8E0E-0671-60E3-DC51-DD43733C9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2">
            <a:extLst>
              <a:ext uri="{FF2B5EF4-FFF2-40B4-BE49-F238E27FC236}">
                <a16:creationId xmlns:a16="http://schemas.microsoft.com/office/drawing/2014/main" id="{6E9AC4A7-203A-84E0-0FE6-7B4F26866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altLang="en-US" b="1"/>
              <a:t>DEFINISI</a:t>
            </a:r>
          </a:p>
        </p:txBody>
      </p:sp>
      <p:sp>
        <p:nvSpPr>
          <p:cNvPr id="2050" name="Rectangle 3">
            <a:extLst>
              <a:ext uri="{FF2B5EF4-FFF2-40B4-BE49-F238E27FC236}">
                <a16:creationId xmlns:a16="http://schemas.microsoft.com/office/drawing/2014/main" id="{68C8EE68-7825-BCA9-847B-BE435E98DB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9138"/>
            <a:ext cx="7772400" cy="3810000"/>
          </a:xfrm>
        </p:spPr>
        <p:txBody>
          <a:bodyPr/>
          <a:lstStyle/>
          <a:p>
            <a:r>
              <a:rPr lang="en-US" altLang="en-US"/>
              <a:t>Merupakan teknik analisis dengan menggunakan spektrum elektromagnetik</a:t>
            </a:r>
          </a:p>
          <a:p>
            <a:r>
              <a:rPr lang="en-US" altLang="en-US"/>
              <a:t>Spektrum elektromagnetik meliputi kisaran panjang gelombang yang sangat besar</a:t>
            </a:r>
          </a:p>
          <a:p>
            <a:r>
              <a:rPr lang="en-US" altLang="en-US"/>
              <a:t>Misal: sinar tampak: 380-780 nm</a:t>
            </a:r>
          </a:p>
        </p:txBody>
      </p:sp>
      <p:pic>
        <p:nvPicPr>
          <p:cNvPr id="2051" name="Picture 9">
            <a:extLst>
              <a:ext uri="{FF2B5EF4-FFF2-40B4-BE49-F238E27FC236}">
                <a16:creationId xmlns:a16="http://schemas.microsoft.com/office/drawing/2014/main" id="{B5BCA439-B0A9-0BA0-C521-37DB587D0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5025"/>
            <a:ext cx="17748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72DCD07-D653-499D-BD8F-F0CAF0997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55638"/>
            <a:ext cx="77724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dirty="0"/>
              <a:t>INTERAKSI  RADIASI  DENGAN  BAHAN</a:t>
            </a:r>
          </a:p>
        </p:txBody>
      </p:sp>
      <p:sp>
        <p:nvSpPr>
          <p:cNvPr id="3074" name="Text Box 7">
            <a:extLst>
              <a:ext uri="{FF2B5EF4-FFF2-40B4-BE49-F238E27FC236}">
                <a16:creationId xmlns:a16="http://schemas.microsoft.com/office/drawing/2014/main" id="{740D11DA-C2A8-632F-F924-E0C6EE58F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295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5" name="Text Box 8">
            <a:extLst>
              <a:ext uri="{FF2B5EF4-FFF2-40B4-BE49-F238E27FC236}">
                <a16:creationId xmlns:a16="http://schemas.microsoft.com/office/drawing/2014/main" id="{8A628C85-8576-C806-EBE9-9098DCF3E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219200"/>
            <a:ext cx="3962400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KEADAAN DASAR (Eo)</a:t>
            </a:r>
          </a:p>
        </p:txBody>
      </p:sp>
      <p:sp>
        <p:nvSpPr>
          <p:cNvPr id="3076" name="AutoShape 9">
            <a:extLst>
              <a:ext uri="{FF2B5EF4-FFF2-40B4-BE49-F238E27FC236}">
                <a16:creationId xmlns:a16="http://schemas.microsoft.com/office/drawing/2014/main" id="{ECEBC4ED-1428-4509-CA74-16725FB1E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828800"/>
            <a:ext cx="381000" cy="1600200"/>
          </a:xfrm>
          <a:prstGeom prst="downArrow">
            <a:avLst>
              <a:gd name="adj1" fmla="val 50000"/>
              <a:gd name="adj2" fmla="val 1050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AutoShape 10">
            <a:extLst>
              <a:ext uri="{FF2B5EF4-FFF2-40B4-BE49-F238E27FC236}">
                <a16:creationId xmlns:a16="http://schemas.microsoft.com/office/drawing/2014/main" id="{442D749E-512A-CA41-CF35-1E1AC78BD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209800"/>
            <a:ext cx="2057400" cy="6096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ABSORPSI</a:t>
            </a:r>
          </a:p>
        </p:txBody>
      </p:sp>
      <p:sp>
        <p:nvSpPr>
          <p:cNvPr id="3078" name="AutoShape 12">
            <a:extLst>
              <a:ext uri="{FF2B5EF4-FFF2-40B4-BE49-F238E27FC236}">
                <a16:creationId xmlns:a16="http://schemas.microsoft.com/office/drawing/2014/main" id="{DC40CBBF-ED3A-112F-9E01-F1EE6705B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752600"/>
            <a:ext cx="381000" cy="1676400"/>
          </a:xfrm>
          <a:prstGeom prst="upArrow">
            <a:avLst>
              <a:gd name="adj1" fmla="val 50000"/>
              <a:gd name="adj2" fmla="val 110000"/>
            </a:avLst>
          </a:prstGeom>
          <a:solidFill>
            <a:srgbClr val="CC99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AutoShape 13">
            <a:extLst>
              <a:ext uri="{FF2B5EF4-FFF2-40B4-BE49-F238E27FC236}">
                <a16:creationId xmlns:a16="http://schemas.microsoft.com/office/drawing/2014/main" id="{6EB60943-133C-B9A3-C406-2664507DF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209800"/>
            <a:ext cx="1981200" cy="609600"/>
          </a:xfrm>
          <a:prstGeom prst="roundRect">
            <a:avLst>
              <a:gd name="adj" fmla="val 16667"/>
            </a:avLst>
          </a:prstGeom>
          <a:solidFill>
            <a:srgbClr val="CCCC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EMISI</a:t>
            </a:r>
          </a:p>
        </p:txBody>
      </p:sp>
      <p:sp>
        <p:nvSpPr>
          <p:cNvPr id="3080" name="Rectangle 15">
            <a:extLst>
              <a:ext uri="{FF2B5EF4-FFF2-40B4-BE49-F238E27FC236}">
                <a16:creationId xmlns:a16="http://schemas.microsoft.com/office/drawing/2014/main" id="{59BBFBDC-1D44-8A7A-D775-94B46D712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900" y="3657600"/>
            <a:ext cx="31242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EXCITED STATE</a:t>
            </a:r>
          </a:p>
        </p:txBody>
      </p:sp>
      <p:sp>
        <p:nvSpPr>
          <p:cNvPr id="3081" name="AutoShape 17">
            <a:extLst>
              <a:ext uri="{FF2B5EF4-FFF2-40B4-BE49-F238E27FC236}">
                <a16:creationId xmlns:a16="http://schemas.microsoft.com/office/drawing/2014/main" id="{A9125700-3FDC-DDA5-5A5A-45EEADC0E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4267200"/>
            <a:ext cx="266700" cy="1295400"/>
          </a:xfrm>
          <a:prstGeom prst="downArrow">
            <a:avLst>
              <a:gd name="adj1" fmla="val 50000"/>
              <a:gd name="adj2" fmla="val 121429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2" name="Text Box 18">
            <a:extLst>
              <a:ext uri="{FF2B5EF4-FFF2-40B4-BE49-F238E27FC236}">
                <a16:creationId xmlns:a16="http://schemas.microsoft.com/office/drawing/2014/main" id="{05188E35-202D-69E0-1C3B-3BAA2D8F5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791200"/>
            <a:ext cx="2514600" cy="466725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FLUORESENSI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5EF671B5-43A5-9AED-9908-61F97C336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781050"/>
            <a:ext cx="7918450" cy="735013"/>
          </a:xfrm>
        </p:spPr>
        <p:txBody>
          <a:bodyPr/>
          <a:lstStyle/>
          <a:p>
            <a:r>
              <a:rPr lang="en-US" altLang="en-US" sz="3200" b="1"/>
              <a:t>JENIS SPREKTROSKOPI BERDASARKAN RADIASI ELEKTROMAGNETIK</a:t>
            </a:r>
          </a:p>
        </p:txBody>
      </p:sp>
      <p:graphicFrame>
        <p:nvGraphicFramePr>
          <p:cNvPr id="4150" name="Group 54">
            <a:extLst>
              <a:ext uri="{FF2B5EF4-FFF2-40B4-BE49-F238E27FC236}">
                <a16:creationId xmlns:a16="http://schemas.microsoft.com/office/drawing/2014/main" id="{5DB81924-19F1-F0A5-6E85-586E03812791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304800" y="1576388"/>
          <a:ext cx="8534400" cy="4660900"/>
        </p:xfrm>
        <a:graphic>
          <a:graphicData uri="http://schemas.openxmlformats.org/drawingml/2006/table">
            <a:tbl>
              <a:tblPr/>
              <a:tblGrid>
                <a:gridCol w="309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7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JENIS RADIASI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JENIS SPEKTROSKOPI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7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Sinar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gamma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Spektroskopi emisi sinar gamma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Sinar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X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Spektroskopi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absorbsi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sinar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Spektroskopi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emisi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sinar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X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Ultraviolet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Spektroskopi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absorbsi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UV,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emisi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UV,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fluoresensi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UV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8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Sinar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tampak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Spektroskopi absorbsi visual, emisi visual, fluoresensi visual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7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Infrared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Spektroskopi absorpsi infra red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1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Gelombang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radio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Spektroskopi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magnetik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inti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26BE7E6-C4B6-D13B-B4AF-B15B20676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57225"/>
            <a:ext cx="77724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b="1" dirty="0"/>
              <a:t>INSTRUMENTASI DASAR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7020A055-6420-575D-0490-0CAC13F06C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100" y="1412875"/>
            <a:ext cx="8305800" cy="5334000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ct val="20000"/>
              </a:spcAft>
            </a:pPr>
            <a:r>
              <a:rPr lang="en-US" altLang="en-US" sz="2800">
                <a:solidFill>
                  <a:srgbClr val="FF0000"/>
                </a:solidFill>
              </a:rPr>
              <a:t>Sumber radiasi</a:t>
            </a:r>
            <a:r>
              <a:rPr lang="en-US" altLang="en-US" sz="2800"/>
              <a:t>: lampu seperti deuterium, wolfram/tungsten, dll</a:t>
            </a:r>
          </a:p>
          <a:p>
            <a:pPr algn="just">
              <a:lnSpc>
                <a:spcPct val="90000"/>
              </a:lnSpc>
              <a:spcAft>
                <a:spcPct val="20000"/>
              </a:spcAft>
            </a:pPr>
            <a:r>
              <a:rPr lang="en-US" altLang="en-US" sz="2800">
                <a:solidFill>
                  <a:srgbClr val="FF0000"/>
                </a:solidFill>
              </a:rPr>
              <a:t>Wadah sampel/kuvet</a:t>
            </a:r>
            <a:r>
              <a:rPr lang="en-US" altLang="en-US" sz="2800"/>
              <a:t>: tempat sampel diaman radiasi panjang gelombang dilewatkan</a:t>
            </a:r>
          </a:p>
          <a:p>
            <a:pPr algn="just">
              <a:lnSpc>
                <a:spcPct val="90000"/>
              </a:lnSpc>
              <a:spcAft>
                <a:spcPct val="20000"/>
              </a:spcAft>
            </a:pPr>
            <a:r>
              <a:rPr lang="en-US" altLang="en-US" sz="2800">
                <a:solidFill>
                  <a:srgbClr val="FF0000"/>
                </a:solidFill>
              </a:rPr>
              <a:t>Monokhromator</a:t>
            </a:r>
            <a:r>
              <a:rPr lang="en-US" altLang="en-US" sz="2800"/>
              <a:t>: menyeleksi panjang gelombang sehingga hanya satu panjang gelombang yang dapat melewati sampel</a:t>
            </a:r>
          </a:p>
          <a:p>
            <a:pPr algn="just">
              <a:lnSpc>
                <a:spcPct val="90000"/>
              </a:lnSpc>
              <a:spcAft>
                <a:spcPct val="20000"/>
              </a:spcAft>
            </a:pPr>
            <a:r>
              <a:rPr lang="en-US" altLang="en-US" sz="2800">
                <a:solidFill>
                  <a:srgbClr val="FF0000"/>
                </a:solidFill>
              </a:rPr>
              <a:t>Detektor</a:t>
            </a:r>
            <a:r>
              <a:rPr lang="en-US" altLang="en-US" sz="2800"/>
              <a:t>: mendeteksi jumlah radiasi yang diteruskan oleh sampel</a:t>
            </a:r>
          </a:p>
          <a:p>
            <a:pPr algn="just">
              <a:lnSpc>
                <a:spcPct val="90000"/>
              </a:lnSpc>
              <a:spcAft>
                <a:spcPct val="20000"/>
              </a:spcAft>
            </a:pPr>
            <a:r>
              <a:rPr lang="en-US" altLang="en-US" sz="2800">
                <a:solidFill>
                  <a:srgbClr val="FF0000"/>
                </a:solidFill>
              </a:rPr>
              <a:t>Rekorder</a:t>
            </a:r>
            <a:r>
              <a:rPr lang="en-US" altLang="en-US" sz="2800"/>
              <a:t>: merekam sinar listrik dari detektor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008B155-38DA-AFD4-ABE0-2258EACB13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028700"/>
            <a:ext cx="7772400" cy="609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/>
              <a:t>BAGAN  INSTRUMENTASI</a:t>
            </a:r>
          </a:p>
        </p:txBody>
      </p:sp>
      <p:pic>
        <p:nvPicPr>
          <p:cNvPr id="6146" name="Picture 4">
            <a:extLst>
              <a:ext uri="{FF2B5EF4-FFF2-40B4-BE49-F238E27FC236}">
                <a16:creationId xmlns:a16="http://schemas.microsoft.com/office/drawing/2014/main" id="{098D98EC-91EF-CA47-F921-AA70BD3A6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1676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8">
            <a:extLst>
              <a:ext uri="{FF2B5EF4-FFF2-40B4-BE49-F238E27FC236}">
                <a16:creationId xmlns:a16="http://schemas.microsoft.com/office/drawing/2014/main" id="{52BF0FCF-E3D4-756F-3FBC-3770B7A39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67000"/>
            <a:ext cx="914400" cy="1524000"/>
          </a:xfrm>
          <a:prstGeom prst="flowChartMultidocumen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8" name="AutoShape 10">
            <a:extLst>
              <a:ext uri="{FF2B5EF4-FFF2-40B4-BE49-F238E27FC236}">
                <a16:creationId xmlns:a16="http://schemas.microsoft.com/office/drawing/2014/main" id="{77B22DB4-00AA-0ED3-1913-D5E8159D7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628900"/>
            <a:ext cx="609600" cy="16002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149" name="Picture 11">
            <a:extLst>
              <a:ext uri="{FF2B5EF4-FFF2-40B4-BE49-F238E27FC236}">
                <a16:creationId xmlns:a16="http://schemas.microsoft.com/office/drawing/2014/main" id="{1CB671F8-5DF5-CF5B-A00A-E160AF035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90800"/>
            <a:ext cx="1600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AutoShape 12">
            <a:extLst>
              <a:ext uri="{FF2B5EF4-FFF2-40B4-BE49-F238E27FC236}">
                <a16:creationId xmlns:a16="http://schemas.microsoft.com/office/drawing/2014/main" id="{9D949CF6-6479-EA31-65BB-227BD35AA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590800"/>
            <a:ext cx="533400" cy="1676400"/>
          </a:xfrm>
          <a:custGeom>
            <a:avLst/>
            <a:gdLst>
              <a:gd name="T0" fmla="*/ 400050 w 21600"/>
              <a:gd name="T1" fmla="*/ 0 h 21600"/>
              <a:gd name="T2" fmla="*/ 0 w 21600"/>
              <a:gd name="T3" fmla="*/ 838200 h 21600"/>
              <a:gd name="T4" fmla="*/ 400050 w 21600"/>
              <a:gd name="T5" fmla="*/ 1676400 h 21600"/>
              <a:gd name="T6" fmla="*/ 533400 w 21600"/>
              <a:gd name="T7" fmla="*/ 838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Text Box 13">
            <a:extLst>
              <a:ext uri="{FF2B5EF4-FFF2-40B4-BE49-F238E27FC236}">
                <a16:creationId xmlns:a16="http://schemas.microsoft.com/office/drawing/2014/main" id="{A5774757-5902-1DF4-0145-BA31DA4C7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648200"/>
            <a:ext cx="129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sumber sinar</a:t>
            </a:r>
          </a:p>
        </p:txBody>
      </p:sp>
      <p:sp>
        <p:nvSpPr>
          <p:cNvPr id="6152" name="Text Box 14">
            <a:extLst>
              <a:ext uri="{FF2B5EF4-FFF2-40B4-BE49-F238E27FC236}">
                <a16:creationId xmlns:a16="http://schemas.microsoft.com/office/drawing/2014/main" id="{AB4BE5A0-252A-C922-3943-6DBEBE047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572000"/>
            <a:ext cx="160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Mono-kromator</a:t>
            </a:r>
          </a:p>
        </p:txBody>
      </p:sp>
      <p:sp>
        <p:nvSpPr>
          <p:cNvPr id="6153" name="Text Box 15">
            <a:extLst>
              <a:ext uri="{FF2B5EF4-FFF2-40B4-BE49-F238E27FC236}">
                <a16:creationId xmlns:a16="http://schemas.microsoft.com/office/drawing/2014/main" id="{DBBE6F55-D08E-A0CE-9134-38C0AAD72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495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kuvet</a:t>
            </a:r>
          </a:p>
        </p:txBody>
      </p:sp>
      <p:sp>
        <p:nvSpPr>
          <p:cNvPr id="6154" name="Text Box 16">
            <a:extLst>
              <a:ext uri="{FF2B5EF4-FFF2-40B4-BE49-F238E27FC236}">
                <a16:creationId xmlns:a16="http://schemas.microsoft.com/office/drawing/2014/main" id="{816819C2-D545-5308-1B54-0CA180DB5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648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detektor</a:t>
            </a:r>
          </a:p>
        </p:txBody>
      </p:sp>
      <p:sp>
        <p:nvSpPr>
          <p:cNvPr id="6155" name="Text Box 17">
            <a:extLst>
              <a:ext uri="{FF2B5EF4-FFF2-40B4-BE49-F238E27FC236}">
                <a16:creationId xmlns:a16="http://schemas.microsoft.com/office/drawing/2014/main" id="{FCB79DBA-6C54-8F5C-F206-5A2304ADF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724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rekorder</a:t>
            </a:r>
          </a:p>
        </p:txBody>
      </p:sp>
      <p:sp>
        <p:nvSpPr>
          <p:cNvPr id="6156" name="Line 18">
            <a:extLst>
              <a:ext uri="{FF2B5EF4-FFF2-40B4-BE49-F238E27FC236}">
                <a16:creationId xmlns:a16="http://schemas.microsoft.com/office/drawing/2014/main" id="{17147480-FAE9-47C4-722A-741D2A71D3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429000"/>
            <a:ext cx="685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9">
            <a:extLst>
              <a:ext uri="{FF2B5EF4-FFF2-40B4-BE49-F238E27FC236}">
                <a16:creationId xmlns:a16="http://schemas.microsoft.com/office/drawing/2014/main" id="{9023E3B2-B4E9-3FE2-82CF-68B13FEE17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429000"/>
            <a:ext cx="1066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20">
            <a:extLst>
              <a:ext uri="{FF2B5EF4-FFF2-40B4-BE49-F238E27FC236}">
                <a16:creationId xmlns:a16="http://schemas.microsoft.com/office/drawing/2014/main" id="{E6CD8F71-27EA-187F-231D-6680EA503F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429000"/>
            <a:ext cx="1066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Line 21">
            <a:extLst>
              <a:ext uri="{FF2B5EF4-FFF2-40B4-BE49-F238E27FC236}">
                <a16:creationId xmlns:a16="http://schemas.microsoft.com/office/drawing/2014/main" id="{89F1E103-33ED-51CA-2225-72F935CD3A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3429000"/>
            <a:ext cx="685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C80E1E1F-3C9B-BB80-CF73-FC5B7D245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79450"/>
            <a:ext cx="8229600" cy="1143000"/>
          </a:xfrm>
        </p:spPr>
        <p:txBody>
          <a:bodyPr/>
          <a:lstStyle/>
          <a:p>
            <a:r>
              <a:rPr lang="en-US" altLang="en-US" b="1"/>
              <a:t>MONOKHROMATOR</a:t>
            </a:r>
          </a:p>
        </p:txBody>
      </p:sp>
      <p:sp>
        <p:nvSpPr>
          <p:cNvPr id="7170" name="Line 4">
            <a:extLst>
              <a:ext uri="{FF2B5EF4-FFF2-40B4-BE49-F238E27FC236}">
                <a16:creationId xmlns:a16="http://schemas.microsoft.com/office/drawing/2014/main" id="{99A77F7D-1C90-6E44-BA65-798B1B607E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362200"/>
            <a:ext cx="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" name="Line 5">
            <a:extLst>
              <a:ext uri="{FF2B5EF4-FFF2-40B4-BE49-F238E27FC236}">
                <a16:creationId xmlns:a16="http://schemas.microsoft.com/office/drawing/2014/main" id="{D654BF62-AC07-7A47-CFC5-9F5F6D1BC9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657600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Oval 6">
            <a:extLst>
              <a:ext uri="{FF2B5EF4-FFF2-40B4-BE49-F238E27FC236}">
                <a16:creationId xmlns:a16="http://schemas.microsoft.com/office/drawing/2014/main" id="{9BAE204D-DF25-60AE-6F2E-C994DEF57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590800"/>
            <a:ext cx="304800" cy="1676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" name="AutoShape 7">
            <a:extLst>
              <a:ext uri="{FF2B5EF4-FFF2-40B4-BE49-F238E27FC236}">
                <a16:creationId xmlns:a16="http://schemas.microsoft.com/office/drawing/2014/main" id="{62589B08-57E9-01DA-DEE4-A089C7B04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667000"/>
            <a:ext cx="1524000" cy="18288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4" name="Oval 8">
            <a:extLst>
              <a:ext uri="{FF2B5EF4-FFF2-40B4-BE49-F238E27FC236}">
                <a16:creationId xmlns:a16="http://schemas.microsoft.com/office/drawing/2014/main" id="{951FE05E-35C3-5295-2F8F-D214C664DD69}"/>
              </a:ext>
            </a:extLst>
          </p:cNvPr>
          <p:cNvSpPr>
            <a:spLocks noChangeArrowheads="1"/>
          </p:cNvSpPr>
          <p:nvPr/>
        </p:nvSpPr>
        <p:spPr bwMode="auto">
          <a:xfrm rot="973277">
            <a:off x="5451475" y="2674938"/>
            <a:ext cx="457200" cy="2152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5" name="Line 9">
            <a:extLst>
              <a:ext uri="{FF2B5EF4-FFF2-40B4-BE49-F238E27FC236}">
                <a16:creationId xmlns:a16="http://schemas.microsoft.com/office/drawing/2014/main" id="{E8F44B02-F0E1-4C35-7AFB-64C3E58697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2200" y="4191000"/>
            <a:ext cx="3048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10">
            <a:extLst>
              <a:ext uri="{FF2B5EF4-FFF2-40B4-BE49-F238E27FC236}">
                <a16:creationId xmlns:a16="http://schemas.microsoft.com/office/drawing/2014/main" id="{26BB0D56-809E-719C-91C2-3E6F1118F7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2667000"/>
            <a:ext cx="3810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11">
            <a:extLst>
              <a:ext uri="{FF2B5EF4-FFF2-40B4-BE49-F238E27FC236}">
                <a16:creationId xmlns:a16="http://schemas.microsoft.com/office/drawing/2014/main" id="{FDE5E0C3-E652-9650-CE82-7E26C48A09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29718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12">
            <a:extLst>
              <a:ext uri="{FF2B5EF4-FFF2-40B4-BE49-F238E27FC236}">
                <a16:creationId xmlns:a16="http://schemas.microsoft.com/office/drawing/2014/main" id="{4B5227E5-43E0-27A7-1C0B-1742CFFA47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32004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13">
            <a:extLst>
              <a:ext uri="{FF2B5EF4-FFF2-40B4-BE49-F238E27FC236}">
                <a16:creationId xmlns:a16="http://schemas.microsoft.com/office/drawing/2014/main" id="{CD74C7A1-BB69-7F7F-7F0F-85BAAF0233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34290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Line 14">
            <a:extLst>
              <a:ext uri="{FF2B5EF4-FFF2-40B4-BE49-F238E27FC236}">
                <a16:creationId xmlns:a16="http://schemas.microsoft.com/office/drawing/2014/main" id="{98443E34-A68F-208E-2A0E-DB55D4B17F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37338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Line 15">
            <a:extLst>
              <a:ext uri="{FF2B5EF4-FFF2-40B4-BE49-F238E27FC236}">
                <a16:creationId xmlns:a16="http://schemas.microsoft.com/office/drawing/2014/main" id="{082D387C-4D9B-4606-E980-5CFEE256C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39624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Line 16">
            <a:extLst>
              <a:ext uri="{FF2B5EF4-FFF2-40B4-BE49-F238E27FC236}">
                <a16:creationId xmlns:a16="http://schemas.microsoft.com/office/drawing/2014/main" id="{8D260C70-D62A-8D09-F337-9CC33BF377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41910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Line 17">
            <a:extLst>
              <a:ext uri="{FF2B5EF4-FFF2-40B4-BE49-F238E27FC236}">
                <a16:creationId xmlns:a16="http://schemas.microsoft.com/office/drawing/2014/main" id="{E39550A3-7D30-5430-B8DF-7930B1DC7CE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27432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Line 18">
            <a:extLst>
              <a:ext uri="{FF2B5EF4-FFF2-40B4-BE49-F238E27FC236}">
                <a16:creationId xmlns:a16="http://schemas.microsoft.com/office/drawing/2014/main" id="{6AD63B59-C373-D29E-B20A-4C02B574E9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2819400"/>
            <a:ext cx="6858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19">
            <a:extLst>
              <a:ext uri="{FF2B5EF4-FFF2-40B4-BE49-F238E27FC236}">
                <a16:creationId xmlns:a16="http://schemas.microsoft.com/office/drawing/2014/main" id="{7D0E991B-50F5-F3A3-CBED-54A0A142C9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657600"/>
            <a:ext cx="6858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Line 20">
            <a:extLst>
              <a:ext uri="{FF2B5EF4-FFF2-40B4-BE49-F238E27FC236}">
                <a16:creationId xmlns:a16="http://schemas.microsoft.com/office/drawing/2014/main" id="{4CC5065C-AFBA-1289-FC52-8E905DC54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819400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Line 21">
            <a:extLst>
              <a:ext uri="{FF2B5EF4-FFF2-40B4-BE49-F238E27FC236}">
                <a16:creationId xmlns:a16="http://schemas.microsoft.com/office/drawing/2014/main" id="{D779A7B4-BACA-9840-FA0F-50483FA4A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1910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Line 22">
            <a:extLst>
              <a:ext uri="{FF2B5EF4-FFF2-40B4-BE49-F238E27FC236}">
                <a16:creationId xmlns:a16="http://schemas.microsoft.com/office/drawing/2014/main" id="{9309CCC7-D21E-3CA1-817B-9FD626487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2819400"/>
            <a:ext cx="1600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" name="Line 23">
            <a:extLst>
              <a:ext uri="{FF2B5EF4-FFF2-40B4-BE49-F238E27FC236}">
                <a16:creationId xmlns:a16="http://schemas.microsoft.com/office/drawing/2014/main" id="{54FBD45F-BF8E-0F6E-E646-3496D0C86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267200"/>
            <a:ext cx="1676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Line 24">
            <a:extLst>
              <a:ext uri="{FF2B5EF4-FFF2-40B4-BE49-F238E27FC236}">
                <a16:creationId xmlns:a16="http://schemas.microsoft.com/office/drawing/2014/main" id="{6640D5E5-BA9C-97BE-D691-3859896069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429000"/>
            <a:ext cx="4572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1" name="Line 25">
            <a:extLst>
              <a:ext uri="{FF2B5EF4-FFF2-40B4-BE49-F238E27FC236}">
                <a16:creationId xmlns:a16="http://schemas.microsoft.com/office/drawing/2014/main" id="{4365D293-9A15-3E3F-5D43-9B2E981C11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4114800"/>
            <a:ext cx="838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2" name="Line 26">
            <a:extLst>
              <a:ext uri="{FF2B5EF4-FFF2-40B4-BE49-F238E27FC236}">
                <a16:creationId xmlns:a16="http://schemas.microsoft.com/office/drawing/2014/main" id="{D4A37250-2F45-050B-3BD8-A4C29140F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4191000"/>
            <a:ext cx="1752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3" name="Line 27">
            <a:extLst>
              <a:ext uri="{FF2B5EF4-FFF2-40B4-BE49-F238E27FC236}">
                <a16:creationId xmlns:a16="http://schemas.microsoft.com/office/drawing/2014/main" id="{37F5A6FF-CBE1-6A91-B24A-C6DD1934DB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8194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4" name="Line 28">
            <a:extLst>
              <a:ext uri="{FF2B5EF4-FFF2-40B4-BE49-F238E27FC236}">
                <a16:creationId xmlns:a16="http://schemas.microsoft.com/office/drawing/2014/main" id="{F53F9ACE-1D3E-04C4-6F23-D7B79C4271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971800"/>
            <a:ext cx="457200" cy="457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Line 29">
            <a:extLst>
              <a:ext uri="{FF2B5EF4-FFF2-40B4-BE49-F238E27FC236}">
                <a16:creationId xmlns:a16="http://schemas.microsoft.com/office/drawing/2014/main" id="{AEBB0310-86B0-8D9F-41AE-453AB58C62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3429000"/>
            <a:ext cx="1066800" cy="762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6" name="Text Box 30">
            <a:extLst>
              <a:ext uri="{FF2B5EF4-FFF2-40B4-BE49-F238E27FC236}">
                <a16:creationId xmlns:a16="http://schemas.microsoft.com/office/drawing/2014/main" id="{90274649-DE83-FCC7-E0EB-BABC4F1E4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sinar</a:t>
            </a:r>
          </a:p>
        </p:txBody>
      </p:sp>
      <p:sp>
        <p:nvSpPr>
          <p:cNvPr id="7197" name="Text Box 31">
            <a:extLst>
              <a:ext uri="{FF2B5EF4-FFF2-40B4-BE49-F238E27FC236}">
                <a16:creationId xmlns:a16="http://schemas.microsoft.com/office/drawing/2014/main" id="{98496FEC-2E5B-FBE6-6B3D-EFFCD72DD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81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 </a:t>
            </a:r>
            <a:r>
              <a:rPr lang="en-US" altLang="en-US" b="1"/>
              <a:t>slit</a:t>
            </a:r>
          </a:p>
        </p:txBody>
      </p:sp>
      <p:sp>
        <p:nvSpPr>
          <p:cNvPr id="7198" name="Text Box 32">
            <a:extLst>
              <a:ext uri="{FF2B5EF4-FFF2-40B4-BE49-F238E27FC236}">
                <a16:creationId xmlns:a16="http://schemas.microsoft.com/office/drawing/2014/main" id="{6DA389A3-29EC-B75F-36AA-BE7751B69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572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lensa</a:t>
            </a:r>
          </a:p>
        </p:txBody>
      </p:sp>
      <p:sp>
        <p:nvSpPr>
          <p:cNvPr id="7199" name="Text Box 33">
            <a:extLst>
              <a:ext uri="{FF2B5EF4-FFF2-40B4-BE49-F238E27FC236}">
                <a16:creationId xmlns:a16="http://schemas.microsoft.com/office/drawing/2014/main" id="{FFB2BC70-2060-C45A-7213-6F8B94EBB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800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200" name="Text Box 34">
            <a:extLst>
              <a:ext uri="{FF2B5EF4-FFF2-40B4-BE49-F238E27FC236}">
                <a16:creationId xmlns:a16="http://schemas.microsoft.com/office/drawing/2014/main" id="{8C058E81-2D1F-0EEA-3094-F612B8753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648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prisma</a:t>
            </a:r>
          </a:p>
        </p:txBody>
      </p:sp>
      <p:sp>
        <p:nvSpPr>
          <p:cNvPr id="7201" name="Text Box 35">
            <a:extLst>
              <a:ext uri="{FF2B5EF4-FFF2-40B4-BE49-F238E27FC236}">
                <a16:creationId xmlns:a16="http://schemas.microsoft.com/office/drawing/2014/main" id="{48F964C4-8671-F742-F0F8-A8007DA8F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953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lensa</a:t>
            </a:r>
          </a:p>
        </p:txBody>
      </p:sp>
      <p:sp>
        <p:nvSpPr>
          <p:cNvPr id="7202" name="Text Box 36">
            <a:extLst>
              <a:ext uri="{FF2B5EF4-FFF2-40B4-BE49-F238E27FC236}">
                <a16:creationId xmlns:a16="http://schemas.microsoft.com/office/drawing/2014/main" id="{EFC33F6A-C9EA-3B7D-F079-D41F9AE51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133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 </a:t>
            </a:r>
            <a:r>
              <a:rPr lang="en-US" altLang="en-US" b="1"/>
              <a:t>celah</a:t>
            </a:r>
            <a:r>
              <a:rPr lang="en-US" altLang="en-US"/>
              <a:t> </a:t>
            </a:r>
            <a:r>
              <a:rPr lang="en-US" altLang="en-US" b="1"/>
              <a:t>keluar</a:t>
            </a:r>
          </a:p>
        </p:txBody>
      </p:sp>
      <p:sp>
        <p:nvSpPr>
          <p:cNvPr id="7203" name="Line 37">
            <a:extLst>
              <a:ext uri="{FF2B5EF4-FFF2-40B4-BE49-F238E27FC236}">
                <a16:creationId xmlns:a16="http://schemas.microsoft.com/office/drawing/2014/main" id="{B440DA89-8610-8944-B58C-0A8A9F6804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114800"/>
            <a:ext cx="1295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5">
            <a:extLst>
              <a:ext uri="{FF2B5EF4-FFF2-40B4-BE49-F238E27FC236}">
                <a16:creationId xmlns:a16="http://schemas.microsoft.com/office/drawing/2014/main" id="{C4FE7255-F981-FF6B-CD71-FAF872F5F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908050"/>
            <a:ext cx="6788150" cy="4425950"/>
          </a:xfrm>
          <a:prstGeom prst="cloudCallout">
            <a:avLst>
              <a:gd name="adj1" fmla="val -50065"/>
              <a:gd name="adj2" fmla="val 69454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8906500D-11AF-F839-6D62-E3FF9E00AE8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800" b="1" dirty="0"/>
              <a:t>SPEKTROSKOPI  </a:t>
            </a:r>
            <a:br>
              <a:rPr lang="en-US" altLang="en-US" sz="4800" b="1" dirty="0"/>
            </a:br>
            <a:r>
              <a:rPr lang="en-US" altLang="en-US" sz="4800" b="1" dirty="0"/>
              <a:t>ABSORPSI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 PPT Prod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Prodi</Template>
  <TotalTime>235</TotalTime>
  <Words>1149</Words>
  <Application>Microsoft Macintosh PowerPoint</Application>
  <PresentationFormat>On-screen Show (4:3)</PresentationFormat>
  <Paragraphs>190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Arial</vt:lpstr>
      <vt:lpstr>Times New Roman</vt:lpstr>
      <vt:lpstr>Template PPT Prodi</vt:lpstr>
      <vt:lpstr>PowerPoint Presentation</vt:lpstr>
      <vt:lpstr>SPEKTROSKOPI</vt:lpstr>
      <vt:lpstr>DEFINISI</vt:lpstr>
      <vt:lpstr>INTERAKSI  RADIASI  DENGAN  BAHAN</vt:lpstr>
      <vt:lpstr>JENIS SPREKTROSKOPI BERDASARKAN RADIASI ELEKTROMAGNETIK</vt:lpstr>
      <vt:lpstr>INSTRUMENTASI DASAR</vt:lpstr>
      <vt:lpstr>BAGAN  INSTRUMENTASI</vt:lpstr>
      <vt:lpstr>MONOKHROMATOR</vt:lpstr>
      <vt:lpstr>SPEKTROSKOPI   ABSORPSI</vt:lpstr>
      <vt:lpstr>PRINSIP</vt:lpstr>
      <vt:lpstr>SPEKTRUM  WARNA</vt:lpstr>
      <vt:lpstr>PowerPoint Presentation</vt:lpstr>
      <vt:lpstr>ISTILAH  DALAM SPEKTORSKOPI  ABSORPSI</vt:lpstr>
      <vt:lpstr>KURVA STANDAR</vt:lpstr>
      <vt:lpstr>CONTOH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AHMADI</dc:creator>
  <cp:lastModifiedBy>Rini Umiyati</cp:lastModifiedBy>
  <cp:revision>37</cp:revision>
  <dcterms:created xsi:type="dcterms:W3CDTF">2006-08-15T23:37:49Z</dcterms:created>
  <dcterms:modified xsi:type="dcterms:W3CDTF">2024-12-15T13:43:12Z</dcterms:modified>
</cp:coreProperties>
</file>