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5" d="100"/>
          <a:sy n="65" d="100"/>
        </p:scale>
        <p:origin x="-144" y="-3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4F286385-581F-44A5-95DD-2BC3DE686B06}" type="datetimeFigureOut">
              <a:rPr lang="en-US" smtClean="0"/>
              <a:t>7/19/2024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3DED7B77-A898-4DC4-9808-89FEC2F5E6D7}" type="slidenum">
              <a:rPr lang="en-US" smtClean="0"/>
              <a:t>‹#›</a:t>
            </a:fld>
            <a:endParaRPr lang="en-US"/>
          </a:p>
        </p:txBody>
      </p:sp>
    </p:spTree>
    <p:extLst>
      <p:ext uri="{BB962C8B-B14F-4D97-AF65-F5344CB8AC3E}">
        <p14:creationId xmlns:p14="http://schemas.microsoft.com/office/powerpoint/2010/main" val="221011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80035" y="2304336"/>
            <a:ext cx="4926211" cy="3620810"/>
          </a:xfrm>
          <a:prstGeom prst="rect">
            <a:avLst/>
          </a:prstGeom>
        </p:spPr>
      </p:pic>
      <p:sp>
        <p:nvSpPr>
          <p:cNvPr id="6" name="Text 2"/>
          <p:cNvSpPr/>
          <p:nvPr/>
        </p:nvSpPr>
        <p:spPr>
          <a:xfrm>
            <a:off x="6270546" y="795933"/>
            <a:ext cx="7575709" cy="3865245"/>
          </a:xfrm>
          <a:prstGeom prst="rect">
            <a:avLst/>
          </a:prstGeom>
          <a:noFill/>
          <a:ln/>
        </p:spPr>
        <p:txBody>
          <a:bodyPr wrap="square" rtlCol="0" anchor="t"/>
          <a:lstStyle/>
          <a:p>
            <a:pPr marL="0" indent="0">
              <a:lnSpc>
                <a:spcPts val="7609"/>
              </a:lnSpc>
              <a:buNone/>
            </a:pPr>
            <a:r>
              <a:rPr lang="en-US" sz="6087" dirty="0">
                <a:solidFill>
                  <a:srgbClr val="FFFFFF"/>
                </a:solidFill>
                <a:latin typeface="Fraunces" pitchFamily="34" charset="0"/>
                <a:ea typeface="Fraunces" pitchFamily="34" charset="-122"/>
                <a:cs typeface="Fraunces" pitchFamily="34" charset="-120"/>
              </a:rPr>
              <a:t>Analisis Isu-isu Kontemporer BUMN/BUMD/BUMDes</a:t>
            </a:r>
            <a:endParaRPr lang="en-US" sz="6087" dirty="0"/>
          </a:p>
        </p:txBody>
      </p:sp>
      <p:sp>
        <p:nvSpPr>
          <p:cNvPr id="7" name="Text 3"/>
          <p:cNvSpPr/>
          <p:nvPr/>
        </p:nvSpPr>
        <p:spPr>
          <a:xfrm>
            <a:off x="6270546" y="4997172"/>
            <a:ext cx="7575709" cy="1792486"/>
          </a:xfrm>
          <a:prstGeom prst="rect">
            <a:avLst/>
          </a:prstGeom>
          <a:noFill/>
          <a:ln/>
        </p:spPr>
        <p:txBody>
          <a:bodyPr wrap="square" rtlCol="0" anchor="t"/>
          <a:lstStyle/>
          <a:p>
            <a:pPr marL="0" indent="0">
              <a:lnSpc>
                <a:spcPts val="2823"/>
              </a:lnSpc>
              <a:buNone/>
            </a:pPr>
            <a:r>
              <a:rPr lang="en-US" sz="1764" dirty="0">
                <a:solidFill>
                  <a:srgbClr val="EBECEF"/>
                </a:solidFill>
                <a:latin typeface="Epilogue" pitchFamily="34" charset="0"/>
                <a:ea typeface="Epilogue" pitchFamily="34" charset="-122"/>
                <a:cs typeface="Epilogue" pitchFamily="34" charset="-120"/>
              </a:rPr>
              <a:t>Analisis komprehensif atas isu-isu penting yang dihadapi BUMN, BUMD, dan BUMDes, mencakup tata kelola, kinerja, sumber daya manusia, digitalisasi, keberlanjutan, dan regulasi. Pemahaman mendalam atas topik-topik ini akan membantu mengoptimalkan peran strategis badan-badan usaha milik negara/daerah/desa.</a:t>
            </a:r>
            <a:endParaRPr lang="en-US" sz="1764" dirty="0"/>
          </a:p>
        </p:txBody>
      </p:sp>
      <p:sp>
        <p:nvSpPr>
          <p:cNvPr id="8" name="Shape 4"/>
          <p:cNvSpPr/>
          <p:nvPr/>
        </p:nvSpPr>
        <p:spPr>
          <a:xfrm>
            <a:off x="6270546" y="7058382"/>
            <a:ext cx="358497" cy="358497"/>
          </a:xfrm>
          <a:prstGeom prst="roundRect">
            <a:avLst>
              <a:gd name="adj" fmla="val 25503939"/>
            </a:avLst>
          </a:prstGeom>
          <a:noFill/>
          <a:ln w="7620">
            <a:solidFill>
              <a:srgbClr val="FFFFFF"/>
            </a:solidFill>
            <a:prstDash val="solid"/>
          </a:ln>
        </p:spPr>
      </p:sp>
      <p:pic>
        <p:nvPicPr>
          <p:cNvPr id="9" name="Image 2" descr="preencoded.png"/>
          <p:cNvPicPr>
            <a:picLocks noChangeAspect="1"/>
          </p:cNvPicPr>
          <p:nvPr/>
        </p:nvPicPr>
        <p:blipFill>
          <a:blip r:embed="rId5"/>
          <a:stretch>
            <a:fillRect/>
          </a:stretch>
        </p:blipFill>
        <p:spPr>
          <a:xfrm>
            <a:off x="6278166" y="7066002"/>
            <a:ext cx="343257" cy="343257"/>
          </a:xfrm>
          <a:prstGeom prst="rect">
            <a:avLst/>
          </a:prstGeom>
        </p:spPr>
      </p:pic>
      <p:sp>
        <p:nvSpPr>
          <p:cNvPr id="10" name="Text 5"/>
          <p:cNvSpPr/>
          <p:nvPr/>
        </p:nvSpPr>
        <p:spPr>
          <a:xfrm>
            <a:off x="6740962" y="7041713"/>
            <a:ext cx="2834878" cy="391954"/>
          </a:xfrm>
          <a:prstGeom prst="rect">
            <a:avLst/>
          </a:prstGeom>
          <a:noFill/>
          <a:ln/>
        </p:spPr>
        <p:txBody>
          <a:bodyPr wrap="none" rtlCol="0" anchor="t"/>
          <a:lstStyle/>
          <a:p>
            <a:pPr marL="0" indent="0" algn="l">
              <a:lnSpc>
                <a:spcPts val="3088"/>
              </a:lnSpc>
              <a:buNone/>
            </a:pPr>
            <a:r>
              <a:rPr lang="en-US" sz="2205" b="1" dirty="0" err="1" smtClean="0">
                <a:solidFill>
                  <a:srgbClr val="EBECEF"/>
                </a:solidFill>
                <a:latin typeface="Epilogue" pitchFamily="34" charset="0"/>
                <a:ea typeface="Epilogue" pitchFamily="34" charset="-122"/>
                <a:cs typeface="Epilogue" pitchFamily="34" charset="-120"/>
              </a:rPr>
              <a:t>Titi</a:t>
            </a:r>
            <a:r>
              <a:rPr lang="en-US" sz="2205" b="1" dirty="0" smtClean="0">
                <a:solidFill>
                  <a:srgbClr val="EBECEF"/>
                </a:solidFill>
                <a:latin typeface="Epilogue" pitchFamily="34" charset="0"/>
                <a:ea typeface="Epilogue" pitchFamily="34" charset="-122"/>
                <a:cs typeface="Epilogue" pitchFamily="34" charset="-120"/>
              </a:rPr>
              <a:t> </a:t>
            </a:r>
            <a:r>
              <a:rPr lang="en-US" sz="2205" b="1" dirty="0" err="1" smtClean="0">
                <a:solidFill>
                  <a:srgbClr val="EBECEF"/>
                </a:solidFill>
                <a:latin typeface="Epilogue" pitchFamily="34" charset="0"/>
                <a:ea typeface="Epilogue" pitchFamily="34" charset="-122"/>
                <a:cs typeface="Epilogue" pitchFamily="34" charset="-120"/>
              </a:rPr>
              <a:t>Darmi</a:t>
            </a:r>
            <a:endParaRPr lang="en-US" sz="220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15820" y="1899285"/>
            <a:ext cx="4942642" cy="4431030"/>
          </a:xfrm>
          <a:prstGeom prst="rect">
            <a:avLst/>
          </a:prstGeom>
        </p:spPr>
      </p:pic>
      <p:sp>
        <p:nvSpPr>
          <p:cNvPr id="6" name="Text 2"/>
          <p:cNvSpPr/>
          <p:nvPr/>
        </p:nvSpPr>
        <p:spPr>
          <a:xfrm>
            <a:off x="761167" y="938689"/>
            <a:ext cx="7621667" cy="1359218"/>
          </a:xfrm>
          <a:prstGeom prst="rect">
            <a:avLst/>
          </a:prstGeom>
          <a:noFill/>
          <a:ln/>
        </p:spPr>
        <p:txBody>
          <a:bodyPr wrap="square" rtlCol="0" anchor="t"/>
          <a:lstStyle/>
          <a:p>
            <a:pPr marL="0" indent="0">
              <a:lnSpc>
                <a:spcPts val="5352"/>
              </a:lnSpc>
              <a:buNone/>
            </a:pPr>
            <a:r>
              <a:rPr lang="en-US" sz="4281" dirty="0">
                <a:solidFill>
                  <a:srgbClr val="FFFFFF"/>
                </a:solidFill>
                <a:latin typeface="Fraunces" pitchFamily="34" charset="0"/>
                <a:ea typeface="Fraunces" pitchFamily="34" charset="-122"/>
                <a:cs typeface="Fraunces" pitchFamily="34" charset="-120"/>
              </a:rPr>
              <a:t>Isu Tata Kelola: Transparansi dan Akuntabilitas</a:t>
            </a:r>
            <a:endParaRPr lang="en-US" sz="4281" dirty="0"/>
          </a:p>
        </p:txBody>
      </p:sp>
      <p:sp>
        <p:nvSpPr>
          <p:cNvPr id="7" name="Shape 3"/>
          <p:cNvSpPr/>
          <p:nvPr/>
        </p:nvSpPr>
        <p:spPr>
          <a:xfrm>
            <a:off x="761167" y="2868573"/>
            <a:ext cx="489228" cy="489228"/>
          </a:xfrm>
          <a:prstGeom prst="roundRect">
            <a:avLst>
              <a:gd name="adj" fmla="val 18671"/>
            </a:avLst>
          </a:prstGeom>
          <a:solidFill>
            <a:srgbClr val="283157"/>
          </a:solidFill>
          <a:ln w="7620">
            <a:solidFill>
              <a:srgbClr val="414A70"/>
            </a:solidFill>
            <a:prstDash val="solid"/>
          </a:ln>
        </p:spPr>
      </p:sp>
      <p:sp>
        <p:nvSpPr>
          <p:cNvPr id="8" name="Text 4"/>
          <p:cNvSpPr/>
          <p:nvPr/>
        </p:nvSpPr>
        <p:spPr>
          <a:xfrm>
            <a:off x="930950" y="2950012"/>
            <a:ext cx="149543" cy="326231"/>
          </a:xfrm>
          <a:prstGeom prst="rect">
            <a:avLst/>
          </a:prstGeom>
          <a:noFill/>
          <a:ln/>
        </p:spPr>
        <p:txBody>
          <a:bodyPr wrap="none" rtlCol="0" anchor="t"/>
          <a:lstStyle/>
          <a:p>
            <a:pPr marL="0" indent="0" algn="ctr">
              <a:lnSpc>
                <a:spcPts val="2569"/>
              </a:lnSpc>
              <a:buNone/>
            </a:pPr>
            <a:r>
              <a:rPr lang="en-US" sz="2569" dirty="0">
                <a:solidFill>
                  <a:srgbClr val="EBECEF"/>
                </a:solidFill>
                <a:latin typeface="Fraunces" pitchFamily="34" charset="0"/>
                <a:ea typeface="Fraunces" pitchFamily="34" charset="-122"/>
                <a:cs typeface="Fraunces" pitchFamily="34" charset="-120"/>
              </a:rPr>
              <a:t>1</a:t>
            </a:r>
            <a:endParaRPr lang="en-US" sz="2569" dirty="0"/>
          </a:p>
        </p:txBody>
      </p:sp>
      <p:sp>
        <p:nvSpPr>
          <p:cNvPr id="9" name="Text 5"/>
          <p:cNvSpPr/>
          <p:nvPr/>
        </p:nvSpPr>
        <p:spPr>
          <a:xfrm>
            <a:off x="1467803" y="2868573"/>
            <a:ext cx="2718554" cy="339685"/>
          </a:xfrm>
          <a:prstGeom prst="rect">
            <a:avLst/>
          </a:prstGeom>
          <a:noFill/>
          <a:ln/>
        </p:spPr>
        <p:txBody>
          <a:bodyPr wrap="none" rtlCol="0" anchor="t"/>
          <a:lstStyle/>
          <a:p>
            <a:pPr marL="0" indent="0">
              <a:lnSpc>
                <a:spcPts val="2676"/>
              </a:lnSpc>
              <a:buNone/>
            </a:pPr>
            <a:r>
              <a:rPr lang="en-US" sz="2141" dirty="0">
                <a:solidFill>
                  <a:srgbClr val="EBECEF"/>
                </a:solidFill>
                <a:latin typeface="Fraunces" pitchFamily="34" charset="0"/>
                <a:ea typeface="Fraunces" pitchFamily="34" charset="-122"/>
                <a:cs typeface="Fraunces" pitchFamily="34" charset="-120"/>
              </a:rPr>
              <a:t>Transparansi</a:t>
            </a:r>
            <a:endParaRPr lang="en-US" sz="2141" dirty="0"/>
          </a:p>
        </p:txBody>
      </p:sp>
      <p:sp>
        <p:nvSpPr>
          <p:cNvPr id="10" name="Text 6"/>
          <p:cNvSpPr/>
          <p:nvPr/>
        </p:nvSpPr>
        <p:spPr>
          <a:xfrm>
            <a:off x="1467803" y="3338632"/>
            <a:ext cx="6915031" cy="696039"/>
          </a:xfrm>
          <a:prstGeom prst="rect">
            <a:avLst/>
          </a:prstGeom>
          <a:noFill/>
          <a:ln/>
        </p:spPr>
        <p:txBody>
          <a:bodyPr wrap="square" rtlCol="0" anchor="t"/>
          <a:lstStyle/>
          <a:p>
            <a:pPr marL="0" indent="0">
              <a:lnSpc>
                <a:spcPts val="2740"/>
              </a:lnSpc>
              <a:buNone/>
            </a:pPr>
            <a:r>
              <a:rPr lang="en-US" sz="1712" dirty="0">
                <a:solidFill>
                  <a:srgbClr val="EBECEF"/>
                </a:solidFill>
                <a:latin typeface="Epilogue" pitchFamily="34" charset="0"/>
                <a:ea typeface="Epilogue" pitchFamily="34" charset="-122"/>
                <a:cs typeface="Epilogue" pitchFamily="34" charset="-120"/>
              </a:rPr>
              <a:t>Pengungkapan informasi keuangan dan operasional secara terbuka dan akses publik yang mudah.</a:t>
            </a:r>
            <a:endParaRPr lang="en-US" sz="1712" dirty="0"/>
          </a:p>
        </p:txBody>
      </p:sp>
      <p:sp>
        <p:nvSpPr>
          <p:cNvPr id="11" name="Shape 7"/>
          <p:cNvSpPr/>
          <p:nvPr/>
        </p:nvSpPr>
        <p:spPr>
          <a:xfrm>
            <a:off x="761167" y="4496633"/>
            <a:ext cx="489228" cy="489228"/>
          </a:xfrm>
          <a:prstGeom prst="roundRect">
            <a:avLst>
              <a:gd name="adj" fmla="val 18671"/>
            </a:avLst>
          </a:prstGeom>
          <a:solidFill>
            <a:srgbClr val="283157"/>
          </a:solidFill>
          <a:ln w="7620">
            <a:solidFill>
              <a:srgbClr val="414A70"/>
            </a:solidFill>
            <a:prstDash val="solid"/>
          </a:ln>
        </p:spPr>
      </p:sp>
      <p:sp>
        <p:nvSpPr>
          <p:cNvPr id="12" name="Text 8"/>
          <p:cNvSpPr/>
          <p:nvPr/>
        </p:nvSpPr>
        <p:spPr>
          <a:xfrm>
            <a:off x="906899" y="4578072"/>
            <a:ext cx="197644" cy="326231"/>
          </a:xfrm>
          <a:prstGeom prst="rect">
            <a:avLst/>
          </a:prstGeom>
          <a:noFill/>
          <a:ln/>
        </p:spPr>
        <p:txBody>
          <a:bodyPr wrap="none" rtlCol="0" anchor="t"/>
          <a:lstStyle/>
          <a:p>
            <a:pPr marL="0" indent="0" algn="ctr">
              <a:lnSpc>
                <a:spcPts val="2569"/>
              </a:lnSpc>
              <a:buNone/>
            </a:pPr>
            <a:r>
              <a:rPr lang="en-US" sz="2569" dirty="0">
                <a:solidFill>
                  <a:srgbClr val="EBECEF"/>
                </a:solidFill>
                <a:latin typeface="Fraunces" pitchFamily="34" charset="0"/>
                <a:ea typeface="Fraunces" pitchFamily="34" charset="-122"/>
                <a:cs typeface="Fraunces" pitchFamily="34" charset="-120"/>
              </a:rPr>
              <a:t>2</a:t>
            </a:r>
            <a:endParaRPr lang="en-US" sz="2569" dirty="0"/>
          </a:p>
        </p:txBody>
      </p:sp>
      <p:sp>
        <p:nvSpPr>
          <p:cNvPr id="13" name="Text 9"/>
          <p:cNvSpPr/>
          <p:nvPr/>
        </p:nvSpPr>
        <p:spPr>
          <a:xfrm>
            <a:off x="1467803" y="4496633"/>
            <a:ext cx="2718554" cy="339685"/>
          </a:xfrm>
          <a:prstGeom prst="rect">
            <a:avLst/>
          </a:prstGeom>
          <a:noFill/>
          <a:ln/>
        </p:spPr>
        <p:txBody>
          <a:bodyPr wrap="none" rtlCol="0" anchor="t"/>
          <a:lstStyle/>
          <a:p>
            <a:pPr marL="0" indent="0">
              <a:lnSpc>
                <a:spcPts val="2676"/>
              </a:lnSpc>
              <a:buNone/>
            </a:pPr>
            <a:r>
              <a:rPr lang="en-US" sz="2141" dirty="0">
                <a:solidFill>
                  <a:srgbClr val="EBECEF"/>
                </a:solidFill>
                <a:latin typeface="Fraunces" pitchFamily="34" charset="0"/>
                <a:ea typeface="Fraunces" pitchFamily="34" charset="-122"/>
                <a:cs typeface="Fraunces" pitchFamily="34" charset="-120"/>
              </a:rPr>
              <a:t>Akuntabilitas</a:t>
            </a:r>
            <a:endParaRPr lang="en-US" sz="2141" dirty="0"/>
          </a:p>
        </p:txBody>
      </p:sp>
      <p:sp>
        <p:nvSpPr>
          <p:cNvPr id="14" name="Text 10"/>
          <p:cNvSpPr/>
          <p:nvPr/>
        </p:nvSpPr>
        <p:spPr>
          <a:xfrm>
            <a:off x="1467803" y="4966692"/>
            <a:ext cx="6915031" cy="696039"/>
          </a:xfrm>
          <a:prstGeom prst="rect">
            <a:avLst/>
          </a:prstGeom>
          <a:noFill/>
          <a:ln/>
        </p:spPr>
        <p:txBody>
          <a:bodyPr wrap="square" rtlCol="0" anchor="t"/>
          <a:lstStyle/>
          <a:p>
            <a:pPr marL="0" indent="0">
              <a:lnSpc>
                <a:spcPts val="2740"/>
              </a:lnSpc>
              <a:buNone/>
            </a:pPr>
            <a:r>
              <a:rPr lang="en-US" sz="1712" dirty="0">
                <a:solidFill>
                  <a:srgbClr val="EBECEF"/>
                </a:solidFill>
                <a:latin typeface="Epilogue" pitchFamily="34" charset="0"/>
                <a:ea typeface="Epilogue" pitchFamily="34" charset="-122"/>
                <a:cs typeface="Epilogue" pitchFamily="34" charset="-120"/>
              </a:rPr>
              <a:t>Pertanggungjawaban yang jelas atas pengambilan keputusan dan penggunaan sumber daya.</a:t>
            </a:r>
            <a:endParaRPr lang="en-US" sz="1712" dirty="0"/>
          </a:p>
        </p:txBody>
      </p:sp>
      <p:sp>
        <p:nvSpPr>
          <p:cNvPr id="15" name="Shape 11"/>
          <p:cNvSpPr/>
          <p:nvPr/>
        </p:nvSpPr>
        <p:spPr>
          <a:xfrm>
            <a:off x="761167" y="6124694"/>
            <a:ext cx="489228" cy="489228"/>
          </a:xfrm>
          <a:prstGeom prst="roundRect">
            <a:avLst>
              <a:gd name="adj" fmla="val 18671"/>
            </a:avLst>
          </a:prstGeom>
          <a:solidFill>
            <a:srgbClr val="283157"/>
          </a:solidFill>
          <a:ln w="7620">
            <a:solidFill>
              <a:srgbClr val="414A70"/>
            </a:solidFill>
            <a:prstDash val="solid"/>
          </a:ln>
        </p:spPr>
      </p:sp>
      <p:sp>
        <p:nvSpPr>
          <p:cNvPr id="16" name="Text 12"/>
          <p:cNvSpPr/>
          <p:nvPr/>
        </p:nvSpPr>
        <p:spPr>
          <a:xfrm>
            <a:off x="915710" y="6206133"/>
            <a:ext cx="180023" cy="326231"/>
          </a:xfrm>
          <a:prstGeom prst="rect">
            <a:avLst/>
          </a:prstGeom>
          <a:noFill/>
          <a:ln/>
        </p:spPr>
        <p:txBody>
          <a:bodyPr wrap="none" rtlCol="0" anchor="t"/>
          <a:lstStyle/>
          <a:p>
            <a:pPr marL="0" indent="0" algn="ctr">
              <a:lnSpc>
                <a:spcPts val="2569"/>
              </a:lnSpc>
              <a:buNone/>
            </a:pPr>
            <a:r>
              <a:rPr lang="en-US" sz="2569" dirty="0">
                <a:solidFill>
                  <a:srgbClr val="EBECEF"/>
                </a:solidFill>
                <a:latin typeface="Fraunces" pitchFamily="34" charset="0"/>
                <a:ea typeface="Fraunces" pitchFamily="34" charset="-122"/>
                <a:cs typeface="Fraunces" pitchFamily="34" charset="-120"/>
              </a:rPr>
              <a:t>3</a:t>
            </a:r>
            <a:endParaRPr lang="en-US" sz="2569" dirty="0"/>
          </a:p>
        </p:txBody>
      </p:sp>
      <p:sp>
        <p:nvSpPr>
          <p:cNvPr id="17" name="Text 13"/>
          <p:cNvSpPr/>
          <p:nvPr/>
        </p:nvSpPr>
        <p:spPr>
          <a:xfrm>
            <a:off x="1467803" y="6124694"/>
            <a:ext cx="2718554" cy="339685"/>
          </a:xfrm>
          <a:prstGeom prst="rect">
            <a:avLst/>
          </a:prstGeom>
          <a:noFill/>
          <a:ln/>
        </p:spPr>
        <p:txBody>
          <a:bodyPr wrap="none" rtlCol="0" anchor="t"/>
          <a:lstStyle/>
          <a:p>
            <a:pPr marL="0" indent="0">
              <a:lnSpc>
                <a:spcPts val="2676"/>
              </a:lnSpc>
              <a:buNone/>
            </a:pPr>
            <a:r>
              <a:rPr lang="en-US" sz="2141" dirty="0">
                <a:solidFill>
                  <a:srgbClr val="EBECEF"/>
                </a:solidFill>
                <a:latin typeface="Fraunces" pitchFamily="34" charset="0"/>
                <a:ea typeface="Fraunces" pitchFamily="34" charset="-122"/>
                <a:cs typeface="Fraunces" pitchFamily="34" charset="-120"/>
              </a:rPr>
              <a:t>Mekanisme Kontrol</a:t>
            </a:r>
            <a:endParaRPr lang="en-US" sz="2141" dirty="0"/>
          </a:p>
        </p:txBody>
      </p:sp>
      <p:sp>
        <p:nvSpPr>
          <p:cNvPr id="18" name="Text 14"/>
          <p:cNvSpPr/>
          <p:nvPr/>
        </p:nvSpPr>
        <p:spPr>
          <a:xfrm>
            <a:off x="1467803" y="6594753"/>
            <a:ext cx="6915031" cy="696039"/>
          </a:xfrm>
          <a:prstGeom prst="rect">
            <a:avLst/>
          </a:prstGeom>
          <a:noFill/>
          <a:ln/>
        </p:spPr>
        <p:txBody>
          <a:bodyPr wrap="square" rtlCol="0" anchor="t"/>
          <a:lstStyle/>
          <a:p>
            <a:pPr marL="0" indent="0">
              <a:lnSpc>
                <a:spcPts val="2740"/>
              </a:lnSpc>
              <a:buNone/>
            </a:pPr>
            <a:r>
              <a:rPr lang="en-US" sz="1712" dirty="0">
                <a:solidFill>
                  <a:srgbClr val="EBECEF"/>
                </a:solidFill>
                <a:latin typeface="Epilogue" pitchFamily="34" charset="0"/>
                <a:ea typeface="Epilogue" pitchFamily="34" charset="-122"/>
                <a:cs typeface="Epilogue" pitchFamily="34" charset="-120"/>
              </a:rPr>
              <a:t>Sistem pengendalian internal yang efektif dan pengawasan eksternal yang independen.</a:t>
            </a:r>
            <a:endParaRPr lang="en-US" sz="171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
        <p:nvSpPr>
          <p:cNvPr id="4" name="Text 2"/>
          <p:cNvSpPr/>
          <p:nvPr/>
        </p:nvSpPr>
        <p:spPr>
          <a:xfrm>
            <a:off x="864037" y="2400538"/>
            <a:ext cx="10612160" cy="771525"/>
          </a:xfrm>
          <a:prstGeom prst="rect">
            <a:avLst/>
          </a:prstGeom>
          <a:noFill/>
          <a:ln/>
        </p:spPr>
        <p:txBody>
          <a:bodyPr wrap="none" rtlCol="0" anchor="t"/>
          <a:lstStyle/>
          <a:p>
            <a:pPr marL="0" indent="0">
              <a:lnSpc>
                <a:spcPts val="6075"/>
              </a:lnSpc>
              <a:buNone/>
            </a:pPr>
            <a:r>
              <a:rPr lang="en-US" sz="4860" dirty="0">
                <a:solidFill>
                  <a:srgbClr val="FFFFFF"/>
                </a:solidFill>
                <a:latin typeface="Fraunces" pitchFamily="34" charset="0"/>
                <a:ea typeface="Fraunces" pitchFamily="34" charset="-122"/>
                <a:cs typeface="Fraunces" pitchFamily="34" charset="-120"/>
              </a:rPr>
              <a:t>Isu Kinerja: Efisiensi dan Efektivitas</a:t>
            </a:r>
            <a:endParaRPr lang="en-US" sz="4860" dirty="0"/>
          </a:p>
        </p:txBody>
      </p:sp>
      <p:sp>
        <p:nvSpPr>
          <p:cNvPr id="5" name="Text 3"/>
          <p:cNvSpPr/>
          <p:nvPr/>
        </p:nvSpPr>
        <p:spPr>
          <a:xfrm>
            <a:off x="864037" y="3789164"/>
            <a:ext cx="3086100" cy="385763"/>
          </a:xfrm>
          <a:prstGeom prst="rect">
            <a:avLst/>
          </a:prstGeom>
          <a:noFill/>
          <a:ln/>
        </p:spPr>
        <p:txBody>
          <a:bodyPr wrap="none" rtlCol="0" anchor="t"/>
          <a:lstStyle/>
          <a:p>
            <a:pPr marL="0" indent="0">
              <a:lnSpc>
                <a:spcPts val="3038"/>
              </a:lnSpc>
              <a:buNone/>
            </a:pPr>
            <a:r>
              <a:rPr lang="en-US" sz="2430" dirty="0">
                <a:solidFill>
                  <a:srgbClr val="FFFFFF"/>
                </a:solidFill>
                <a:latin typeface="Fraunces" pitchFamily="34" charset="0"/>
                <a:ea typeface="Fraunces" pitchFamily="34" charset="-122"/>
                <a:cs typeface="Fraunces" pitchFamily="34" charset="-120"/>
              </a:rPr>
              <a:t>Efisiensi</a:t>
            </a:r>
            <a:endParaRPr lang="en-US" sz="2430" dirty="0"/>
          </a:p>
        </p:txBody>
      </p:sp>
      <p:sp>
        <p:nvSpPr>
          <p:cNvPr id="6" name="Text 4"/>
          <p:cNvSpPr/>
          <p:nvPr/>
        </p:nvSpPr>
        <p:spPr>
          <a:xfrm>
            <a:off x="864037" y="4421743"/>
            <a:ext cx="3898821" cy="1185148"/>
          </a:xfrm>
          <a:prstGeom prst="rect">
            <a:avLst/>
          </a:prstGeom>
          <a:noFill/>
          <a:ln/>
        </p:spPr>
        <p:txBody>
          <a:bodyPr wrap="square" rtlCol="0" anchor="t"/>
          <a:lstStyle/>
          <a:p>
            <a:pPr marL="0" indent="0">
              <a:lnSpc>
                <a:spcPts val="3110"/>
              </a:lnSpc>
              <a:buNone/>
            </a:pPr>
            <a:r>
              <a:rPr lang="en-US" sz="1944" dirty="0">
                <a:solidFill>
                  <a:srgbClr val="EBECEF"/>
                </a:solidFill>
                <a:latin typeface="Epilogue" pitchFamily="34" charset="0"/>
                <a:ea typeface="Epilogue" pitchFamily="34" charset="-122"/>
                <a:cs typeface="Epilogue" pitchFamily="34" charset="-120"/>
              </a:rPr>
              <a:t>Optimalisasi penggunaan sumber daya dan minimalisasi pemborosan.</a:t>
            </a:r>
            <a:endParaRPr lang="en-US" sz="1944" dirty="0"/>
          </a:p>
        </p:txBody>
      </p:sp>
      <p:sp>
        <p:nvSpPr>
          <p:cNvPr id="7" name="Text 5"/>
          <p:cNvSpPr/>
          <p:nvPr/>
        </p:nvSpPr>
        <p:spPr>
          <a:xfrm>
            <a:off x="5372695" y="3789164"/>
            <a:ext cx="3086100" cy="385763"/>
          </a:xfrm>
          <a:prstGeom prst="rect">
            <a:avLst/>
          </a:prstGeom>
          <a:noFill/>
          <a:ln/>
        </p:spPr>
        <p:txBody>
          <a:bodyPr wrap="none" rtlCol="0" anchor="t"/>
          <a:lstStyle/>
          <a:p>
            <a:pPr marL="0" indent="0">
              <a:lnSpc>
                <a:spcPts val="3038"/>
              </a:lnSpc>
              <a:buNone/>
            </a:pPr>
            <a:r>
              <a:rPr lang="en-US" sz="2430" dirty="0">
                <a:solidFill>
                  <a:srgbClr val="FFFFFF"/>
                </a:solidFill>
                <a:latin typeface="Fraunces" pitchFamily="34" charset="0"/>
                <a:ea typeface="Fraunces" pitchFamily="34" charset="-122"/>
                <a:cs typeface="Fraunces" pitchFamily="34" charset="-120"/>
              </a:rPr>
              <a:t>Efektivitas</a:t>
            </a:r>
            <a:endParaRPr lang="en-US" sz="2430" dirty="0"/>
          </a:p>
        </p:txBody>
      </p:sp>
      <p:sp>
        <p:nvSpPr>
          <p:cNvPr id="8" name="Text 6"/>
          <p:cNvSpPr/>
          <p:nvPr/>
        </p:nvSpPr>
        <p:spPr>
          <a:xfrm>
            <a:off x="5372695" y="4421743"/>
            <a:ext cx="3898821" cy="1185148"/>
          </a:xfrm>
          <a:prstGeom prst="rect">
            <a:avLst/>
          </a:prstGeom>
          <a:noFill/>
          <a:ln/>
        </p:spPr>
        <p:txBody>
          <a:bodyPr wrap="square" rtlCol="0" anchor="t"/>
          <a:lstStyle/>
          <a:p>
            <a:pPr marL="0" indent="0">
              <a:lnSpc>
                <a:spcPts val="3110"/>
              </a:lnSpc>
              <a:buNone/>
            </a:pPr>
            <a:r>
              <a:rPr lang="en-US" sz="1944" dirty="0">
                <a:solidFill>
                  <a:srgbClr val="EBECEF"/>
                </a:solidFill>
                <a:latin typeface="Epilogue" pitchFamily="34" charset="0"/>
                <a:ea typeface="Epilogue" pitchFamily="34" charset="-122"/>
                <a:cs typeface="Epilogue" pitchFamily="34" charset="-120"/>
              </a:rPr>
              <a:t>Pencapaian tujuan dan target organisasi secara tepat dan berkualitas.</a:t>
            </a:r>
            <a:endParaRPr lang="en-US" sz="1944" dirty="0"/>
          </a:p>
        </p:txBody>
      </p:sp>
      <p:sp>
        <p:nvSpPr>
          <p:cNvPr id="9" name="Text 7"/>
          <p:cNvSpPr/>
          <p:nvPr/>
        </p:nvSpPr>
        <p:spPr>
          <a:xfrm>
            <a:off x="9881354" y="3789164"/>
            <a:ext cx="3086100" cy="385763"/>
          </a:xfrm>
          <a:prstGeom prst="rect">
            <a:avLst/>
          </a:prstGeom>
          <a:noFill/>
          <a:ln/>
        </p:spPr>
        <p:txBody>
          <a:bodyPr wrap="none" rtlCol="0" anchor="t"/>
          <a:lstStyle/>
          <a:p>
            <a:pPr marL="0" indent="0">
              <a:lnSpc>
                <a:spcPts val="3038"/>
              </a:lnSpc>
              <a:buNone/>
            </a:pPr>
            <a:r>
              <a:rPr lang="en-US" sz="2430" dirty="0">
                <a:solidFill>
                  <a:srgbClr val="FFFFFF"/>
                </a:solidFill>
                <a:latin typeface="Fraunces" pitchFamily="34" charset="0"/>
                <a:ea typeface="Fraunces" pitchFamily="34" charset="-122"/>
                <a:cs typeface="Fraunces" pitchFamily="34" charset="-120"/>
              </a:rPr>
              <a:t>Budaya Kinerja</a:t>
            </a:r>
            <a:endParaRPr lang="en-US" sz="2430" dirty="0"/>
          </a:p>
        </p:txBody>
      </p:sp>
      <p:sp>
        <p:nvSpPr>
          <p:cNvPr id="10" name="Text 8"/>
          <p:cNvSpPr/>
          <p:nvPr/>
        </p:nvSpPr>
        <p:spPr>
          <a:xfrm>
            <a:off x="9881354" y="4421743"/>
            <a:ext cx="3898821" cy="1185148"/>
          </a:xfrm>
          <a:prstGeom prst="rect">
            <a:avLst/>
          </a:prstGeom>
          <a:noFill/>
          <a:ln/>
        </p:spPr>
        <p:txBody>
          <a:bodyPr wrap="square" rtlCol="0" anchor="t"/>
          <a:lstStyle/>
          <a:p>
            <a:pPr marL="0" indent="0">
              <a:lnSpc>
                <a:spcPts val="3110"/>
              </a:lnSpc>
              <a:buNone/>
            </a:pPr>
            <a:r>
              <a:rPr lang="en-US" sz="1944" dirty="0">
                <a:solidFill>
                  <a:srgbClr val="EBECEF"/>
                </a:solidFill>
                <a:latin typeface="Epilogue" pitchFamily="34" charset="0"/>
                <a:ea typeface="Epilogue" pitchFamily="34" charset="-122"/>
                <a:cs typeface="Epilogue" pitchFamily="34" charset="-120"/>
              </a:rPr>
              <a:t>Pengembangan sistem manajemen kinerja yang terukur dan berorientasi hasil.</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0" y="0"/>
            <a:ext cx="14630400" cy="2301716"/>
          </a:xfrm>
          <a:prstGeom prst="rect">
            <a:avLst/>
          </a:prstGeom>
        </p:spPr>
      </p:pic>
      <p:sp>
        <p:nvSpPr>
          <p:cNvPr id="5" name="Text 2"/>
          <p:cNvSpPr/>
          <p:nvPr/>
        </p:nvSpPr>
        <p:spPr>
          <a:xfrm>
            <a:off x="2285762" y="2808208"/>
            <a:ext cx="10058757" cy="1150858"/>
          </a:xfrm>
          <a:prstGeom prst="rect">
            <a:avLst/>
          </a:prstGeom>
          <a:noFill/>
          <a:ln/>
        </p:spPr>
        <p:txBody>
          <a:bodyPr wrap="square" rtlCol="0" anchor="t"/>
          <a:lstStyle/>
          <a:p>
            <a:pPr marL="0" indent="0">
              <a:lnSpc>
                <a:spcPts val="4531"/>
              </a:lnSpc>
              <a:buNone/>
            </a:pPr>
            <a:r>
              <a:rPr lang="en-US" sz="3625" dirty="0">
                <a:solidFill>
                  <a:srgbClr val="FFFFFF"/>
                </a:solidFill>
                <a:latin typeface="Fraunces" pitchFamily="34" charset="0"/>
                <a:ea typeface="Fraunces" pitchFamily="34" charset="-122"/>
                <a:cs typeface="Fraunces" pitchFamily="34" charset="-120"/>
              </a:rPr>
              <a:t>Isu Sumber Daya Manusia: Kompetensi dan Pengembangan</a:t>
            </a:r>
            <a:endParaRPr lang="en-US" sz="3625" dirty="0"/>
          </a:p>
        </p:txBody>
      </p:sp>
      <p:sp>
        <p:nvSpPr>
          <p:cNvPr id="6" name="Shape 3"/>
          <p:cNvSpPr/>
          <p:nvPr/>
        </p:nvSpPr>
        <p:spPr>
          <a:xfrm>
            <a:off x="7303651" y="4235172"/>
            <a:ext cx="22979" cy="3487936"/>
          </a:xfrm>
          <a:prstGeom prst="roundRect">
            <a:avLst>
              <a:gd name="adj" fmla="val 336568"/>
            </a:avLst>
          </a:prstGeom>
          <a:solidFill>
            <a:srgbClr val="414A70"/>
          </a:solidFill>
          <a:ln/>
        </p:spPr>
      </p:sp>
      <p:sp>
        <p:nvSpPr>
          <p:cNvPr id="7" name="Shape 4"/>
          <p:cNvSpPr/>
          <p:nvPr/>
        </p:nvSpPr>
        <p:spPr>
          <a:xfrm>
            <a:off x="6463486" y="4637782"/>
            <a:ext cx="644485" cy="22979"/>
          </a:xfrm>
          <a:prstGeom prst="roundRect">
            <a:avLst>
              <a:gd name="adj" fmla="val 336568"/>
            </a:avLst>
          </a:prstGeom>
          <a:solidFill>
            <a:srgbClr val="414A70"/>
          </a:solidFill>
          <a:ln/>
        </p:spPr>
      </p:sp>
      <p:sp>
        <p:nvSpPr>
          <p:cNvPr id="8" name="Shape 5"/>
          <p:cNvSpPr/>
          <p:nvPr/>
        </p:nvSpPr>
        <p:spPr>
          <a:xfrm>
            <a:off x="7107972" y="4442222"/>
            <a:ext cx="414218" cy="414218"/>
          </a:xfrm>
          <a:prstGeom prst="roundRect">
            <a:avLst>
              <a:gd name="adj" fmla="val 18671"/>
            </a:avLst>
          </a:prstGeom>
          <a:solidFill>
            <a:srgbClr val="283157"/>
          </a:solidFill>
          <a:ln w="7620">
            <a:solidFill>
              <a:srgbClr val="414A70"/>
            </a:solidFill>
            <a:prstDash val="solid"/>
          </a:ln>
        </p:spPr>
      </p:sp>
      <p:sp>
        <p:nvSpPr>
          <p:cNvPr id="9" name="Text 6"/>
          <p:cNvSpPr/>
          <p:nvPr/>
        </p:nvSpPr>
        <p:spPr>
          <a:xfrm>
            <a:off x="7251680" y="4511159"/>
            <a:ext cx="126683" cy="276225"/>
          </a:xfrm>
          <a:prstGeom prst="rect">
            <a:avLst/>
          </a:prstGeom>
          <a:noFill/>
          <a:ln/>
        </p:spPr>
        <p:txBody>
          <a:bodyPr wrap="none" rtlCol="0" anchor="t"/>
          <a:lstStyle/>
          <a:p>
            <a:pPr marL="0" indent="0" algn="ctr">
              <a:lnSpc>
                <a:spcPts val="2175"/>
              </a:lnSpc>
              <a:buNone/>
            </a:pPr>
            <a:r>
              <a:rPr lang="en-US" sz="2175" dirty="0">
                <a:solidFill>
                  <a:srgbClr val="EBECEF"/>
                </a:solidFill>
                <a:latin typeface="Fraunces" pitchFamily="34" charset="0"/>
                <a:ea typeface="Fraunces" pitchFamily="34" charset="-122"/>
                <a:cs typeface="Fraunces" pitchFamily="34" charset="-120"/>
              </a:rPr>
              <a:t>1</a:t>
            </a:r>
            <a:endParaRPr lang="en-US" sz="2175" dirty="0"/>
          </a:p>
        </p:txBody>
      </p:sp>
      <p:sp>
        <p:nvSpPr>
          <p:cNvPr id="10" name="Text 7"/>
          <p:cNvSpPr/>
          <p:nvPr/>
        </p:nvSpPr>
        <p:spPr>
          <a:xfrm>
            <a:off x="4000619" y="4419243"/>
            <a:ext cx="2301716" cy="287655"/>
          </a:xfrm>
          <a:prstGeom prst="rect">
            <a:avLst/>
          </a:prstGeom>
          <a:noFill/>
          <a:ln/>
        </p:spPr>
        <p:txBody>
          <a:bodyPr wrap="none" rtlCol="0" anchor="t"/>
          <a:lstStyle/>
          <a:p>
            <a:pPr marL="0" indent="0" algn="r">
              <a:lnSpc>
                <a:spcPts val="2266"/>
              </a:lnSpc>
              <a:buNone/>
            </a:pPr>
            <a:r>
              <a:rPr lang="en-US" sz="1812" dirty="0">
                <a:solidFill>
                  <a:srgbClr val="EBECEF"/>
                </a:solidFill>
                <a:latin typeface="Fraunces" pitchFamily="34" charset="0"/>
                <a:ea typeface="Fraunces" pitchFamily="34" charset="-122"/>
                <a:cs typeface="Fraunces" pitchFamily="34" charset="-120"/>
              </a:rPr>
              <a:t>Kompetensi</a:t>
            </a:r>
            <a:endParaRPr lang="en-US" sz="1812" dirty="0"/>
          </a:p>
        </p:txBody>
      </p:sp>
      <p:sp>
        <p:nvSpPr>
          <p:cNvPr id="11" name="Text 8"/>
          <p:cNvSpPr/>
          <p:nvPr/>
        </p:nvSpPr>
        <p:spPr>
          <a:xfrm>
            <a:off x="2285762" y="4817269"/>
            <a:ext cx="4016573" cy="884039"/>
          </a:xfrm>
          <a:prstGeom prst="rect">
            <a:avLst/>
          </a:prstGeom>
          <a:noFill/>
          <a:ln/>
        </p:spPr>
        <p:txBody>
          <a:bodyPr wrap="square" rtlCol="0" anchor="t"/>
          <a:lstStyle/>
          <a:p>
            <a:pPr marL="0" indent="0" algn="r">
              <a:lnSpc>
                <a:spcPts val="2320"/>
              </a:lnSpc>
              <a:buNone/>
            </a:pPr>
            <a:r>
              <a:rPr lang="en-US" sz="1450" dirty="0">
                <a:solidFill>
                  <a:srgbClr val="EBECEF"/>
                </a:solidFill>
                <a:latin typeface="Epilogue" pitchFamily="34" charset="0"/>
                <a:ea typeface="Epilogue" pitchFamily="34" charset="-122"/>
                <a:cs typeface="Epilogue" pitchFamily="34" charset="-120"/>
              </a:rPr>
              <a:t>Identifikasi dan pengembangan kompetensi inti yang dibutuhkan untuk mendukung kinerja organisasi.</a:t>
            </a:r>
            <a:endParaRPr lang="en-US" sz="1450" dirty="0"/>
          </a:p>
        </p:txBody>
      </p:sp>
      <p:sp>
        <p:nvSpPr>
          <p:cNvPr id="12" name="Shape 9"/>
          <p:cNvSpPr/>
          <p:nvPr/>
        </p:nvSpPr>
        <p:spPr>
          <a:xfrm>
            <a:off x="7522190" y="5558373"/>
            <a:ext cx="644485" cy="22979"/>
          </a:xfrm>
          <a:prstGeom prst="roundRect">
            <a:avLst>
              <a:gd name="adj" fmla="val 336568"/>
            </a:avLst>
          </a:prstGeom>
          <a:solidFill>
            <a:srgbClr val="414A70"/>
          </a:solidFill>
          <a:ln/>
        </p:spPr>
      </p:sp>
      <p:sp>
        <p:nvSpPr>
          <p:cNvPr id="13" name="Shape 10"/>
          <p:cNvSpPr/>
          <p:nvPr/>
        </p:nvSpPr>
        <p:spPr>
          <a:xfrm>
            <a:off x="7107972" y="5362813"/>
            <a:ext cx="414218" cy="414218"/>
          </a:xfrm>
          <a:prstGeom prst="roundRect">
            <a:avLst>
              <a:gd name="adj" fmla="val 18671"/>
            </a:avLst>
          </a:prstGeom>
          <a:solidFill>
            <a:srgbClr val="283157"/>
          </a:solidFill>
          <a:ln w="7620">
            <a:solidFill>
              <a:srgbClr val="414A70"/>
            </a:solidFill>
            <a:prstDash val="solid"/>
          </a:ln>
        </p:spPr>
      </p:sp>
      <p:sp>
        <p:nvSpPr>
          <p:cNvPr id="14" name="Text 11"/>
          <p:cNvSpPr/>
          <p:nvPr/>
        </p:nvSpPr>
        <p:spPr>
          <a:xfrm>
            <a:off x="7231320" y="5431750"/>
            <a:ext cx="167402" cy="276225"/>
          </a:xfrm>
          <a:prstGeom prst="rect">
            <a:avLst/>
          </a:prstGeom>
          <a:noFill/>
          <a:ln/>
        </p:spPr>
        <p:txBody>
          <a:bodyPr wrap="none" rtlCol="0" anchor="t"/>
          <a:lstStyle/>
          <a:p>
            <a:pPr marL="0" indent="0" algn="ctr">
              <a:lnSpc>
                <a:spcPts val="2175"/>
              </a:lnSpc>
              <a:buNone/>
            </a:pPr>
            <a:r>
              <a:rPr lang="en-US" sz="2175" dirty="0">
                <a:solidFill>
                  <a:srgbClr val="EBECEF"/>
                </a:solidFill>
                <a:latin typeface="Fraunces" pitchFamily="34" charset="0"/>
                <a:ea typeface="Fraunces" pitchFamily="34" charset="-122"/>
                <a:cs typeface="Fraunces" pitchFamily="34" charset="-120"/>
              </a:rPr>
              <a:t>2</a:t>
            </a:r>
            <a:endParaRPr lang="en-US" sz="2175" dirty="0"/>
          </a:p>
        </p:txBody>
      </p:sp>
      <p:sp>
        <p:nvSpPr>
          <p:cNvPr id="15" name="Text 12"/>
          <p:cNvSpPr/>
          <p:nvPr/>
        </p:nvSpPr>
        <p:spPr>
          <a:xfrm>
            <a:off x="8327827" y="5339834"/>
            <a:ext cx="2301716" cy="287655"/>
          </a:xfrm>
          <a:prstGeom prst="rect">
            <a:avLst/>
          </a:prstGeom>
          <a:noFill/>
          <a:ln/>
        </p:spPr>
        <p:txBody>
          <a:bodyPr wrap="none" rtlCol="0" anchor="t"/>
          <a:lstStyle/>
          <a:p>
            <a:pPr marL="0" indent="0" algn="l">
              <a:lnSpc>
                <a:spcPts val="2266"/>
              </a:lnSpc>
              <a:buNone/>
            </a:pPr>
            <a:r>
              <a:rPr lang="en-US" sz="1812" dirty="0">
                <a:solidFill>
                  <a:srgbClr val="EBECEF"/>
                </a:solidFill>
                <a:latin typeface="Fraunces" pitchFamily="34" charset="0"/>
                <a:ea typeface="Fraunces" pitchFamily="34" charset="-122"/>
                <a:cs typeface="Fraunces" pitchFamily="34" charset="-120"/>
              </a:rPr>
              <a:t>Rekrutmen</a:t>
            </a:r>
            <a:endParaRPr lang="en-US" sz="1812" dirty="0"/>
          </a:p>
        </p:txBody>
      </p:sp>
      <p:sp>
        <p:nvSpPr>
          <p:cNvPr id="16" name="Text 13"/>
          <p:cNvSpPr/>
          <p:nvPr/>
        </p:nvSpPr>
        <p:spPr>
          <a:xfrm>
            <a:off x="8327827" y="5737860"/>
            <a:ext cx="4016693" cy="884039"/>
          </a:xfrm>
          <a:prstGeom prst="rect">
            <a:avLst/>
          </a:prstGeom>
          <a:noFill/>
          <a:ln/>
        </p:spPr>
        <p:txBody>
          <a:bodyPr wrap="square" rtlCol="0" anchor="t"/>
          <a:lstStyle/>
          <a:p>
            <a:pPr marL="0" indent="0" algn="l">
              <a:lnSpc>
                <a:spcPts val="2320"/>
              </a:lnSpc>
              <a:buNone/>
            </a:pPr>
            <a:r>
              <a:rPr lang="en-US" sz="1450" dirty="0">
                <a:solidFill>
                  <a:srgbClr val="EBECEF"/>
                </a:solidFill>
                <a:latin typeface="Epilogue" pitchFamily="34" charset="0"/>
                <a:ea typeface="Epilogue" pitchFamily="34" charset="-122"/>
                <a:cs typeface="Epilogue" pitchFamily="34" charset="-120"/>
              </a:rPr>
              <a:t>Proses seleksi talenta terbaik dengan memperhatikan potensi, pengalaman, dan integritas.</a:t>
            </a:r>
            <a:endParaRPr lang="en-US" sz="1450" dirty="0"/>
          </a:p>
        </p:txBody>
      </p:sp>
      <p:sp>
        <p:nvSpPr>
          <p:cNvPr id="17" name="Shape 14"/>
          <p:cNvSpPr/>
          <p:nvPr/>
        </p:nvSpPr>
        <p:spPr>
          <a:xfrm>
            <a:off x="6463486" y="6475512"/>
            <a:ext cx="644485" cy="22979"/>
          </a:xfrm>
          <a:prstGeom prst="roundRect">
            <a:avLst>
              <a:gd name="adj" fmla="val 336568"/>
            </a:avLst>
          </a:prstGeom>
          <a:solidFill>
            <a:srgbClr val="414A70"/>
          </a:solidFill>
          <a:ln/>
        </p:spPr>
      </p:sp>
      <p:sp>
        <p:nvSpPr>
          <p:cNvPr id="18" name="Shape 15"/>
          <p:cNvSpPr/>
          <p:nvPr/>
        </p:nvSpPr>
        <p:spPr>
          <a:xfrm>
            <a:off x="7107972" y="6279952"/>
            <a:ext cx="414218" cy="414218"/>
          </a:xfrm>
          <a:prstGeom prst="roundRect">
            <a:avLst>
              <a:gd name="adj" fmla="val 18671"/>
            </a:avLst>
          </a:prstGeom>
          <a:solidFill>
            <a:srgbClr val="283157"/>
          </a:solidFill>
          <a:ln w="7620">
            <a:solidFill>
              <a:srgbClr val="414A70"/>
            </a:solidFill>
            <a:prstDash val="solid"/>
          </a:ln>
        </p:spPr>
      </p:sp>
      <p:sp>
        <p:nvSpPr>
          <p:cNvPr id="19" name="Text 16"/>
          <p:cNvSpPr/>
          <p:nvPr/>
        </p:nvSpPr>
        <p:spPr>
          <a:xfrm>
            <a:off x="7238821" y="6348889"/>
            <a:ext cx="152519" cy="276225"/>
          </a:xfrm>
          <a:prstGeom prst="rect">
            <a:avLst/>
          </a:prstGeom>
          <a:noFill/>
          <a:ln/>
        </p:spPr>
        <p:txBody>
          <a:bodyPr wrap="none" rtlCol="0" anchor="t"/>
          <a:lstStyle/>
          <a:p>
            <a:pPr marL="0" indent="0" algn="ctr">
              <a:lnSpc>
                <a:spcPts val="2175"/>
              </a:lnSpc>
              <a:buNone/>
            </a:pPr>
            <a:r>
              <a:rPr lang="en-US" sz="2175" dirty="0">
                <a:solidFill>
                  <a:srgbClr val="EBECEF"/>
                </a:solidFill>
                <a:latin typeface="Fraunces" pitchFamily="34" charset="0"/>
                <a:ea typeface="Fraunces" pitchFamily="34" charset="-122"/>
                <a:cs typeface="Fraunces" pitchFamily="34" charset="-120"/>
              </a:rPr>
              <a:t>3</a:t>
            </a:r>
            <a:endParaRPr lang="en-US" sz="2175" dirty="0"/>
          </a:p>
        </p:txBody>
      </p:sp>
      <p:sp>
        <p:nvSpPr>
          <p:cNvPr id="20" name="Text 17"/>
          <p:cNvSpPr/>
          <p:nvPr/>
        </p:nvSpPr>
        <p:spPr>
          <a:xfrm>
            <a:off x="4000619" y="6256973"/>
            <a:ext cx="2301716" cy="287655"/>
          </a:xfrm>
          <a:prstGeom prst="rect">
            <a:avLst/>
          </a:prstGeom>
          <a:noFill/>
          <a:ln/>
        </p:spPr>
        <p:txBody>
          <a:bodyPr wrap="none" rtlCol="0" anchor="t"/>
          <a:lstStyle/>
          <a:p>
            <a:pPr marL="0" indent="0" algn="r">
              <a:lnSpc>
                <a:spcPts val="2266"/>
              </a:lnSpc>
              <a:buNone/>
            </a:pPr>
            <a:r>
              <a:rPr lang="en-US" sz="1812" dirty="0">
                <a:solidFill>
                  <a:srgbClr val="EBECEF"/>
                </a:solidFill>
                <a:latin typeface="Fraunces" pitchFamily="34" charset="0"/>
                <a:ea typeface="Fraunces" pitchFamily="34" charset="-122"/>
                <a:cs typeface="Fraunces" pitchFamily="34" charset="-120"/>
              </a:rPr>
              <a:t>Pengembangan</a:t>
            </a:r>
            <a:endParaRPr lang="en-US" sz="1812" dirty="0"/>
          </a:p>
        </p:txBody>
      </p:sp>
      <p:sp>
        <p:nvSpPr>
          <p:cNvPr id="21" name="Text 18"/>
          <p:cNvSpPr/>
          <p:nvPr/>
        </p:nvSpPr>
        <p:spPr>
          <a:xfrm>
            <a:off x="2285762" y="6654998"/>
            <a:ext cx="4016573" cy="884039"/>
          </a:xfrm>
          <a:prstGeom prst="rect">
            <a:avLst/>
          </a:prstGeom>
          <a:noFill/>
          <a:ln/>
        </p:spPr>
        <p:txBody>
          <a:bodyPr wrap="square" rtlCol="0" anchor="t"/>
          <a:lstStyle/>
          <a:p>
            <a:pPr marL="0" indent="0" algn="r">
              <a:lnSpc>
                <a:spcPts val="2320"/>
              </a:lnSpc>
              <a:buNone/>
            </a:pPr>
            <a:r>
              <a:rPr lang="en-US" sz="1450" dirty="0">
                <a:solidFill>
                  <a:srgbClr val="EBECEF"/>
                </a:solidFill>
                <a:latin typeface="Epilogue" pitchFamily="34" charset="0"/>
                <a:ea typeface="Epilogue" pitchFamily="34" charset="-122"/>
                <a:cs typeface="Epilogue" pitchFamily="34" charset="-120"/>
              </a:rPr>
              <a:t>Pelatihan, rotasi jabatan, dan program mentor untuk meningkatkan kemampuan karyawan.</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694069" y="215979"/>
            <a:ext cx="4386143" cy="7797641"/>
          </a:xfrm>
          <a:prstGeom prst="rect">
            <a:avLst/>
          </a:prstGeom>
        </p:spPr>
      </p:pic>
      <p:sp>
        <p:nvSpPr>
          <p:cNvPr id="6" name="Text 2"/>
          <p:cNvSpPr/>
          <p:nvPr/>
        </p:nvSpPr>
        <p:spPr>
          <a:xfrm>
            <a:off x="604837" y="1025962"/>
            <a:ext cx="7934325" cy="1080135"/>
          </a:xfrm>
          <a:prstGeom prst="rect">
            <a:avLst/>
          </a:prstGeom>
          <a:noFill/>
          <a:ln/>
        </p:spPr>
        <p:txBody>
          <a:bodyPr wrap="square" rtlCol="0" anchor="t"/>
          <a:lstStyle/>
          <a:p>
            <a:pPr marL="0" indent="0">
              <a:lnSpc>
                <a:spcPts val="4253"/>
              </a:lnSpc>
              <a:buNone/>
            </a:pPr>
            <a:r>
              <a:rPr lang="en-US" sz="3402" dirty="0">
                <a:solidFill>
                  <a:srgbClr val="FFFFFF"/>
                </a:solidFill>
                <a:latin typeface="Fraunces" pitchFamily="34" charset="0"/>
                <a:ea typeface="Fraunces" pitchFamily="34" charset="-122"/>
                <a:cs typeface="Fraunces" pitchFamily="34" charset="-120"/>
              </a:rPr>
              <a:t>Isu Digitalisasi: Pemanfaatan Teknologi Informasi</a:t>
            </a:r>
            <a:endParaRPr lang="en-US" sz="3402" dirty="0"/>
          </a:p>
        </p:txBody>
      </p:sp>
      <p:sp>
        <p:nvSpPr>
          <p:cNvPr id="7" name="Shape 3"/>
          <p:cNvSpPr/>
          <p:nvPr/>
        </p:nvSpPr>
        <p:spPr>
          <a:xfrm>
            <a:off x="604837" y="2365296"/>
            <a:ext cx="7934325" cy="1287423"/>
          </a:xfrm>
          <a:prstGeom prst="roundRect">
            <a:avLst>
              <a:gd name="adj" fmla="val 5638"/>
            </a:avLst>
          </a:prstGeom>
          <a:solidFill>
            <a:srgbClr val="283157"/>
          </a:solidFill>
          <a:ln w="7620">
            <a:solidFill>
              <a:srgbClr val="414A70"/>
            </a:solidFill>
            <a:prstDash val="solid"/>
          </a:ln>
        </p:spPr>
      </p:sp>
      <p:sp>
        <p:nvSpPr>
          <p:cNvPr id="8" name="Text 4"/>
          <p:cNvSpPr/>
          <p:nvPr/>
        </p:nvSpPr>
        <p:spPr>
          <a:xfrm>
            <a:off x="785217" y="2545675"/>
            <a:ext cx="2160270" cy="269915"/>
          </a:xfrm>
          <a:prstGeom prst="rect">
            <a:avLst/>
          </a:prstGeom>
          <a:noFill/>
          <a:ln/>
        </p:spPr>
        <p:txBody>
          <a:bodyPr wrap="none" rtlCol="0" anchor="t"/>
          <a:lstStyle/>
          <a:p>
            <a:pPr marL="0" indent="0">
              <a:lnSpc>
                <a:spcPts val="2126"/>
              </a:lnSpc>
              <a:buNone/>
            </a:pPr>
            <a:r>
              <a:rPr lang="en-US" sz="1701" dirty="0">
                <a:solidFill>
                  <a:srgbClr val="EBECEF"/>
                </a:solidFill>
                <a:latin typeface="Fraunces" pitchFamily="34" charset="0"/>
                <a:ea typeface="Fraunces" pitchFamily="34" charset="-122"/>
                <a:cs typeface="Fraunces" pitchFamily="34" charset="-120"/>
              </a:rPr>
              <a:t>Otomatisasi Proses</a:t>
            </a:r>
            <a:endParaRPr lang="en-US" sz="1701" dirty="0"/>
          </a:p>
        </p:txBody>
      </p:sp>
      <p:sp>
        <p:nvSpPr>
          <p:cNvPr id="9" name="Text 5"/>
          <p:cNvSpPr/>
          <p:nvPr/>
        </p:nvSpPr>
        <p:spPr>
          <a:xfrm>
            <a:off x="785217" y="2919174"/>
            <a:ext cx="7573566" cy="553164"/>
          </a:xfrm>
          <a:prstGeom prst="rect">
            <a:avLst/>
          </a:prstGeom>
          <a:noFill/>
          <a:ln/>
        </p:spPr>
        <p:txBody>
          <a:bodyPr wrap="square" rtlCol="0" anchor="t"/>
          <a:lstStyle/>
          <a:p>
            <a:pPr marL="0" indent="0">
              <a:lnSpc>
                <a:spcPts val="2177"/>
              </a:lnSpc>
              <a:buNone/>
            </a:pPr>
            <a:r>
              <a:rPr lang="en-US" sz="1361" dirty="0">
                <a:solidFill>
                  <a:srgbClr val="EBECEF"/>
                </a:solidFill>
                <a:latin typeface="Epilogue" pitchFamily="34" charset="0"/>
                <a:ea typeface="Epilogue" pitchFamily="34" charset="-122"/>
                <a:cs typeface="Epilogue" pitchFamily="34" charset="-120"/>
              </a:rPr>
              <a:t>Penerapan sistem dan aplikasi digital untuk meningkatkan efisiensi dan kecepatan operasional.</a:t>
            </a:r>
            <a:endParaRPr lang="en-US" sz="1361" dirty="0"/>
          </a:p>
        </p:txBody>
      </p:sp>
      <p:sp>
        <p:nvSpPr>
          <p:cNvPr id="10" name="Shape 6"/>
          <p:cNvSpPr/>
          <p:nvPr/>
        </p:nvSpPr>
        <p:spPr>
          <a:xfrm>
            <a:off x="604837" y="3825478"/>
            <a:ext cx="7934325" cy="1010841"/>
          </a:xfrm>
          <a:prstGeom prst="roundRect">
            <a:avLst>
              <a:gd name="adj" fmla="val 7181"/>
            </a:avLst>
          </a:prstGeom>
          <a:solidFill>
            <a:srgbClr val="283157"/>
          </a:solidFill>
          <a:ln w="7620">
            <a:solidFill>
              <a:srgbClr val="414A70"/>
            </a:solidFill>
            <a:prstDash val="solid"/>
          </a:ln>
        </p:spPr>
      </p:sp>
      <p:sp>
        <p:nvSpPr>
          <p:cNvPr id="11" name="Text 7"/>
          <p:cNvSpPr/>
          <p:nvPr/>
        </p:nvSpPr>
        <p:spPr>
          <a:xfrm>
            <a:off x="785217" y="4005858"/>
            <a:ext cx="3009186" cy="269915"/>
          </a:xfrm>
          <a:prstGeom prst="rect">
            <a:avLst/>
          </a:prstGeom>
          <a:noFill/>
          <a:ln/>
        </p:spPr>
        <p:txBody>
          <a:bodyPr wrap="none" rtlCol="0" anchor="t"/>
          <a:lstStyle/>
          <a:p>
            <a:pPr marL="0" indent="0">
              <a:lnSpc>
                <a:spcPts val="2126"/>
              </a:lnSpc>
              <a:buNone/>
            </a:pPr>
            <a:r>
              <a:rPr lang="en-US" sz="1701" dirty="0">
                <a:solidFill>
                  <a:srgbClr val="EBECEF"/>
                </a:solidFill>
                <a:latin typeface="Fraunces" pitchFamily="34" charset="0"/>
                <a:ea typeface="Fraunces" pitchFamily="34" charset="-122"/>
                <a:cs typeface="Fraunces" pitchFamily="34" charset="-120"/>
              </a:rPr>
              <a:t>Data-driven Decision Making</a:t>
            </a:r>
            <a:endParaRPr lang="en-US" sz="1701" dirty="0"/>
          </a:p>
        </p:txBody>
      </p:sp>
      <p:sp>
        <p:nvSpPr>
          <p:cNvPr id="12" name="Text 8"/>
          <p:cNvSpPr/>
          <p:nvPr/>
        </p:nvSpPr>
        <p:spPr>
          <a:xfrm>
            <a:off x="785217" y="4379357"/>
            <a:ext cx="7573566" cy="276582"/>
          </a:xfrm>
          <a:prstGeom prst="rect">
            <a:avLst/>
          </a:prstGeom>
          <a:noFill/>
          <a:ln/>
        </p:spPr>
        <p:txBody>
          <a:bodyPr wrap="none" rtlCol="0" anchor="t"/>
          <a:lstStyle/>
          <a:p>
            <a:pPr marL="0" indent="0">
              <a:lnSpc>
                <a:spcPts val="2177"/>
              </a:lnSpc>
              <a:buNone/>
            </a:pPr>
            <a:r>
              <a:rPr lang="en-US" sz="1361" dirty="0">
                <a:solidFill>
                  <a:srgbClr val="EBECEF"/>
                </a:solidFill>
                <a:latin typeface="Epilogue" pitchFamily="34" charset="0"/>
                <a:ea typeface="Epilogue" pitchFamily="34" charset="-122"/>
                <a:cs typeface="Epilogue" pitchFamily="34" charset="-120"/>
              </a:rPr>
              <a:t>Analisis data komprehensif untuk mendukung pengambilan keputusan yang lebih tepat.</a:t>
            </a:r>
            <a:endParaRPr lang="en-US" sz="1361" dirty="0"/>
          </a:p>
        </p:txBody>
      </p:sp>
      <p:sp>
        <p:nvSpPr>
          <p:cNvPr id="13" name="Shape 9"/>
          <p:cNvSpPr/>
          <p:nvPr/>
        </p:nvSpPr>
        <p:spPr>
          <a:xfrm>
            <a:off x="604837" y="5009078"/>
            <a:ext cx="7934325" cy="1010841"/>
          </a:xfrm>
          <a:prstGeom prst="roundRect">
            <a:avLst>
              <a:gd name="adj" fmla="val 7181"/>
            </a:avLst>
          </a:prstGeom>
          <a:solidFill>
            <a:srgbClr val="283157"/>
          </a:solidFill>
          <a:ln w="7620">
            <a:solidFill>
              <a:srgbClr val="414A70"/>
            </a:solidFill>
            <a:prstDash val="solid"/>
          </a:ln>
        </p:spPr>
      </p:sp>
      <p:sp>
        <p:nvSpPr>
          <p:cNvPr id="14" name="Text 10"/>
          <p:cNvSpPr/>
          <p:nvPr/>
        </p:nvSpPr>
        <p:spPr>
          <a:xfrm>
            <a:off x="785217" y="5189458"/>
            <a:ext cx="2160270" cy="269915"/>
          </a:xfrm>
          <a:prstGeom prst="rect">
            <a:avLst/>
          </a:prstGeom>
          <a:noFill/>
          <a:ln/>
        </p:spPr>
        <p:txBody>
          <a:bodyPr wrap="none" rtlCol="0" anchor="t"/>
          <a:lstStyle/>
          <a:p>
            <a:pPr marL="0" indent="0">
              <a:lnSpc>
                <a:spcPts val="2126"/>
              </a:lnSpc>
              <a:buNone/>
            </a:pPr>
            <a:r>
              <a:rPr lang="en-US" sz="1701" dirty="0">
                <a:solidFill>
                  <a:srgbClr val="EBECEF"/>
                </a:solidFill>
                <a:latin typeface="Fraunces" pitchFamily="34" charset="0"/>
                <a:ea typeface="Fraunces" pitchFamily="34" charset="-122"/>
                <a:cs typeface="Fraunces" pitchFamily="34" charset="-120"/>
              </a:rPr>
              <a:t>Inovasi Layanan</a:t>
            </a:r>
            <a:endParaRPr lang="en-US" sz="1701" dirty="0"/>
          </a:p>
        </p:txBody>
      </p:sp>
      <p:sp>
        <p:nvSpPr>
          <p:cNvPr id="15" name="Text 11"/>
          <p:cNvSpPr/>
          <p:nvPr/>
        </p:nvSpPr>
        <p:spPr>
          <a:xfrm>
            <a:off x="785217" y="5562957"/>
            <a:ext cx="7573566" cy="276582"/>
          </a:xfrm>
          <a:prstGeom prst="rect">
            <a:avLst/>
          </a:prstGeom>
          <a:noFill/>
          <a:ln/>
        </p:spPr>
        <p:txBody>
          <a:bodyPr wrap="none" rtlCol="0" anchor="t"/>
          <a:lstStyle/>
          <a:p>
            <a:pPr marL="0" indent="0">
              <a:lnSpc>
                <a:spcPts val="2177"/>
              </a:lnSpc>
              <a:buNone/>
            </a:pPr>
            <a:r>
              <a:rPr lang="en-US" sz="1361" dirty="0">
                <a:solidFill>
                  <a:srgbClr val="EBECEF"/>
                </a:solidFill>
                <a:latin typeface="Epilogue" pitchFamily="34" charset="0"/>
                <a:ea typeface="Epilogue" pitchFamily="34" charset="-122"/>
                <a:cs typeface="Epilogue" pitchFamily="34" charset="-120"/>
              </a:rPr>
              <a:t>Pengembangan layanan digital yang lebih responsif dan berorientasi pelanggan.</a:t>
            </a:r>
            <a:endParaRPr lang="en-US" sz="1361" dirty="0"/>
          </a:p>
        </p:txBody>
      </p:sp>
      <p:sp>
        <p:nvSpPr>
          <p:cNvPr id="16" name="Shape 12"/>
          <p:cNvSpPr/>
          <p:nvPr/>
        </p:nvSpPr>
        <p:spPr>
          <a:xfrm>
            <a:off x="604837" y="6192679"/>
            <a:ext cx="7934325" cy="1010841"/>
          </a:xfrm>
          <a:prstGeom prst="roundRect">
            <a:avLst>
              <a:gd name="adj" fmla="val 7181"/>
            </a:avLst>
          </a:prstGeom>
          <a:solidFill>
            <a:srgbClr val="283157"/>
          </a:solidFill>
          <a:ln w="7620">
            <a:solidFill>
              <a:srgbClr val="414A70"/>
            </a:solidFill>
            <a:prstDash val="solid"/>
          </a:ln>
        </p:spPr>
      </p:sp>
      <p:sp>
        <p:nvSpPr>
          <p:cNvPr id="17" name="Text 13"/>
          <p:cNvSpPr/>
          <p:nvPr/>
        </p:nvSpPr>
        <p:spPr>
          <a:xfrm>
            <a:off x="785217" y="6373058"/>
            <a:ext cx="2160270" cy="269915"/>
          </a:xfrm>
          <a:prstGeom prst="rect">
            <a:avLst/>
          </a:prstGeom>
          <a:noFill/>
          <a:ln/>
        </p:spPr>
        <p:txBody>
          <a:bodyPr wrap="none" rtlCol="0" anchor="t"/>
          <a:lstStyle/>
          <a:p>
            <a:pPr marL="0" indent="0">
              <a:lnSpc>
                <a:spcPts val="2126"/>
              </a:lnSpc>
              <a:buNone/>
            </a:pPr>
            <a:r>
              <a:rPr lang="en-US" sz="1701" dirty="0">
                <a:solidFill>
                  <a:srgbClr val="EBECEF"/>
                </a:solidFill>
                <a:latin typeface="Fraunces" pitchFamily="34" charset="0"/>
                <a:ea typeface="Fraunces" pitchFamily="34" charset="-122"/>
                <a:cs typeface="Fraunces" pitchFamily="34" charset="-120"/>
              </a:rPr>
              <a:t>Keamanan Siber</a:t>
            </a:r>
            <a:endParaRPr lang="en-US" sz="1701" dirty="0"/>
          </a:p>
        </p:txBody>
      </p:sp>
      <p:sp>
        <p:nvSpPr>
          <p:cNvPr id="18" name="Text 14"/>
          <p:cNvSpPr/>
          <p:nvPr/>
        </p:nvSpPr>
        <p:spPr>
          <a:xfrm>
            <a:off x="785217" y="6746558"/>
            <a:ext cx="7573566" cy="276582"/>
          </a:xfrm>
          <a:prstGeom prst="rect">
            <a:avLst/>
          </a:prstGeom>
          <a:noFill/>
          <a:ln/>
        </p:spPr>
        <p:txBody>
          <a:bodyPr wrap="none" rtlCol="0" anchor="t"/>
          <a:lstStyle/>
          <a:p>
            <a:pPr marL="0" indent="0">
              <a:lnSpc>
                <a:spcPts val="2177"/>
              </a:lnSpc>
              <a:buNone/>
            </a:pPr>
            <a:r>
              <a:rPr lang="en-US" sz="1361" dirty="0">
                <a:solidFill>
                  <a:srgbClr val="EBECEF"/>
                </a:solidFill>
                <a:latin typeface="Epilogue" pitchFamily="34" charset="0"/>
                <a:ea typeface="Epilogue" pitchFamily="34" charset="-122"/>
                <a:cs typeface="Epilogue" pitchFamily="34" charset="-120"/>
              </a:rPr>
              <a:t>Penguatan sistem keamanan informasi untuk melindungi aset digital organisasi.</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864084"/>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9144000" y="0"/>
            <a:ext cx="5486400" cy="8864084"/>
          </a:xfrm>
          <a:prstGeom prst="rect">
            <a:avLst/>
          </a:prstGeom>
        </p:spPr>
      </p:pic>
      <p:pic>
        <p:nvPicPr>
          <p:cNvPr id="5" name="Image 1" descr="preencoded.png"/>
          <p:cNvPicPr>
            <a:picLocks noChangeAspect="1"/>
          </p:cNvPicPr>
          <p:nvPr/>
        </p:nvPicPr>
        <p:blipFill>
          <a:blip r:embed="rId4"/>
          <a:stretch>
            <a:fillRect/>
          </a:stretch>
        </p:blipFill>
        <p:spPr>
          <a:xfrm>
            <a:off x="9359979" y="1904762"/>
            <a:ext cx="5054441" cy="5054441"/>
          </a:xfrm>
          <a:prstGeom prst="rect">
            <a:avLst/>
          </a:prstGeom>
        </p:spPr>
      </p:pic>
      <p:sp>
        <p:nvSpPr>
          <p:cNvPr id="6" name="Text 2"/>
          <p:cNvSpPr/>
          <p:nvPr/>
        </p:nvSpPr>
        <p:spPr>
          <a:xfrm>
            <a:off x="604837" y="475178"/>
            <a:ext cx="7934325" cy="1080135"/>
          </a:xfrm>
          <a:prstGeom prst="rect">
            <a:avLst/>
          </a:prstGeom>
          <a:noFill/>
          <a:ln/>
        </p:spPr>
        <p:txBody>
          <a:bodyPr wrap="square" rtlCol="0" anchor="t"/>
          <a:lstStyle/>
          <a:p>
            <a:pPr marL="0" indent="0">
              <a:lnSpc>
                <a:spcPts val="4253"/>
              </a:lnSpc>
              <a:buNone/>
            </a:pPr>
            <a:r>
              <a:rPr lang="en-US" sz="3402" dirty="0">
                <a:solidFill>
                  <a:srgbClr val="FFFFFF"/>
                </a:solidFill>
                <a:latin typeface="Fraunces" pitchFamily="34" charset="0"/>
                <a:ea typeface="Fraunces" pitchFamily="34" charset="-122"/>
                <a:cs typeface="Fraunces" pitchFamily="34" charset="-120"/>
              </a:rPr>
              <a:t>Isu Keberlanjutan: Tanggung Jawab Sosial dan Lingkungan</a:t>
            </a:r>
            <a:endParaRPr lang="en-US" sz="3402" dirty="0"/>
          </a:p>
        </p:txBody>
      </p:sp>
      <p:pic>
        <p:nvPicPr>
          <p:cNvPr id="7" name="Image 2" descr="preencoded.png"/>
          <p:cNvPicPr>
            <a:picLocks noChangeAspect="1"/>
          </p:cNvPicPr>
          <p:nvPr/>
        </p:nvPicPr>
        <p:blipFill>
          <a:blip r:embed="rId5"/>
          <a:stretch>
            <a:fillRect/>
          </a:stretch>
        </p:blipFill>
        <p:spPr>
          <a:xfrm>
            <a:off x="604837" y="1814513"/>
            <a:ext cx="431959" cy="431959"/>
          </a:xfrm>
          <a:prstGeom prst="rect">
            <a:avLst/>
          </a:prstGeom>
        </p:spPr>
      </p:pic>
      <p:sp>
        <p:nvSpPr>
          <p:cNvPr id="8" name="Text 3"/>
          <p:cNvSpPr/>
          <p:nvPr/>
        </p:nvSpPr>
        <p:spPr>
          <a:xfrm>
            <a:off x="604837" y="2419231"/>
            <a:ext cx="2160270" cy="269915"/>
          </a:xfrm>
          <a:prstGeom prst="rect">
            <a:avLst/>
          </a:prstGeom>
          <a:noFill/>
          <a:ln/>
        </p:spPr>
        <p:txBody>
          <a:bodyPr wrap="none" rtlCol="0" anchor="t"/>
          <a:lstStyle/>
          <a:p>
            <a:pPr marL="0" indent="0" algn="l">
              <a:lnSpc>
                <a:spcPts val="2126"/>
              </a:lnSpc>
              <a:buNone/>
            </a:pPr>
            <a:r>
              <a:rPr lang="en-US" sz="1701" dirty="0">
                <a:solidFill>
                  <a:srgbClr val="EBECEF"/>
                </a:solidFill>
                <a:latin typeface="Fraunces" pitchFamily="34" charset="0"/>
                <a:ea typeface="Fraunces" pitchFamily="34" charset="-122"/>
                <a:cs typeface="Fraunces" pitchFamily="34" charset="-120"/>
              </a:rPr>
              <a:t>Energi Bersih</a:t>
            </a:r>
            <a:endParaRPr lang="en-US" sz="1701" dirty="0"/>
          </a:p>
        </p:txBody>
      </p:sp>
      <p:sp>
        <p:nvSpPr>
          <p:cNvPr id="9" name="Text 4"/>
          <p:cNvSpPr/>
          <p:nvPr/>
        </p:nvSpPr>
        <p:spPr>
          <a:xfrm>
            <a:off x="604837" y="2792730"/>
            <a:ext cx="7934325" cy="276582"/>
          </a:xfrm>
          <a:prstGeom prst="rect">
            <a:avLst/>
          </a:prstGeom>
          <a:noFill/>
          <a:ln/>
        </p:spPr>
        <p:txBody>
          <a:bodyPr wrap="none" rtlCol="0" anchor="t"/>
          <a:lstStyle/>
          <a:p>
            <a:pPr marL="0" indent="0" algn="l">
              <a:lnSpc>
                <a:spcPts val="2177"/>
              </a:lnSpc>
              <a:buNone/>
            </a:pPr>
            <a:r>
              <a:rPr lang="en-US" sz="1361" dirty="0">
                <a:solidFill>
                  <a:srgbClr val="EBECEF"/>
                </a:solidFill>
                <a:latin typeface="Epilogue" pitchFamily="34" charset="0"/>
                <a:ea typeface="Epilogue" pitchFamily="34" charset="-122"/>
                <a:cs typeface="Epilogue" pitchFamily="34" charset="-120"/>
              </a:rPr>
              <a:t>Penggunaan sumber energi terbarukan untuk mengurangi dampak lingkungan.</a:t>
            </a:r>
            <a:endParaRPr lang="en-US" sz="1361" dirty="0"/>
          </a:p>
        </p:txBody>
      </p:sp>
      <p:pic>
        <p:nvPicPr>
          <p:cNvPr id="10" name="Image 3" descr="preencoded.png"/>
          <p:cNvPicPr>
            <a:picLocks noChangeAspect="1"/>
          </p:cNvPicPr>
          <p:nvPr/>
        </p:nvPicPr>
        <p:blipFill>
          <a:blip r:embed="rId6"/>
          <a:stretch>
            <a:fillRect/>
          </a:stretch>
        </p:blipFill>
        <p:spPr>
          <a:xfrm>
            <a:off x="604837" y="3587710"/>
            <a:ext cx="431959" cy="431959"/>
          </a:xfrm>
          <a:prstGeom prst="rect">
            <a:avLst/>
          </a:prstGeom>
        </p:spPr>
      </p:pic>
      <p:sp>
        <p:nvSpPr>
          <p:cNvPr id="11" name="Text 5"/>
          <p:cNvSpPr/>
          <p:nvPr/>
        </p:nvSpPr>
        <p:spPr>
          <a:xfrm>
            <a:off x="604837" y="4192429"/>
            <a:ext cx="2160270" cy="269915"/>
          </a:xfrm>
          <a:prstGeom prst="rect">
            <a:avLst/>
          </a:prstGeom>
          <a:noFill/>
          <a:ln/>
        </p:spPr>
        <p:txBody>
          <a:bodyPr wrap="none" rtlCol="0" anchor="t"/>
          <a:lstStyle/>
          <a:p>
            <a:pPr marL="0" indent="0" algn="l">
              <a:lnSpc>
                <a:spcPts val="2126"/>
              </a:lnSpc>
              <a:buNone/>
            </a:pPr>
            <a:r>
              <a:rPr lang="en-US" sz="1701" dirty="0">
                <a:solidFill>
                  <a:srgbClr val="EBECEF"/>
                </a:solidFill>
                <a:latin typeface="Fraunces" pitchFamily="34" charset="0"/>
                <a:ea typeface="Fraunces" pitchFamily="34" charset="-122"/>
                <a:cs typeface="Fraunces" pitchFamily="34" charset="-120"/>
              </a:rPr>
              <a:t>Pengelolaan Limbah</a:t>
            </a:r>
            <a:endParaRPr lang="en-US" sz="1701" dirty="0"/>
          </a:p>
        </p:txBody>
      </p:sp>
      <p:sp>
        <p:nvSpPr>
          <p:cNvPr id="12" name="Text 6"/>
          <p:cNvSpPr/>
          <p:nvPr/>
        </p:nvSpPr>
        <p:spPr>
          <a:xfrm>
            <a:off x="604837" y="4565928"/>
            <a:ext cx="7934325" cy="276582"/>
          </a:xfrm>
          <a:prstGeom prst="rect">
            <a:avLst/>
          </a:prstGeom>
          <a:noFill/>
          <a:ln/>
        </p:spPr>
        <p:txBody>
          <a:bodyPr wrap="none" rtlCol="0" anchor="t"/>
          <a:lstStyle/>
          <a:p>
            <a:pPr marL="0" indent="0" algn="l">
              <a:lnSpc>
                <a:spcPts val="2177"/>
              </a:lnSpc>
              <a:buNone/>
            </a:pPr>
            <a:r>
              <a:rPr lang="en-US" sz="1361" dirty="0">
                <a:solidFill>
                  <a:srgbClr val="EBECEF"/>
                </a:solidFill>
                <a:latin typeface="Epilogue" pitchFamily="34" charset="0"/>
                <a:ea typeface="Epilogue" pitchFamily="34" charset="-122"/>
                <a:cs typeface="Epilogue" pitchFamily="34" charset="-120"/>
              </a:rPr>
              <a:t>Inisiatif daur ulang dan minimalisasi limbah untuk mendukung keberlanjutan.</a:t>
            </a:r>
            <a:endParaRPr lang="en-US" sz="1361" dirty="0"/>
          </a:p>
        </p:txBody>
      </p:sp>
      <p:pic>
        <p:nvPicPr>
          <p:cNvPr id="13" name="Image 4" descr="preencoded.png"/>
          <p:cNvPicPr>
            <a:picLocks noChangeAspect="1"/>
          </p:cNvPicPr>
          <p:nvPr/>
        </p:nvPicPr>
        <p:blipFill>
          <a:blip r:embed="rId7"/>
          <a:stretch>
            <a:fillRect/>
          </a:stretch>
        </p:blipFill>
        <p:spPr>
          <a:xfrm>
            <a:off x="604837" y="5360908"/>
            <a:ext cx="431959" cy="431959"/>
          </a:xfrm>
          <a:prstGeom prst="rect">
            <a:avLst/>
          </a:prstGeom>
        </p:spPr>
      </p:pic>
      <p:sp>
        <p:nvSpPr>
          <p:cNvPr id="14" name="Text 7"/>
          <p:cNvSpPr/>
          <p:nvPr/>
        </p:nvSpPr>
        <p:spPr>
          <a:xfrm>
            <a:off x="604837" y="5965627"/>
            <a:ext cx="2801303" cy="269915"/>
          </a:xfrm>
          <a:prstGeom prst="rect">
            <a:avLst/>
          </a:prstGeom>
          <a:noFill/>
          <a:ln/>
        </p:spPr>
        <p:txBody>
          <a:bodyPr wrap="none" rtlCol="0" anchor="t"/>
          <a:lstStyle/>
          <a:p>
            <a:pPr marL="0" indent="0" algn="l">
              <a:lnSpc>
                <a:spcPts val="2126"/>
              </a:lnSpc>
              <a:buNone/>
            </a:pPr>
            <a:r>
              <a:rPr lang="en-US" sz="1701" dirty="0">
                <a:solidFill>
                  <a:srgbClr val="EBECEF"/>
                </a:solidFill>
                <a:latin typeface="Fraunces" pitchFamily="34" charset="0"/>
                <a:ea typeface="Fraunces" pitchFamily="34" charset="-122"/>
                <a:cs typeface="Fraunces" pitchFamily="34" charset="-120"/>
              </a:rPr>
              <a:t>Pemberdayaan Masyarakat</a:t>
            </a:r>
            <a:endParaRPr lang="en-US" sz="1701" dirty="0"/>
          </a:p>
        </p:txBody>
      </p:sp>
      <p:sp>
        <p:nvSpPr>
          <p:cNvPr id="15" name="Text 8"/>
          <p:cNvSpPr/>
          <p:nvPr/>
        </p:nvSpPr>
        <p:spPr>
          <a:xfrm>
            <a:off x="604837" y="6339126"/>
            <a:ext cx="7934325" cy="276582"/>
          </a:xfrm>
          <a:prstGeom prst="rect">
            <a:avLst/>
          </a:prstGeom>
          <a:noFill/>
          <a:ln/>
        </p:spPr>
        <p:txBody>
          <a:bodyPr wrap="none" rtlCol="0" anchor="t"/>
          <a:lstStyle/>
          <a:p>
            <a:pPr marL="0" indent="0" algn="l">
              <a:lnSpc>
                <a:spcPts val="2177"/>
              </a:lnSpc>
              <a:buNone/>
            </a:pPr>
            <a:r>
              <a:rPr lang="en-US" sz="1361" dirty="0">
                <a:solidFill>
                  <a:srgbClr val="EBECEF"/>
                </a:solidFill>
                <a:latin typeface="Epilogue" pitchFamily="34" charset="0"/>
                <a:ea typeface="Epilogue" pitchFamily="34" charset="-122"/>
                <a:cs typeface="Epilogue" pitchFamily="34" charset="-120"/>
              </a:rPr>
              <a:t>Program pengembangan masyarakat untuk meningkatkan kesejahteraan sosial.</a:t>
            </a:r>
            <a:endParaRPr lang="en-US" sz="1361" dirty="0"/>
          </a:p>
        </p:txBody>
      </p:sp>
      <p:pic>
        <p:nvPicPr>
          <p:cNvPr id="16" name="Image 5" descr="preencoded.png"/>
          <p:cNvPicPr>
            <a:picLocks noChangeAspect="1"/>
          </p:cNvPicPr>
          <p:nvPr/>
        </p:nvPicPr>
        <p:blipFill>
          <a:blip r:embed="rId8"/>
          <a:stretch>
            <a:fillRect/>
          </a:stretch>
        </p:blipFill>
        <p:spPr>
          <a:xfrm>
            <a:off x="604837" y="7134106"/>
            <a:ext cx="431959" cy="431959"/>
          </a:xfrm>
          <a:prstGeom prst="rect">
            <a:avLst/>
          </a:prstGeom>
        </p:spPr>
      </p:pic>
      <p:sp>
        <p:nvSpPr>
          <p:cNvPr id="17" name="Text 9"/>
          <p:cNvSpPr/>
          <p:nvPr/>
        </p:nvSpPr>
        <p:spPr>
          <a:xfrm>
            <a:off x="604837" y="7738824"/>
            <a:ext cx="2439710" cy="269915"/>
          </a:xfrm>
          <a:prstGeom prst="rect">
            <a:avLst/>
          </a:prstGeom>
          <a:noFill/>
          <a:ln/>
        </p:spPr>
        <p:txBody>
          <a:bodyPr wrap="none" rtlCol="0" anchor="t"/>
          <a:lstStyle/>
          <a:p>
            <a:pPr marL="0" indent="0" algn="l">
              <a:lnSpc>
                <a:spcPts val="2126"/>
              </a:lnSpc>
              <a:buNone/>
            </a:pPr>
            <a:r>
              <a:rPr lang="en-US" sz="1701" dirty="0">
                <a:solidFill>
                  <a:srgbClr val="EBECEF"/>
                </a:solidFill>
                <a:latin typeface="Fraunces" pitchFamily="34" charset="0"/>
                <a:ea typeface="Fraunces" pitchFamily="34" charset="-122"/>
                <a:cs typeface="Fraunces" pitchFamily="34" charset="-120"/>
              </a:rPr>
              <a:t>Konservasi Lingkungan</a:t>
            </a:r>
            <a:endParaRPr lang="en-US" sz="1701" dirty="0"/>
          </a:p>
        </p:txBody>
      </p:sp>
      <p:sp>
        <p:nvSpPr>
          <p:cNvPr id="18" name="Text 10"/>
          <p:cNvSpPr/>
          <p:nvPr/>
        </p:nvSpPr>
        <p:spPr>
          <a:xfrm>
            <a:off x="604837" y="8112323"/>
            <a:ext cx="7934325" cy="276582"/>
          </a:xfrm>
          <a:prstGeom prst="rect">
            <a:avLst/>
          </a:prstGeom>
          <a:noFill/>
          <a:ln/>
        </p:spPr>
        <p:txBody>
          <a:bodyPr wrap="none" rtlCol="0" anchor="t"/>
          <a:lstStyle/>
          <a:p>
            <a:pPr marL="0" indent="0" algn="l">
              <a:lnSpc>
                <a:spcPts val="2177"/>
              </a:lnSpc>
              <a:buNone/>
            </a:pPr>
            <a:r>
              <a:rPr lang="en-US" sz="1361" dirty="0">
                <a:solidFill>
                  <a:srgbClr val="EBECEF"/>
                </a:solidFill>
                <a:latin typeface="Epilogue" pitchFamily="34" charset="0"/>
                <a:ea typeface="Epilogue" pitchFamily="34" charset="-122"/>
                <a:cs typeface="Epilogue" pitchFamily="34" charset="-120"/>
              </a:rPr>
              <a:t>Upaya pelestarian lingkungan dan perlindungan keanekaragaman hayati.</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76225" y="2505075"/>
            <a:ext cx="4933950" cy="3219450"/>
          </a:xfrm>
          <a:prstGeom prst="rect">
            <a:avLst/>
          </a:prstGeom>
        </p:spPr>
      </p:pic>
      <p:sp>
        <p:nvSpPr>
          <p:cNvPr id="6" name="Text 2"/>
          <p:cNvSpPr/>
          <p:nvPr/>
        </p:nvSpPr>
        <p:spPr>
          <a:xfrm>
            <a:off x="6259473" y="607933"/>
            <a:ext cx="7597854" cy="1380649"/>
          </a:xfrm>
          <a:prstGeom prst="rect">
            <a:avLst/>
          </a:prstGeom>
          <a:noFill/>
          <a:ln/>
        </p:spPr>
        <p:txBody>
          <a:bodyPr wrap="square" rtlCol="0" anchor="t"/>
          <a:lstStyle/>
          <a:p>
            <a:pPr marL="0" indent="0">
              <a:lnSpc>
                <a:spcPts val="5436"/>
              </a:lnSpc>
              <a:buNone/>
            </a:pPr>
            <a:r>
              <a:rPr lang="en-US" sz="4349" dirty="0">
                <a:solidFill>
                  <a:srgbClr val="FFFFFF"/>
                </a:solidFill>
                <a:latin typeface="Fraunces" pitchFamily="34" charset="0"/>
                <a:ea typeface="Fraunces" pitchFamily="34" charset="-122"/>
                <a:cs typeface="Fraunces" pitchFamily="34" charset="-120"/>
              </a:rPr>
              <a:t>Isu Regulasi: Harmonisasi Kebijakan</a:t>
            </a:r>
            <a:endParaRPr lang="en-US" sz="4349" dirty="0"/>
          </a:p>
        </p:txBody>
      </p:sp>
      <p:pic>
        <p:nvPicPr>
          <p:cNvPr id="7" name="Image 2" descr="preencoded.png"/>
          <p:cNvPicPr>
            <a:picLocks noChangeAspect="1"/>
          </p:cNvPicPr>
          <p:nvPr/>
        </p:nvPicPr>
        <p:blipFill>
          <a:blip r:embed="rId5"/>
          <a:stretch>
            <a:fillRect/>
          </a:stretch>
        </p:blipFill>
        <p:spPr>
          <a:xfrm>
            <a:off x="6259473" y="2319933"/>
            <a:ext cx="1104543" cy="1767245"/>
          </a:xfrm>
          <a:prstGeom prst="rect">
            <a:avLst/>
          </a:prstGeom>
        </p:spPr>
      </p:pic>
      <p:sp>
        <p:nvSpPr>
          <p:cNvPr id="8" name="Text 3"/>
          <p:cNvSpPr/>
          <p:nvPr/>
        </p:nvSpPr>
        <p:spPr>
          <a:xfrm>
            <a:off x="7695367" y="2540794"/>
            <a:ext cx="2761298" cy="345043"/>
          </a:xfrm>
          <a:prstGeom prst="rect">
            <a:avLst/>
          </a:prstGeom>
          <a:noFill/>
          <a:ln/>
        </p:spPr>
        <p:txBody>
          <a:bodyPr wrap="none" rtlCol="0" anchor="t"/>
          <a:lstStyle/>
          <a:p>
            <a:pPr marL="0" indent="0" algn="l">
              <a:lnSpc>
                <a:spcPts val="2718"/>
              </a:lnSpc>
              <a:buNone/>
            </a:pPr>
            <a:r>
              <a:rPr lang="en-US" sz="2174" dirty="0">
                <a:solidFill>
                  <a:srgbClr val="EBECEF"/>
                </a:solidFill>
                <a:latin typeface="Fraunces" pitchFamily="34" charset="0"/>
                <a:ea typeface="Fraunces" pitchFamily="34" charset="-122"/>
                <a:cs typeface="Fraunces" pitchFamily="34" charset="-120"/>
              </a:rPr>
              <a:t>Sinkronisasi</a:t>
            </a:r>
            <a:endParaRPr lang="en-US" sz="2174" dirty="0"/>
          </a:p>
        </p:txBody>
      </p:sp>
      <p:sp>
        <p:nvSpPr>
          <p:cNvPr id="9" name="Text 4"/>
          <p:cNvSpPr/>
          <p:nvPr/>
        </p:nvSpPr>
        <p:spPr>
          <a:xfrm>
            <a:off x="7695367" y="3018353"/>
            <a:ext cx="6161961" cy="706755"/>
          </a:xfrm>
          <a:prstGeom prst="rect">
            <a:avLst/>
          </a:prstGeom>
          <a:noFill/>
          <a:ln/>
        </p:spPr>
        <p:txBody>
          <a:bodyPr wrap="square" rtlCol="0" anchor="t"/>
          <a:lstStyle/>
          <a:p>
            <a:pPr marL="0" indent="0" algn="l">
              <a:lnSpc>
                <a:spcPts val="2783"/>
              </a:lnSpc>
              <a:buNone/>
            </a:pPr>
            <a:r>
              <a:rPr lang="en-US" sz="1739" dirty="0">
                <a:solidFill>
                  <a:srgbClr val="EBECEF"/>
                </a:solidFill>
                <a:latin typeface="Epilogue" pitchFamily="34" charset="0"/>
                <a:ea typeface="Epilogue" pitchFamily="34" charset="-122"/>
                <a:cs typeface="Epilogue" pitchFamily="34" charset="-120"/>
              </a:rPr>
              <a:t>Penyelarasan peraturan dan kebijakan antara pemerintah pusat dan daerah.</a:t>
            </a:r>
            <a:endParaRPr lang="en-US" sz="1739" dirty="0"/>
          </a:p>
        </p:txBody>
      </p:sp>
      <p:pic>
        <p:nvPicPr>
          <p:cNvPr id="10" name="Image 3" descr="preencoded.png"/>
          <p:cNvPicPr>
            <a:picLocks noChangeAspect="1"/>
          </p:cNvPicPr>
          <p:nvPr/>
        </p:nvPicPr>
        <p:blipFill>
          <a:blip r:embed="rId6"/>
          <a:stretch>
            <a:fillRect/>
          </a:stretch>
        </p:blipFill>
        <p:spPr>
          <a:xfrm>
            <a:off x="6259473" y="4087178"/>
            <a:ext cx="1104543" cy="1767245"/>
          </a:xfrm>
          <a:prstGeom prst="rect">
            <a:avLst/>
          </a:prstGeom>
        </p:spPr>
      </p:pic>
      <p:sp>
        <p:nvSpPr>
          <p:cNvPr id="11" name="Text 5"/>
          <p:cNvSpPr/>
          <p:nvPr/>
        </p:nvSpPr>
        <p:spPr>
          <a:xfrm>
            <a:off x="7695367" y="4308038"/>
            <a:ext cx="2761298" cy="345043"/>
          </a:xfrm>
          <a:prstGeom prst="rect">
            <a:avLst/>
          </a:prstGeom>
          <a:noFill/>
          <a:ln/>
        </p:spPr>
        <p:txBody>
          <a:bodyPr wrap="none" rtlCol="0" anchor="t"/>
          <a:lstStyle/>
          <a:p>
            <a:pPr marL="0" indent="0" algn="l">
              <a:lnSpc>
                <a:spcPts val="2718"/>
              </a:lnSpc>
              <a:buNone/>
            </a:pPr>
            <a:r>
              <a:rPr lang="en-US" sz="2174" dirty="0">
                <a:solidFill>
                  <a:srgbClr val="EBECEF"/>
                </a:solidFill>
                <a:latin typeface="Fraunces" pitchFamily="34" charset="0"/>
                <a:ea typeface="Fraunces" pitchFamily="34" charset="-122"/>
                <a:cs typeface="Fraunces" pitchFamily="34" charset="-120"/>
              </a:rPr>
              <a:t>Deregulasi</a:t>
            </a:r>
            <a:endParaRPr lang="en-US" sz="2174" dirty="0"/>
          </a:p>
        </p:txBody>
      </p:sp>
      <p:sp>
        <p:nvSpPr>
          <p:cNvPr id="12" name="Text 6"/>
          <p:cNvSpPr/>
          <p:nvPr/>
        </p:nvSpPr>
        <p:spPr>
          <a:xfrm>
            <a:off x="7695367" y="4785598"/>
            <a:ext cx="6161961" cy="706755"/>
          </a:xfrm>
          <a:prstGeom prst="rect">
            <a:avLst/>
          </a:prstGeom>
          <a:noFill/>
          <a:ln/>
        </p:spPr>
        <p:txBody>
          <a:bodyPr wrap="square" rtlCol="0" anchor="t"/>
          <a:lstStyle/>
          <a:p>
            <a:pPr marL="0" indent="0" algn="l">
              <a:lnSpc>
                <a:spcPts val="2783"/>
              </a:lnSpc>
              <a:buNone/>
            </a:pPr>
            <a:r>
              <a:rPr lang="en-US" sz="1739" dirty="0">
                <a:solidFill>
                  <a:srgbClr val="EBECEF"/>
                </a:solidFill>
                <a:latin typeface="Epilogue" pitchFamily="34" charset="0"/>
                <a:ea typeface="Epilogue" pitchFamily="34" charset="-122"/>
                <a:cs typeface="Epilogue" pitchFamily="34" charset="-120"/>
              </a:rPr>
              <a:t>Penyederhanaan regulasi untuk meningkatkan efisiensi dan daya saing.</a:t>
            </a:r>
            <a:endParaRPr lang="en-US" sz="1739" dirty="0"/>
          </a:p>
        </p:txBody>
      </p:sp>
      <p:pic>
        <p:nvPicPr>
          <p:cNvPr id="13" name="Image 4" descr="preencoded.png"/>
          <p:cNvPicPr>
            <a:picLocks noChangeAspect="1"/>
          </p:cNvPicPr>
          <p:nvPr/>
        </p:nvPicPr>
        <p:blipFill>
          <a:blip r:embed="rId7"/>
          <a:stretch>
            <a:fillRect/>
          </a:stretch>
        </p:blipFill>
        <p:spPr>
          <a:xfrm>
            <a:off x="6259473" y="5854422"/>
            <a:ext cx="1104543" cy="1767245"/>
          </a:xfrm>
          <a:prstGeom prst="rect">
            <a:avLst/>
          </a:prstGeom>
        </p:spPr>
      </p:pic>
      <p:sp>
        <p:nvSpPr>
          <p:cNvPr id="14" name="Text 7"/>
          <p:cNvSpPr/>
          <p:nvPr/>
        </p:nvSpPr>
        <p:spPr>
          <a:xfrm>
            <a:off x="7695367" y="6075283"/>
            <a:ext cx="2761298" cy="345043"/>
          </a:xfrm>
          <a:prstGeom prst="rect">
            <a:avLst/>
          </a:prstGeom>
          <a:noFill/>
          <a:ln/>
        </p:spPr>
        <p:txBody>
          <a:bodyPr wrap="none" rtlCol="0" anchor="t"/>
          <a:lstStyle/>
          <a:p>
            <a:pPr marL="0" indent="0" algn="l">
              <a:lnSpc>
                <a:spcPts val="2718"/>
              </a:lnSpc>
              <a:buNone/>
            </a:pPr>
            <a:r>
              <a:rPr lang="en-US" sz="2174" dirty="0">
                <a:solidFill>
                  <a:srgbClr val="EBECEF"/>
                </a:solidFill>
                <a:latin typeface="Fraunces" pitchFamily="34" charset="0"/>
                <a:ea typeface="Fraunces" pitchFamily="34" charset="-122"/>
                <a:cs typeface="Fraunces" pitchFamily="34" charset="-120"/>
              </a:rPr>
              <a:t>Koordinasi</a:t>
            </a:r>
            <a:endParaRPr lang="en-US" sz="2174" dirty="0"/>
          </a:p>
        </p:txBody>
      </p:sp>
      <p:sp>
        <p:nvSpPr>
          <p:cNvPr id="15" name="Text 8"/>
          <p:cNvSpPr/>
          <p:nvPr/>
        </p:nvSpPr>
        <p:spPr>
          <a:xfrm>
            <a:off x="7695367" y="6552843"/>
            <a:ext cx="6161961" cy="706755"/>
          </a:xfrm>
          <a:prstGeom prst="rect">
            <a:avLst/>
          </a:prstGeom>
          <a:noFill/>
          <a:ln/>
        </p:spPr>
        <p:txBody>
          <a:bodyPr wrap="square" rtlCol="0" anchor="t"/>
          <a:lstStyle/>
          <a:p>
            <a:pPr marL="0" indent="0" algn="l">
              <a:lnSpc>
                <a:spcPts val="2783"/>
              </a:lnSpc>
              <a:buNone/>
            </a:pPr>
            <a:r>
              <a:rPr lang="en-US" sz="1739" dirty="0">
                <a:solidFill>
                  <a:srgbClr val="EBECEF"/>
                </a:solidFill>
                <a:latin typeface="Epilogue" pitchFamily="34" charset="0"/>
                <a:ea typeface="Epilogue" pitchFamily="34" charset="-122"/>
                <a:cs typeface="Epilogue" pitchFamily="34" charset="-120"/>
              </a:rPr>
              <a:t>Kolaborasi antar pemangku kepentingan dalam perumusan dan implementasi kebijakan.</a:t>
            </a:r>
            <a:endParaRPr lang="en-US" sz="173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52610" y="2745343"/>
            <a:ext cx="4869180" cy="2738914"/>
          </a:xfrm>
          <a:prstGeom prst="rect">
            <a:avLst/>
          </a:prstGeom>
        </p:spPr>
      </p:pic>
      <p:sp>
        <p:nvSpPr>
          <p:cNvPr id="6" name="Text 2"/>
          <p:cNvSpPr/>
          <p:nvPr/>
        </p:nvSpPr>
        <p:spPr>
          <a:xfrm>
            <a:off x="864037" y="1775460"/>
            <a:ext cx="7415927" cy="1543050"/>
          </a:xfrm>
          <a:prstGeom prst="rect">
            <a:avLst/>
          </a:prstGeom>
          <a:noFill/>
          <a:ln/>
        </p:spPr>
        <p:txBody>
          <a:bodyPr wrap="square" rtlCol="0" anchor="t"/>
          <a:lstStyle/>
          <a:p>
            <a:pPr marL="0" indent="0">
              <a:lnSpc>
                <a:spcPts val="6075"/>
              </a:lnSpc>
              <a:buNone/>
            </a:pPr>
            <a:r>
              <a:rPr lang="en-US" sz="4860" dirty="0">
                <a:solidFill>
                  <a:srgbClr val="FFFFFF"/>
                </a:solidFill>
                <a:latin typeface="Fraunces" pitchFamily="34" charset="0"/>
                <a:ea typeface="Fraunces" pitchFamily="34" charset="-122"/>
                <a:cs typeface="Fraunces" pitchFamily="34" charset="-120"/>
              </a:rPr>
              <a:t>Kesimpulan dan Rekomendasi</a:t>
            </a:r>
            <a:endParaRPr lang="en-US" sz="4860" dirty="0"/>
          </a:p>
        </p:txBody>
      </p:sp>
      <p:sp>
        <p:nvSpPr>
          <p:cNvPr id="7" name="Text 3"/>
          <p:cNvSpPr/>
          <p:nvPr/>
        </p:nvSpPr>
        <p:spPr>
          <a:xfrm>
            <a:off x="864037" y="3688794"/>
            <a:ext cx="7415927" cy="2765346"/>
          </a:xfrm>
          <a:prstGeom prst="rect">
            <a:avLst/>
          </a:prstGeom>
          <a:noFill/>
          <a:ln/>
        </p:spPr>
        <p:txBody>
          <a:bodyPr wrap="square" rtlCol="0" anchor="t"/>
          <a:lstStyle/>
          <a:p>
            <a:pPr marL="0" indent="0">
              <a:lnSpc>
                <a:spcPts val="3110"/>
              </a:lnSpc>
              <a:buNone/>
            </a:pPr>
            <a:r>
              <a:rPr lang="en-US" sz="1944" dirty="0">
                <a:solidFill>
                  <a:srgbClr val="EBECEF"/>
                </a:solidFill>
                <a:latin typeface="Epilogue" pitchFamily="34" charset="0"/>
                <a:ea typeface="Epilogue" pitchFamily="34" charset="-122"/>
                <a:cs typeface="Epilogue" pitchFamily="34" charset="-120"/>
              </a:rPr>
              <a:t>Analisis komprehensif atas isu-isu kontemporer BUMN, BUMD, dan BUMDes menghasilkan sejumlah rekomendasi strategis untuk meningkatkan tata kelola, kinerja, kapabilitas SDM, adopsi teknologi, keberlanjutan, dan harmonisasi kebijakan. Implementasi efektif atas rekomendasi tersebut diharapkan dapat mengoptimalkan peran dan kontribusi badan-badan usaha milik negara/daerah/desa.</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Custom</PresentationFormat>
  <Paragraphs>65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2024-07-19T06:27:14Z</dcterms:created>
  <dcterms:modified xsi:type="dcterms:W3CDTF">2024-07-19T06:34:50Z</dcterms:modified>
</cp:coreProperties>
</file>