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97" r:id="rId3"/>
    <p:sldId id="286" r:id="rId4"/>
    <p:sldId id="448" r:id="rId5"/>
    <p:sldId id="452" r:id="rId6"/>
    <p:sldId id="474" r:id="rId7"/>
    <p:sldId id="475" r:id="rId8"/>
    <p:sldId id="476" r:id="rId9"/>
    <p:sldId id="491" r:id="rId10"/>
    <p:sldId id="477" r:id="rId11"/>
    <p:sldId id="478" r:id="rId12"/>
    <p:sldId id="479" r:id="rId13"/>
    <p:sldId id="480" r:id="rId14"/>
    <p:sldId id="481" r:id="rId15"/>
    <p:sldId id="490" r:id="rId16"/>
    <p:sldId id="482" r:id="rId17"/>
    <p:sldId id="488" r:id="rId18"/>
    <p:sldId id="449" r:id="rId19"/>
    <p:sldId id="450" r:id="rId20"/>
    <p:sldId id="470" r:id="rId21"/>
    <p:sldId id="471" r:id="rId22"/>
    <p:sldId id="483" r:id="rId23"/>
    <p:sldId id="484" r:id="rId24"/>
    <p:sldId id="489" r:id="rId25"/>
    <p:sldId id="485" r:id="rId26"/>
    <p:sldId id="486" r:id="rId27"/>
    <p:sldId id="487" r:id="rId28"/>
    <p:sldId id="451" r:id="rId29"/>
    <p:sldId id="465" r:id="rId30"/>
    <p:sldId id="466" r:id="rId31"/>
    <p:sldId id="467" r:id="rId32"/>
    <p:sldId id="468" r:id="rId33"/>
    <p:sldId id="469" r:id="rId34"/>
    <p:sldId id="473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0882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6F188D-6A40-0044-A84D-965583E80E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52E43-075C-F245-8CE1-1A32EC93C59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20E42A-71F6-7A4E-ACB3-F6E7B2962F6C}" type="datetimeFigureOut">
              <a:rPr lang="en-US" altLang="en-US"/>
              <a:pPr>
                <a:defRPr/>
              </a:pPr>
              <a:t>4/28/21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DAA621-EAF9-604A-92B4-E9D29EFCE8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34ED799-C74B-C043-848E-C2E1C59AF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3D7A8-13D9-404D-9D28-758552A1BE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62087-ED2A-E443-9134-670404D6F1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ADACAA-2F67-0C41-BF25-CBC4CBAC0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6600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E:\PERKULIAHAN\MAKUL\STUDI KELAYAKAN BISNIS\Gambar\bem-header-unisnu-jepara.jpg">
            <a:extLst>
              <a:ext uri="{FF2B5EF4-FFF2-40B4-BE49-F238E27FC236}">
                <a16:creationId xmlns:a16="http://schemas.microsoft.com/office/drawing/2014/main" id="{D21CE11C-95A8-A140-87C3-35AFB8AA1C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20638"/>
            <a:ext cx="9142412" cy="150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2E0DD65-B7EC-D249-A6DA-FA4082E14A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00788" y="6145213"/>
            <a:ext cx="2813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b="1">
                <a:solidFill>
                  <a:srgbClr val="006600"/>
                </a:solidFill>
                <a:latin typeface="Trajan Pro" panose="02020502050506020301" pitchFamily="18" charset="77"/>
              </a:rPr>
              <a:t>FEB UNISNU JEPARA</a:t>
            </a:r>
            <a:endParaRPr lang="en-GB" altLang="en-US" b="1">
              <a:solidFill>
                <a:srgbClr val="006600"/>
              </a:solidFill>
              <a:latin typeface="Trajan Pro" panose="02020502050506020301" pitchFamily="18" charset="77"/>
            </a:endParaRPr>
          </a:p>
        </p:txBody>
      </p:sp>
      <p:pic>
        <p:nvPicPr>
          <p:cNvPr id="6" name="Picture 2" descr="E:\FEB\LOGO UNISNU\UNISNU-3D-294x300.png">
            <a:extLst>
              <a:ext uri="{FF2B5EF4-FFF2-40B4-BE49-F238E27FC236}">
                <a16:creationId xmlns:a16="http://schemas.microsoft.com/office/drawing/2014/main" id="{CCBCF9A9-9B16-104C-AACE-2DEADED212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38" y="6018213"/>
            <a:ext cx="62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B3358C-C32A-CD40-8E73-77852D14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EBC0-CD06-3A4A-978F-6AD71C071ECF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BA3546-B17A-254F-8358-78CA411B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64873B-ECB8-644F-96A7-51D0F402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5F232-592B-1543-8CA1-803BDFC19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13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FF60A-02F1-2741-B8AC-60F6951C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DD86-FF22-FA43-A4D9-2D712A7FADBA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BE18-652C-4F45-8D1B-3985BA2C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57E97-F5BF-7447-B44D-80635878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80F7-6B20-974A-8753-C066749312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85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E2E79-060A-754A-AE6B-73AA9871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7331-3493-E849-94FF-C524F76B49ED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C0E47-16AF-DA45-AAA7-BEDD594D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F9A27-4342-8C46-A395-36EC82A0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48A1D-6253-4E42-8930-8AF3F3FF1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8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69E6D5-B0D3-A741-B1C0-E8D0908CAC6E}"/>
              </a:ext>
            </a:extLst>
          </p:cNvPr>
          <p:cNvSpPr/>
          <p:nvPr userDrawn="1"/>
        </p:nvSpPr>
        <p:spPr>
          <a:xfrm>
            <a:off x="1258888" y="12700"/>
            <a:ext cx="7885112" cy="90805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E99FC9-74FC-0E46-9F45-D28E67242353}"/>
              </a:ext>
            </a:extLst>
          </p:cNvPr>
          <p:cNvSpPr/>
          <p:nvPr userDrawn="1"/>
        </p:nvSpPr>
        <p:spPr>
          <a:xfrm>
            <a:off x="0" y="12700"/>
            <a:ext cx="1116013" cy="9096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pic>
        <p:nvPicPr>
          <p:cNvPr id="6" name="Picture 2" descr="E:\FEB\LOGO UNISNU\UNISNU-3D-294x300.png">
            <a:extLst>
              <a:ext uri="{FF2B5EF4-FFF2-40B4-BE49-F238E27FC236}">
                <a16:creationId xmlns:a16="http://schemas.microsoft.com/office/drawing/2014/main" id="{150A5727-4CFB-0348-BCCB-69A32ADEA4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79375"/>
            <a:ext cx="7905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14D00F6-BABA-C34D-AB24-1085BEF8530A}"/>
              </a:ext>
            </a:extLst>
          </p:cNvPr>
          <p:cNvSpPr txBox="1">
            <a:spLocks/>
          </p:cNvSpPr>
          <p:nvPr userDrawn="1"/>
        </p:nvSpPr>
        <p:spPr>
          <a:xfrm>
            <a:off x="6156325" y="6165850"/>
            <a:ext cx="2822575" cy="6477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>
                <a:solidFill>
                  <a:srgbClr val="006600"/>
                </a:solidFill>
                <a:latin typeface="Trajan Pro" panose="02020502050506020301" pitchFamily="18" charset="77"/>
              </a:rPr>
              <a:t>FEB UNISNU JEPARA</a:t>
            </a:r>
            <a:endParaRPr lang="en-GB" altLang="en-US" sz="1600" b="1">
              <a:solidFill>
                <a:srgbClr val="006600"/>
              </a:solidFill>
              <a:latin typeface="Trajan Pro" panose="02020502050506020301" pitchFamily="18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3252"/>
            <a:ext cx="7560840" cy="90784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/>
          <a:lstStyle>
            <a:lvl1pPr>
              <a:defRPr>
                <a:latin typeface="Bell MT" pitchFamily="18" charset="0"/>
              </a:defRPr>
            </a:lvl1pPr>
            <a:lvl2pPr>
              <a:defRPr>
                <a:latin typeface="Bell MT" pitchFamily="18" charset="0"/>
              </a:defRPr>
            </a:lvl2pPr>
            <a:lvl3pPr>
              <a:defRPr>
                <a:latin typeface="Bell MT" pitchFamily="18" charset="0"/>
              </a:defRPr>
            </a:lvl3pPr>
            <a:lvl4pPr>
              <a:defRPr>
                <a:latin typeface="Bell MT" pitchFamily="18" charset="0"/>
              </a:defRPr>
            </a:lvl4pPr>
            <a:lvl5pPr>
              <a:defRPr>
                <a:latin typeface="Bell MT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9D6E53B-C3F9-C243-98CD-ED24784D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250D0-8031-E84C-8A9C-953E22422615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5EC1E40-226D-F246-AF8C-12498708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EE679A5-C1A4-AF44-AFB1-D64B9810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C9E7-C9BB-B64C-A16A-4A4FB6414C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43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52F79-0183-D44C-8181-33D42B6E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ADF1D-CF3F-4D46-8D35-EB8A481BE2EB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5DDF2-D78D-4F46-86F2-93B691E1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FF2EE-C80E-7D4A-8D53-C5C1D83D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1329-4AAB-4E4E-8E78-292BB8E78C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59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9FC25-A0B3-DE4B-B242-DA99EE42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EA1D-FD3A-E44A-A1AC-19AB486FFC67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374A56-1141-FE46-8ECB-498E741C9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38DEBA-0AF3-AF4E-A100-7B6B0906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E676-9082-D54E-A62B-C9868E0612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13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0440EA-91A7-E94A-87D0-5949371E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3DCD-B72E-084A-A0B4-8BC90271CA5F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FCE9EA-A6EE-4B4F-ACD0-99BDCF64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4164E5-DC7F-8744-ADB0-29AF24DF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8365-E451-1E44-B04C-C24F6719A3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65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678FCF8-28C2-1B48-8AA3-6728D04D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66FC1-26B2-3D4B-BBB5-7E6FFEAF398A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E025984-9C14-A344-BEF7-459F85AA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9508F3D-02E9-8E4F-A38D-0F5BF245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1E601-4AAC-A44C-9494-5F2905B42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44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F717EA0-5EFA-0448-BA16-73EB6A15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E805D-8002-E946-BC90-45650DC52DC0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9458562-55AA-9A44-A761-0166AF5F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40755D-0C1A-254C-8925-8FB86F13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9775-647E-A346-8710-C961E5425D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449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B45631-F69B-2E44-8D4C-2261BA6B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D3FCC-D9F4-8F49-8ADE-54EE441E7653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69277D-F149-C141-AFA7-ECC41D46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205CCF-2A75-B944-80B4-19B95CF2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8FD8-60C9-0F45-A46B-8B1E4E223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207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B1FC60-190D-AA4D-9954-3DD63B56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75FE5-14E1-A145-9D9E-E4327F589772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8AF9BE-FB54-894E-8CDA-819D5923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6FDC27-B1ED-FC4D-B2B8-F9CE4D94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A6AD-E370-2A48-BFFD-598D86514E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74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F614425-039D-1341-BE9D-A7A3207FD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858FEDA-C966-DF48-A274-D59AA2C0B8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C510-F79C-CA4D-96CC-17820CA0E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D08AD22-EDEF-3748-9A7E-BD3FD5AF29E5}" type="datetimeFigureOut">
              <a:rPr lang="en-GB" altLang="en-US"/>
              <a:pPr>
                <a:defRPr/>
              </a:pPr>
              <a:t>28/04/2021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53853-176B-494F-A17C-6B2DC9BEA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78D0-ADB3-9B4F-B88B-2D70A1F6A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1F8317-D9CD-F84F-89E2-36424CDB5C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3BBA2A1-35C8-5E40-BFBB-0744A5A2E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1484785"/>
            <a:ext cx="8280920" cy="2115666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Audit </a:t>
            </a:r>
            <a:r>
              <a:rPr lang="en-US" sz="4800" b="1" dirty="0" err="1">
                <a:solidFill>
                  <a:schemeClr val="bg1"/>
                </a:solidFill>
              </a:rPr>
              <a:t>Terhadap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Siklus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Pengeluaran</a:t>
            </a:r>
            <a:r>
              <a:rPr lang="en-US" sz="4800" b="1" dirty="0">
                <a:solidFill>
                  <a:schemeClr val="bg1"/>
                </a:solidFill>
              </a:rPr>
              <a:t>: </a:t>
            </a:r>
            <a:r>
              <a:rPr lang="en-US" sz="4000" b="1" dirty="0" err="1">
                <a:solidFill>
                  <a:schemeClr val="bg1"/>
                </a:solidFill>
              </a:rPr>
              <a:t>Pengujian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Subtantif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Terhadap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Aktiva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Tidak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Berwujud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38163FFD-595B-7A41-BE21-A43033ED5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7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Fatchur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Rohman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SE,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M.Pd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M.Si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CADE, CAAT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9FE70-4F46-4E49-924D-8480D2E5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Leasehold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7556B-B7DC-8E42-9152-FFA592FDC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400" b="1" dirty="0"/>
              <a:t>Lease</a:t>
            </a:r>
            <a:r>
              <a:rPr lang="en-US" sz="3400" dirty="0"/>
              <a:t> </a:t>
            </a:r>
            <a:r>
              <a:rPr lang="en-US" sz="3400" dirty="0" err="1"/>
              <a:t>merupakan</a:t>
            </a:r>
            <a:r>
              <a:rPr lang="en-US" sz="3400" dirty="0"/>
              <a:t> </a:t>
            </a:r>
            <a:r>
              <a:rPr lang="en-US" sz="3400" dirty="0" err="1"/>
              <a:t>hak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menggunakan</a:t>
            </a:r>
            <a:r>
              <a:rPr lang="en-US" sz="3400" dirty="0"/>
              <a:t> </a:t>
            </a:r>
            <a:r>
              <a:rPr lang="en-US" sz="3400" dirty="0" err="1"/>
              <a:t>kekayaan</a:t>
            </a:r>
            <a:r>
              <a:rPr lang="en-US" sz="3400" dirty="0"/>
              <a:t> </a:t>
            </a:r>
            <a:r>
              <a:rPr lang="en-US" sz="3400" dirty="0" err="1"/>
              <a:t>tetap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jangka</a:t>
            </a:r>
            <a:r>
              <a:rPr lang="en-US" sz="3400" dirty="0"/>
              <a:t> </a:t>
            </a:r>
            <a:r>
              <a:rPr lang="en-US" sz="3400" dirty="0" err="1"/>
              <a:t>waktu</a:t>
            </a:r>
            <a:r>
              <a:rPr lang="en-US" sz="3400" dirty="0"/>
              <a:t> yang </a:t>
            </a:r>
            <a:r>
              <a:rPr lang="en-US" sz="3400" dirty="0" err="1"/>
              <a:t>tersebut</a:t>
            </a:r>
            <a:r>
              <a:rPr lang="en-US" sz="3400" dirty="0"/>
              <a:t> </a:t>
            </a:r>
            <a:r>
              <a:rPr lang="en-US" sz="3400" dirty="0" err="1"/>
              <a:t>dalam</a:t>
            </a:r>
            <a:r>
              <a:rPr lang="en-US" sz="3400" dirty="0"/>
              <a:t> </a:t>
            </a:r>
            <a:r>
              <a:rPr lang="en-US" sz="3400" dirty="0" err="1"/>
              <a:t>kontrak</a:t>
            </a:r>
            <a:r>
              <a:rPr lang="en-US" sz="3400" dirty="0"/>
              <a:t>.</a:t>
            </a:r>
          </a:p>
          <a:p>
            <a:pPr marL="0" indent="0">
              <a:buNone/>
            </a:pPr>
            <a:r>
              <a:rPr lang="en-US" sz="3400" dirty="0" err="1"/>
              <a:t>Misal</a:t>
            </a:r>
            <a:r>
              <a:rPr lang="en-US" sz="3400" dirty="0"/>
              <a:t>: </a:t>
            </a:r>
            <a:r>
              <a:rPr lang="en-US" sz="3400" dirty="0" err="1"/>
              <a:t>perusahaan</a:t>
            </a:r>
            <a:r>
              <a:rPr lang="en-US" sz="3400" dirty="0"/>
              <a:t> </a:t>
            </a:r>
            <a:r>
              <a:rPr lang="en-US" sz="3400" b="1" dirty="0" err="1"/>
              <a:t>membangun</a:t>
            </a:r>
            <a:r>
              <a:rPr lang="en-US" sz="3400" b="1" dirty="0"/>
              <a:t> Gedung </a:t>
            </a:r>
            <a:r>
              <a:rPr lang="en-US" sz="3400" dirty="0" err="1"/>
              <a:t>sesuai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spesifikasinya</a:t>
            </a:r>
            <a:r>
              <a:rPr lang="en-US" sz="3400" dirty="0"/>
              <a:t> </a:t>
            </a:r>
            <a:r>
              <a:rPr lang="en-US" sz="3400" b="1" dirty="0" err="1"/>
              <a:t>kemudian</a:t>
            </a:r>
            <a:r>
              <a:rPr lang="en-US" sz="3400" b="1" dirty="0"/>
              <a:t> </a:t>
            </a:r>
            <a:r>
              <a:rPr lang="en-US" sz="3400" b="1" dirty="0" err="1"/>
              <a:t>menjual</a:t>
            </a:r>
            <a:r>
              <a:rPr lang="en-US" sz="3400" b="1" dirty="0"/>
              <a:t> </a:t>
            </a:r>
            <a:r>
              <a:rPr lang="en-US" sz="3400" dirty="0"/>
              <a:t>Gedung </a:t>
            </a:r>
            <a:r>
              <a:rPr lang="en-US" sz="3400" dirty="0" err="1"/>
              <a:t>tersebut</a:t>
            </a:r>
            <a:r>
              <a:rPr lang="en-US" sz="3400" dirty="0"/>
              <a:t> dan </a:t>
            </a:r>
            <a:r>
              <a:rPr lang="en-US" sz="3400" dirty="0" err="1"/>
              <a:t>bersamaan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hal</a:t>
            </a:r>
            <a:r>
              <a:rPr lang="en-US" sz="3400" dirty="0"/>
              <a:t> </a:t>
            </a:r>
            <a:r>
              <a:rPr lang="en-US" sz="3400" dirty="0" err="1"/>
              <a:t>tersebut</a:t>
            </a:r>
            <a:r>
              <a:rPr lang="en-US" sz="3400" dirty="0"/>
              <a:t> </a:t>
            </a:r>
            <a:r>
              <a:rPr lang="en-US" sz="3400" dirty="0" err="1"/>
              <a:t>perusahaan</a:t>
            </a:r>
            <a:r>
              <a:rPr lang="en-US" sz="3400" dirty="0"/>
              <a:t> </a:t>
            </a:r>
            <a:r>
              <a:rPr lang="en-US" sz="3400" b="1" dirty="0" err="1"/>
              <a:t>menyewa</a:t>
            </a:r>
            <a:r>
              <a:rPr lang="en-US" sz="3400" b="1" dirty="0"/>
              <a:t> Kembali</a:t>
            </a:r>
            <a:r>
              <a:rPr lang="en-US" sz="3400" dirty="0"/>
              <a:t> </a:t>
            </a:r>
            <a:r>
              <a:rPr lang="en-US" sz="3400" dirty="0" err="1"/>
              <a:t>bangunan</a:t>
            </a:r>
            <a:r>
              <a:rPr lang="en-US" sz="3400" dirty="0"/>
              <a:t> </a:t>
            </a:r>
            <a:r>
              <a:rPr lang="en-US" sz="3400" dirty="0" err="1"/>
              <a:t>tersebut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jangka</a:t>
            </a:r>
            <a:r>
              <a:rPr lang="en-US" sz="3400" dirty="0"/>
              <a:t> </a:t>
            </a:r>
            <a:r>
              <a:rPr lang="en-US" sz="3400" dirty="0" err="1"/>
              <a:t>waktu</a:t>
            </a:r>
            <a:r>
              <a:rPr lang="en-US" sz="3400" dirty="0"/>
              <a:t> </a:t>
            </a:r>
            <a:r>
              <a:rPr lang="en-US" sz="3400" dirty="0" err="1"/>
              <a:t>tertentu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94583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A4BA-25BD-B941-9840-357CFDBF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Hak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cipta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AC5A4-ABAA-C444-85B3-8931220BF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/>
              <a:t>Hak</a:t>
            </a:r>
            <a:r>
              <a:rPr lang="en-US" b="1" dirty="0"/>
              <a:t> </a:t>
            </a:r>
            <a:r>
              <a:rPr lang="en-US" b="1" dirty="0" err="1"/>
              <a:t>cipta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istimewa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eksklusif</a:t>
            </a:r>
            <a:r>
              <a:rPr lang="en-US" dirty="0"/>
              <a:t> </a:t>
            </a:r>
            <a:r>
              <a:rPr lang="en-US" dirty="0" err="1"/>
              <a:t>pencipta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oleh </a:t>
            </a:r>
            <a:r>
              <a:rPr lang="en-US" dirty="0" err="1"/>
              <a:t>pemerintah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sz="3600" dirty="0" err="1"/>
              <a:t>Jenis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biasanya</a:t>
            </a:r>
            <a:r>
              <a:rPr lang="en-US" sz="3600" dirty="0"/>
              <a:t> </a:t>
            </a:r>
            <a:r>
              <a:rPr lang="en-US" sz="3600" dirty="0" err="1"/>
              <a:t>digunakan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perlindungan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ciptaan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</a:t>
            </a:r>
            <a:r>
              <a:rPr lang="en-US" sz="3600" dirty="0" err="1"/>
              <a:t>karya</a:t>
            </a:r>
            <a:r>
              <a:rPr lang="en-US" sz="3600" dirty="0"/>
              <a:t> </a:t>
            </a:r>
            <a:r>
              <a:rPr lang="en-US" sz="3600" dirty="0" err="1"/>
              <a:t>tulis</a:t>
            </a:r>
            <a:r>
              <a:rPr lang="en-US" sz="3600" dirty="0"/>
              <a:t>, </a:t>
            </a:r>
            <a:r>
              <a:rPr lang="en-US" sz="3600" dirty="0" err="1"/>
              <a:t>musik</a:t>
            </a:r>
            <a:r>
              <a:rPr lang="en-US" sz="3600" dirty="0"/>
              <a:t>, </a:t>
            </a:r>
            <a:r>
              <a:rPr lang="en-US" sz="3600" dirty="0" err="1"/>
              <a:t>karya</a:t>
            </a:r>
            <a:r>
              <a:rPr lang="en-US" sz="3600" dirty="0"/>
              <a:t> </a:t>
            </a:r>
            <a:r>
              <a:rPr lang="en-US" sz="3600" dirty="0" err="1"/>
              <a:t>arsitektur</a:t>
            </a:r>
            <a:r>
              <a:rPr lang="en-US" sz="3600" dirty="0"/>
              <a:t>, </a:t>
            </a:r>
            <a:r>
              <a:rPr lang="en-US" sz="3600" dirty="0" err="1"/>
              <a:t>karya</a:t>
            </a:r>
            <a:r>
              <a:rPr lang="en-US" sz="3600" dirty="0"/>
              <a:t> </a:t>
            </a:r>
            <a:r>
              <a:rPr lang="en-US" sz="3600" dirty="0" err="1"/>
              <a:t>seni</a:t>
            </a:r>
            <a:r>
              <a:rPr lang="en-US" sz="3600" dirty="0"/>
              <a:t> </a:t>
            </a:r>
            <a:r>
              <a:rPr lang="en-US" sz="3600" dirty="0" err="1"/>
              <a:t>rupa</a:t>
            </a:r>
            <a:r>
              <a:rPr lang="en-US" sz="3600" dirty="0"/>
              <a:t>, peta, dan </a:t>
            </a:r>
            <a:r>
              <a:rPr lang="en-US" sz="3600" dirty="0" err="1"/>
              <a:t>karya</a:t>
            </a:r>
            <a:r>
              <a:rPr lang="en-US" sz="3600" dirty="0"/>
              <a:t> batik dan </a:t>
            </a:r>
            <a:r>
              <a:rPr lang="en-US" sz="3600" dirty="0" err="1"/>
              <a:t>berlaku</a:t>
            </a:r>
            <a:r>
              <a:rPr lang="en-US" sz="3600" dirty="0"/>
              <a:t> </a:t>
            </a:r>
            <a:r>
              <a:rPr lang="en-US" sz="3600" dirty="0" err="1"/>
              <a:t>selama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pencipta</a:t>
            </a:r>
            <a:r>
              <a:rPr lang="en-US" sz="3600" dirty="0"/>
              <a:t> dan </a:t>
            </a:r>
            <a:r>
              <a:rPr lang="en-US" sz="3600" dirty="0" err="1"/>
              <a:t>terus</a:t>
            </a:r>
            <a:r>
              <a:rPr lang="en-US" sz="3600" dirty="0"/>
              <a:t> </a:t>
            </a:r>
            <a:r>
              <a:rPr lang="en-US" sz="3600" dirty="0" err="1"/>
              <a:t>berlangsung</a:t>
            </a:r>
            <a:r>
              <a:rPr lang="en-US" sz="3600" dirty="0"/>
              <a:t> </a:t>
            </a:r>
            <a:r>
              <a:rPr lang="en-US" sz="3600" dirty="0" err="1"/>
              <a:t>sampai</a:t>
            </a:r>
            <a:r>
              <a:rPr lang="en-US" sz="3600" dirty="0"/>
              <a:t> 70 </a:t>
            </a:r>
            <a:r>
              <a:rPr lang="en-US" sz="3600" dirty="0" err="1"/>
              <a:t>tahun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0745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901F-9EE9-A645-AFF9-AB863B53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Franchise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E6691-B927-0345-A524-B689D127E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Franchise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kontrak</a:t>
            </a:r>
            <a:r>
              <a:rPr lang="en-US" sz="2800" dirty="0"/>
              <a:t> yang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istimewa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berusaha</a:t>
            </a:r>
            <a:r>
              <a:rPr lang="en-US" sz="2800" dirty="0"/>
              <a:t>.</a:t>
            </a:r>
          </a:p>
          <a:p>
            <a:pPr marL="0" indent="0" algn="ctr">
              <a:buNone/>
            </a:pPr>
            <a:r>
              <a:rPr lang="en-ID" sz="2800" b="1" dirty="0" err="1"/>
              <a:t>Waralaba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kesepakatan</a:t>
            </a:r>
            <a:r>
              <a:rPr lang="en-ID" sz="2800" dirty="0"/>
              <a:t> </a:t>
            </a:r>
            <a:r>
              <a:rPr lang="en-ID" sz="2800" dirty="0" err="1"/>
              <a:t>antara</a:t>
            </a:r>
            <a:r>
              <a:rPr lang="en-ID" sz="2800" dirty="0"/>
              <a:t> </a:t>
            </a:r>
            <a:r>
              <a:rPr lang="en-ID" sz="2800" dirty="0" err="1"/>
              <a:t>pemilik</a:t>
            </a:r>
            <a:r>
              <a:rPr lang="en-ID" sz="2800" dirty="0"/>
              <a:t> </a:t>
            </a:r>
            <a:r>
              <a:rPr lang="en-ID" sz="2800" dirty="0" err="1"/>
              <a:t>waralaba</a:t>
            </a:r>
            <a:r>
              <a:rPr lang="en-ID" sz="2800" dirty="0"/>
              <a:t> (franchisor)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pengguna</a:t>
            </a:r>
            <a:r>
              <a:rPr lang="en-ID" sz="2800" dirty="0"/>
              <a:t> </a:t>
            </a:r>
            <a:r>
              <a:rPr lang="en-ID" sz="2800" dirty="0" err="1"/>
              <a:t>waralaba</a:t>
            </a:r>
            <a:r>
              <a:rPr lang="en-ID" sz="2800" dirty="0"/>
              <a:t> (franchisee). </a:t>
            </a:r>
            <a:r>
              <a:rPr lang="en-ID" sz="2800" dirty="0" err="1"/>
              <a:t>Contoh</a:t>
            </a:r>
            <a:r>
              <a:rPr lang="en-ID" sz="2800" dirty="0"/>
              <a:t> </a:t>
            </a:r>
            <a:r>
              <a:rPr lang="en-ID" sz="2800" dirty="0" err="1"/>
              <a:t>waralaba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BP (GBR), Taco Bell (USA),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Indomart</a:t>
            </a:r>
            <a:r>
              <a:rPr lang="en-ID" sz="2800" dirty="0"/>
              <a:t> (INA).</a:t>
            </a:r>
          </a:p>
          <a:p>
            <a:pPr marL="0" indent="0" algn="just">
              <a:buNone/>
            </a:pPr>
            <a:r>
              <a:rPr lang="en-ID" sz="2800" dirty="0" err="1"/>
              <a:t>Waralaba</a:t>
            </a:r>
            <a:r>
              <a:rPr lang="en-ID" sz="2800" dirty="0"/>
              <a:t> yang </a:t>
            </a:r>
            <a:r>
              <a:rPr lang="en-ID" sz="2800" dirty="0" err="1"/>
              <a:t>jangka</a:t>
            </a:r>
            <a:r>
              <a:rPr lang="en-ID" sz="2800" dirty="0"/>
              <a:t> </a:t>
            </a:r>
            <a:r>
              <a:rPr lang="en-ID" sz="2800" dirty="0" err="1"/>
              <a:t>waktunya</a:t>
            </a:r>
            <a:r>
              <a:rPr lang="en-ID" sz="2800" dirty="0"/>
              <a:t> </a:t>
            </a:r>
            <a:r>
              <a:rPr lang="en-ID" sz="2800" dirty="0" err="1"/>
              <a:t>terbatas</a:t>
            </a:r>
            <a:r>
              <a:rPr lang="en-ID" sz="2800" dirty="0"/>
              <a:t> </a:t>
            </a:r>
            <a:r>
              <a:rPr lang="en-ID" sz="2800" dirty="0" err="1"/>
              <a:t>harus</a:t>
            </a:r>
            <a:r>
              <a:rPr lang="en-ID" sz="2800" dirty="0"/>
              <a:t> </a:t>
            </a:r>
            <a:r>
              <a:rPr lang="en-ID" sz="2800" dirty="0" err="1"/>
              <a:t>diamortisasi</a:t>
            </a:r>
            <a:r>
              <a:rPr lang="en-ID" sz="2800" dirty="0"/>
              <a:t> </a:t>
            </a:r>
            <a:r>
              <a:rPr lang="en-ID" sz="2800" dirty="0" err="1"/>
              <a:t>sepanjang</a:t>
            </a:r>
            <a:r>
              <a:rPr lang="en-ID" sz="2800" dirty="0"/>
              <a:t> </a:t>
            </a:r>
            <a:r>
              <a:rPr lang="en-ID" sz="2800" dirty="0" err="1"/>
              <a:t>jangka</a:t>
            </a:r>
            <a:r>
              <a:rPr lang="en-ID" sz="2800" dirty="0"/>
              <a:t> </a:t>
            </a:r>
            <a:r>
              <a:rPr lang="en-ID" sz="2800" dirty="0" err="1"/>
              <a:t>waktu</a:t>
            </a:r>
            <a:r>
              <a:rPr lang="en-ID" sz="2800" dirty="0"/>
              <a:t> </a:t>
            </a:r>
            <a:r>
              <a:rPr lang="en-ID" sz="2800" dirty="0" err="1"/>
              <a:t>lisensinya</a:t>
            </a:r>
            <a:r>
              <a:rPr lang="en-ID" sz="2800" dirty="0"/>
              <a:t>. </a:t>
            </a:r>
            <a:r>
              <a:rPr lang="en-ID" sz="2800" dirty="0" err="1"/>
              <a:t>Waralaba</a:t>
            </a:r>
            <a:r>
              <a:rPr lang="en-ID" sz="2800" dirty="0"/>
              <a:t> yang </a:t>
            </a:r>
            <a:r>
              <a:rPr lang="en-ID" sz="2800" dirty="0" err="1"/>
              <a:t>jangka</a:t>
            </a:r>
            <a:r>
              <a:rPr lang="en-ID" sz="2800" dirty="0"/>
              <a:t> </a:t>
            </a:r>
            <a:r>
              <a:rPr lang="en-ID" sz="2800" dirty="0" err="1"/>
              <a:t>waktunya</a:t>
            </a:r>
            <a:r>
              <a:rPr lang="en-ID" sz="2800" dirty="0"/>
              <a:t>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ditentukan</a:t>
            </a:r>
            <a:r>
              <a:rPr lang="en-ID" sz="2800" dirty="0"/>
              <a:t> </a:t>
            </a:r>
            <a:r>
              <a:rPr lang="en-ID" sz="2800" dirty="0" err="1"/>
              <a:t>dilaporkan</a:t>
            </a:r>
            <a:r>
              <a:rPr lang="en-ID" sz="2800" dirty="0"/>
              <a:t> </a:t>
            </a:r>
            <a:r>
              <a:rPr lang="en-ID" sz="2800" dirty="0" err="1"/>
              <a:t>sebesar</a:t>
            </a:r>
            <a:r>
              <a:rPr lang="en-ID" sz="2800" dirty="0"/>
              <a:t> </a:t>
            </a:r>
            <a:r>
              <a:rPr lang="en-ID" sz="2800" dirty="0" err="1"/>
              <a:t>biaya</a:t>
            </a:r>
            <a:r>
              <a:rPr lang="en-ID" sz="2800" dirty="0"/>
              <a:t> </a:t>
            </a:r>
            <a:r>
              <a:rPr lang="en-ID" sz="2800" dirty="0" err="1"/>
              <a:t>perolehan</a:t>
            </a:r>
            <a:r>
              <a:rPr lang="en-ID" sz="2800" dirty="0"/>
              <a:t> dan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diamortisasi</a:t>
            </a:r>
            <a:r>
              <a:rPr lang="en-ID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640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74E69-6DB2-9043-B789-A5EF044C1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Kontrak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lisesnsi</a:t>
            </a:r>
            <a:r>
              <a:rPr lang="en-US" dirty="0">
                <a:solidFill>
                  <a:srgbClr val="FFFF00"/>
                </a:solidFill>
              </a:rPr>
              <a:t> dan </a:t>
            </a:r>
            <a:r>
              <a:rPr lang="en-US" dirty="0" err="1">
                <a:solidFill>
                  <a:srgbClr val="FFFF00"/>
                </a:solidFill>
              </a:rPr>
              <a:t>kontrak</a:t>
            </a:r>
            <a:r>
              <a:rPr lang="en-US" dirty="0">
                <a:solidFill>
                  <a:srgbClr val="FFFF00"/>
                </a:solidFill>
              </a:rPr>
              <a:t> royalties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C221-4D36-4B46-8F95-3B9878A92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500" dirty="0" err="1"/>
              <a:t>Kontrak</a:t>
            </a:r>
            <a:r>
              <a:rPr lang="en-US" sz="3500" dirty="0"/>
              <a:t> </a:t>
            </a:r>
            <a:r>
              <a:rPr lang="en-US" sz="3500" dirty="0" err="1"/>
              <a:t>lisensi</a:t>
            </a:r>
            <a:r>
              <a:rPr lang="en-US" sz="3500" dirty="0"/>
              <a:t> da </a:t>
            </a:r>
            <a:r>
              <a:rPr lang="en-US" sz="3500" dirty="0" err="1"/>
              <a:t>kontrak</a:t>
            </a:r>
            <a:r>
              <a:rPr lang="en-US" sz="3500" dirty="0"/>
              <a:t> royalties </a:t>
            </a:r>
            <a:r>
              <a:rPr lang="en-US" sz="3500" dirty="0" err="1"/>
              <a:t>diadakan</a:t>
            </a:r>
            <a:r>
              <a:rPr lang="en-US" sz="3500" dirty="0"/>
              <a:t> </a:t>
            </a:r>
            <a:r>
              <a:rPr lang="en-US" sz="3500" dirty="0" err="1"/>
              <a:t>dibawah</a:t>
            </a:r>
            <a:r>
              <a:rPr lang="en-US" sz="3500" dirty="0"/>
              <a:t> </a:t>
            </a:r>
            <a:r>
              <a:rPr lang="en-US" sz="3500" dirty="0" err="1"/>
              <a:t>hak</a:t>
            </a:r>
            <a:r>
              <a:rPr lang="en-US" sz="3500" dirty="0"/>
              <a:t> paten dan </a:t>
            </a:r>
            <a:r>
              <a:rPr lang="en-US" sz="3500" dirty="0" err="1"/>
              <a:t>hak</a:t>
            </a:r>
            <a:r>
              <a:rPr lang="en-US" sz="3500" dirty="0"/>
              <a:t> </a:t>
            </a:r>
            <a:r>
              <a:rPr lang="en-US" sz="3500" dirty="0" err="1"/>
              <a:t>cipta</a:t>
            </a:r>
            <a:r>
              <a:rPr lang="en-US" sz="3500" dirty="0"/>
              <a:t>;</a:t>
            </a:r>
          </a:p>
          <a:p>
            <a:pPr marL="0" indent="0" algn="ctr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US" sz="3500" dirty="0"/>
              <a:t>Jika </a:t>
            </a:r>
            <a:r>
              <a:rPr lang="en-US" sz="3500" dirty="0" err="1"/>
              <a:t>lisensi</a:t>
            </a:r>
            <a:r>
              <a:rPr lang="en-US" sz="3500" dirty="0"/>
              <a:t> </a:t>
            </a:r>
            <a:r>
              <a:rPr lang="en-US" sz="3500" dirty="0" err="1"/>
              <a:t>diperoleh</a:t>
            </a:r>
            <a:r>
              <a:rPr lang="en-US" sz="3500" dirty="0"/>
              <a:t> </a:t>
            </a:r>
            <a:r>
              <a:rPr lang="en-US" sz="3500" dirty="0" err="1"/>
              <a:t>dengan</a:t>
            </a:r>
            <a:r>
              <a:rPr lang="en-US" sz="3500" dirty="0"/>
              <a:t> </a:t>
            </a:r>
            <a:r>
              <a:rPr lang="en-US" sz="3500" dirty="0" err="1"/>
              <a:t>suatu</a:t>
            </a:r>
            <a:r>
              <a:rPr lang="en-US" sz="3500" dirty="0"/>
              <a:t> </a:t>
            </a:r>
            <a:r>
              <a:rPr lang="en-US" sz="3500" dirty="0" err="1"/>
              <a:t>kontrak</a:t>
            </a:r>
            <a:r>
              <a:rPr lang="en-US" sz="3500" dirty="0"/>
              <a:t> yang </a:t>
            </a:r>
            <a:r>
              <a:rPr lang="en-US" sz="3500" dirty="0" err="1"/>
              <a:t>harga</a:t>
            </a:r>
            <a:r>
              <a:rPr lang="en-US" sz="3500" dirty="0"/>
              <a:t> </a:t>
            </a:r>
            <a:r>
              <a:rPr lang="en-US" sz="3500" dirty="0" err="1"/>
              <a:t>perolehannya</a:t>
            </a:r>
            <a:r>
              <a:rPr lang="en-US" sz="3500" dirty="0"/>
              <a:t> </a:t>
            </a:r>
            <a:r>
              <a:rPr lang="en-US" sz="3500" dirty="0" err="1"/>
              <a:t>dibayarkan</a:t>
            </a:r>
            <a:r>
              <a:rPr lang="en-US" sz="3500" dirty="0"/>
              <a:t> </a:t>
            </a:r>
            <a:r>
              <a:rPr lang="en-US" sz="3500" dirty="0" err="1"/>
              <a:t>sekaligus</a:t>
            </a:r>
            <a:r>
              <a:rPr lang="en-US" sz="3500" dirty="0"/>
              <a:t>, </a:t>
            </a:r>
            <a:r>
              <a:rPr lang="en-US" sz="3500" dirty="0" err="1"/>
              <a:t>harga</a:t>
            </a:r>
            <a:r>
              <a:rPr lang="en-US" sz="3500" dirty="0"/>
              <a:t> </a:t>
            </a:r>
            <a:r>
              <a:rPr lang="en-US" sz="3500" dirty="0" err="1"/>
              <a:t>kontrak</a:t>
            </a:r>
            <a:r>
              <a:rPr lang="en-US" sz="3500" dirty="0"/>
              <a:t> </a:t>
            </a:r>
            <a:r>
              <a:rPr lang="en-US" sz="3500" dirty="0" err="1"/>
              <a:t>tersebut</a:t>
            </a:r>
            <a:r>
              <a:rPr lang="en-US" sz="3500" dirty="0"/>
              <a:t> </a:t>
            </a:r>
            <a:r>
              <a:rPr lang="en-US" sz="3500" dirty="0" err="1"/>
              <a:t>merupakan</a:t>
            </a:r>
            <a:r>
              <a:rPr lang="en-US" sz="3500" dirty="0"/>
              <a:t> </a:t>
            </a:r>
            <a:r>
              <a:rPr lang="en-US" sz="3500" dirty="0" err="1"/>
              <a:t>aktiva</a:t>
            </a:r>
            <a:r>
              <a:rPr lang="en-US" sz="3500" dirty="0"/>
              <a:t> </a:t>
            </a:r>
            <a:r>
              <a:rPr lang="en-US" sz="3500" dirty="0" err="1"/>
              <a:t>tidak</a:t>
            </a:r>
            <a:r>
              <a:rPr lang="en-US" sz="3500" dirty="0"/>
              <a:t> </a:t>
            </a:r>
            <a:r>
              <a:rPr lang="en-US" sz="3500" dirty="0" err="1"/>
              <a:t>berwujud</a:t>
            </a:r>
            <a:r>
              <a:rPr lang="en-US" sz="3500" dirty="0"/>
              <a:t> dan </a:t>
            </a:r>
            <a:r>
              <a:rPr lang="en-US" sz="3500" dirty="0" err="1"/>
              <a:t>harus</a:t>
            </a:r>
            <a:r>
              <a:rPr lang="en-US" sz="3500" dirty="0"/>
              <a:t> </a:t>
            </a:r>
            <a:r>
              <a:rPr lang="en-US" sz="3500" dirty="0" err="1"/>
              <a:t>diamortisasi</a:t>
            </a:r>
            <a:r>
              <a:rPr lang="en-US" sz="3500" dirty="0"/>
              <a:t> </a:t>
            </a:r>
            <a:r>
              <a:rPr lang="en-US" sz="3500" dirty="0" err="1"/>
              <a:t>selama</a:t>
            </a:r>
            <a:r>
              <a:rPr lang="en-US" sz="3500" dirty="0"/>
              <a:t> </a:t>
            </a:r>
            <a:r>
              <a:rPr lang="en-US" sz="3500" dirty="0" err="1"/>
              <a:t>umur</a:t>
            </a:r>
            <a:r>
              <a:rPr lang="en-US" sz="3500" dirty="0"/>
              <a:t> </a:t>
            </a:r>
            <a:r>
              <a:rPr lang="en-US" sz="3500" dirty="0" err="1"/>
              <a:t>ekonomis</a:t>
            </a:r>
            <a:r>
              <a:rPr lang="en-US" sz="3500" dirty="0"/>
              <a:t> </a:t>
            </a:r>
            <a:r>
              <a:rPr lang="en-US" sz="3500" dirty="0" err="1"/>
              <a:t>kontrak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50205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48F3-E80E-7C4D-A79C-2E2D6729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Merek</a:t>
            </a:r>
            <a:r>
              <a:rPr lang="en-US" dirty="0">
                <a:solidFill>
                  <a:srgbClr val="FFFF00"/>
                </a:solidFill>
              </a:rPr>
              <a:t> dan </a:t>
            </a:r>
            <a:r>
              <a:rPr lang="en-US" dirty="0" err="1">
                <a:solidFill>
                  <a:srgbClr val="FFFF00"/>
                </a:solidFill>
              </a:rPr>
              <a:t>nama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dagang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4A53-8F78-4D45-8F22-BB494D1ED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 err="1"/>
              <a:t>Merek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tanda</a:t>
            </a:r>
            <a:r>
              <a:rPr lang="en-US" sz="3600" dirty="0"/>
              <a:t>, symbol, </a:t>
            </a:r>
            <a:r>
              <a:rPr lang="en-US" sz="3600" dirty="0" err="1"/>
              <a:t>rancangan</a:t>
            </a:r>
            <a:r>
              <a:rPr lang="en-US" sz="3600" dirty="0"/>
              <a:t> dan merk </a:t>
            </a:r>
            <a:r>
              <a:rPr lang="en-US" sz="3600" dirty="0" err="1"/>
              <a:t>produk</a:t>
            </a:r>
            <a:r>
              <a:rPr lang="en-US" sz="3600" dirty="0"/>
              <a:t>/ brand name yang </a:t>
            </a:r>
            <a:r>
              <a:rPr lang="en-US" sz="3600" dirty="0" err="1"/>
              <a:t>diciptakan</a:t>
            </a:r>
            <a:r>
              <a:rPr lang="en-US" sz="3600" dirty="0"/>
              <a:t> </a:t>
            </a:r>
            <a:r>
              <a:rPr lang="en-US" sz="3600" dirty="0" err="1"/>
              <a:t>sedemikian</a:t>
            </a:r>
            <a:r>
              <a:rPr lang="en-US" sz="3600" dirty="0"/>
              <a:t> </a:t>
            </a:r>
            <a:r>
              <a:rPr lang="en-US" sz="3600" dirty="0" err="1"/>
              <a:t>hingga</a:t>
            </a:r>
            <a:r>
              <a:rPr lang="en-US" sz="3600" dirty="0"/>
              <a:t> </a:t>
            </a:r>
            <a:r>
              <a:rPr lang="en-US" sz="3600" dirty="0" err="1"/>
              <a:t>memudahkan</a:t>
            </a:r>
            <a:r>
              <a:rPr lang="en-US" sz="3600" dirty="0"/>
              <a:t> </a:t>
            </a:r>
            <a:r>
              <a:rPr lang="en-US" sz="3600" dirty="0" err="1"/>
              <a:t>pembeli</a:t>
            </a:r>
            <a:r>
              <a:rPr lang="en-US" sz="3600" dirty="0"/>
              <a:t> </a:t>
            </a:r>
            <a:r>
              <a:rPr lang="en-US" sz="3600" dirty="0" err="1"/>
              <a:t>mengidentifikasi</a:t>
            </a:r>
            <a:r>
              <a:rPr lang="en-US" sz="3600" dirty="0"/>
              <a:t> </a:t>
            </a:r>
            <a:r>
              <a:rPr lang="en-US" sz="3600" dirty="0" err="1"/>
              <a:t>produk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.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600" b="1" dirty="0"/>
              <a:t>Nama </a:t>
            </a:r>
            <a:r>
              <a:rPr lang="en-US" sz="3600" b="1" dirty="0" err="1"/>
              <a:t>dagang</a:t>
            </a:r>
            <a:r>
              <a:rPr lang="en-US" sz="3600" b="1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produk</a:t>
            </a:r>
            <a:r>
              <a:rPr lang="en-US" sz="3600" dirty="0"/>
              <a:t> yang </a:t>
            </a:r>
            <a:r>
              <a:rPr lang="en-US" sz="3600" dirty="0" err="1"/>
              <a:t>membedakan</a:t>
            </a:r>
            <a:r>
              <a:rPr lang="en-US" sz="3600" dirty="0"/>
              <a:t> </a:t>
            </a:r>
            <a:r>
              <a:rPr lang="en-US" sz="3600" dirty="0" err="1"/>
              <a:t>produk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produk</a:t>
            </a:r>
            <a:r>
              <a:rPr lang="en-US" sz="3600" dirty="0"/>
              <a:t> lain</a:t>
            </a:r>
          </a:p>
        </p:txBody>
      </p:sp>
    </p:spTree>
    <p:extLst>
      <p:ext uri="{BB962C8B-B14F-4D97-AF65-F5344CB8AC3E}">
        <p14:creationId xmlns:p14="http://schemas.microsoft.com/office/powerpoint/2010/main" val="558507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01171-BB9F-BE4C-9A93-C07661ADC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Merek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Dagang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4C252-B3E2-6B4B-A049-DCDCA9A87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Merek</a:t>
            </a:r>
            <a:r>
              <a:rPr lang="en-ID" b="1" dirty="0"/>
              <a:t> </a:t>
            </a:r>
            <a:r>
              <a:rPr lang="en-ID" b="1" dirty="0" err="1"/>
              <a:t>dagang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kata, </a:t>
            </a:r>
            <a:r>
              <a:rPr lang="en-ID" dirty="0" err="1"/>
              <a:t>frase</a:t>
            </a:r>
            <a:r>
              <a:rPr lang="en-ID" dirty="0"/>
              <a:t>, slogan,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simbol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khas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merek</a:t>
            </a:r>
            <a:r>
              <a:rPr lang="en-ID" dirty="0"/>
              <a:t> </a:t>
            </a:r>
            <a:r>
              <a:rPr lang="en-ID" dirty="0" err="1"/>
              <a:t>dagang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Wheaties, Game Boy, Frappuccino, Kleenex, Windows, Coca-Cola, dan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.</a:t>
            </a:r>
          </a:p>
          <a:p>
            <a:r>
              <a:rPr lang="en-ID" dirty="0" err="1"/>
              <a:t>Merek</a:t>
            </a:r>
            <a:r>
              <a:rPr lang="en-ID" dirty="0"/>
              <a:t> </a:t>
            </a:r>
            <a:r>
              <a:rPr lang="en-ID" dirty="0" err="1"/>
              <a:t>dagang</a:t>
            </a:r>
            <a:r>
              <a:rPr lang="en-ID" dirty="0"/>
              <a:t> </a:t>
            </a:r>
            <a:r>
              <a:rPr lang="en-ID" dirty="0" err="1"/>
              <a:t>didaftarkan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dan </a:t>
            </a:r>
            <a:r>
              <a:rPr lang="en-ID" dirty="0" err="1"/>
              <a:t>dilindungi</a:t>
            </a:r>
            <a:r>
              <a:rPr lang="en-ID" dirty="0"/>
              <a:t>,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20 </a:t>
            </a:r>
            <a:r>
              <a:rPr lang="en-ID" dirty="0" err="1"/>
              <a:t>tahun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959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08977-1FFF-1B44-923E-48A5495E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Goodwill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4EAF4-23D8-5242-A7FE-9F655D26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D" sz="2800" b="1" dirty="0"/>
              <a:t>Goodwill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selisih</a:t>
            </a:r>
            <a:r>
              <a:rPr lang="en-ID" sz="2800" dirty="0"/>
              <a:t> </a:t>
            </a:r>
            <a:r>
              <a:rPr lang="en-ID" sz="2800" dirty="0" err="1"/>
              <a:t>lebih</a:t>
            </a:r>
            <a:r>
              <a:rPr lang="en-ID" sz="2800" dirty="0"/>
              <a:t> </a:t>
            </a:r>
            <a:r>
              <a:rPr lang="en-ID" sz="2800" dirty="0" err="1"/>
              <a:t>antara</a:t>
            </a:r>
            <a:r>
              <a:rPr lang="en-ID" sz="2800" dirty="0"/>
              <a:t> </a:t>
            </a:r>
            <a:r>
              <a:rPr lang="en-ID" sz="2800" dirty="0" err="1"/>
              <a:t>harga</a:t>
            </a:r>
            <a:r>
              <a:rPr lang="en-ID" sz="2800" dirty="0"/>
              <a:t> </a:t>
            </a:r>
            <a:r>
              <a:rPr lang="en-ID" sz="2800" dirty="0" err="1"/>
              <a:t>beli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nilai</a:t>
            </a:r>
            <a:r>
              <a:rPr lang="en-ID" sz="2800" dirty="0"/>
              <a:t> </a:t>
            </a:r>
            <a:r>
              <a:rPr lang="en-ID" sz="2800" dirty="0" err="1"/>
              <a:t>wajar</a:t>
            </a:r>
            <a:r>
              <a:rPr lang="en-ID" sz="2800" dirty="0"/>
              <a:t> </a:t>
            </a:r>
            <a:r>
              <a:rPr lang="en-ID" sz="2800" dirty="0" err="1"/>
              <a:t>aset</a:t>
            </a:r>
            <a:r>
              <a:rPr lang="en-ID" sz="2800" dirty="0"/>
              <a:t> </a:t>
            </a:r>
            <a:r>
              <a:rPr lang="en-ID" sz="2800" dirty="0" err="1"/>
              <a:t>neto</a:t>
            </a:r>
            <a:r>
              <a:rPr lang="en-ID" sz="2800" dirty="0"/>
              <a:t> yang </a:t>
            </a:r>
            <a:r>
              <a:rPr lang="en-ID" sz="2800" dirty="0" err="1"/>
              <a:t>teridentifikasi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perusahaan</a:t>
            </a:r>
            <a:r>
              <a:rPr lang="en-ID" sz="2800" dirty="0"/>
              <a:t> yang </a:t>
            </a:r>
            <a:r>
              <a:rPr lang="en-ID" sz="2800" dirty="0" err="1"/>
              <a:t>diakuisisi</a:t>
            </a:r>
            <a:r>
              <a:rPr lang="en-ID" sz="2800" dirty="0"/>
              <a:t>. Goodwill yang </a:t>
            </a:r>
            <a:r>
              <a:rPr lang="en-ID" sz="2800" dirty="0" err="1"/>
              <a:t>tercipta</a:t>
            </a:r>
            <a:r>
              <a:rPr lang="en-ID" sz="2800" dirty="0"/>
              <a:t> </a:t>
            </a:r>
            <a:r>
              <a:rPr lang="en-ID" sz="2800" dirty="0" err="1"/>
              <a:t>secara</a:t>
            </a:r>
            <a:r>
              <a:rPr lang="en-ID" sz="2800" dirty="0"/>
              <a:t> internal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boleh</a:t>
            </a:r>
            <a:r>
              <a:rPr lang="en-ID" sz="2800" dirty="0"/>
              <a:t> </a:t>
            </a:r>
            <a:r>
              <a:rPr lang="en-ID" sz="2800" dirty="0" err="1"/>
              <a:t>diakui</a:t>
            </a:r>
            <a:r>
              <a:rPr lang="en-ID" sz="2800" dirty="0"/>
              <a:t>/</a:t>
            </a:r>
            <a:r>
              <a:rPr lang="en-ID" sz="2800" dirty="0" err="1"/>
              <a:t>dicatat</a:t>
            </a:r>
            <a:r>
              <a:rPr lang="en-ID" sz="2800" dirty="0"/>
              <a:t>.</a:t>
            </a:r>
          </a:p>
          <a:p>
            <a:pPr marL="0" indent="0">
              <a:buNone/>
            </a:pPr>
            <a:r>
              <a:rPr lang="en-ID" sz="2800" dirty="0"/>
              <a:t>Goodwill </a:t>
            </a:r>
            <a:r>
              <a:rPr lang="en-ID" sz="2800" dirty="0" err="1"/>
              <a:t>timbul</a:t>
            </a:r>
            <a:r>
              <a:rPr lang="en-ID" sz="2800" dirty="0"/>
              <a:t> </a:t>
            </a:r>
            <a:r>
              <a:rPr lang="en-ID" sz="2800" dirty="0" err="1"/>
              <a:t>karena</a:t>
            </a:r>
            <a:r>
              <a:rPr lang="en-ID" sz="2800" dirty="0"/>
              <a:t> </a:t>
            </a:r>
            <a:r>
              <a:rPr lang="en-ID" sz="2800" dirty="0" err="1"/>
              <a:t>perusahaan</a:t>
            </a:r>
            <a:r>
              <a:rPr lang="en-ID" sz="2800" dirty="0"/>
              <a:t> </a:t>
            </a:r>
            <a:r>
              <a:rPr lang="en-ID" sz="2800" dirty="0" err="1"/>
              <a:t>memiliki</a:t>
            </a:r>
            <a:r>
              <a:rPr lang="en-ID" sz="2800" dirty="0"/>
              <a:t> </a:t>
            </a:r>
            <a:r>
              <a:rPr lang="en-ID" sz="2800" dirty="0" err="1"/>
              <a:t>tim</a:t>
            </a:r>
            <a:r>
              <a:rPr lang="en-ID" sz="2800" dirty="0"/>
              <a:t> </a:t>
            </a:r>
            <a:r>
              <a:rPr lang="en-ID" sz="2800" dirty="0" err="1"/>
              <a:t>manajemen</a:t>
            </a:r>
            <a:r>
              <a:rPr lang="en-ID" sz="2800" dirty="0"/>
              <a:t> yang </a:t>
            </a:r>
            <a:r>
              <a:rPr lang="en-ID" sz="2800" dirty="0" err="1"/>
              <a:t>andal</a:t>
            </a:r>
            <a:r>
              <a:rPr lang="en-ID" sz="2800" dirty="0"/>
              <a:t>, </a:t>
            </a:r>
            <a:r>
              <a:rPr lang="en-ID" sz="2800" dirty="0" err="1"/>
              <a:t>lokasi</a:t>
            </a:r>
            <a:r>
              <a:rPr lang="en-ID" sz="2800" dirty="0"/>
              <a:t> yang </a:t>
            </a:r>
            <a:r>
              <a:rPr lang="en-ID" sz="2800" dirty="0" err="1"/>
              <a:t>strategis</a:t>
            </a:r>
            <a:r>
              <a:rPr lang="en-ID" sz="2800" dirty="0"/>
              <a:t>, </a:t>
            </a:r>
            <a:r>
              <a:rPr lang="en-ID" sz="2800" dirty="0" err="1"/>
              <a:t>hubungan</a:t>
            </a:r>
            <a:r>
              <a:rPr lang="en-ID" sz="2800" dirty="0"/>
              <a:t> </a:t>
            </a:r>
            <a:r>
              <a:rPr lang="en-ID" sz="2800" dirty="0" err="1"/>
              <a:t>baik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pelanggan</a:t>
            </a:r>
            <a:r>
              <a:rPr lang="en-ID" sz="2800" dirty="0"/>
              <a:t>, </a:t>
            </a:r>
            <a:r>
              <a:rPr lang="en-ID" sz="2800" dirty="0" err="1"/>
              <a:t>karyawan</a:t>
            </a:r>
            <a:r>
              <a:rPr lang="en-ID" sz="2800" dirty="0"/>
              <a:t> yang </a:t>
            </a:r>
            <a:r>
              <a:rPr lang="en-ID" sz="2800" dirty="0" err="1"/>
              <a:t>terampil</a:t>
            </a:r>
            <a:r>
              <a:rPr lang="en-ID" sz="2800" dirty="0"/>
              <a:t>, </a:t>
            </a:r>
            <a:r>
              <a:rPr lang="en-ID" sz="2800" dirty="0" err="1"/>
              <a:t>produk</a:t>
            </a:r>
            <a:r>
              <a:rPr lang="en-ID" sz="2800" dirty="0"/>
              <a:t> yang </a:t>
            </a:r>
            <a:r>
              <a:rPr lang="en-ID" sz="2800" dirty="0" err="1"/>
              <a:t>berkualitas</a:t>
            </a:r>
            <a:r>
              <a:rPr lang="en-ID" sz="2800" dirty="0"/>
              <a:t> </a:t>
            </a:r>
            <a:r>
              <a:rPr lang="en-ID" sz="2800" dirty="0" err="1"/>
              <a:t>tinggi</a:t>
            </a:r>
            <a:r>
              <a:rPr lang="en-ID" sz="2800" dirty="0"/>
              <a:t>, dan lain-lain. Goodwill </a:t>
            </a:r>
            <a:r>
              <a:rPr lang="en-ID" sz="2800" dirty="0" err="1"/>
              <a:t>hanya</a:t>
            </a:r>
            <a:r>
              <a:rPr lang="en-ID" sz="2800" dirty="0"/>
              <a:t> </a:t>
            </a:r>
            <a:r>
              <a:rPr lang="en-ID" sz="2800" dirty="0" err="1"/>
              <a:t>dicatat</a:t>
            </a:r>
            <a:r>
              <a:rPr lang="en-ID" sz="2800" dirty="0"/>
              <a:t> </a:t>
            </a:r>
            <a:r>
              <a:rPr lang="en-ID" sz="2800" dirty="0" err="1"/>
              <a:t>ketika</a:t>
            </a:r>
            <a:r>
              <a:rPr lang="en-ID" sz="2800" dirty="0"/>
              <a:t> </a:t>
            </a:r>
            <a:r>
              <a:rPr lang="en-ID" sz="2800" dirty="0" err="1"/>
              <a:t>suatu</a:t>
            </a:r>
            <a:r>
              <a:rPr lang="en-ID" sz="2800" dirty="0"/>
              <a:t> </a:t>
            </a:r>
            <a:r>
              <a:rPr lang="en-ID" sz="2800" dirty="0" err="1"/>
              <a:t>perusahaan</a:t>
            </a:r>
            <a:r>
              <a:rPr lang="en-ID" sz="2800" dirty="0"/>
              <a:t> </a:t>
            </a:r>
            <a:r>
              <a:rPr lang="en-ID" sz="2800" dirty="0" err="1"/>
              <a:t>diakuisisi</a:t>
            </a:r>
            <a:r>
              <a:rPr lang="en-ID" sz="2800" dirty="0"/>
              <a:t> </a:t>
            </a:r>
            <a:r>
              <a:rPr lang="en-ID" sz="2800" dirty="0" err="1"/>
              <a:t>melalui</a:t>
            </a:r>
            <a:r>
              <a:rPr lang="en-ID" sz="2800" dirty="0"/>
              <a:t> </a:t>
            </a:r>
            <a:r>
              <a:rPr lang="en-ID" sz="2800" dirty="0" err="1"/>
              <a:t>transaksi</a:t>
            </a:r>
            <a:r>
              <a:rPr lang="en-ID" sz="2800" dirty="0"/>
              <a:t> </a:t>
            </a:r>
            <a:r>
              <a:rPr lang="en-ID" sz="2800" dirty="0" err="1"/>
              <a:t>kombinasi</a:t>
            </a:r>
            <a:r>
              <a:rPr lang="en-ID" sz="2800" dirty="0"/>
              <a:t> </a:t>
            </a:r>
            <a:r>
              <a:rPr lang="en-ID" sz="2800" dirty="0" err="1"/>
              <a:t>bisnis</a:t>
            </a:r>
            <a:r>
              <a:rPr lang="en-ID" sz="2800" dirty="0"/>
              <a:t> (</a:t>
            </a:r>
            <a:r>
              <a:rPr lang="en-ID" sz="2800" dirty="0" err="1"/>
              <a:t>penggabungan</a:t>
            </a:r>
            <a:r>
              <a:rPr lang="en-ID" sz="2800" dirty="0"/>
              <a:t> </a:t>
            </a:r>
            <a:r>
              <a:rPr lang="en-ID" sz="2800" dirty="0" err="1"/>
              <a:t>usaha</a:t>
            </a:r>
            <a:r>
              <a:rPr lang="en-ID" sz="2800" dirty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4283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4F03B-EFD5-AA49-B645-E4C844FC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Biaya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Organisasi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99DA-09A0-5142-8CF8-5CC4E54C5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err="1"/>
              <a:t>Biaya</a:t>
            </a:r>
            <a:r>
              <a:rPr lang="en-US" sz="4000" dirty="0"/>
              <a:t> </a:t>
            </a:r>
            <a:r>
              <a:rPr lang="en-US" sz="4000" dirty="0" err="1"/>
              <a:t>organisasi</a:t>
            </a:r>
            <a:r>
              <a:rPr lang="en-US" sz="4000" dirty="0"/>
              <a:t> </a:t>
            </a:r>
            <a:r>
              <a:rPr lang="en-US" sz="4000" dirty="0" err="1"/>
              <a:t>dikeluarkan</a:t>
            </a:r>
            <a:r>
              <a:rPr lang="en-US" sz="4000" dirty="0"/>
              <a:t> </a:t>
            </a:r>
            <a:r>
              <a:rPr lang="en-US" sz="4000" dirty="0" err="1"/>
              <a:t>sebelum</a:t>
            </a:r>
            <a:r>
              <a:rPr lang="en-US" sz="4000" dirty="0"/>
              <a:t> </a:t>
            </a:r>
            <a:r>
              <a:rPr lang="en-US" sz="4000" dirty="0" err="1"/>
              <a:t>perusahaan</a:t>
            </a:r>
            <a:r>
              <a:rPr lang="en-US" sz="4000" dirty="0"/>
              <a:t> </a:t>
            </a:r>
            <a:r>
              <a:rPr lang="en-US" sz="4000" dirty="0" err="1"/>
              <a:t>beroperasi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komersial</a:t>
            </a:r>
            <a:r>
              <a:rPr lang="en-US" sz="4000" dirty="0"/>
              <a:t>. </a:t>
            </a:r>
          </a:p>
          <a:p>
            <a:pPr marL="0" indent="0" algn="ctr">
              <a:buNone/>
            </a:pPr>
            <a:r>
              <a:rPr lang="en-US" sz="4000" dirty="0" err="1"/>
              <a:t>Contoh</a:t>
            </a:r>
            <a:r>
              <a:rPr lang="en-US" sz="4000" dirty="0"/>
              <a:t> </a:t>
            </a:r>
            <a:r>
              <a:rPr lang="en-US" sz="4000" dirty="0" err="1"/>
              <a:t>biaya</a:t>
            </a:r>
            <a:r>
              <a:rPr lang="en-US" sz="4000" dirty="0"/>
              <a:t> </a:t>
            </a:r>
            <a:r>
              <a:rPr lang="en-US" sz="4000" dirty="0" err="1"/>
              <a:t>penasehat</a:t>
            </a:r>
            <a:r>
              <a:rPr lang="en-US" sz="4000" dirty="0"/>
              <a:t> </a:t>
            </a:r>
            <a:r>
              <a:rPr lang="en-US" sz="4000" dirty="0" err="1"/>
              <a:t>hukum</a:t>
            </a:r>
            <a:r>
              <a:rPr lang="en-US" sz="4000" dirty="0"/>
              <a:t>, </a:t>
            </a:r>
            <a:r>
              <a:rPr lang="en-US" sz="4000" dirty="0" err="1"/>
              <a:t>biaya</a:t>
            </a:r>
            <a:r>
              <a:rPr lang="en-US" sz="4000" dirty="0"/>
              <a:t> </a:t>
            </a:r>
            <a:r>
              <a:rPr lang="en-US" sz="4000" dirty="0" err="1"/>
              <a:t>promosi</a:t>
            </a:r>
            <a:r>
              <a:rPr lang="en-US" sz="4000" dirty="0"/>
              <a:t>, </a:t>
            </a:r>
            <a:r>
              <a:rPr lang="en-US" sz="4000" dirty="0" err="1"/>
              <a:t>biaya</a:t>
            </a:r>
            <a:r>
              <a:rPr lang="en-US" sz="4000" dirty="0"/>
              <a:t> </a:t>
            </a:r>
            <a:r>
              <a:rPr lang="en-US" sz="4000" dirty="0" err="1"/>
              <a:t>pendaftaran</a:t>
            </a:r>
            <a:r>
              <a:rPr lang="en-US" sz="4000" dirty="0"/>
              <a:t> badan </a:t>
            </a:r>
            <a:r>
              <a:rPr lang="en-US" sz="4000" dirty="0" err="1"/>
              <a:t>usaha</a:t>
            </a:r>
            <a:r>
              <a:rPr lang="en-US" sz="4000" dirty="0"/>
              <a:t>, </a:t>
            </a:r>
            <a:r>
              <a:rPr lang="en-US" sz="4000" dirty="0" err="1"/>
              <a:t>biaya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mendapatkan</a:t>
            </a:r>
            <a:r>
              <a:rPr lang="en-US" sz="4000" dirty="0"/>
              <a:t> </a:t>
            </a:r>
            <a:r>
              <a:rPr lang="en-US" sz="4000" dirty="0" err="1"/>
              <a:t>ijin</a:t>
            </a:r>
            <a:r>
              <a:rPr lang="en-US" sz="4000" dirty="0"/>
              <a:t> </a:t>
            </a:r>
            <a:r>
              <a:rPr lang="en-US" sz="4000" dirty="0" err="1"/>
              <a:t>usahan</a:t>
            </a:r>
            <a:r>
              <a:rPr lang="en-US" sz="4000" dirty="0"/>
              <a:t>, </a:t>
            </a:r>
            <a:r>
              <a:rPr lang="en-US" sz="4000" dirty="0" err="1"/>
              <a:t>biaya</a:t>
            </a:r>
            <a:r>
              <a:rPr lang="en-US" sz="4000" dirty="0"/>
              <a:t> </a:t>
            </a:r>
            <a:r>
              <a:rPr lang="en-US" sz="4000" dirty="0" err="1"/>
              <a:t>akuntan</a:t>
            </a:r>
            <a:r>
              <a:rPr lang="en-US" sz="4000" dirty="0"/>
              <a:t> </a:t>
            </a:r>
            <a:r>
              <a:rPr lang="en-US" sz="4000" dirty="0" err="1"/>
              <a:t>publik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38686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BAA30-5677-9147-9A55-EA362DE6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>
                <a:solidFill>
                  <a:srgbClr val="FFFF00"/>
                </a:solidFill>
              </a:rPr>
              <a:t>Prinsip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akuntansi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berterima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umum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dalam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penyajian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Aktiva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Tidak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Berwujud</a:t>
            </a:r>
            <a:r>
              <a:rPr lang="en-US" sz="2400" dirty="0">
                <a:solidFill>
                  <a:srgbClr val="FFFF00"/>
                </a:solidFill>
              </a:rPr>
              <a:t> di </a:t>
            </a:r>
            <a:r>
              <a:rPr lang="en-US" sz="2400" dirty="0" err="1">
                <a:solidFill>
                  <a:srgbClr val="FFFF00"/>
                </a:solidFill>
              </a:rPr>
              <a:t>Neraca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55623-62B1-804B-8066-1DFDEAD1F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neraca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Jika </a:t>
            </a:r>
            <a:r>
              <a:rPr lang="en-US" dirty="0" err="1"/>
              <a:t>memungkinkan</a:t>
            </a:r>
            <a:r>
              <a:rPr lang="en-US" dirty="0"/>
              <a:t>,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ekonomis</a:t>
            </a:r>
            <a:r>
              <a:rPr lang="en-US" dirty="0"/>
              <a:t> yang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ekonomis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Dasar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dan </a:t>
            </a:r>
            <a:r>
              <a:rPr lang="en-US" dirty="0" err="1"/>
              <a:t>amosrtisasinya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5214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02782-E974-BD46-B40C-E60E54C34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Tujuan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subtantif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terhadap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saldo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A380E-03FB-044A-9D70-E694C9DD7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07342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Memperoleh</a:t>
            </a:r>
            <a:r>
              <a:rPr lang="en-US" sz="2600" dirty="0"/>
              <a:t> </a:t>
            </a:r>
            <a:r>
              <a:rPr lang="en-US" sz="2600" dirty="0" err="1"/>
              <a:t>keyakinan</a:t>
            </a:r>
            <a:r>
              <a:rPr lang="en-US" sz="2600" dirty="0"/>
              <a:t> </a:t>
            </a:r>
            <a:r>
              <a:rPr lang="en-US" sz="2600" dirty="0" err="1"/>
              <a:t>tentang</a:t>
            </a:r>
            <a:r>
              <a:rPr lang="en-US" sz="2600" dirty="0"/>
              <a:t> </a:t>
            </a:r>
            <a:r>
              <a:rPr lang="en-US" sz="2600" dirty="0" err="1"/>
              <a:t>keandalan</a:t>
            </a:r>
            <a:r>
              <a:rPr lang="en-US" sz="2600" dirty="0"/>
              <a:t> </a:t>
            </a:r>
            <a:r>
              <a:rPr lang="en-US" sz="2600" dirty="0" err="1"/>
              <a:t>catatan</a:t>
            </a:r>
            <a:r>
              <a:rPr lang="en-US" sz="2600" dirty="0"/>
              <a:t> </a:t>
            </a:r>
            <a:r>
              <a:rPr lang="en-US" sz="2600" dirty="0" err="1"/>
              <a:t>akuntansi</a:t>
            </a:r>
            <a:r>
              <a:rPr lang="en-US" sz="2600" dirty="0"/>
              <a:t> yang </a:t>
            </a:r>
            <a:r>
              <a:rPr lang="en-US" sz="2600" dirty="0" err="1"/>
              <a:t>bersangkutan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aktiva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berwujud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Membuktikan</a:t>
            </a:r>
            <a:r>
              <a:rPr lang="en-US" sz="2600" dirty="0"/>
              <a:t> </a:t>
            </a:r>
            <a:r>
              <a:rPr lang="en-US" sz="2600" dirty="0" err="1"/>
              <a:t>keberadaan</a:t>
            </a:r>
            <a:r>
              <a:rPr lang="en-US" sz="2600" dirty="0"/>
              <a:t> </a:t>
            </a:r>
            <a:r>
              <a:rPr lang="en-US" sz="2600" dirty="0" err="1"/>
              <a:t>aktiva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berwujud</a:t>
            </a:r>
            <a:r>
              <a:rPr lang="en-US" sz="2600" dirty="0"/>
              <a:t> dan </a:t>
            </a:r>
            <a:r>
              <a:rPr lang="en-US" sz="2600" dirty="0" err="1"/>
              <a:t>keterjadian</a:t>
            </a:r>
            <a:r>
              <a:rPr lang="en-US" sz="2600" dirty="0"/>
              <a:t> </a:t>
            </a:r>
            <a:r>
              <a:rPr lang="en-US" sz="2600" dirty="0" err="1"/>
              <a:t>transaksi</a:t>
            </a:r>
            <a:r>
              <a:rPr lang="en-US" sz="2600" dirty="0"/>
              <a:t> yang </a:t>
            </a:r>
            <a:r>
              <a:rPr lang="en-US" sz="2600" dirty="0" err="1"/>
              <a:t>berkaitan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aktiva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berwujud</a:t>
            </a:r>
            <a:r>
              <a:rPr lang="en-US" sz="2600" dirty="0"/>
              <a:t> yang </a:t>
            </a:r>
            <a:r>
              <a:rPr lang="en-US" sz="2600" dirty="0" err="1"/>
              <a:t>dicantumkan</a:t>
            </a:r>
            <a:r>
              <a:rPr lang="en-US" sz="2600" dirty="0"/>
              <a:t> </a:t>
            </a:r>
            <a:r>
              <a:rPr lang="en-US" sz="2600" dirty="0" err="1"/>
              <a:t>dineraca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Membuktikan</a:t>
            </a:r>
            <a:r>
              <a:rPr lang="en-US" sz="2600" dirty="0"/>
              <a:t> </a:t>
            </a:r>
            <a:r>
              <a:rPr lang="en-US" sz="2600" dirty="0" err="1"/>
              <a:t>hak</a:t>
            </a:r>
            <a:r>
              <a:rPr lang="en-US" sz="2600" dirty="0"/>
              <a:t> </a:t>
            </a:r>
            <a:r>
              <a:rPr lang="en-US" sz="2600" dirty="0" err="1"/>
              <a:t>kepemilikan</a:t>
            </a:r>
            <a:r>
              <a:rPr lang="en-US" sz="2600" dirty="0"/>
              <a:t> </a:t>
            </a:r>
            <a:r>
              <a:rPr lang="en-US" sz="2600" dirty="0" err="1"/>
              <a:t>klien</a:t>
            </a:r>
            <a:r>
              <a:rPr lang="en-US" sz="2600" dirty="0"/>
              <a:t> </a:t>
            </a:r>
            <a:r>
              <a:rPr lang="en-US" sz="2600" dirty="0" err="1"/>
              <a:t>atas</a:t>
            </a:r>
            <a:r>
              <a:rPr lang="en-US" sz="2600" dirty="0"/>
              <a:t> </a:t>
            </a:r>
            <a:r>
              <a:rPr lang="en-US" sz="2600" dirty="0" err="1"/>
              <a:t>aktiva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berwujud</a:t>
            </a:r>
            <a:r>
              <a:rPr lang="en-US" sz="2600" dirty="0"/>
              <a:t> yang </a:t>
            </a:r>
            <a:r>
              <a:rPr lang="en-US" sz="2600" dirty="0" err="1"/>
              <a:t>dicantumkan</a:t>
            </a:r>
            <a:r>
              <a:rPr lang="en-US" sz="2600" dirty="0"/>
              <a:t> </a:t>
            </a:r>
            <a:r>
              <a:rPr lang="en-US" sz="2600" dirty="0" err="1"/>
              <a:t>dineraca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Membuktikan</a:t>
            </a:r>
            <a:r>
              <a:rPr lang="en-US" sz="2600" dirty="0"/>
              <a:t> </a:t>
            </a:r>
            <a:r>
              <a:rPr lang="en-US" sz="2600" dirty="0" err="1"/>
              <a:t>kewajaran</a:t>
            </a:r>
            <a:r>
              <a:rPr lang="en-US" sz="2600" dirty="0"/>
              <a:t> </a:t>
            </a:r>
            <a:r>
              <a:rPr lang="en-US" sz="2600" dirty="0" err="1"/>
              <a:t>penilaian</a:t>
            </a:r>
            <a:r>
              <a:rPr lang="en-US" sz="2600" dirty="0"/>
              <a:t> </a:t>
            </a:r>
            <a:r>
              <a:rPr lang="en-US" sz="2600" dirty="0" err="1"/>
              <a:t>aktiva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berwujud</a:t>
            </a:r>
            <a:r>
              <a:rPr lang="en-US" sz="2600" dirty="0"/>
              <a:t> yang </a:t>
            </a:r>
            <a:r>
              <a:rPr lang="en-US" sz="2600" dirty="0" err="1"/>
              <a:t>dicantumkan</a:t>
            </a:r>
            <a:r>
              <a:rPr lang="en-US" sz="2600" dirty="0"/>
              <a:t> di </a:t>
            </a:r>
            <a:r>
              <a:rPr lang="en-US" sz="2600" dirty="0" err="1"/>
              <a:t>neraca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Membuktikan</a:t>
            </a:r>
            <a:r>
              <a:rPr lang="en-US" sz="2600" dirty="0"/>
              <a:t> </a:t>
            </a:r>
            <a:r>
              <a:rPr lang="en-US" sz="2600" dirty="0" err="1"/>
              <a:t>kewajaran</a:t>
            </a:r>
            <a:r>
              <a:rPr lang="en-US" sz="2600" dirty="0"/>
              <a:t> </a:t>
            </a:r>
            <a:r>
              <a:rPr lang="en-US" sz="2600" dirty="0" err="1"/>
              <a:t>penyajian</a:t>
            </a:r>
            <a:r>
              <a:rPr lang="en-US" sz="2600" dirty="0"/>
              <a:t> dan </a:t>
            </a:r>
            <a:r>
              <a:rPr lang="en-US" sz="2600" dirty="0" err="1"/>
              <a:t>pengungkapan</a:t>
            </a:r>
            <a:r>
              <a:rPr lang="en-US" sz="2600" dirty="0"/>
              <a:t> </a:t>
            </a:r>
            <a:r>
              <a:rPr lang="en-US" sz="2600" dirty="0" err="1"/>
              <a:t>aktiva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berwujud</a:t>
            </a:r>
            <a:r>
              <a:rPr lang="en-US" sz="2600" dirty="0"/>
              <a:t> </a:t>
            </a:r>
            <a:r>
              <a:rPr lang="en-US" sz="2600" dirty="0" err="1"/>
              <a:t>dineraca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856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A868C-14A3-5E41-A551-42D59375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 dirty="0"/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AE3C-1887-EA4C-8DD1-676FCC899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019869"/>
            <a:ext cx="8568952" cy="48574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Audit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: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sutantif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Sub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berterima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di </a:t>
            </a:r>
            <a:r>
              <a:rPr lang="en-US" dirty="0" err="1"/>
              <a:t>Neraca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subtantif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Program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subtantif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15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F22D5-68E5-9B44-B7FA-7BD17EBC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Rerangka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Tujuan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Subtantif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Terhadap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746447-7CF9-244D-AE98-8824AB713F67}"/>
              </a:ext>
            </a:extLst>
          </p:cNvPr>
          <p:cNvSpPr txBox="1"/>
          <p:nvPr/>
        </p:nvSpPr>
        <p:spPr>
          <a:xfrm>
            <a:off x="230043" y="3140968"/>
            <a:ext cx="186294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Akun</a:t>
            </a:r>
            <a:endParaRPr lang="en-US" dirty="0"/>
          </a:p>
          <a:p>
            <a:pPr algn="ctr"/>
            <a:r>
              <a:rPr lang="en-US" dirty="0"/>
              <a:t>Aka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  <a:p>
            <a:pPr algn="ctr"/>
            <a:r>
              <a:rPr lang="en-US" dirty="0" err="1"/>
              <a:t>Sesungguhnya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740657-0A15-894F-8BED-2CAB053AF2A9}"/>
              </a:ext>
            </a:extLst>
          </p:cNvPr>
          <p:cNvSpPr txBox="1"/>
          <p:nvPr/>
        </p:nvSpPr>
        <p:spPr>
          <a:xfrm>
            <a:off x="6976324" y="3002468"/>
            <a:ext cx="192033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Aktiva</a:t>
            </a:r>
            <a:endParaRPr lang="en-US" dirty="0"/>
          </a:p>
          <a:p>
            <a:pPr algn="ctr"/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berujud</a:t>
            </a:r>
            <a:r>
              <a:rPr lang="en-US" dirty="0"/>
              <a:t> yang </a:t>
            </a:r>
          </a:p>
          <a:p>
            <a:pPr algn="ctr"/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</a:p>
          <a:p>
            <a:pPr algn="ctr"/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4D62CE-FE35-6648-8ADF-A7BD0104E2E4}"/>
              </a:ext>
            </a:extLst>
          </p:cNvPr>
          <p:cNvCxnSpPr>
            <a:endCxn id="4" idx="3"/>
          </p:cNvCxnSpPr>
          <p:nvPr/>
        </p:nvCxnSpPr>
        <p:spPr>
          <a:xfrm flipH="1">
            <a:off x="2092989" y="3602633"/>
            <a:ext cx="47832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EB7D534-256B-7049-8FCC-4264910B6553}"/>
              </a:ext>
            </a:extLst>
          </p:cNvPr>
          <p:cNvSpPr txBox="1"/>
          <p:nvPr/>
        </p:nvSpPr>
        <p:spPr>
          <a:xfrm>
            <a:off x="395536" y="1124744"/>
            <a:ext cx="1772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atau</a:t>
            </a:r>
            <a:endParaRPr lang="en-US" dirty="0"/>
          </a:p>
          <a:p>
            <a:pPr algn="ctr"/>
            <a:r>
              <a:rPr lang="en-US" dirty="0" err="1"/>
              <a:t>keterjadian</a:t>
            </a:r>
            <a:endParaRPr lang="en-US" dirty="0"/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9ADBBDBD-684E-F147-ABF0-C5C85FA49ECE}"/>
              </a:ext>
            </a:extLst>
          </p:cNvPr>
          <p:cNvCxnSpPr>
            <a:stCxn id="8" idx="2"/>
          </p:cNvCxnSpPr>
          <p:nvPr/>
        </p:nvCxnSpPr>
        <p:spPr>
          <a:xfrm rot="16200000" flipH="1">
            <a:off x="966928" y="2085791"/>
            <a:ext cx="1831557" cy="120212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BAC1F37-E877-8C44-85C3-47C817312BF9}"/>
              </a:ext>
            </a:extLst>
          </p:cNvPr>
          <p:cNvSpPr txBox="1"/>
          <p:nvPr/>
        </p:nvSpPr>
        <p:spPr>
          <a:xfrm>
            <a:off x="2483769" y="1124742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Kelengkapan</a:t>
            </a:r>
            <a:endParaRPr lang="en-US" dirty="0"/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3050C203-2647-F74E-B7A3-D1612AE0FE5D}"/>
              </a:ext>
            </a:extLst>
          </p:cNvPr>
          <p:cNvCxnSpPr>
            <a:stCxn id="11" idx="2"/>
          </p:cNvCxnSpPr>
          <p:nvPr/>
        </p:nvCxnSpPr>
        <p:spPr>
          <a:xfrm rot="16200000" flipH="1">
            <a:off x="2242636" y="2425396"/>
            <a:ext cx="2108558" cy="24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14FF84E-3DDE-D44C-B9C8-860F4F1AF154}"/>
              </a:ext>
            </a:extLst>
          </p:cNvPr>
          <p:cNvSpPr txBox="1"/>
          <p:nvPr/>
        </p:nvSpPr>
        <p:spPr>
          <a:xfrm>
            <a:off x="3883047" y="1124742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Penilaian</a:t>
            </a:r>
            <a:endParaRPr lang="en-US" dirty="0"/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0B97FC75-3556-FE4C-A908-ACE920E2117F}"/>
              </a:ext>
            </a:extLst>
          </p:cNvPr>
          <p:cNvCxnSpPr>
            <a:stCxn id="14" idx="2"/>
          </p:cNvCxnSpPr>
          <p:nvPr/>
        </p:nvCxnSpPr>
        <p:spPr>
          <a:xfrm rot="16200000" flipH="1">
            <a:off x="3359697" y="2536252"/>
            <a:ext cx="2108558" cy="242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3547D7F-6C6D-474D-9132-DD83279E93F3}"/>
              </a:ext>
            </a:extLst>
          </p:cNvPr>
          <p:cNvSpPr txBox="1"/>
          <p:nvPr/>
        </p:nvSpPr>
        <p:spPr>
          <a:xfrm>
            <a:off x="5023958" y="1124742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Kepemilikan</a:t>
            </a:r>
            <a:endParaRPr lang="en-US" dirty="0"/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0A5EC99C-B8FD-5B4D-8417-CB4636795E25}"/>
              </a:ext>
            </a:extLst>
          </p:cNvPr>
          <p:cNvCxnSpPr>
            <a:stCxn id="17" idx="2"/>
          </p:cNvCxnSpPr>
          <p:nvPr/>
        </p:nvCxnSpPr>
        <p:spPr>
          <a:xfrm rot="5400000">
            <a:off x="4316039" y="2024186"/>
            <a:ext cx="2108558" cy="104833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07448B-A48E-3444-8A60-AFA11B504152}"/>
              </a:ext>
            </a:extLst>
          </p:cNvPr>
          <p:cNvSpPr txBox="1"/>
          <p:nvPr/>
        </p:nvSpPr>
        <p:spPr>
          <a:xfrm>
            <a:off x="6948264" y="1124742"/>
            <a:ext cx="1562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Penyajian</a:t>
            </a:r>
            <a:r>
              <a:rPr lang="en-US" dirty="0"/>
              <a:t> dan </a:t>
            </a:r>
          </a:p>
          <a:p>
            <a:pPr algn="ctr"/>
            <a:r>
              <a:rPr lang="en-US" dirty="0" err="1"/>
              <a:t>Pengungkapan</a:t>
            </a:r>
            <a:endParaRPr lang="en-US" dirty="0"/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46CC3D3C-C0E6-6B4D-85C5-B2CB300714D3}"/>
              </a:ext>
            </a:extLst>
          </p:cNvPr>
          <p:cNvCxnSpPr>
            <a:stCxn id="20" idx="2"/>
          </p:cNvCxnSpPr>
          <p:nvPr/>
        </p:nvCxnSpPr>
        <p:spPr>
          <a:xfrm rot="5400000">
            <a:off x="6106301" y="1979332"/>
            <a:ext cx="1831559" cy="141504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7A6B25F-1427-0D45-A6A3-4F0DF44FBF87}"/>
              </a:ext>
            </a:extLst>
          </p:cNvPr>
          <p:cNvSpPr txBox="1"/>
          <p:nvPr/>
        </p:nvSpPr>
        <p:spPr>
          <a:xfrm>
            <a:off x="564279" y="5434192"/>
            <a:ext cx="1203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Prosedur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Audit Awal</a:t>
            </a:r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98917722-7281-A14A-9673-B6CB28062661}"/>
              </a:ext>
            </a:extLst>
          </p:cNvPr>
          <p:cNvCxnSpPr>
            <a:stCxn id="25" idx="0"/>
          </p:cNvCxnSpPr>
          <p:nvPr/>
        </p:nvCxnSpPr>
        <p:spPr>
          <a:xfrm rot="5400000" flipH="1" flipV="1">
            <a:off x="751039" y="4017480"/>
            <a:ext cx="1831560" cy="100186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1D5FB29-54A1-234E-AECB-399406EE603A}"/>
              </a:ext>
            </a:extLst>
          </p:cNvPr>
          <p:cNvSpPr txBox="1"/>
          <p:nvPr/>
        </p:nvSpPr>
        <p:spPr>
          <a:xfrm>
            <a:off x="2076153" y="5434191"/>
            <a:ext cx="1030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Prosedur</a:t>
            </a:r>
            <a:endParaRPr lang="en-US" dirty="0"/>
          </a:p>
          <a:p>
            <a:pPr algn="ctr"/>
            <a:r>
              <a:rPr lang="en-US" dirty="0" err="1"/>
              <a:t>Analitik</a:t>
            </a:r>
            <a:endParaRPr lang="en-US" dirty="0"/>
          </a:p>
        </p:txBody>
      </p: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EC33977B-5C78-1C4A-87FC-CC3CF138403F}"/>
              </a:ext>
            </a:extLst>
          </p:cNvPr>
          <p:cNvCxnSpPr>
            <a:stCxn id="28" idx="0"/>
          </p:cNvCxnSpPr>
          <p:nvPr/>
        </p:nvCxnSpPr>
        <p:spPr>
          <a:xfrm rot="5400000" flipH="1" flipV="1">
            <a:off x="1848982" y="4345072"/>
            <a:ext cx="1831560" cy="34667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D7AFE80-F3B0-F34F-8000-EFF8AD1EEDE1}"/>
              </a:ext>
            </a:extLst>
          </p:cNvPr>
          <p:cNvSpPr txBox="1"/>
          <p:nvPr/>
        </p:nvSpPr>
        <p:spPr>
          <a:xfrm>
            <a:off x="3135109" y="5434191"/>
            <a:ext cx="2033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endParaRPr lang="en-US" dirty="0"/>
          </a:p>
          <a:p>
            <a:pPr algn="ctr"/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Rinci</a:t>
            </a:r>
            <a:endParaRPr lang="en-US" dirty="0"/>
          </a:p>
        </p:txBody>
      </p: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F4539414-2A4E-BF41-8D6B-4D267208DCCE}"/>
              </a:ext>
            </a:extLst>
          </p:cNvPr>
          <p:cNvCxnSpPr>
            <a:stCxn id="31" idx="0"/>
          </p:cNvCxnSpPr>
          <p:nvPr/>
        </p:nvCxnSpPr>
        <p:spPr>
          <a:xfrm rot="5400000" flipH="1" flipV="1">
            <a:off x="3302119" y="4452342"/>
            <a:ext cx="1831560" cy="13213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B4AC6A8-2ED6-D34C-87E1-42E4CFDF586F}"/>
              </a:ext>
            </a:extLst>
          </p:cNvPr>
          <p:cNvSpPr txBox="1"/>
          <p:nvPr/>
        </p:nvSpPr>
        <p:spPr>
          <a:xfrm>
            <a:off x="5299495" y="5434191"/>
            <a:ext cx="1624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Pengujian</a:t>
            </a:r>
            <a:endParaRPr lang="en-US" dirty="0"/>
          </a:p>
          <a:p>
            <a:pPr algn="ctr"/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Saldo</a:t>
            </a:r>
            <a:endParaRPr lang="en-US" dirty="0"/>
          </a:p>
          <a:p>
            <a:pPr algn="ctr"/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Rinci</a:t>
            </a:r>
            <a:endParaRPr lang="en-US" dirty="0"/>
          </a:p>
        </p:txBody>
      </p: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CD6C7A06-98C6-BD47-AAEB-13338C460D1A}"/>
              </a:ext>
            </a:extLst>
          </p:cNvPr>
          <p:cNvCxnSpPr>
            <a:stCxn id="34" idx="0"/>
          </p:cNvCxnSpPr>
          <p:nvPr/>
        </p:nvCxnSpPr>
        <p:spPr>
          <a:xfrm rot="16200000" flipV="1">
            <a:off x="4660115" y="3982568"/>
            <a:ext cx="1831560" cy="10716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8666DCE-FFFF-FE40-9312-27640900DD57}"/>
              </a:ext>
            </a:extLst>
          </p:cNvPr>
          <p:cNvSpPr txBox="1"/>
          <p:nvPr/>
        </p:nvSpPr>
        <p:spPr>
          <a:xfrm>
            <a:off x="6929126" y="5434191"/>
            <a:ext cx="2014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Verivikasi</a:t>
            </a:r>
            <a:r>
              <a:rPr lang="en-US" dirty="0"/>
              <a:t> </a:t>
            </a:r>
            <a:r>
              <a:rPr lang="en-US" dirty="0" err="1"/>
              <a:t>Penyajian</a:t>
            </a:r>
            <a:endParaRPr lang="en-US" dirty="0"/>
          </a:p>
          <a:p>
            <a:pPr algn="ctr"/>
            <a:r>
              <a:rPr lang="en-US" dirty="0"/>
              <a:t>Dan </a:t>
            </a:r>
            <a:r>
              <a:rPr lang="en-US" dirty="0" err="1"/>
              <a:t>Pengunkapan</a:t>
            </a:r>
            <a:endParaRPr lang="en-US" dirty="0"/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BC49F929-D500-8E40-B699-A5A8EAEADD7B}"/>
              </a:ext>
            </a:extLst>
          </p:cNvPr>
          <p:cNvCxnSpPr>
            <a:stCxn id="37" idx="0"/>
          </p:cNvCxnSpPr>
          <p:nvPr/>
        </p:nvCxnSpPr>
        <p:spPr>
          <a:xfrm rot="16200000" flipV="1">
            <a:off x="6290849" y="3788553"/>
            <a:ext cx="1831561" cy="145971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4708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F22D5-68E5-9B44-B7FA-7BD17EBC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Rerangka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Tujuan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Subtantif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Terhadap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746447-7CF9-244D-AE98-8824AB713F67}"/>
              </a:ext>
            </a:extLst>
          </p:cNvPr>
          <p:cNvSpPr txBox="1"/>
          <p:nvPr/>
        </p:nvSpPr>
        <p:spPr>
          <a:xfrm>
            <a:off x="395536" y="3140968"/>
            <a:ext cx="153195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Akun</a:t>
            </a:r>
            <a:endParaRPr lang="en-US" dirty="0"/>
          </a:p>
          <a:p>
            <a:pPr algn="ctr"/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US" dirty="0"/>
          </a:p>
          <a:p>
            <a:pPr algn="ctr"/>
            <a:r>
              <a:rPr lang="en-US" dirty="0" err="1"/>
              <a:t>Sesungguhnya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740657-0A15-894F-8BED-2CAB053AF2A9}"/>
              </a:ext>
            </a:extLst>
          </p:cNvPr>
          <p:cNvSpPr txBox="1"/>
          <p:nvPr/>
        </p:nvSpPr>
        <p:spPr>
          <a:xfrm>
            <a:off x="6895945" y="3002468"/>
            <a:ext cx="208108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Aktiva</a:t>
            </a:r>
            <a:endParaRPr lang="en-US" dirty="0"/>
          </a:p>
          <a:p>
            <a:pPr algn="ctr"/>
            <a:r>
              <a:rPr lang="en-US" dirty="0" err="1"/>
              <a:t>Tetap</a:t>
            </a:r>
            <a:r>
              <a:rPr lang="en-US" dirty="0"/>
              <a:t> yang </a:t>
            </a:r>
            <a:r>
              <a:rPr lang="en-US" dirty="0" err="1"/>
              <a:t>Disajikan</a:t>
            </a:r>
            <a:endParaRPr lang="en-US" dirty="0"/>
          </a:p>
          <a:p>
            <a:pPr algn="ctr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US" dirty="0"/>
          </a:p>
          <a:p>
            <a:pPr algn="ctr"/>
            <a:r>
              <a:rPr lang="en-US" dirty="0" err="1"/>
              <a:t>Keuangan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4D62CE-FE35-6648-8ADF-A7BD0104E2E4}"/>
              </a:ext>
            </a:extLst>
          </p:cNvPr>
          <p:cNvCxnSpPr>
            <a:endCxn id="4" idx="3"/>
          </p:cNvCxnSpPr>
          <p:nvPr/>
        </p:nvCxnSpPr>
        <p:spPr>
          <a:xfrm flipH="1">
            <a:off x="1927494" y="3602633"/>
            <a:ext cx="49487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EB7D534-256B-7049-8FCC-4264910B6553}"/>
              </a:ext>
            </a:extLst>
          </p:cNvPr>
          <p:cNvSpPr txBox="1"/>
          <p:nvPr/>
        </p:nvSpPr>
        <p:spPr>
          <a:xfrm>
            <a:off x="395536" y="1124744"/>
            <a:ext cx="1772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atau</a:t>
            </a:r>
            <a:endParaRPr lang="en-US" dirty="0"/>
          </a:p>
          <a:p>
            <a:pPr algn="ctr"/>
            <a:r>
              <a:rPr lang="en-US" dirty="0" err="1"/>
              <a:t>keterjadian</a:t>
            </a:r>
            <a:endParaRPr lang="en-US" dirty="0"/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9ADBBDBD-684E-F147-ABF0-C5C85FA49ECE}"/>
              </a:ext>
            </a:extLst>
          </p:cNvPr>
          <p:cNvCxnSpPr>
            <a:stCxn id="8" idx="2"/>
          </p:cNvCxnSpPr>
          <p:nvPr/>
        </p:nvCxnSpPr>
        <p:spPr>
          <a:xfrm rot="16200000" flipH="1">
            <a:off x="966928" y="2085791"/>
            <a:ext cx="1831557" cy="120212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BAC1F37-E877-8C44-85C3-47C817312BF9}"/>
              </a:ext>
            </a:extLst>
          </p:cNvPr>
          <p:cNvSpPr txBox="1"/>
          <p:nvPr/>
        </p:nvSpPr>
        <p:spPr>
          <a:xfrm>
            <a:off x="2483769" y="1124742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Kelengkapan</a:t>
            </a:r>
            <a:endParaRPr lang="en-US" dirty="0"/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3050C203-2647-F74E-B7A3-D1612AE0FE5D}"/>
              </a:ext>
            </a:extLst>
          </p:cNvPr>
          <p:cNvCxnSpPr>
            <a:stCxn id="11" idx="2"/>
          </p:cNvCxnSpPr>
          <p:nvPr/>
        </p:nvCxnSpPr>
        <p:spPr>
          <a:xfrm rot="16200000" flipH="1">
            <a:off x="2242636" y="2425396"/>
            <a:ext cx="2108558" cy="24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14FF84E-3DDE-D44C-B9C8-860F4F1AF154}"/>
              </a:ext>
            </a:extLst>
          </p:cNvPr>
          <p:cNvSpPr txBox="1"/>
          <p:nvPr/>
        </p:nvSpPr>
        <p:spPr>
          <a:xfrm>
            <a:off x="3883047" y="1124742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Penilaian</a:t>
            </a:r>
            <a:endParaRPr lang="en-US" dirty="0"/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0B97FC75-3556-FE4C-A908-ACE920E2117F}"/>
              </a:ext>
            </a:extLst>
          </p:cNvPr>
          <p:cNvCxnSpPr>
            <a:stCxn id="14" idx="2"/>
          </p:cNvCxnSpPr>
          <p:nvPr/>
        </p:nvCxnSpPr>
        <p:spPr>
          <a:xfrm rot="16200000" flipH="1">
            <a:off x="3359697" y="2536252"/>
            <a:ext cx="2108558" cy="242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3547D7F-6C6D-474D-9132-DD83279E93F3}"/>
              </a:ext>
            </a:extLst>
          </p:cNvPr>
          <p:cNvSpPr txBox="1"/>
          <p:nvPr/>
        </p:nvSpPr>
        <p:spPr>
          <a:xfrm>
            <a:off x="5023958" y="1124742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Kepemilikan</a:t>
            </a:r>
            <a:endParaRPr lang="en-US" dirty="0"/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0A5EC99C-B8FD-5B4D-8417-CB4636795E25}"/>
              </a:ext>
            </a:extLst>
          </p:cNvPr>
          <p:cNvCxnSpPr>
            <a:stCxn id="17" idx="2"/>
          </p:cNvCxnSpPr>
          <p:nvPr/>
        </p:nvCxnSpPr>
        <p:spPr>
          <a:xfrm rot="5400000">
            <a:off x="4316039" y="2024186"/>
            <a:ext cx="2108558" cy="104833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07448B-A48E-3444-8A60-AFA11B504152}"/>
              </a:ext>
            </a:extLst>
          </p:cNvPr>
          <p:cNvSpPr txBox="1"/>
          <p:nvPr/>
        </p:nvSpPr>
        <p:spPr>
          <a:xfrm>
            <a:off x="6948264" y="1124742"/>
            <a:ext cx="1562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Penyajian</a:t>
            </a:r>
            <a:r>
              <a:rPr lang="en-US" dirty="0"/>
              <a:t> dan </a:t>
            </a:r>
          </a:p>
          <a:p>
            <a:pPr algn="ctr"/>
            <a:r>
              <a:rPr lang="en-US" dirty="0" err="1"/>
              <a:t>Pengungkapan</a:t>
            </a:r>
            <a:endParaRPr lang="en-US" dirty="0"/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46CC3D3C-C0E6-6B4D-85C5-B2CB300714D3}"/>
              </a:ext>
            </a:extLst>
          </p:cNvPr>
          <p:cNvCxnSpPr>
            <a:stCxn id="20" idx="2"/>
          </p:cNvCxnSpPr>
          <p:nvPr/>
        </p:nvCxnSpPr>
        <p:spPr>
          <a:xfrm rot="5400000">
            <a:off x="6106301" y="1979332"/>
            <a:ext cx="1831559" cy="141504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7A6B25F-1427-0D45-A6A3-4F0DF44FBF87}"/>
              </a:ext>
            </a:extLst>
          </p:cNvPr>
          <p:cNvSpPr txBox="1"/>
          <p:nvPr/>
        </p:nvSpPr>
        <p:spPr>
          <a:xfrm>
            <a:off x="564279" y="5434192"/>
            <a:ext cx="1203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Prosedur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Audit Awal</a:t>
            </a:r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98917722-7281-A14A-9673-B6CB28062661}"/>
              </a:ext>
            </a:extLst>
          </p:cNvPr>
          <p:cNvCxnSpPr>
            <a:stCxn id="25" idx="0"/>
          </p:cNvCxnSpPr>
          <p:nvPr/>
        </p:nvCxnSpPr>
        <p:spPr>
          <a:xfrm rot="5400000" flipH="1" flipV="1">
            <a:off x="751039" y="4017480"/>
            <a:ext cx="1831560" cy="100186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1D5FB29-54A1-234E-AECB-399406EE603A}"/>
              </a:ext>
            </a:extLst>
          </p:cNvPr>
          <p:cNvSpPr txBox="1"/>
          <p:nvPr/>
        </p:nvSpPr>
        <p:spPr>
          <a:xfrm>
            <a:off x="2076153" y="5434191"/>
            <a:ext cx="1030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Prosedur</a:t>
            </a:r>
            <a:endParaRPr lang="en-US" dirty="0"/>
          </a:p>
          <a:p>
            <a:pPr algn="ctr"/>
            <a:r>
              <a:rPr lang="en-US" dirty="0" err="1"/>
              <a:t>Analitik</a:t>
            </a:r>
            <a:endParaRPr lang="en-US" dirty="0"/>
          </a:p>
        </p:txBody>
      </p: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EC33977B-5C78-1C4A-87FC-CC3CF138403F}"/>
              </a:ext>
            </a:extLst>
          </p:cNvPr>
          <p:cNvCxnSpPr>
            <a:stCxn id="28" idx="0"/>
          </p:cNvCxnSpPr>
          <p:nvPr/>
        </p:nvCxnSpPr>
        <p:spPr>
          <a:xfrm rot="5400000" flipH="1" flipV="1">
            <a:off x="1848982" y="4345072"/>
            <a:ext cx="1831560" cy="34667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D7AFE80-F3B0-F34F-8000-EFF8AD1EEDE1}"/>
              </a:ext>
            </a:extLst>
          </p:cNvPr>
          <p:cNvSpPr txBox="1"/>
          <p:nvPr/>
        </p:nvSpPr>
        <p:spPr>
          <a:xfrm>
            <a:off x="3135109" y="5434191"/>
            <a:ext cx="2033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endParaRPr lang="en-US" dirty="0"/>
          </a:p>
          <a:p>
            <a:pPr algn="ctr"/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Rinci</a:t>
            </a:r>
            <a:endParaRPr lang="en-US" dirty="0"/>
          </a:p>
        </p:txBody>
      </p: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F4539414-2A4E-BF41-8D6B-4D267208DCCE}"/>
              </a:ext>
            </a:extLst>
          </p:cNvPr>
          <p:cNvCxnSpPr>
            <a:stCxn id="31" idx="0"/>
          </p:cNvCxnSpPr>
          <p:nvPr/>
        </p:nvCxnSpPr>
        <p:spPr>
          <a:xfrm rot="5400000" flipH="1" flipV="1">
            <a:off x="3302119" y="4452342"/>
            <a:ext cx="1831560" cy="13213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B4AC6A8-2ED6-D34C-87E1-42E4CFDF586F}"/>
              </a:ext>
            </a:extLst>
          </p:cNvPr>
          <p:cNvSpPr txBox="1"/>
          <p:nvPr/>
        </p:nvSpPr>
        <p:spPr>
          <a:xfrm>
            <a:off x="5299495" y="5434191"/>
            <a:ext cx="1624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Pengujian</a:t>
            </a:r>
            <a:endParaRPr lang="en-US" dirty="0"/>
          </a:p>
          <a:p>
            <a:pPr algn="ctr"/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Saldo</a:t>
            </a:r>
            <a:endParaRPr lang="en-US" dirty="0"/>
          </a:p>
          <a:p>
            <a:pPr algn="ctr"/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Rinci</a:t>
            </a:r>
            <a:endParaRPr lang="en-US" dirty="0"/>
          </a:p>
        </p:txBody>
      </p: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CD6C7A06-98C6-BD47-AAEB-13338C460D1A}"/>
              </a:ext>
            </a:extLst>
          </p:cNvPr>
          <p:cNvCxnSpPr>
            <a:stCxn id="34" idx="0"/>
          </p:cNvCxnSpPr>
          <p:nvPr/>
        </p:nvCxnSpPr>
        <p:spPr>
          <a:xfrm rot="16200000" flipV="1">
            <a:off x="4660115" y="3982568"/>
            <a:ext cx="1831560" cy="10716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8666DCE-FFFF-FE40-9312-27640900DD57}"/>
              </a:ext>
            </a:extLst>
          </p:cNvPr>
          <p:cNvSpPr txBox="1"/>
          <p:nvPr/>
        </p:nvSpPr>
        <p:spPr>
          <a:xfrm>
            <a:off x="6929126" y="5434191"/>
            <a:ext cx="2014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Verivikasi</a:t>
            </a:r>
            <a:r>
              <a:rPr lang="en-US" dirty="0"/>
              <a:t> </a:t>
            </a:r>
            <a:r>
              <a:rPr lang="en-US" dirty="0" err="1"/>
              <a:t>Penyajian</a:t>
            </a:r>
            <a:endParaRPr lang="en-US" dirty="0"/>
          </a:p>
          <a:p>
            <a:pPr algn="ctr"/>
            <a:r>
              <a:rPr lang="en-US" dirty="0"/>
              <a:t>Dan </a:t>
            </a:r>
            <a:r>
              <a:rPr lang="en-US" dirty="0" err="1"/>
              <a:t>Pengunkapan</a:t>
            </a:r>
            <a:endParaRPr lang="en-US" dirty="0"/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BC49F929-D500-8E40-B699-A5A8EAEADD7B}"/>
              </a:ext>
            </a:extLst>
          </p:cNvPr>
          <p:cNvCxnSpPr>
            <a:stCxn id="37" idx="0"/>
          </p:cNvCxnSpPr>
          <p:nvPr/>
        </p:nvCxnSpPr>
        <p:spPr>
          <a:xfrm rot="16200000" flipV="1">
            <a:off x="6290849" y="3788553"/>
            <a:ext cx="1831561" cy="145971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86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11" grpId="0"/>
      <p:bldP spid="14" grpId="0"/>
      <p:bldP spid="17" grpId="0"/>
      <p:bldP spid="20" grpId="0"/>
      <p:bldP spid="25" grpId="0"/>
      <p:bldP spid="28" grpId="0"/>
      <p:bldP spid="31" grpId="0"/>
      <p:bldP spid="34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4C7C-DCF3-9A41-BD56-DABBA766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Memperoleh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keyakinan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tentang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keandalan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catatan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akuntansi</a:t>
            </a:r>
            <a:r>
              <a:rPr lang="en-US" sz="2000" dirty="0">
                <a:solidFill>
                  <a:srgbClr val="FFFF00"/>
                </a:solidFill>
              </a:rPr>
              <a:t> yang </a:t>
            </a:r>
            <a:r>
              <a:rPr lang="en-US" sz="2000" dirty="0" err="1">
                <a:solidFill>
                  <a:srgbClr val="FFFF00"/>
                </a:solidFill>
              </a:rPr>
              <a:t>bersangkutan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dengan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aktiva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tidak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berwujud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D5A3F-1C38-EE41-8861-08AFE4173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Auditor </a:t>
            </a:r>
            <a:r>
              <a:rPr lang="en-US" sz="4400" dirty="0" err="1"/>
              <a:t>melakukan</a:t>
            </a:r>
            <a:r>
              <a:rPr lang="en-US" sz="4400" dirty="0"/>
              <a:t> </a:t>
            </a:r>
            <a:r>
              <a:rPr lang="en-US" sz="4400" dirty="0" err="1"/>
              <a:t>rekonsiliasi</a:t>
            </a:r>
            <a:r>
              <a:rPr lang="en-US" sz="4400" dirty="0"/>
              <a:t> </a:t>
            </a:r>
            <a:r>
              <a:rPr lang="en-US" sz="4400" dirty="0" err="1"/>
              <a:t>saldo</a:t>
            </a:r>
            <a:r>
              <a:rPr lang="en-US" sz="4400" dirty="0"/>
              <a:t> </a:t>
            </a:r>
            <a:r>
              <a:rPr lang="en-US" sz="4400" dirty="0" err="1"/>
              <a:t>aktiva</a:t>
            </a:r>
            <a:r>
              <a:rPr lang="en-US" sz="4400" dirty="0"/>
              <a:t>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berwujud</a:t>
            </a:r>
            <a:r>
              <a:rPr lang="en-US" sz="4400" dirty="0"/>
              <a:t>  yang </a:t>
            </a:r>
            <a:r>
              <a:rPr lang="en-US" sz="4400" dirty="0" err="1"/>
              <a:t>dicantumkan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akun</a:t>
            </a:r>
            <a:r>
              <a:rPr lang="en-US" sz="4400" dirty="0"/>
              <a:t> </a:t>
            </a:r>
            <a:r>
              <a:rPr lang="en-US" sz="4400" dirty="0" err="1"/>
              <a:t>aktiva</a:t>
            </a:r>
            <a:r>
              <a:rPr lang="en-US" sz="4400" dirty="0"/>
              <a:t>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berwujud</a:t>
            </a:r>
            <a:r>
              <a:rPr lang="en-US" sz="4400" dirty="0"/>
              <a:t>  </a:t>
            </a:r>
            <a:r>
              <a:rPr lang="en-US" sz="4400" dirty="0" err="1"/>
              <a:t>yangbersangkutan</a:t>
            </a:r>
            <a:r>
              <a:rPr lang="en-US" sz="4400" dirty="0"/>
              <a:t> </a:t>
            </a:r>
            <a:r>
              <a:rPr lang="en-US" sz="4400" dirty="0" err="1"/>
              <a:t>didalam</a:t>
            </a:r>
            <a:r>
              <a:rPr lang="en-US" sz="4400" dirty="0"/>
              <a:t> </a:t>
            </a:r>
            <a:r>
              <a:rPr lang="en-US" sz="4400" dirty="0" err="1"/>
              <a:t>buku</a:t>
            </a:r>
            <a:r>
              <a:rPr lang="en-US" sz="4400" dirty="0"/>
              <a:t> </a:t>
            </a:r>
            <a:r>
              <a:rPr lang="en-US" sz="4400" dirty="0" err="1"/>
              <a:t>besar</a:t>
            </a:r>
            <a:r>
              <a:rPr lang="en-US" sz="4400" dirty="0"/>
              <a:t> dan </a:t>
            </a:r>
            <a:r>
              <a:rPr lang="en-US" sz="4400" dirty="0" err="1"/>
              <a:t>selanjutnya</a:t>
            </a:r>
            <a:r>
              <a:rPr lang="en-US" sz="4400" dirty="0"/>
              <a:t> </a:t>
            </a:r>
            <a:r>
              <a:rPr lang="en-US" sz="4400" dirty="0" err="1"/>
              <a:t>ke</a:t>
            </a:r>
            <a:r>
              <a:rPr lang="en-US" sz="4400" dirty="0"/>
              <a:t> </a:t>
            </a:r>
            <a:r>
              <a:rPr lang="en-US" sz="4400" dirty="0" err="1"/>
              <a:t>jurnal</a:t>
            </a:r>
            <a:r>
              <a:rPr lang="en-US" sz="4400" dirty="0"/>
              <a:t> </a:t>
            </a:r>
            <a:r>
              <a:rPr lang="en-US" sz="4400" dirty="0" err="1"/>
              <a:t>pengeluaran</a:t>
            </a:r>
            <a:r>
              <a:rPr lang="en-US" sz="4400" dirty="0"/>
              <a:t> kas, dan </a:t>
            </a:r>
            <a:r>
              <a:rPr lang="en-US" sz="4400" dirty="0" err="1"/>
              <a:t>jurnal</a:t>
            </a:r>
            <a:r>
              <a:rPr lang="en-US" sz="4400" dirty="0"/>
              <a:t> </a:t>
            </a:r>
            <a:r>
              <a:rPr lang="en-US" sz="4400" dirty="0" err="1"/>
              <a:t>umum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99741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DBEF2-E1AB-2A44-A8BE-ED8BECD1A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Membuktikan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keberadaan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aktiva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tetap</a:t>
            </a:r>
            <a:r>
              <a:rPr lang="en-US" sz="2000" dirty="0">
                <a:solidFill>
                  <a:srgbClr val="FFFF00"/>
                </a:solidFill>
              </a:rPr>
              <a:t> dan </a:t>
            </a:r>
            <a:r>
              <a:rPr lang="en-US" sz="2000" dirty="0" err="1">
                <a:solidFill>
                  <a:srgbClr val="FFFF00"/>
                </a:solidFill>
              </a:rPr>
              <a:t>keterjadian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transaksi</a:t>
            </a:r>
            <a:r>
              <a:rPr lang="en-US" sz="2000" dirty="0">
                <a:solidFill>
                  <a:srgbClr val="FFFF00"/>
                </a:solidFill>
              </a:rPr>
              <a:t> yang </a:t>
            </a:r>
            <a:r>
              <a:rPr lang="en-US" sz="2000" dirty="0" err="1">
                <a:solidFill>
                  <a:srgbClr val="FFFF00"/>
                </a:solidFill>
              </a:rPr>
              <a:t>berkaitan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dengan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aktiva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tidak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berwujud</a:t>
            </a:r>
            <a:r>
              <a:rPr lang="en-US" sz="2000" dirty="0">
                <a:solidFill>
                  <a:srgbClr val="FFFF00"/>
                </a:solidFill>
              </a:rPr>
              <a:t> yang </a:t>
            </a:r>
            <a:r>
              <a:rPr lang="en-US" sz="2000" dirty="0" err="1">
                <a:solidFill>
                  <a:srgbClr val="FFFF00"/>
                </a:solidFill>
              </a:rPr>
              <a:t>dicantumkan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dineraca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39B03-B806-AC49-9081-83799E05C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91877"/>
            <a:ext cx="8568952" cy="4857403"/>
          </a:xfrm>
        </p:spPr>
        <p:txBody>
          <a:bodyPr/>
          <a:lstStyle/>
          <a:p>
            <a:r>
              <a:rPr lang="en-US" sz="3600" dirty="0" err="1"/>
              <a:t>Pengujian</a:t>
            </a:r>
            <a:r>
              <a:rPr lang="en-US" sz="3600" dirty="0"/>
              <a:t> </a:t>
            </a:r>
            <a:r>
              <a:rPr lang="en-US" sz="3600" dirty="0" err="1"/>
              <a:t>analitik</a:t>
            </a:r>
            <a:endParaRPr lang="en-US" sz="3600" dirty="0"/>
          </a:p>
          <a:p>
            <a:r>
              <a:rPr lang="en-US" sz="3600" dirty="0" err="1"/>
              <a:t>Pemeriksaan</a:t>
            </a:r>
            <a:r>
              <a:rPr lang="en-US" sz="3600" dirty="0"/>
              <a:t> </a:t>
            </a:r>
            <a:r>
              <a:rPr lang="en-US" sz="3600" dirty="0" err="1"/>
              <a:t>bukti</a:t>
            </a:r>
            <a:r>
              <a:rPr lang="en-US" sz="3600" dirty="0"/>
              <a:t> </a:t>
            </a:r>
            <a:r>
              <a:rPr lang="en-US" sz="3600" dirty="0" err="1"/>
              <a:t>pendukung</a:t>
            </a:r>
            <a:r>
              <a:rPr lang="en-US" sz="3600" dirty="0"/>
              <a:t> </a:t>
            </a:r>
            <a:r>
              <a:rPr lang="en-US" sz="3600" dirty="0" err="1"/>
              <a:t>transaksi</a:t>
            </a:r>
            <a:r>
              <a:rPr lang="en-US" sz="3600" dirty="0"/>
              <a:t> yang </a:t>
            </a:r>
            <a:r>
              <a:rPr lang="en-US" sz="3600" dirty="0" err="1"/>
              <a:t>berkaitan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aktiva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berwujud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Inspeksi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dokumen</a:t>
            </a:r>
            <a:r>
              <a:rPr lang="en-US" sz="3600" dirty="0"/>
              <a:t> yang </a:t>
            </a:r>
            <a:r>
              <a:rPr lang="en-US" sz="3600" dirty="0" err="1"/>
              <a:t>menujukkan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kepemilikan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aktiva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berwujud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Pemeriksaan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dokumen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milik</a:t>
            </a:r>
            <a:r>
              <a:rPr lang="en-US" sz="3600" dirty="0"/>
              <a:t> dan </a:t>
            </a:r>
            <a:r>
              <a:rPr lang="en-US" sz="3600" dirty="0" err="1"/>
              <a:t>kontrak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0004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042-39F4-EB46-A2DC-2F6211000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Membuktikan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asersi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kelengkapan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A4D0-57A3-534F-ADEC-007A2878E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800" dirty="0" err="1"/>
              <a:t>Pengujian</a:t>
            </a:r>
            <a:r>
              <a:rPr lang="en-US" sz="3800" dirty="0"/>
              <a:t> </a:t>
            </a:r>
            <a:r>
              <a:rPr lang="en-US" sz="3800" dirty="0" err="1"/>
              <a:t>analitik</a:t>
            </a:r>
            <a:endParaRPr lang="en-US" sz="3800" dirty="0"/>
          </a:p>
          <a:p>
            <a:r>
              <a:rPr lang="en-US" sz="3800" dirty="0" err="1"/>
              <a:t>Pemeriksaan</a:t>
            </a:r>
            <a:r>
              <a:rPr lang="en-US" sz="3800" dirty="0"/>
              <a:t> </a:t>
            </a:r>
            <a:r>
              <a:rPr lang="en-US" sz="3800" dirty="0" err="1"/>
              <a:t>bukti</a:t>
            </a:r>
            <a:r>
              <a:rPr lang="en-US" sz="3800" dirty="0"/>
              <a:t> </a:t>
            </a:r>
            <a:r>
              <a:rPr lang="en-US" sz="3800" dirty="0" err="1"/>
              <a:t>pendukung</a:t>
            </a:r>
            <a:r>
              <a:rPr lang="en-US" sz="3800" dirty="0"/>
              <a:t> </a:t>
            </a:r>
            <a:r>
              <a:rPr lang="en-US" sz="3800" dirty="0" err="1"/>
              <a:t>transaksi</a:t>
            </a:r>
            <a:r>
              <a:rPr lang="en-US" sz="3800" dirty="0"/>
              <a:t> yang </a:t>
            </a:r>
            <a:r>
              <a:rPr lang="en-US" sz="3800" dirty="0" err="1"/>
              <a:t>berkaitan</a:t>
            </a:r>
            <a:r>
              <a:rPr lang="en-US" sz="3800" dirty="0"/>
              <a:t>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aktiva</a:t>
            </a:r>
            <a:r>
              <a:rPr lang="en-US" sz="3800" dirty="0"/>
              <a:t> </a:t>
            </a:r>
            <a:r>
              <a:rPr lang="en-US" sz="3800" dirty="0" err="1"/>
              <a:t>tidak</a:t>
            </a:r>
            <a:r>
              <a:rPr lang="en-US" sz="3800" dirty="0"/>
              <a:t> </a:t>
            </a:r>
            <a:r>
              <a:rPr lang="en-US" sz="3800" dirty="0" err="1"/>
              <a:t>berwujud</a:t>
            </a:r>
            <a:r>
              <a:rPr lang="en-US" sz="3800" dirty="0"/>
              <a:t> </a:t>
            </a:r>
          </a:p>
          <a:p>
            <a:r>
              <a:rPr lang="en-US" sz="3800" dirty="0" err="1"/>
              <a:t>Inspeksi</a:t>
            </a:r>
            <a:r>
              <a:rPr lang="en-US" sz="3800" dirty="0"/>
              <a:t> </a:t>
            </a:r>
            <a:r>
              <a:rPr lang="en-US" sz="3800" dirty="0" err="1"/>
              <a:t>terhadap</a:t>
            </a:r>
            <a:r>
              <a:rPr lang="en-US" sz="3800" dirty="0"/>
              <a:t> </a:t>
            </a:r>
            <a:r>
              <a:rPr lang="en-US" sz="3800" dirty="0" err="1"/>
              <a:t>aktiva</a:t>
            </a:r>
            <a:r>
              <a:rPr lang="en-US" sz="3800" dirty="0"/>
              <a:t> </a:t>
            </a:r>
            <a:r>
              <a:rPr lang="en-US" sz="3800" dirty="0" err="1"/>
              <a:t>tidak</a:t>
            </a:r>
            <a:r>
              <a:rPr lang="en-US" sz="3800" dirty="0"/>
              <a:t> </a:t>
            </a:r>
            <a:r>
              <a:rPr lang="en-US" sz="3800" dirty="0" err="1"/>
              <a:t>berwujud</a:t>
            </a:r>
            <a:r>
              <a:rPr lang="en-US" sz="3800" dirty="0"/>
              <a:t> </a:t>
            </a:r>
          </a:p>
          <a:p>
            <a:r>
              <a:rPr lang="en-US" sz="3800" dirty="0" err="1"/>
              <a:t>Pemeriksaan</a:t>
            </a:r>
            <a:r>
              <a:rPr lang="en-US" sz="3800" dirty="0"/>
              <a:t> </a:t>
            </a:r>
            <a:r>
              <a:rPr lang="en-US" sz="3800" dirty="0" err="1"/>
              <a:t>terhadap</a:t>
            </a:r>
            <a:r>
              <a:rPr lang="en-US" sz="3800" dirty="0"/>
              <a:t> </a:t>
            </a:r>
            <a:r>
              <a:rPr lang="en-US" sz="3800" dirty="0" err="1"/>
              <a:t>dokumen</a:t>
            </a:r>
            <a:r>
              <a:rPr lang="en-US" sz="3800" dirty="0"/>
              <a:t> </a:t>
            </a:r>
            <a:r>
              <a:rPr lang="en-US" sz="3800" dirty="0" err="1"/>
              <a:t>hak</a:t>
            </a:r>
            <a:r>
              <a:rPr lang="en-US" sz="3800" dirty="0"/>
              <a:t> </a:t>
            </a:r>
            <a:r>
              <a:rPr lang="en-US" sz="3800" dirty="0" err="1"/>
              <a:t>milik</a:t>
            </a:r>
            <a:r>
              <a:rPr lang="en-US" sz="3800" dirty="0"/>
              <a:t> dan </a:t>
            </a:r>
            <a:r>
              <a:rPr lang="en-US" sz="3800" dirty="0" err="1"/>
              <a:t>kontrak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50328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A1F1-C555-C943-A3DB-32CC626E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Membuktikan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hak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kepemilikan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klien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atas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aktiva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tidak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berwujud</a:t>
            </a:r>
            <a:r>
              <a:rPr lang="en-US" sz="2000" dirty="0">
                <a:solidFill>
                  <a:srgbClr val="FFFF00"/>
                </a:solidFill>
              </a:rPr>
              <a:t> yang </a:t>
            </a:r>
            <a:r>
              <a:rPr lang="en-US" sz="2000" dirty="0" err="1">
                <a:solidFill>
                  <a:srgbClr val="FFFF00"/>
                </a:solidFill>
              </a:rPr>
              <a:t>dicantumkan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dineraca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C6B1D-52E2-1441-A471-B1804A76D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/>
              <a:t>Pemeriksaan</a:t>
            </a:r>
            <a:r>
              <a:rPr lang="en-US" sz="4000" dirty="0"/>
              <a:t> </a:t>
            </a:r>
            <a:r>
              <a:rPr lang="en-US" sz="4000" dirty="0" err="1"/>
              <a:t>bukti</a:t>
            </a:r>
            <a:r>
              <a:rPr lang="en-US" sz="4000" dirty="0"/>
              <a:t> </a:t>
            </a:r>
            <a:r>
              <a:rPr lang="en-US" sz="4000" dirty="0" err="1"/>
              <a:t>pendukung</a:t>
            </a:r>
            <a:r>
              <a:rPr lang="en-US" sz="4000" dirty="0"/>
              <a:t> </a:t>
            </a:r>
            <a:r>
              <a:rPr lang="en-US" sz="4000" dirty="0" err="1"/>
              <a:t>transaksi</a:t>
            </a:r>
            <a:r>
              <a:rPr lang="en-US" sz="4000" dirty="0"/>
              <a:t> yang </a:t>
            </a:r>
            <a:r>
              <a:rPr lang="en-US" sz="4000" dirty="0" err="1"/>
              <a:t>berkaitan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 </a:t>
            </a:r>
          </a:p>
          <a:p>
            <a:r>
              <a:rPr lang="en-US" sz="4000" dirty="0" err="1"/>
              <a:t>Inspeksi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 </a:t>
            </a:r>
          </a:p>
          <a:p>
            <a:r>
              <a:rPr lang="en-US" sz="4000" dirty="0" err="1"/>
              <a:t>Pemeriksaan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dokumen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milik</a:t>
            </a:r>
            <a:r>
              <a:rPr lang="en-US" sz="4000" dirty="0"/>
              <a:t> dan </a:t>
            </a:r>
            <a:r>
              <a:rPr lang="en-US" sz="4000" dirty="0" err="1"/>
              <a:t>kontrak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7059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6EF4-C233-A540-B93F-4FABE7781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FF00"/>
                </a:solidFill>
              </a:rPr>
              <a:t>Membuktikan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kewajaran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penilaian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aktiva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tidak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berwujud</a:t>
            </a:r>
            <a:r>
              <a:rPr lang="en-US" sz="2400" dirty="0">
                <a:solidFill>
                  <a:srgbClr val="FFFF00"/>
                </a:solidFill>
              </a:rPr>
              <a:t> yang </a:t>
            </a:r>
            <a:r>
              <a:rPr lang="en-US" sz="2400" dirty="0" err="1">
                <a:solidFill>
                  <a:srgbClr val="FFFF00"/>
                </a:solidFill>
              </a:rPr>
              <a:t>dicantumkan</a:t>
            </a:r>
            <a:r>
              <a:rPr lang="en-US" sz="2400" dirty="0">
                <a:solidFill>
                  <a:srgbClr val="FFFF00"/>
                </a:solidFill>
              </a:rPr>
              <a:t> di </a:t>
            </a:r>
            <a:r>
              <a:rPr lang="en-US" sz="2400" dirty="0" err="1">
                <a:solidFill>
                  <a:srgbClr val="FFFF00"/>
                </a:solidFill>
              </a:rPr>
              <a:t>neraca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47448-899C-224B-A60F-ED69CD9C5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audit </a:t>
            </a:r>
            <a:r>
              <a:rPr lang="en-US" dirty="0" err="1"/>
              <a:t>awal</a:t>
            </a:r>
            <a:endParaRPr lang="en-US" dirty="0"/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analitik</a:t>
            </a:r>
            <a:endParaRPr lang="en-US" dirty="0"/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  <a:p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berwujud</a:t>
            </a:r>
            <a:endParaRPr lang="en-US" dirty="0"/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kontrak</a:t>
            </a:r>
            <a:endParaRPr lang="en-US" dirty="0"/>
          </a:p>
          <a:p>
            <a:r>
              <a:rPr lang="en-US" dirty="0" err="1"/>
              <a:t>Riview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en-US" dirty="0" err="1"/>
              <a:t>amortisasi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65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24AD-5F26-834C-8B92-E47D595CD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FF00"/>
                </a:solidFill>
              </a:rPr>
              <a:t>Membuktikan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kewajaran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penyajian</a:t>
            </a:r>
            <a:r>
              <a:rPr lang="en-US" sz="2400" dirty="0">
                <a:solidFill>
                  <a:srgbClr val="FFFF00"/>
                </a:solidFill>
              </a:rPr>
              <a:t> dan </a:t>
            </a:r>
            <a:r>
              <a:rPr lang="en-US" sz="2400" dirty="0" err="1">
                <a:solidFill>
                  <a:srgbClr val="FFFF00"/>
                </a:solidFill>
              </a:rPr>
              <a:t>pengungkapan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aktiva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tidak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berwujud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dineraca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6193-93AD-D24A-89F1-7BF8411E3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err="1"/>
              <a:t>Membandingkan</a:t>
            </a:r>
            <a:r>
              <a:rPr lang="en-US" sz="4400" dirty="0"/>
              <a:t> </a:t>
            </a:r>
            <a:r>
              <a:rPr lang="en-US" sz="4400" dirty="0" err="1"/>
              <a:t>penyajian</a:t>
            </a:r>
            <a:r>
              <a:rPr lang="en-US" sz="4400" dirty="0"/>
              <a:t> dan </a:t>
            </a:r>
            <a:r>
              <a:rPr lang="en-US" sz="4400" dirty="0" err="1"/>
              <a:t>pengungkapan</a:t>
            </a:r>
            <a:r>
              <a:rPr lang="en-US" sz="4400" dirty="0"/>
              <a:t> </a:t>
            </a:r>
            <a:r>
              <a:rPr lang="en-US" sz="4400" dirty="0" err="1"/>
              <a:t>aktiva</a:t>
            </a:r>
            <a:r>
              <a:rPr lang="en-US" sz="4400" dirty="0"/>
              <a:t>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berwujud</a:t>
            </a:r>
            <a:r>
              <a:rPr lang="en-US" sz="4400" dirty="0"/>
              <a:t> di </a:t>
            </a:r>
            <a:r>
              <a:rPr lang="en-US" sz="4400" dirty="0" err="1"/>
              <a:t>neraca</a:t>
            </a:r>
            <a:r>
              <a:rPr lang="en-US" sz="4400" dirty="0"/>
              <a:t> yang </a:t>
            </a:r>
            <a:r>
              <a:rPr lang="en-US" sz="4400" dirty="0" err="1"/>
              <a:t>diaudit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prinsip</a:t>
            </a:r>
            <a:r>
              <a:rPr lang="en-US" sz="4400" dirty="0"/>
              <a:t> </a:t>
            </a:r>
            <a:r>
              <a:rPr lang="en-US" sz="4400" dirty="0" err="1"/>
              <a:t>akuntansi</a:t>
            </a:r>
            <a:r>
              <a:rPr lang="en-US" sz="4400" dirty="0"/>
              <a:t> </a:t>
            </a:r>
            <a:r>
              <a:rPr lang="en-US" sz="4400" dirty="0" err="1"/>
              <a:t>berterima</a:t>
            </a:r>
            <a:r>
              <a:rPr lang="en-US" sz="4400" dirty="0"/>
              <a:t> </a:t>
            </a:r>
            <a:r>
              <a:rPr lang="en-US" sz="4400" dirty="0" err="1"/>
              <a:t>umum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2423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Program </a:t>
            </a:r>
            <a:r>
              <a:rPr lang="en-US" sz="2800" dirty="0" err="1">
                <a:solidFill>
                  <a:srgbClr val="FFFF00"/>
                </a:solidFill>
              </a:rPr>
              <a:t>pengujian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subtantif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terhadap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saldo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Aktiva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Tidak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Berwujud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200" dirty="0" err="1"/>
              <a:t>Prosedur</a:t>
            </a:r>
            <a:r>
              <a:rPr lang="en-US" sz="4200" dirty="0"/>
              <a:t> audit </a:t>
            </a:r>
            <a:r>
              <a:rPr lang="en-US" sz="4200" dirty="0" err="1"/>
              <a:t>awal</a:t>
            </a:r>
            <a:endParaRPr lang="en-US" sz="4200" dirty="0"/>
          </a:p>
          <a:p>
            <a:pPr marL="514350" indent="-514350">
              <a:buFont typeface="+mj-lt"/>
              <a:buAutoNum type="arabicPeriod"/>
            </a:pPr>
            <a:r>
              <a:rPr lang="en-US" sz="4200" dirty="0" err="1"/>
              <a:t>Prosedur</a:t>
            </a:r>
            <a:r>
              <a:rPr lang="en-US" sz="4200" dirty="0"/>
              <a:t> </a:t>
            </a:r>
            <a:r>
              <a:rPr lang="en-US" sz="4200" dirty="0" err="1"/>
              <a:t>analitik</a:t>
            </a:r>
            <a:endParaRPr lang="en-US" sz="4200" dirty="0"/>
          </a:p>
          <a:p>
            <a:pPr marL="514350" indent="-514350">
              <a:buFont typeface="+mj-lt"/>
              <a:buAutoNum type="arabicPeriod"/>
            </a:pPr>
            <a:r>
              <a:rPr lang="en-US" sz="4200" dirty="0" err="1"/>
              <a:t>Pengujian</a:t>
            </a:r>
            <a:r>
              <a:rPr lang="en-US" sz="4200" dirty="0"/>
              <a:t> </a:t>
            </a:r>
            <a:r>
              <a:rPr lang="en-US" sz="4200" dirty="0" err="1"/>
              <a:t>terhadap</a:t>
            </a:r>
            <a:r>
              <a:rPr lang="en-US" sz="4200" dirty="0"/>
              <a:t> </a:t>
            </a:r>
            <a:r>
              <a:rPr lang="en-US" sz="4200" dirty="0" err="1"/>
              <a:t>transaksi</a:t>
            </a:r>
            <a:r>
              <a:rPr lang="en-US" sz="4200" dirty="0"/>
              <a:t> </a:t>
            </a:r>
            <a:r>
              <a:rPr lang="en-US" sz="4200" dirty="0" err="1"/>
              <a:t>rinci</a:t>
            </a:r>
            <a:endParaRPr lang="en-US" sz="4200" dirty="0"/>
          </a:p>
          <a:p>
            <a:pPr marL="514350" indent="-514350">
              <a:buFont typeface="+mj-lt"/>
              <a:buAutoNum type="arabicPeriod"/>
            </a:pPr>
            <a:r>
              <a:rPr lang="en-US" sz="4200" dirty="0" err="1"/>
              <a:t>Pengujian</a:t>
            </a:r>
            <a:r>
              <a:rPr lang="en-US" sz="4200" dirty="0"/>
              <a:t> </a:t>
            </a:r>
            <a:r>
              <a:rPr lang="en-US" sz="4200" dirty="0" err="1"/>
              <a:t>terhadap</a:t>
            </a:r>
            <a:r>
              <a:rPr lang="en-US" sz="4200" dirty="0"/>
              <a:t> </a:t>
            </a:r>
            <a:r>
              <a:rPr lang="en-US" sz="4200" dirty="0" err="1"/>
              <a:t>saldo</a:t>
            </a:r>
            <a:r>
              <a:rPr lang="en-US" sz="4200" dirty="0"/>
              <a:t> </a:t>
            </a:r>
            <a:r>
              <a:rPr lang="en-US" sz="4200" dirty="0" err="1"/>
              <a:t>akun</a:t>
            </a:r>
            <a:r>
              <a:rPr lang="en-US" sz="4200" dirty="0"/>
              <a:t> </a:t>
            </a:r>
            <a:r>
              <a:rPr lang="en-US" sz="4200" dirty="0" err="1"/>
              <a:t>rinci</a:t>
            </a:r>
            <a:endParaRPr lang="en-US" sz="4200" dirty="0"/>
          </a:p>
          <a:p>
            <a:pPr marL="514350" indent="-514350">
              <a:buFont typeface="+mj-lt"/>
              <a:buAutoNum type="arabicPeriod"/>
            </a:pPr>
            <a:r>
              <a:rPr lang="en-US" sz="4200" dirty="0" err="1"/>
              <a:t>Verifikasi</a:t>
            </a:r>
            <a:r>
              <a:rPr lang="en-US" sz="4200" dirty="0"/>
              <a:t> </a:t>
            </a:r>
            <a:r>
              <a:rPr lang="en-US" sz="4200" dirty="0" err="1"/>
              <a:t>penyajian</a:t>
            </a:r>
            <a:r>
              <a:rPr lang="en-US" sz="4200" dirty="0"/>
              <a:t> dan </a:t>
            </a:r>
            <a:r>
              <a:rPr lang="en-US" sz="4200" dirty="0" err="1"/>
              <a:t>pengungkapan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414328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Program </a:t>
            </a:r>
            <a:r>
              <a:rPr lang="en-US" sz="2800" dirty="0" err="1">
                <a:solidFill>
                  <a:srgbClr val="FFFF00"/>
                </a:solidFill>
              </a:rPr>
              <a:t>pengujian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subtantif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terhadap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saldo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Aktiva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Tidak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Berwujud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100" b="1" dirty="0" err="1"/>
              <a:t>Prosedur</a:t>
            </a:r>
            <a:r>
              <a:rPr lang="en-US" sz="2100" b="1" dirty="0"/>
              <a:t> audit </a:t>
            </a:r>
            <a:r>
              <a:rPr lang="en-US" sz="2100" b="1" dirty="0" err="1"/>
              <a:t>awal</a:t>
            </a:r>
            <a:endParaRPr lang="en-US" sz="2100" b="1" dirty="0"/>
          </a:p>
          <a:p>
            <a:pPr marL="514350" indent="-514350">
              <a:buFont typeface="+mj-lt"/>
              <a:buAutoNum type="arabicPeriod"/>
            </a:pPr>
            <a:r>
              <a:rPr lang="en-US" sz="2100" dirty="0" err="1"/>
              <a:t>Lakukan</a:t>
            </a:r>
            <a:r>
              <a:rPr lang="en-US" sz="2100" dirty="0"/>
              <a:t> </a:t>
            </a:r>
            <a:r>
              <a:rPr lang="en-US" sz="2100" dirty="0" err="1"/>
              <a:t>prosedur</a:t>
            </a:r>
            <a:r>
              <a:rPr lang="en-US" sz="2100" dirty="0"/>
              <a:t> audit </a:t>
            </a:r>
            <a:r>
              <a:rPr lang="en-US" sz="2100" dirty="0" err="1"/>
              <a:t>awal</a:t>
            </a:r>
            <a:r>
              <a:rPr lang="en-US" sz="2100" dirty="0"/>
              <a:t> </a:t>
            </a:r>
            <a:r>
              <a:rPr lang="en-US" sz="2100" dirty="0" err="1"/>
              <a:t>atas</a:t>
            </a:r>
            <a:r>
              <a:rPr lang="en-US" sz="2100" dirty="0"/>
              <a:t> </a:t>
            </a:r>
            <a:r>
              <a:rPr lang="en-US" sz="2100" dirty="0" err="1"/>
              <a:t>saldo</a:t>
            </a:r>
            <a:r>
              <a:rPr lang="en-US" sz="2100" dirty="0"/>
              <a:t> </a:t>
            </a:r>
            <a:r>
              <a:rPr lang="en-US" sz="2100" dirty="0" err="1"/>
              <a:t>akun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yang </a:t>
            </a:r>
            <a:r>
              <a:rPr lang="en-US" sz="2100" dirty="0" err="1"/>
              <a:t>akan</a:t>
            </a:r>
            <a:r>
              <a:rPr lang="en-US" sz="2100" dirty="0"/>
              <a:t> </a:t>
            </a:r>
            <a:r>
              <a:rPr lang="en-US" sz="2100" dirty="0" err="1"/>
              <a:t>diuji</a:t>
            </a:r>
            <a:r>
              <a:rPr lang="en-US" sz="2100" dirty="0"/>
              <a:t>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lanjut</a:t>
            </a:r>
            <a:endParaRPr lang="en-US" sz="2100" dirty="0"/>
          </a:p>
          <a:p>
            <a:pPr marL="914400" lvl="1" indent="-514350">
              <a:buFont typeface="+mj-lt"/>
              <a:buAutoNum type="alphaLcPeriod"/>
            </a:pPr>
            <a:r>
              <a:rPr lang="en-US" sz="2100" dirty="0" err="1"/>
              <a:t>Usut</a:t>
            </a:r>
            <a:r>
              <a:rPr lang="en-US" sz="2100" dirty="0"/>
              <a:t> </a:t>
            </a:r>
            <a:r>
              <a:rPr lang="en-US" sz="2100" dirty="0" err="1"/>
              <a:t>saldo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yang </a:t>
            </a:r>
            <a:r>
              <a:rPr lang="en-US" sz="2100" dirty="0" err="1"/>
              <a:t>tercantum</a:t>
            </a:r>
            <a:r>
              <a:rPr lang="en-US" sz="2100" dirty="0"/>
              <a:t> </a:t>
            </a:r>
            <a:r>
              <a:rPr lang="en-US" sz="2100" dirty="0" err="1"/>
              <a:t>dineraca</a:t>
            </a:r>
            <a:r>
              <a:rPr lang="en-US" sz="2100" dirty="0"/>
              <a:t> </a:t>
            </a:r>
            <a:r>
              <a:rPr lang="en-US" sz="2100" dirty="0" err="1"/>
              <a:t>ke</a:t>
            </a:r>
            <a:r>
              <a:rPr lang="en-US" sz="2100" dirty="0"/>
              <a:t> </a:t>
            </a:r>
            <a:r>
              <a:rPr lang="en-US" sz="2100" dirty="0" err="1"/>
              <a:t>saldo</a:t>
            </a:r>
            <a:r>
              <a:rPr lang="en-US" sz="2100" dirty="0"/>
              <a:t> </a:t>
            </a:r>
            <a:r>
              <a:rPr lang="en-US" sz="2100" dirty="0" err="1"/>
              <a:t>akun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yang </a:t>
            </a:r>
            <a:r>
              <a:rPr lang="en-US" sz="2100" dirty="0" err="1"/>
              <a:t>bersangkutan</a:t>
            </a:r>
            <a:r>
              <a:rPr lang="en-US" sz="2100" dirty="0"/>
              <a:t> </a:t>
            </a:r>
            <a:r>
              <a:rPr lang="en-US" sz="2100" dirty="0" err="1"/>
              <a:t>dibuku</a:t>
            </a:r>
            <a:r>
              <a:rPr lang="en-US" sz="2100" dirty="0"/>
              <a:t> </a:t>
            </a:r>
            <a:r>
              <a:rPr lang="en-US" sz="2100" dirty="0" err="1"/>
              <a:t>besar</a:t>
            </a:r>
            <a:endParaRPr lang="en-US" sz="2100" dirty="0"/>
          </a:p>
          <a:p>
            <a:pPr marL="914400" lvl="1" indent="-514350">
              <a:buFont typeface="+mj-lt"/>
              <a:buAutoNum type="alphaLcPeriod"/>
            </a:pPr>
            <a:r>
              <a:rPr lang="en-US" sz="2100" dirty="0" err="1"/>
              <a:t>Hitung</a:t>
            </a:r>
            <a:r>
              <a:rPr lang="en-US" sz="2100" dirty="0"/>
              <a:t> Kembali </a:t>
            </a:r>
            <a:r>
              <a:rPr lang="en-US" sz="2100" dirty="0" err="1"/>
              <a:t>saldo</a:t>
            </a:r>
            <a:r>
              <a:rPr lang="en-US" sz="2100" dirty="0"/>
              <a:t> </a:t>
            </a:r>
            <a:r>
              <a:rPr lang="en-US" sz="2100" dirty="0" err="1"/>
              <a:t>akun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yang </a:t>
            </a:r>
            <a:r>
              <a:rPr lang="en-US" sz="2100" dirty="0" err="1"/>
              <a:t>dibuku</a:t>
            </a:r>
            <a:r>
              <a:rPr lang="en-US" sz="2100" dirty="0"/>
              <a:t> </a:t>
            </a:r>
            <a:r>
              <a:rPr lang="en-US" sz="2100" dirty="0" err="1"/>
              <a:t>besar</a:t>
            </a:r>
            <a:endParaRPr lang="en-US" sz="2100" dirty="0"/>
          </a:p>
          <a:p>
            <a:pPr marL="914400" lvl="1" indent="-514350">
              <a:buFont typeface="+mj-lt"/>
              <a:buAutoNum type="alphaLcPeriod"/>
            </a:pPr>
            <a:r>
              <a:rPr lang="en-US" sz="2100" dirty="0" err="1"/>
              <a:t>Lakukan</a:t>
            </a:r>
            <a:r>
              <a:rPr lang="en-US" sz="2100" dirty="0"/>
              <a:t> </a:t>
            </a:r>
            <a:r>
              <a:rPr lang="en-US" sz="2100" dirty="0" err="1"/>
              <a:t>riview</a:t>
            </a:r>
            <a:r>
              <a:rPr lang="en-US" sz="2100" dirty="0"/>
              <a:t> </a:t>
            </a:r>
            <a:r>
              <a:rPr lang="en-US" sz="2100" dirty="0" err="1"/>
              <a:t>terhadap</a:t>
            </a:r>
            <a:r>
              <a:rPr lang="en-US" sz="2100" dirty="0"/>
              <a:t> </a:t>
            </a:r>
            <a:r>
              <a:rPr lang="en-US" sz="2100" dirty="0" err="1"/>
              <a:t>mutasi</a:t>
            </a:r>
            <a:r>
              <a:rPr lang="en-US" sz="2100" dirty="0"/>
              <a:t> </a:t>
            </a:r>
            <a:r>
              <a:rPr lang="en-US" sz="2100" dirty="0" err="1"/>
              <a:t>luar</a:t>
            </a:r>
            <a:r>
              <a:rPr lang="en-US" sz="2100" dirty="0"/>
              <a:t> </a:t>
            </a:r>
            <a:r>
              <a:rPr lang="en-US" sz="2100" dirty="0" err="1"/>
              <a:t>biasa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jumlah</a:t>
            </a:r>
            <a:r>
              <a:rPr lang="en-US" sz="2100" dirty="0"/>
              <a:t> dan </a:t>
            </a:r>
            <a:r>
              <a:rPr lang="en-US" sz="2100" dirty="0" err="1"/>
              <a:t>sumber</a:t>
            </a:r>
            <a:r>
              <a:rPr lang="en-US" sz="2100" dirty="0"/>
              <a:t> posting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akun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dan </a:t>
            </a:r>
            <a:r>
              <a:rPr lang="en-US" sz="2100" dirty="0" err="1"/>
              <a:t>akumulasi</a:t>
            </a:r>
            <a:r>
              <a:rPr lang="en-US" sz="2100" dirty="0"/>
              <a:t> </a:t>
            </a:r>
            <a:r>
              <a:rPr lang="en-US" sz="2100" dirty="0" err="1"/>
              <a:t>amortisasinya</a:t>
            </a:r>
            <a:endParaRPr lang="en-US" sz="2100" dirty="0"/>
          </a:p>
          <a:p>
            <a:pPr marL="914400" lvl="1" indent="-514350">
              <a:buFont typeface="+mj-lt"/>
              <a:buAutoNum type="alphaLcPeriod"/>
            </a:pPr>
            <a:r>
              <a:rPr lang="en-US" sz="2100" dirty="0" err="1"/>
              <a:t>Usut</a:t>
            </a:r>
            <a:r>
              <a:rPr lang="en-US" sz="2100" dirty="0"/>
              <a:t> </a:t>
            </a:r>
            <a:r>
              <a:rPr lang="en-US" sz="2100" dirty="0" err="1"/>
              <a:t>saldo</a:t>
            </a:r>
            <a:r>
              <a:rPr lang="en-US" sz="2100" dirty="0"/>
              <a:t> </a:t>
            </a:r>
            <a:r>
              <a:rPr lang="en-US" sz="2100" dirty="0" err="1"/>
              <a:t>awal</a:t>
            </a:r>
            <a:r>
              <a:rPr lang="en-US" sz="2100" dirty="0"/>
              <a:t> </a:t>
            </a:r>
            <a:r>
              <a:rPr lang="en-US" sz="2100" dirty="0" err="1"/>
              <a:t>akun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</a:t>
            </a:r>
            <a:r>
              <a:rPr lang="en-US" sz="2100" dirty="0" err="1"/>
              <a:t>kekertas</a:t>
            </a:r>
            <a:r>
              <a:rPr lang="en-US" sz="2100" dirty="0"/>
              <a:t> </a:t>
            </a:r>
            <a:r>
              <a:rPr lang="en-US" sz="2100" dirty="0" err="1"/>
              <a:t>kerja</a:t>
            </a:r>
            <a:r>
              <a:rPr lang="en-US" sz="2100" dirty="0"/>
              <a:t> </a:t>
            </a:r>
            <a:r>
              <a:rPr lang="en-US" sz="2100" dirty="0" err="1"/>
              <a:t>tahun</a:t>
            </a:r>
            <a:r>
              <a:rPr lang="en-US" sz="2100" dirty="0"/>
              <a:t> yang </a:t>
            </a:r>
            <a:r>
              <a:rPr lang="en-US" sz="2100" dirty="0" err="1"/>
              <a:t>lalu</a:t>
            </a:r>
            <a:endParaRPr lang="en-US" sz="2100" dirty="0"/>
          </a:p>
          <a:p>
            <a:pPr marL="914400" lvl="1" indent="-514350">
              <a:buFont typeface="+mj-lt"/>
              <a:buAutoNum type="alphaLcPeriod"/>
            </a:pPr>
            <a:r>
              <a:rPr lang="en-US" sz="2100" dirty="0" err="1"/>
              <a:t>Usut</a:t>
            </a:r>
            <a:r>
              <a:rPr lang="en-US" sz="2100" dirty="0"/>
              <a:t> posting </a:t>
            </a:r>
            <a:r>
              <a:rPr lang="en-US" sz="2100" dirty="0" err="1"/>
              <a:t>pendebitan</a:t>
            </a:r>
            <a:r>
              <a:rPr lang="en-US" sz="2100" dirty="0"/>
              <a:t> dan </a:t>
            </a:r>
            <a:r>
              <a:rPr lang="en-US" sz="2100" dirty="0" err="1"/>
              <a:t>pengkreditan</a:t>
            </a:r>
            <a:r>
              <a:rPr lang="en-US" sz="2100" dirty="0"/>
              <a:t> </a:t>
            </a:r>
            <a:r>
              <a:rPr lang="en-US" sz="2100" dirty="0" err="1"/>
              <a:t>akun</a:t>
            </a:r>
            <a:r>
              <a:rPr lang="en-US" sz="2100" dirty="0"/>
              <a:t> </a:t>
            </a:r>
            <a:r>
              <a:rPr lang="en-US" sz="2100" dirty="0" err="1"/>
              <a:t>aktiva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berwujud</a:t>
            </a:r>
            <a:r>
              <a:rPr lang="en-US" sz="2100" dirty="0"/>
              <a:t> </a:t>
            </a:r>
            <a:r>
              <a:rPr lang="en-US" sz="2100" dirty="0" err="1"/>
              <a:t>kedalam</a:t>
            </a:r>
            <a:r>
              <a:rPr lang="en-US" sz="2100" dirty="0"/>
              <a:t> </a:t>
            </a:r>
            <a:r>
              <a:rPr lang="en-US" sz="2100" dirty="0" err="1"/>
              <a:t>jurnal</a:t>
            </a:r>
            <a:r>
              <a:rPr lang="en-US" sz="2100" dirty="0"/>
              <a:t> </a:t>
            </a:r>
            <a:r>
              <a:rPr lang="en-US" sz="2100" dirty="0" err="1"/>
              <a:t>yangbersangkutan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05582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0BAB47F-F3C9-3C40-B20E-C8D4CFCEC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12700"/>
            <a:ext cx="7561262" cy="908050"/>
          </a:xfrm>
        </p:spPr>
        <p:txBody>
          <a:bodyPr/>
          <a:lstStyle/>
          <a:p>
            <a:r>
              <a:rPr lang="en-US" altLang="en-US" dirty="0" err="1">
                <a:solidFill>
                  <a:srgbClr val="FFFF00"/>
                </a:solidFill>
                <a:latin typeface="Arial Rounded MT Bold" panose="020F0704030504030204" pitchFamily="34" charset="77"/>
              </a:rPr>
              <a:t>Tujuan</a:t>
            </a:r>
            <a:r>
              <a:rPr lang="en-US" altLang="en-US" dirty="0">
                <a:solidFill>
                  <a:srgbClr val="FFFF00"/>
                </a:solidFill>
                <a:latin typeface="Arial Rounded MT Bold" panose="020F0704030504030204" pitchFamily="34" charset="77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Rounded MT Bold" panose="020F0704030504030204" pitchFamily="34" charset="77"/>
              </a:rPr>
              <a:t>Pembelajaran</a:t>
            </a:r>
            <a:endParaRPr lang="en-US" altLang="en-US" dirty="0">
              <a:solidFill>
                <a:srgbClr val="FFFF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5D86F86F-8D98-0C4D-BEEA-ADDBE953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485775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5400" dirty="0" err="1">
                <a:latin typeface="Bell MT" panose="02020503060305020303" pitchFamily="18" charset="77"/>
              </a:rPr>
              <a:t>Mahasiswa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mampu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memahami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konsep</a:t>
            </a:r>
            <a:r>
              <a:rPr lang="en-US" altLang="en-US" sz="5400" dirty="0">
                <a:latin typeface="Bell MT" panose="02020503060305020303" pitchFamily="18" charset="77"/>
              </a:rPr>
              <a:t> audit </a:t>
            </a:r>
            <a:r>
              <a:rPr lang="en-US" altLang="en-US" sz="5400" dirty="0" err="1">
                <a:latin typeface="Bell MT" panose="02020503060305020303" pitchFamily="18" charset="77"/>
              </a:rPr>
              <a:t>siklus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pengeluaran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diperusahaan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untuk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pengujian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subtantif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dirty="0" err="1">
                <a:latin typeface="Bell MT" panose="02020503060305020303" pitchFamily="18" charset="77"/>
              </a:rPr>
              <a:t>terhadap</a:t>
            </a:r>
            <a:r>
              <a:rPr lang="en-US" altLang="en-US" sz="5400" dirty="0">
                <a:latin typeface="Bell MT" panose="02020503060305020303" pitchFamily="18" charset="77"/>
              </a:rPr>
              <a:t> </a:t>
            </a:r>
            <a:r>
              <a:rPr lang="en-US" altLang="en-US" sz="5400" b="1" dirty="0" err="1">
                <a:latin typeface="Bell MT" panose="02020503060305020303" pitchFamily="18" charset="77"/>
              </a:rPr>
              <a:t>aktiva</a:t>
            </a:r>
            <a:r>
              <a:rPr lang="en-US" altLang="en-US" sz="5400" b="1" dirty="0">
                <a:latin typeface="Bell MT" panose="02020503060305020303" pitchFamily="18" charset="77"/>
              </a:rPr>
              <a:t> </a:t>
            </a:r>
            <a:r>
              <a:rPr lang="en-US" altLang="en-US" sz="5400" b="1" dirty="0" err="1">
                <a:latin typeface="Bell MT" panose="02020503060305020303" pitchFamily="18" charset="77"/>
              </a:rPr>
              <a:t>tidak</a:t>
            </a:r>
            <a:r>
              <a:rPr lang="en-US" altLang="en-US" sz="5400" b="1" dirty="0">
                <a:latin typeface="Bell MT" panose="02020503060305020303" pitchFamily="18" charset="77"/>
              </a:rPr>
              <a:t> </a:t>
            </a:r>
            <a:r>
              <a:rPr lang="en-US" altLang="en-US" sz="5400" b="1" dirty="0" err="1">
                <a:latin typeface="Bell MT" panose="02020503060305020303" pitchFamily="18" charset="77"/>
              </a:rPr>
              <a:t>berwujud</a:t>
            </a:r>
            <a:endParaRPr lang="en-US" altLang="en-US" sz="5400" b="1" dirty="0">
              <a:latin typeface="Bell MT" panose="02020503060305020303" pitchFamily="18" charset="77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Program </a:t>
            </a:r>
            <a:r>
              <a:rPr lang="en-US" sz="2800" dirty="0" err="1">
                <a:solidFill>
                  <a:srgbClr val="FFFF00"/>
                </a:solidFill>
              </a:rPr>
              <a:t>pengujian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subtantif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terhadap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saldo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Aktiva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Tidak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Berwujud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err="1"/>
              <a:t>Prosedur</a:t>
            </a:r>
            <a:r>
              <a:rPr lang="en-US" sz="2800" b="1" dirty="0"/>
              <a:t> </a:t>
            </a:r>
            <a:r>
              <a:rPr lang="en-US" sz="2800" b="1" dirty="0" err="1"/>
              <a:t>Analitik</a:t>
            </a:r>
            <a:endParaRPr lang="en-US" sz="28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analitik</a:t>
            </a:r>
            <a:endParaRPr lang="en-US" sz="2800" dirty="0"/>
          </a:p>
          <a:p>
            <a:pPr marL="914400" lvl="1" indent="-514350">
              <a:buFont typeface="+mj-lt"/>
              <a:buAutoNum type="alphaLcPeriod"/>
            </a:pP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sz="2800" dirty="0"/>
              <a:t>Tingkat </a:t>
            </a:r>
            <a:r>
              <a:rPr lang="en-US" sz="2800" dirty="0" err="1"/>
              <a:t>perputaran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sz="2800" dirty="0" err="1"/>
              <a:t>Rasio</a:t>
            </a:r>
            <a:r>
              <a:rPr lang="en-US" sz="2800" dirty="0"/>
              <a:t> </a:t>
            </a:r>
            <a:r>
              <a:rPr lang="en-US" sz="2800" dirty="0" err="1"/>
              <a:t>laba</a:t>
            </a:r>
            <a:r>
              <a:rPr lang="en-US" sz="2800" dirty="0"/>
              <a:t> </a:t>
            </a:r>
            <a:r>
              <a:rPr lang="en-US" sz="2800" dirty="0" err="1"/>
              <a:t>bersih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sz="2800" dirty="0" err="1"/>
              <a:t>Rasio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total </a:t>
            </a:r>
            <a:r>
              <a:rPr lang="en-US" sz="2800" dirty="0" err="1"/>
              <a:t>aktiva</a:t>
            </a:r>
            <a:endParaRPr lang="en-US" sz="2800" dirty="0"/>
          </a:p>
          <a:p>
            <a:pPr marL="914400" lvl="1" indent="-514350">
              <a:buFont typeface="+mj-lt"/>
              <a:buAutoNum type="alphaLcPeriod"/>
            </a:pP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yang </a:t>
            </a:r>
            <a:r>
              <a:rPr lang="en-US" dirty="0" err="1"/>
              <a:t>didasarkan</a:t>
            </a:r>
            <a:r>
              <a:rPr lang="en-US" dirty="0"/>
              <a:t> pada data masa </a:t>
            </a:r>
            <a:r>
              <a:rPr lang="en-US" dirty="0" err="1"/>
              <a:t>lalu</a:t>
            </a:r>
            <a:r>
              <a:rPr lang="en-US" dirty="0"/>
              <a:t>, data industry,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dianggarkan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data lain</a:t>
            </a:r>
          </a:p>
        </p:txBody>
      </p:sp>
    </p:spTree>
    <p:extLst>
      <p:ext uri="{BB962C8B-B14F-4D97-AF65-F5344CB8AC3E}">
        <p14:creationId xmlns:p14="http://schemas.microsoft.com/office/powerpoint/2010/main" val="2165080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Program </a:t>
            </a:r>
            <a:r>
              <a:rPr lang="en-US" sz="2800" dirty="0" err="1">
                <a:solidFill>
                  <a:srgbClr val="FFFF00"/>
                </a:solidFill>
              </a:rPr>
              <a:t>pengujian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subtantif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terhadap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saldo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Aktiva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Tidak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Berwujud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err="1"/>
              <a:t>Pengujian</a:t>
            </a:r>
            <a:r>
              <a:rPr lang="en-US" sz="4000" b="1" dirty="0"/>
              <a:t> </a:t>
            </a:r>
            <a:r>
              <a:rPr lang="en-US" sz="4000" b="1" dirty="0" err="1"/>
              <a:t>terhadap</a:t>
            </a:r>
            <a:r>
              <a:rPr lang="en-US" sz="4000" b="1" dirty="0"/>
              <a:t> </a:t>
            </a:r>
            <a:r>
              <a:rPr lang="en-US" sz="4000" b="1" dirty="0" err="1"/>
              <a:t>transaksi</a:t>
            </a:r>
            <a:r>
              <a:rPr lang="en-US" sz="4000" b="1" dirty="0"/>
              <a:t> </a:t>
            </a:r>
            <a:r>
              <a:rPr lang="en-US" sz="4000" b="1" dirty="0" err="1"/>
              <a:t>rinci</a:t>
            </a:r>
            <a:endParaRPr lang="en-US" sz="4000" b="1" dirty="0"/>
          </a:p>
          <a:p>
            <a:pPr marL="514350" indent="-514350">
              <a:buFont typeface="+mj-lt"/>
              <a:buAutoNum type="arabicPeriod" startAt="3"/>
            </a:pPr>
            <a:r>
              <a:rPr lang="en-US" sz="4000" dirty="0" err="1"/>
              <a:t>Periksa</a:t>
            </a:r>
            <a:r>
              <a:rPr lang="en-US" sz="4000" dirty="0"/>
              <a:t> </a:t>
            </a:r>
            <a:r>
              <a:rPr lang="en-US" sz="4000" dirty="0" err="1"/>
              <a:t>dokumen</a:t>
            </a:r>
            <a:r>
              <a:rPr lang="en-US" sz="4000" dirty="0"/>
              <a:t> yang </a:t>
            </a:r>
            <a:r>
              <a:rPr lang="en-US" sz="4000" dirty="0" err="1"/>
              <a:t>mendukung</a:t>
            </a:r>
            <a:r>
              <a:rPr lang="en-US" sz="4000" dirty="0"/>
              <a:t> </a:t>
            </a:r>
            <a:r>
              <a:rPr lang="en-US" sz="4000" dirty="0" err="1"/>
              <a:t>pemerolehan</a:t>
            </a:r>
            <a:r>
              <a:rPr lang="en-US" sz="4000" dirty="0"/>
              <a:t> </a:t>
            </a: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4000" dirty="0" err="1"/>
              <a:t>Periksa</a:t>
            </a:r>
            <a:r>
              <a:rPr lang="en-US" sz="4000" dirty="0"/>
              <a:t> </a:t>
            </a:r>
            <a:r>
              <a:rPr lang="en-US" sz="4000" dirty="0" err="1"/>
              <a:t>dokumen</a:t>
            </a:r>
            <a:r>
              <a:rPr lang="en-US" sz="4000" dirty="0"/>
              <a:t> yang </a:t>
            </a:r>
            <a:r>
              <a:rPr lang="en-US" sz="4000" dirty="0" err="1"/>
              <a:t>mendukung</a:t>
            </a:r>
            <a:r>
              <a:rPr lang="en-US" sz="4000" dirty="0"/>
              <a:t> </a:t>
            </a:r>
            <a:r>
              <a:rPr lang="en-US" sz="4000" dirty="0" err="1"/>
              <a:t>transaksi</a:t>
            </a:r>
            <a:r>
              <a:rPr lang="en-US" sz="4000" dirty="0"/>
              <a:t> </a:t>
            </a:r>
            <a:r>
              <a:rPr lang="en-US" sz="4000" dirty="0" err="1"/>
              <a:t>amortisasi</a:t>
            </a:r>
            <a:r>
              <a:rPr lang="en-US" sz="4000" dirty="0"/>
              <a:t> </a:t>
            </a: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 </a:t>
            </a:r>
          </a:p>
          <a:p>
            <a:pPr marL="514350" indent="-514350">
              <a:buFont typeface="+mj-lt"/>
              <a:buAutoNum type="arabicPeriod" startAt="3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1538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Program </a:t>
            </a:r>
            <a:r>
              <a:rPr lang="en-US" sz="2800" dirty="0" err="1">
                <a:solidFill>
                  <a:srgbClr val="FFFF00"/>
                </a:solidFill>
              </a:rPr>
              <a:t>pengujian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subtantif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terhadap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saldo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Aktiva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Tidak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Berwujud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err="1"/>
              <a:t>Pengujian</a:t>
            </a:r>
            <a:r>
              <a:rPr lang="en-US" sz="2800" b="1" dirty="0"/>
              <a:t> </a:t>
            </a:r>
            <a:r>
              <a:rPr lang="en-US" sz="2800" b="1" dirty="0" err="1"/>
              <a:t>terhadap</a:t>
            </a:r>
            <a:r>
              <a:rPr lang="en-US" sz="2800" b="1" dirty="0"/>
              <a:t> </a:t>
            </a:r>
            <a:r>
              <a:rPr lang="en-US" sz="2800" b="1" dirty="0" err="1"/>
              <a:t>saldo</a:t>
            </a:r>
            <a:r>
              <a:rPr lang="en-US" sz="2800" b="1" dirty="0"/>
              <a:t> </a:t>
            </a:r>
            <a:r>
              <a:rPr lang="en-US" sz="2800" b="1" dirty="0" err="1"/>
              <a:t>akun</a:t>
            </a:r>
            <a:r>
              <a:rPr lang="en-US" sz="2800" b="1" dirty="0"/>
              <a:t> </a:t>
            </a:r>
            <a:r>
              <a:rPr lang="en-US" sz="2800" b="1" dirty="0" err="1"/>
              <a:t>rinci</a:t>
            </a:r>
            <a:endParaRPr lang="en-US" sz="2800" b="1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err="1"/>
              <a:t>Pelajari</a:t>
            </a:r>
            <a:r>
              <a:rPr lang="en-US" sz="2800" dirty="0"/>
              <a:t> </a:t>
            </a:r>
            <a:r>
              <a:rPr lang="en-US" sz="2800" dirty="0" err="1"/>
              <a:t>notulen</a:t>
            </a:r>
            <a:r>
              <a:rPr lang="en-US" sz="2800" dirty="0"/>
              <a:t> </a:t>
            </a:r>
            <a:r>
              <a:rPr lang="en-US" sz="2800" dirty="0" err="1"/>
              <a:t>rapat</a:t>
            </a:r>
            <a:r>
              <a:rPr lang="en-US" sz="2800" dirty="0"/>
              <a:t> </a:t>
            </a:r>
            <a:r>
              <a:rPr lang="en-US" sz="2800" dirty="0" err="1"/>
              <a:t>direksi</a:t>
            </a:r>
            <a:r>
              <a:rPr lang="en-US" sz="2800" dirty="0"/>
              <a:t>, </a:t>
            </a:r>
            <a:r>
              <a:rPr lang="en-US" sz="2800" dirty="0" err="1"/>
              <a:t>perjanjian</a:t>
            </a:r>
            <a:r>
              <a:rPr lang="en-US" sz="2800" dirty="0"/>
              <a:t>,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ijin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, dan </a:t>
            </a:r>
            <a:r>
              <a:rPr lang="en-US" sz="2800" dirty="0" err="1"/>
              <a:t>dokumen</a:t>
            </a:r>
            <a:r>
              <a:rPr lang="en-US" sz="2800" dirty="0"/>
              <a:t> lain yang </a:t>
            </a:r>
            <a:r>
              <a:rPr lang="en-US" sz="2800" dirty="0" err="1"/>
              <a:t>membuktikan</a:t>
            </a:r>
            <a:r>
              <a:rPr lang="en-US" sz="2800" dirty="0"/>
              <a:t> </a:t>
            </a:r>
            <a:r>
              <a:rPr lang="en-US" sz="2800" dirty="0" err="1"/>
              <a:t>eksistensinya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err="1"/>
              <a:t>Mintalah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klien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lain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manfaat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klien</a:t>
            </a:r>
            <a:r>
              <a:rPr lang="en-US" sz="2800" dirty="0"/>
              <a:t> </a:t>
            </a:r>
            <a:r>
              <a:rPr lang="en-US" sz="2800" dirty="0" err="1"/>
              <a:t>dimasa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dating;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inspeksi</a:t>
            </a:r>
            <a:r>
              <a:rPr lang="en-US" sz="2800" dirty="0"/>
              <a:t> dan 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perjanjian</a:t>
            </a:r>
            <a:r>
              <a:rPr lang="en-US" sz="2800" dirty="0"/>
              <a:t>, </a:t>
            </a:r>
            <a:r>
              <a:rPr lang="en-US" sz="2800" dirty="0" err="1"/>
              <a:t>izin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, dan </a:t>
            </a:r>
            <a:r>
              <a:rPr lang="en-US" sz="2800" dirty="0" err="1"/>
              <a:t>dokumen</a:t>
            </a:r>
            <a:r>
              <a:rPr lang="en-US" sz="2800" dirty="0"/>
              <a:t> yang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kepemilikan</a:t>
            </a:r>
            <a:r>
              <a:rPr lang="en-US" sz="2800" dirty="0"/>
              <a:t> </a:t>
            </a:r>
            <a:r>
              <a:rPr lang="en-US" sz="2800" dirty="0" err="1"/>
              <a:t>klien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.</a:t>
            </a:r>
          </a:p>
          <a:p>
            <a:pPr marL="514350" indent="-514350">
              <a:buFont typeface="+mj-lt"/>
              <a:buAutoNum type="arabicPeriod" startAt="5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7212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Program </a:t>
            </a:r>
            <a:r>
              <a:rPr lang="en-US" sz="2800" dirty="0" err="1">
                <a:solidFill>
                  <a:srgbClr val="FFFF00"/>
                </a:solidFill>
              </a:rPr>
              <a:t>pengujian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subtantif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terhadap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saldo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Aktiva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Tidak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Berwujud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4857403"/>
          </a:xfrm>
        </p:spPr>
        <p:txBody>
          <a:bodyPr/>
          <a:lstStyle/>
          <a:p>
            <a:pPr marL="0" indent="0">
              <a:buNone/>
            </a:pPr>
            <a:r>
              <a:rPr lang="en-US" sz="3500" b="1" dirty="0" err="1"/>
              <a:t>Verifikasi</a:t>
            </a:r>
            <a:r>
              <a:rPr lang="en-US" sz="3500" b="1" dirty="0"/>
              <a:t> </a:t>
            </a:r>
            <a:r>
              <a:rPr lang="en-US" sz="3500" b="1" dirty="0" err="1"/>
              <a:t>Penyajian</a:t>
            </a:r>
            <a:r>
              <a:rPr lang="en-US" sz="3500" b="1" dirty="0"/>
              <a:t> dan </a:t>
            </a:r>
            <a:r>
              <a:rPr lang="en-US" sz="3500" b="1" dirty="0" err="1"/>
              <a:t>Pengungkapan</a:t>
            </a:r>
            <a:endParaRPr lang="en-US" sz="35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sz="3500" dirty="0" err="1"/>
              <a:t>Bandingkan</a:t>
            </a:r>
            <a:r>
              <a:rPr lang="en-US" sz="3500" dirty="0"/>
              <a:t> </a:t>
            </a:r>
            <a:r>
              <a:rPr lang="en-US" sz="3500" dirty="0" err="1"/>
              <a:t>penyajian</a:t>
            </a:r>
            <a:r>
              <a:rPr lang="en-US" sz="3500" dirty="0"/>
              <a:t> </a:t>
            </a:r>
            <a:r>
              <a:rPr lang="en-US" sz="3500" dirty="0" err="1"/>
              <a:t>aktiva</a:t>
            </a:r>
            <a:r>
              <a:rPr lang="en-US" sz="3500" dirty="0"/>
              <a:t> </a:t>
            </a:r>
            <a:r>
              <a:rPr lang="en-US" sz="3500" dirty="0" err="1"/>
              <a:t>tidak</a:t>
            </a:r>
            <a:r>
              <a:rPr lang="en-US" sz="3500" dirty="0"/>
              <a:t> </a:t>
            </a:r>
            <a:r>
              <a:rPr lang="en-US" sz="3500" dirty="0" err="1"/>
              <a:t>berwujud</a:t>
            </a:r>
            <a:r>
              <a:rPr lang="en-US" sz="3500" dirty="0"/>
              <a:t> </a:t>
            </a:r>
            <a:r>
              <a:rPr lang="en-US" sz="3500" dirty="0" err="1"/>
              <a:t>dengan</a:t>
            </a:r>
            <a:r>
              <a:rPr lang="en-US" sz="3500" dirty="0"/>
              <a:t> </a:t>
            </a:r>
            <a:r>
              <a:rPr lang="en-US" sz="3500" dirty="0" err="1"/>
              <a:t>prinsip</a:t>
            </a:r>
            <a:r>
              <a:rPr lang="en-US" sz="3500" dirty="0"/>
              <a:t> </a:t>
            </a:r>
            <a:r>
              <a:rPr lang="en-US" sz="3500" dirty="0" err="1"/>
              <a:t>akuntansi</a:t>
            </a:r>
            <a:r>
              <a:rPr lang="en-US" sz="3500" dirty="0"/>
              <a:t> </a:t>
            </a:r>
            <a:r>
              <a:rPr lang="en-US" sz="3500" dirty="0" err="1"/>
              <a:t>berterima</a:t>
            </a:r>
            <a:r>
              <a:rPr lang="en-US" sz="3500" dirty="0"/>
              <a:t> </a:t>
            </a:r>
            <a:r>
              <a:rPr lang="en-US" sz="3500" dirty="0" err="1"/>
              <a:t>umum</a:t>
            </a:r>
            <a:endParaRPr lang="en-US" sz="3500" dirty="0"/>
          </a:p>
          <a:p>
            <a:pPr marL="914400" lvl="1" indent="-514350">
              <a:buFont typeface="+mj-lt"/>
              <a:buAutoNum type="alphaLcPeriod"/>
            </a:pPr>
            <a:r>
              <a:rPr lang="en-US" sz="3500" dirty="0" err="1"/>
              <a:t>Periksa</a:t>
            </a:r>
            <a:r>
              <a:rPr lang="en-US" sz="3500" dirty="0"/>
              <a:t> </a:t>
            </a:r>
            <a:r>
              <a:rPr lang="en-US" sz="3500" dirty="0" err="1"/>
              <a:t>klasifikasi</a:t>
            </a:r>
            <a:r>
              <a:rPr lang="en-US" sz="3500" dirty="0"/>
              <a:t> </a:t>
            </a:r>
            <a:r>
              <a:rPr lang="en-US" sz="3500" dirty="0" err="1"/>
              <a:t>aktiva</a:t>
            </a:r>
            <a:r>
              <a:rPr lang="en-US" sz="3500" dirty="0"/>
              <a:t> </a:t>
            </a:r>
            <a:r>
              <a:rPr lang="en-US" sz="3500" dirty="0" err="1"/>
              <a:t>tidak</a:t>
            </a:r>
            <a:r>
              <a:rPr lang="en-US" sz="3500" dirty="0"/>
              <a:t> </a:t>
            </a:r>
            <a:r>
              <a:rPr lang="en-US" sz="3500" dirty="0" err="1"/>
              <a:t>berwujud</a:t>
            </a:r>
            <a:r>
              <a:rPr lang="en-US" sz="3500" dirty="0"/>
              <a:t> </a:t>
            </a:r>
            <a:r>
              <a:rPr lang="en-US" sz="3500" dirty="0" err="1"/>
              <a:t>berdasarkan</a:t>
            </a:r>
            <a:r>
              <a:rPr lang="en-US" sz="3500" dirty="0"/>
              <a:t> </a:t>
            </a:r>
            <a:r>
              <a:rPr lang="en-US" sz="3500" dirty="0" err="1"/>
              <a:t>manfaat</a:t>
            </a:r>
            <a:r>
              <a:rPr lang="en-US" sz="3500" dirty="0"/>
              <a:t> </a:t>
            </a:r>
            <a:r>
              <a:rPr lang="en-US" sz="3500" dirty="0" err="1"/>
              <a:t>ekonomisnya</a:t>
            </a:r>
            <a:endParaRPr lang="en-US" sz="3500" dirty="0"/>
          </a:p>
          <a:p>
            <a:pPr marL="914400" lvl="1" indent="-514350">
              <a:buFont typeface="+mj-lt"/>
              <a:buAutoNum type="alphaLcPeriod"/>
            </a:pPr>
            <a:r>
              <a:rPr lang="en-US" sz="3500" dirty="0" err="1"/>
              <a:t>Periksa</a:t>
            </a:r>
            <a:r>
              <a:rPr lang="en-US" sz="3500" dirty="0"/>
              <a:t> </a:t>
            </a:r>
            <a:r>
              <a:rPr lang="en-US" sz="3500" dirty="0" err="1"/>
              <a:t>pengungkapan</a:t>
            </a:r>
            <a:r>
              <a:rPr lang="en-US" sz="3500" dirty="0"/>
              <a:t> yang </a:t>
            </a:r>
            <a:r>
              <a:rPr lang="en-US" sz="3500" dirty="0" err="1"/>
              <a:t>bersangkutan</a:t>
            </a:r>
            <a:r>
              <a:rPr lang="en-US" sz="3500" dirty="0"/>
              <a:t> </a:t>
            </a:r>
            <a:r>
              <a:rPr lang="en-US" sz="3500" dirty="0" err="1"/>
              <a:t>dengan</a:t>
            </a:r>
            <a:r>
              <a:rPr lang="en-US" sz="3500" dirty="0"/>
              <a:t> </a:t>
            </a:r>
            <a:r>
              <a:rPr lang="en-US" sz="3500" dirty="0" err="1"/>
              <a:t>aktiva</a:t>
            </a:r>
            <a:r>
              <a:rPr lang="en-US" sz="3500" dirty="0"/>
              <a:t> </a:t>
            </a:r>
            <a:r>
              <a:rPr lang="en-US" sz="3500" dirty="0" err="1"/>
              <a:t>tidak</a:t>
            </a:r>
            <a:r>
              <a:rPr lang="en-US" sz="3500" dirty="0"/>
              <a:t> </a:t>
            </a:r>
            <a:r>
              <a:rPr lang="en-US" sz="3500" dirty="0" err="1"/>
              <a:t>berwujud</a:t>
            </a:r>
            <a:r>
              <a:rPr lang="en-US" sz="35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941599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7AC2-3BF8-0A49-A029-4C595F74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Penjelasan</a:t>
            </a:r>
            <a:r>
              <a:rPr lang="en-US" dirty="0">
                <a:solidFill>
                  <a:srgbClr val="FFFF00"/>
                </a:solidFill>
              </a:rPr>
              <a:t>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6E56-607B-CD43-B96F-71B60D55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 err="1"/>
              <a:t>Silahkan</a:t>
            </a:r>
            <a:r>
              <a:rPr lang="en-US" sz="3600" b="1" dirty="0"/>
              <a:t> </a:t>
            </a:r>
            <a:r>
              <a:rPr lang="en-US" sz="3600" b="1" dirty="0" err="1"/>
              <a:t>dibaca</a:t>
            </a:r>
            <a:r>
              <a:rPr lang="en-US" sz="3600" b="1" dirty="0"/>
              <a:t> Kembali </a:t>
            </a:r>
            <a:r>
              <a:rPr lang="en-US" sz="3600" b="1" dirty="0" err="1"/>
              <a:t>dibukunya</a:t>
            </a:r>
            <a:r>
              <a:rPr lang="en-US" sz="3600" b="1" dirty="0"/>
              <a:t> </a:t>
            </a:r>
            <a:r>
              <a:rPr lang="en-US" sz="3600" b="1" dirty="0" err="1"/>
              <a:t>Mulyadi</a:t>
            </a:r>
            <a:r>
              <a:rPr lang="en-US" sz="3600" b="1" dirty="0"/>
              <a:t> Auditing </a:t>
            </a:r>
            <a:r>
              <a:rPr lang="en-US" sz="3600" b="1" dirty="0" err="1"/>
              <a:t>Edisi</a:t>
            </a:r>
            <a:r>
              <a:rPr lang="en-US" sz="3600" b="1" dirty="0"/>
              <a:t> 6 </a:t>
            </a:r>
            <a:r>
              <a:rPr lang="en-US" sz="3600" b="1" dirty="0" err="1"/>
              <a:t>Buku</a:t>
            </a:r>
            <a:r>
              <a:rPr lang="en-US" sz="3600" b="1" dirty="0"/>
              <a:t> 2 pada Baba 18 </a:t>
            </a:r>
            <a:r>
              <a:rPr lang="en-US" sz="3600" b="1" dirty="0" err="1"/>
              <a:t>hal</a:t>
            </a:r>
            <a:r>
              <a:rPr lang="en-US" sz="3600" b="1" dirty="0"/>
              <a:t> 201.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456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0ADA-1867-FF4B-9580-16238287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Deskripsi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3C19D-EDE9-7846-B5D7-A53873634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/>
              <a:t>Keistimewaan</a:t>
            </a:r>
            <a:r>
              <a:rPr lang="en-US" b="1" dirty="0"/>
              <a:t> yang </a:t>
            </a:r>
            <a:r>
              <a:rPr lang="en-US" b="1" dirty="0" err="1"/>
              <a:t>melekat</a:t>
            </a:r>
            <a:r>
              <a:rPr lang="en-US" b="1" dirty="0"/>
              <a:t> pada </a:t>
            </a:r>
            <a:r>
              <a:rPr lang="en-US" b="1" dirty="0" err="1"/>
              <a:t>produk</a:t>
            </a:r>
            <a:r>
              <a:rPr lang="en-US" b="1" dirty="0"/>
              <a:t>, proses,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lokasi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3600" dirty="0" err="1"/>
              <a:t>Keistimewaan</a:t>
            </a:r>
            <a:r>
              <a:rPr lang="en-US" sz="3600" dirty="0"/>
              <a:t> yang </a:t>
            </a:r>
            <a:r>
              <a:rPr lang="en-US" sz="3600" b="1" dirty="0" err="1"/>
              <a:t>bersifat</a:t>
            </a:r>
            <a:r>
              <a:rPr lang="en-US" sz="3600" b="1" dirty="0"/>
              <a:t> </a:t>
            </a:r>
            <a:r>
              <a:rPr lang="en-US" sz="3600" b="1" dirty="0" err="1"/>
              <a:t>eksklusif</a:t>
            </a:r>
            <a:r>
              <a:rPr lang="en-US" sz="3600" b="1" dirty="0"/>
              <a:t> </a:t>
            </a:r>
            <a:r>
              <a:rPr lang="en-US" sz="3600" dirty="0" err="1"/>
              <a:t>mungkin</a:t>
            </a:r>
            <a:r>
              <a:rPr lang="en-US" sz="3600" dirty="0"/>
              <a:t> </a:t>
            </a:r>
            <a:r>
              <a:rPr lang="en-US" sz="3600" dirty="0" err="1"/>
              <a:t>diperoleh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(</a:t>
            </a:r>
            <a:r>
              <a:rPr lang="en-US" sz="3600" dirty="0" err="1"/>
              <a:t>misalnya</a:t>
            </a:r>
            <a:r>
              <a:rPr lang="en-US" sz="3600" dirty="0"/>
              <a:t> </a:t>
            </a:r>
            <a:r>
              <a:rPr lang="en-US" sz="3600" b="1" dirty="0"/>
              <a:t>paten</a:t>
            </a:r>
            <a:r>
              <a:rPr lang="en-US" sz="3600" dirty="0"/>
              <a:t>), </a:t>
            </a:r>
            <a:r>
              <a:rPr lang="en-US" sz="3600" dirty="0" err="1"/>
              <a:t>mungkin</a:t>
            </a:r>
            <a:r>
              <a:rPr lang="en-US" sz="3600" dirty="0"/>
              <a:t> </a:t>
            </a:r>
            <a:r>
              <a:rPr lang="en-US" sz="3600" dirty="0" err="1"/>
              <a:t>diciptakan</a:t>
            </a:r>
            <a:r>
              <a:rPr lang="en-US" sz="3600" dirty="0"/>
              <a:t> (</a:t>
            </a:r>
            <a:r>
              <a:rPr lang="en-US" sz="3600" dirty="0" err="1"/>
              <a:t>misalnya</a:t>
            </a:r>
            <a:r>
              <a:rPr lang="en-US" sz="3600" dirty="0"/>
              <a:t> </a:t>
            </a:r>
            <a:r>
              <a:rPr lang="en-US" sz="3600" b="1" dirty="0"/>
              <a:t>goodwill</a:t>
            </a:r>
            <a:r>
              <a:rPr lang="en-US" sz="3600" dirty="0"/>
              <a:t>)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mungkin</a:t>
            </a:r>
            <a:r>
              <a:rPr lang="en-US" sz="3600" dirty="0"/>
              <a:t> </a:t>
            </a:r>
            <a:r>
              <a:rPr lang="en-US" sz="3600" dirty="0" err="1"/>
              <a:t>diperoleh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pemiliknya</a:t>
            </a:r>
            <a:r>
              <a:rPr lang="en-US" sz="3600" dirty="0"/>
              <a:t> (</a:t>
            </a:r>
            <a:r>
              <a:rPr lang="en-US" sz="3600" dirty="0" err="1"/>
              <a:t>misalnya</a:t>
            </a:r>
            <a:r>
              <a:rPr lang="en-US" sz="3600" dirty="0"/>
              <a:t> </a:t>
            </a:r>
            <a:r>
              <a:rPr lang="en-US" sz="3600" b="1" dirty="0"/>
              <a:t>leasehold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348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FB2F-9F15-4440-BF85-02570FE0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Penggolongan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7029E-E12B-BE4E-86B2-083E6C595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 yang </a:t>
            </a:r>
            <a:r>
              <a:rPr lang="en-US" sz="4000" dirty="0" err="1"/>
              <a:t>eksistensinya</a:t>
            </a:r>
            <a:r>
              <a:rPr lang="en-US" sz="4000" dirty="0"/>
              <a:t> </a:t>
            </a:r>
            <a:r>
              <a:rPr lang="en-US" sz="4000" dirty="0" err="1"/>
              <a:t>dibatasi</a:t>
            </a:r>
            <a:r>
              <a:rPr lang="en-US" sz="4000" dirty="0"/>
              <a:t> oleh </a:t>
            </a:r>
            <a:r>
              <a:rPr lang="en-US" sz="4000" dirty="0" err="1"/>
              <a:t>hukum</a:t>
            </a:r>
            <a:r>
              <a:rPr lang="en-US" sz="4000" dirty="0"/>
              <a:t>, </a:t>
            </a:r>
            <a:r>
              <a:rPr lang="en-US" sz="4000" dirty="0" err="1"/>
              <a:t>peraturan</a:t>
            </a:r>
            <a:r>
              <a:rPr lang="en-US" sz="4000" dirty="0"/>
              <a:t>, </a:t>
            </a:r>
            <a:r>
              <a:rPr lang="en-US" sz="4000" dirty="0" err="1"/>
              <a:t>perjanjian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sifat</a:t>
            </a:r>
            <a:r>
              <a:rPr lang="en-US" sz="4000" dirty="0"/>
              <a:t> </a:t>
            </a: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Ex: </a:t>
            </a:r>
            <a:r>
              <a:rPr lang="en-US" sz="4000" b="1" dirty="0"/>
              <a:t>Paten, </a:t>
            </a:r>
            <a:r>
              <a:rPr lang="en-US" sz="4000" b="1" dirty="0" err="1"/>
              <a:t>leashold</a:t>
            </a:r>
            <a:r>
              <a:rPr lang="en-US" sz="4000" b="1" dirty="0"/>
              <a:t>, </a:t>
            </a:r>
            <a:r>
              <a:rPr lang="en-US" sz="4000" b="1" dirty="0" err="1"/>
              <a:t>hak</a:t>
            </a:r>
            <a:r>
              <a:rPr lang="en-US" sz="4000" b="1" dirty="0"/>
              <a:t> </a:t>
            </a:r>
            <a:r>
              <a:rPr lang="en-US" sz="4000" b="1" dirty="0" err="1"/>
              <a:t>cipta</a:t>
            </a:r>
            <a:r>
              <a:rPr lang="en-US" sz="4000" b="1" dirty="0"/>
              <a:t> (copyright), fixed-term franchises, </a:t>
            </a:r>
            <a:r>
              <a:rPr lang="en-US" sz="4000" b="1" dirty="0" err="1"/>
              <a:t>lisensi</a:t>
            </a:r>
            <a:r>
              <a:rPr lang="en-US" sz="4000" b="1" dirty="0"/>
              <a:t>, goodwill, </a:t>
            </a:r>
            <a:r>
              <a:rPr lang="en-US" sz="4000" b="1" dirty="0" err="1"/>
              <a:t>biaya</a:t>
            </a:r>
            <a:r>
              <a:rPr lang="en-US" sz="4000" b="1" dirty="0"/>
              <a:t> </a:t>
            </a:r>
            <a:r>
              <a:rPr lang="en-US" sz="4000" b="1" dirty="0" err="1"/>
              <a:t>organisasi</a:t>
            </a:r>
            <a:r>
              <a:rPr lang="en-US" sz="4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23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FB2F-9F15-4440-BF85-02570FE0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Penggolongan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7029E-E12B-BE4E-86B2-083E6C595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sz="4000" dirty="0" err="1"/>
              <a:t>Aktiva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berwujud</a:t>
            </a:r>
            <a:r>
              <a:rPr lang="en-US" sz="4000" dirty="0"/>
              <a:t> yang </a:t>
            </a:r>
            <a:r>
              <a:rPr lang="en-US" sz="4000" dirty="0" err="1"/>
              <a:t>eksistensinya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terbatas</a:t>
            </a:r>
            <a:r>
              <a:rPr lang="en-US" sz="4000" dirty="0"/>
              <a:t>, yang pada </a:t>
            </a:r>
            <a:r>
              <a:rPr lang="en-US" sz="4000" dirty="0" err="1"/>
              <a:t>saat</a:t>
            </a:r>
            <a:r>
              <a:rPr lang="en-US" sz="4000" dirty="0"/>
              <a:t> </a:t>
            </a:r>
            <a:r>
              <a:rPr lang="en-US" sz="4000" dirty="0" err="1"/>
              <a:t>pemerolehannya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menunjukkan</a:t>
            </a:r>
            <a:r>
              <a:rPr lang="en-US" sz="4000" dirty="0"/>
              <a:t> </a:t>
            </a:r>
            <a:r>
              <a:rPr lang="en-US" sz="4000" dirty="0" err="1"/>
              <a:t>adanya</a:t>
            </a:r>
            <a:r>
              <a:rPr lang="en-US" sz="4000" dirty="0"/>
              <a:t> </a:t>
            </a:r>
            <a:r>
              <a:rPr lang="en-US" sz="4000" dirty="0" err="1"/>
              <a:t>keterbatasan</a:t>
            </a:r>
            <a:r>
              <a:rPr lang="en-US" sz="4000" dirty="0"/>
              <a:t> </a:t>
            </a:r>
            <a:r>
              <a:rPr lang="en-US" sz="4000" dirty="0" err="1"/>
              <a:t>eksistensinya</a:t>
            </a:r>
            <a:r>
              <a:rPr lang="en-US" sz="4000" dirty="0"/>
              <a:t>.</a:t>
            </a:r>
          </a:p>
          <a:p>
            <a:pPr marL="0" indent="0">
              <a:buNone/>
            </a:pPr>
            <a:r>
              <a:rPr lang="en-US" sz="4000" dirty="0"/>
              <a:t>Ex: </a:t>
            </a:r>
            <a:r>
              <a:rPr lang="en-US" sz="3600" b="1" dirty="0"/>
              <a:t>merk dan </a:t>
            </a:r>
            <a:r>
              <a:rPr lang="en-US" sz="3600" b="1" dirty="0" err="1"/>
              <a:t>nama</a:t>
            </a:r>
            <a:r>
              <a:rPr lang="en-US" sz="3600" b="1" dirty="0"/>
              <a:t> </a:t>
            </a:r>
            <a:r>
              <a:rPr lang="en-US" sz="3600" b="1" dirty="0" err="1"/>
              <a:t>dagang</a:t>
            </a:r>
            <a:r>
              <a:rPr lang="en-US" sz="3600" b="1" dirty="0"/>
              <a:t> (</a:t>
            </a:r>
            <a:r>
              <a:rPr lang="en-US" sz="3600" b="1" i="1" dirty="0"/>
              <a:t>trademark and trade names</a:t>
            </a:r>
            <a:r>
              <a:rPr lang="en-US" sz="3600" b="1" dirty="0"/>
              <a:t>), proses </a:t>
            </a:r>
            <a:r>
              <a:rPr lang="en-US" sz="3600" b="1" dirty="0" err="1"/>
              <a:t>atau</a:t>
            </a:r>
            <a:r>
              <a:rPr lang="en-US" sz="3600" b="1" dirty="0"/>
              <a:t> </a:t>
            </a:r>
            <a:r>
              <a:rPr lang="en-US" sz="3600" b="1" dirty="0" err="1"/>
              <a:t>rumus</a:t>
            </a:r>
            <a:r>
              <a:rPr lang="en-US" sz="3600" b="1" dirty="0"/>
              <a:t> </a:t>
            </a:r>
            <a:r>
              <a:rPr lang="en-US" sz="3600" b="1" dirty="0" err="1"/>
              <a:t>rahasia</a:t>
            </a:r>
            <a:r>
              <a:rPr lang="en-US" sz="3600" b="1" dirty="0"/>
              <a:t>, perpetual franchises, goodwill </a:t>
            </a:r>
          </a:p>
        </p:txBody>
      </p:sp>
    </p:spTree>
    <p:extLst>
      <p:ext uri="{BB962C8B-B14F-4D97-AF65-F5344CB8AC3E}">
        <p14:creationId xmlns:p14="http://schemas.microsoft.com/office/powerpoint/2010/main" val="3461332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041B9-8320-EA4D-BDF8-93811273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Penjelasan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kelompok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aktiva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berwujud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0E669-5E14-4B4C-9866-B81C0DA25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Kos</a:t>
            </a:r>
            <a:r>
              <a:rPr lang="en-US" sz="3600" dirty="0"/>
              <a:t> </a:t>
            </a:r>
            <a:r>
              <a:rPr lang="en-US" sz="3600" dirty="0" err="1"/>
              <a:t>aktiva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berwujud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pertama</a:t>
            </a:r>
            <a:r>
              <a:rPr lang="en-US" sz="3600" dirty="0"/>
              <a:t> </a:t>
            </a:r>
            <a:r>
              <a:rPr lang="en-US" sz="3600" dirty="0" err="1"/>
              <a:t>diamortisasi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cara</a:t>
            </a:r>
            <a:r>
              <a:rPr lang="en-US" sz="3600" dirty="0"/>
              <a:t> </a:t>
            </a:r>
            <a:r>
              <a:rPr lang="en-US" sz="3600" dirty="0" err="1"/>
              <a:t>sistematis</a:t>
            </a:r>
            <a:r>
              <a:rPr lang="en-US" sz="3600" dirty="0"/>
              <a:t> </a:t>
            </a:r>
            <a:r>
              <a:rPr lang="en-US" sz="3600" dirty="0" err="1"/>
              <a:t>selama</a:t>
            </a:r>
            <a:r>
              <a:rPr lang="en-US" sz="3600" dirty="0"/>
              <a:t> </a:t>
            </a:r>
            <a:r>
              <a:rPr lang="en-US" sz="3600" dirty="0" err="1"/>
              <a:t>umur</a:t>
            </a:r>
            <a:r>
              <a:rPr lang="en-US" sz="3600" dirty="0"/>
              <a:t> </a:t>
            </a:r>
            <a:r>
              <a:rPr lang="en-US" sz="3600" dirty="0" err="1"/>
              <a:t>ekonomisnya</a:t>
            </a:r>
            <a:r>
              <a:rPr lang="en-US" sz="3600" dirty="0"/>
              <a:t>, </a:t>
            </a:r>
            <a:r>
              <a:rPr lang="en-US" sz="3600" dirty="0" err="1"/>
              <a:t>sedangkan</a:t>
            </a:r>
            <a:r>
              <a:rPr lang="en-US" sz="3600" dirty="0"/>
              <a:t> kos </a:t>
            </a:r>
            <a:r>
              <a:rPr lang="en-US" sz="3600" dirty="0" err="1"/>
              <a:t>aktiva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berwujud</a:t>
            </a:r>
            <a:r>
              <a:rPr lang="en-US" sz="3600" dirty="0"/>
              <a:t> pada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kedua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dicantumkan</a:t>
            </a:r>
            <a:r>
              <a:rPr lang="en-US" sz="3600" dirty="0"/>
              <a:t> </a:t>
            </a:r>
            <a:r>
              <a:rPr lang="en-US" sz="3600" dirty="0" err="1"/>
              <a:t>selamanya</a:t>
            </a:r>
            <a:r>
              <a:rPr lang="en-US" sz="3600" dirty="0"/>
              <a:t>, </a:t>
            </a:r>
            <a:r>
              <a:rPr lang="en-US" sz="3600" dirty="0" err="1"/>
              <a:t>kecuali</a:t>
            </a:r>
            <a:r>
              <a:rPr lang="en-US" sz="3600" dirty="0"/>
              <a:t> </a:t>
            </a:r>
            <a:r>
              <a:rPr lang="en-US" sz="3600" dirty="0" err="1"/>
              <a:t>jika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bukti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aktiva</a:t>
            </a:r>
            <a:r>
              <a:rPr lang="en-US" sz="3600" dirty="0"/>
              <a:t> </a:t>
            </a:r>
            <a:r>
              <a:rPr lang="en-US" sz="3600" dirty="0" err="1"/>
              <a:t>berwujud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sudah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manfaat</a:t>
            </a:r>
            <a:r>
              <a:rPr lang="en-US" sz="3600" dirty="0"/>
              <a:t> </a:t>
            </a:r>
            <a:r>
              <a:rPr lang="en-US" sz="3600" dirty="0" err="1"/>
              <a:t>bagipemiliknya</a:t>
            </a:r>
            <a:r>
              <a:rPr lang="en-US" sz="3600" dirty="0"/>
              <a:t> </a:t>
            </a:r>
            <a:r>
              <a:rPr lang="en-US" sz="3600" dirty="0" err="1"/>
              <a:t>dimasa</a:t>
            </a:r>
            <a:r>
              <a:rPr lang="en-US" sz="3600" dirty="0"/>
              <a:t> yang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datang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166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C91C-2DDB-DC4C-94E4-B27A9C54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DEEEF-E331-8843-A71D-CB32FDB3C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Paten</a:t>
            </a:r>
            <a:r>
              <a:rPr lang="en-US" sz="4400" dirty="0"/>
              <a:t> </a:t>
            </a:r>
            <a:r>
              <a:rPr lang="en-US" sz="4400" dirty="0" err="1"/>
              <a:t>adalah</a:t>
            </a:r>
            <a:r>
              <a:rPr lang="en-US" sz="4400" dirty="0"/>
              <a:t> </a:t>
            </a:r>
            <a:r>
              <a:rPr lang="en-US" sz="4400" dirty="0" err="1"/>
              <a:t>hak</a:t>
            </a:r>
            <a:r>
              <a:rPr lang="en-US" sz="4400" dirty="0"/>
              <a:t> </a:t>
            </a:r>
            <a:r>
              <a:rPr lang="en-US" sz="4400" dirty="0" err="1"/>
              <a:t>istimewa</a:t>
            </a:r>
            <a:r>
              <a:rPr lang="en-US" sz="4400" dirty="0"/>
              <a:t> yang </a:t>
            </a:r>
            <a:r>
              <a:rPr lang="en-US" sz="4400" dirty="0" err="1"/>
              <a:t>bersifat</a:t>
            </a:r>
            <a:r>
              <a:rPr lang="en-US" sz="4400" dirty="0"/>
              <a:t> </a:t>
            </a:r>
            <a:r>
              <a:rPr lang="en-US" sz="4400" dirty="0" err="1"/>
              <a:t>eksklusif</a:t>
            </a:r>
            <a:r>
              <a:rPr lang="en-US" sz="4400" dirty="0"/>
              <a:t> yang </a:t>
            </a:r>
            <a:r>
              <a:rPr lang="en-US" sz="4400" dirty="0" err="1"/>
              <a:t>diberikan</a:t>
            </a:r>
            <a:r>
              <a:rPr lang="en-US" sz="4400" dirty="0"/>
              <a:t> oleh </a:t>
            </a:r>
            <a:r>
              <a:rPr lang="en-US" sz="4400" dirty="0" err="1"/>
              <a:t>pemerintah</a:t>
            </a:r>
            <a:r>
              <a:rPr lang="en-US" sz="4400" dirty="0"/>
              <a:t> </a:t>
            </a:r>
            <a:r>
              <a:rPr lang="en-US" sz="4400" dirty="0" err="1"/>
              <a:t>kepada</a:t>
            </a:r>
            <a:r>
              <a:rPr lang="en-US" sz="4400" dirty="0"/>
              <a:t> </a:t>
            </a:r>
            <a:r>
              <a:rPr lang="en-US" sz="4400" dirty="0" err="1"/>
              <a:t>seseorang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perusahaan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memproduksi</a:t>
            </a:r>
            <a:r>
              <a:rPr lang="en-US" sz="4400" dirty="0"/>
              <a:t> dan </a:t>
            </a:r>
            <a:r>
              <a:rPr lang="en-US" sz="4400" dirty="0" err="1"/>
              <a:t>menjual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memanfaatkan</a:t>
            </a:r>
            <a:r>
              <a:rPr lang="en-US" sz="4400" dirty="0"/>
              <a:t> </a:t>
            </a:r>
            <a:r>
              <a:rPr lang="en-US" sz="4400" dirty="0" err="1"/>
              <a:t>penemuan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proses.</a:t>
            </a:r>
          </a:p>
        </p:txBody>
      </p:sp>
    </p:spTree>
    <p:extLst>
      <p:ext uri="{BB962C8B-B14F-4D97-AF65-F5344CB8AC3E}">
        <p14:creationId xmlns:p14="http://schemas.microsoft.com/office/powerpoint/2010/main" val="186414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90A16-D065-B842-9A41-0E35E214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44376-D63A-D147-AF05-5E5EEC61E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/>
              <a:t>Jika paten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membeli</a:t>
            </a:r>
            <a:r>
              <a:rPr lang="en-ID" dirty="0"/>
              <a:t>, paten </a:t>
            </a:r>
            <a:r>
              <a:rPr lang="en-ID" dirty="0" err="1"/>
              <a:t>diakui</a:t>
            </a:r>
            <a:r>
              <a:rPr lang="en-ID" dirty="0"/>
              <a:t> dan </a:t>
            </a:r>
            <a:r>
              <a:rPr lang="en-ID" dirty="0" err="1"/>
              <a:t>diukur</a:t>
            </a:r>
            <a:r>
              <a:rPr lang="en-ID" dirty="0"/>
              <a:t> </a:t>
            </a:r>
            <a:r>
              <a:rPr lang="en-ID" dirty="0" err="1"/>
              <a:t>mula-mula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harga</a:t>
            </a:r>
            <a:r>
              <a:rPr lang="en-ID" dirty="0"/>
              <a:t> </a:t>
            </a:r>
            <a:r>
              <a:rPr lang="en-ID" dirty="0" err="1"/>
              <a:t>belinya</a:t>
            </a:r>
            <a:r>
              <a:rPr lang="en-ID" dirty="0"/>
              <a:t> dan </a:t>
            </a:r>
            <a:r>
              <a:rPr lang="en-ID" dirty="0" err="1"/>
              <a:t>diamortisasi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masa </a:t>
            </a:r>
            <a:r>
              <a:rPr lang="en-ID" dirty="0" err="1"/>
              <a:t>berlakunya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umur</a:t>
            </a:r>
            <a:r>
              <a:rPr lang="en-ID" dirty="0"/>
              <a:t> </a:t>
            </a:r>
            <a:r>
              <a:rPr lang="en-ID" dirty="0" err="1"/>
              <a:t>manfaatnya</a:t>
            </a:r>
            <a:r>
              <a:rPr lang="en-ID" dirty="0"/>
              <a:t>, mana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pendek</a:t>
            </a:r>
            <a:r>
              <a:rPr lang="en-ID" dirty="0"/>
              <a:t>. Honorarium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mempertahankan</a:t>
            </a:r>
            <a:r>
              <a:rPr lang="en-ID" dirty="0"/>
              <a:t> paten,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berhasil</a:t>
            </a:r>
            <a:r>
              <a:rPr lang="en-ID" dirty="0"/>
              <a:t>, juga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dikapitalisasi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akun</a:t>
            </a:r>
            <a:r>
              <a:rPr lang="en-ID" dirty="0"/>
              <a:t> paten (</a:t>
            </a:r>
            <a:r>
              <a:rPr lang="en-ID" dirty="0" err="1"/>
              <a:t>ditambahkan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perolehan</a:t>
            </a:r>
            <a:r>
              <a:rPr lang="en-ID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84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12069</TotalTime>
  <Words>1573</Words>
  <Application>Microsoft Macintosh PowerPoint</Application>
  <PresentationFormat>On-screen Show (4:3)</PresentationFormat>
  <Paragraphs>178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Arial Rounded MT Bold</vt:lpstr>
      <vt:lpstr>Bell MT</vt:lpstr>
      <vt:lpstr>Calibri</vt:lpstr>
      <vt:lpstr>Trajan Pro</vt:lpstr>
      <vt:lpstr>Office Theme</vt:lpstr>
      <vt:lpstr>Audit Terhadap Siklus Pengeluaran: Pengujian Subtantif Terhadap Aktiva Tidak Berwujud</vt:lpstr>
      <vt:lpstr>Pertemuan 5</vt:lpstr>
      <vt:lpstr>Tujuan Pembelajaran</vt:lpstr>
      <vt:lpstr>Deskripsi Aktiva Tidak Berwujud</vt:lpstr>
      <vt:lpstr>Penggolongan Aktiva Tidak Berwujud</vt:lpstr>
      <vt:lpstr>Penggolongan Aktiva Tidak Berwujud</vt:lpstr>
      <vt:lpstr>Penjelasan kelompok aktiva tidak berwujud</vt:lpstr>
      <vt:lpstr>Paten</vt:lpstr>
      <vt:lpstr>PowerPoint Presentation</vt:lpstr>
      <vt:lpstr>Leasehold </vt:lpstr>
      <vt:lpstr>Hak cipta</vt:lpstr>
      <vt:lpstr>Franchise </vt:lpstr>
      <vt:lpstr>Kontrak lisesnsi dan kontrak royalties</vt:lpstr>
      <vt:lpstr>Merek dan nama dagang</vt:lpstr>
      <vt:lpstr>Merek Dagang</vt:lpstr>
      <vt:lpstr>Goodwill </vt:lpstr>
      <vt:lpstr>Biaya Organisasi</vt:lpstr>
      <vt:lpstr>Prinsip akuntansi berterima umum dalam penyajian Aktiva Tidak Berwujud di Neraca</vt:lpstr>
      <vt:lpstr>Tujuan pengujian subtantif terhadap saldo Aktiva Tidak Berwujud</vt:lpstr>
      <vt:lpstr>Rerangka Tujuan Pengujian Subtantif Terhadap Aktiva Tidak Berwujud</vt:lpstr>
      <vt:lpstr>Rerangka Tujuan Pengujian Subtantif Terhadap Aktiva Tidak Berwujud</vt:lpstr>
      <vt:lpstr>Memperoleh keyakinan tentang keandalan catatan akuntansi yang bersangkutan dengan aktiva tidak berwujud</vt:lpstr>
      <vt:lpstr>Membuktikan keberadaan aktiva tetap dan keterjadian transaksi yang berkaitan dengan aktiva tidak berwujud yang dicantumkan dineraca</vt:lpstr>
      <vt:lpstr>Membuktikan asersi kelengkapan aktiva tidak berwujud</vt:lpstr>
      <vt:lpstr>Membuktikan hak kepemilikan klien atas aktiva tidak berwujud yang dicantumkan dineraca</vt:lpstr>
      <vt:lpstr>Membuktikan kewajaran penilaian aktiva tidak berwujud yang dicantumkan di neraca</vt:lpstr>
      <vt:lpstr>Membuktikan kewajaran penyajian dan pengungkapan aktiva tidak berwujud dineraca</vt:lpstr>
      <vt:lpstr>Program pengujian subtantif terhadap saldo Aktiva Tidak Berwujud</vt:lpstr>
      <vt:lpstr>Program pengujian subtantif terhadap saldo Aktiva Tidak Berwujud</vt:lpstr>
      <vt:lpstr>Program pengujian subtantif terhadap saldo Aktiva Tidak Berwujud</vt:lpstr>
      <vt:lpstr>Program pengujian subtantif terhadap saldo Aktiva Tidak Berwujud</vt:lpstr>
      <vt:lpstr>Program pengujian subtantif terhadap saldo Aktiva Tidak Berwujud</vt:lpstr>
      <vt:lpstr>Program pengujian subtantif terhadap saldo Aktiva Tidak Berwujud</vt:lpstr>
      <vt:lpstr>Penjelasan Detail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Anggaran Penjualan</dc:title>
  <dc:creator>Microsoft Office User</dc:creator>
  <cp:lastModifiedBy>Microsoft Office User</cp:lastModifiedBy>
  <cp:revision>94</cp:revision>
  <dcterms:created xsi:type="dcterms:W3CDTF">2017-09-17T05:58:58Z</dcterms:created>
  <dcterms:modified xsi:type="dcterms:W3CDTF">2021-04-27T21:48:07Z</dcterms:modified>
</cp:coreProperties>
</file>