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9BA9A6-877F-4FFA-A7ED-113595ADB20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id-ID"/>
        </a:p>
      </dgm:t>
    </dgm:pt>
    <dgm:pt modelId="{4EC40727-0414-4ED7-BC83-B18E9C3A4B32}">
      <dgm:prSet/>
      <dgm:spPr/>
      <dgm:t>
        <a:bodyPr/>
        <a:lstStyle/>
        <a:p>
          <a:pPr rtl="0"/>
          <a:r>
            <a:rPr lang="id-ID" dirty="0" smtClean="0"/>
            <a:t>Analisis sebelum di lapangan</a:t>
          </a:r>
          <a:endParaRPr lang="id-ID" dirty="0"/>
        </a:p>
      </dgm:t>
    </dgm:pt>
    <dgm:pt modelId="{15ED77C5-2A62-47B4-AC6A-2A74EA949D0B}" type="parTrans" cxnId="{AFE39ACB-5A76-4AF8-A67C-F2A5C1DC116A}">
      <dgm:prSet/>
      <dgm:spPr/>
      <dgm:t>
        <a:bodyPr/>
        <a:lstStyle/>
        <a:p>
          <a:endParaRPr lang="id-ID"/>
        </a:p>
      </dgm:t>
    </dgm:pt>
    <dgm:pt modelId="{A51F9A3C-1DA1-45F1-9B3F-711AD6C06FA9}" type="sibTrans" cxnId="{AFE39ACB-5A76-4AF8-A67C-F2A5C1DC116A}">
      <dgm:prSet/>
      <dgm:spPr/>
      <dgm:t>
        <a:bodyPr/>
        <a:lstStyle/>
        <a:p>
          <a:endParaRPr lang="id-ID"/>
        </a:p>
      </dgm:t>
    </dgm:pt>
    <dgm:pt modelId="{CC8287ED-EEFE-41ED-887A-DA4353D5EA2D}">
      <dgm:prSet/>
      <dgm:spPr/>
      <dgm:t>
        <a:bodyPr/>
        <a:lstStyle/>
        <a:p>
          <a:pPr rtl="0"/>
          <a:r>
            <a:rPr lang="id-ID" dirty="0" smtClean="0"/>
            <a:t>Analisis data di lapangan model Miles and      Huberman </a:t>
          </a:r>
          <a:endParaRPr lang="id-ID" dirty="0"/>
        </a:p>
      </dgm:t>
    </dgm:pt>
    <dgm:pt modelId="{C7119058-E5F7-4180-9AF8-61934620E129}" type="parTrans" cxnId="{179215CE-3C81-44E8-8178-A5C13C971036}">
      <dgm:prSet/>
      <dgm:spPr/>
      <dgm:t>
        <a:bodyPr/>
        <a:lstStyle/>
        <a:p>
          <a:endParaRPr lang="id-ID"/>
        </a:p>
      </dgm:t>
    </dgm:pt>
    <dgm:pt modelId="{B6DD1BDA-1B2A-412A-B8A4-36AF2215B6FB}" type="sibTrans" cxnId="{179215CE-3C81-44E8-8178-A5C13C971036}">
      <dgm:prSet/>
      <dgm:spPr/>
      <dgm:t>
        <a:bodyPr/>
        <a:lstStyle/>
        <a:p>
          <a:endParaRPr lang="id-ID"/>
        </a:p>
      </dgm:t>
    </dgm:pt>
    <dgm:pt modelId="{9C8B16A9-A0D0-4647-AF7B-4B8C480A4C50}">
      <dgm:prSet/>
      <dgm:spPr/>
      <dgm:t>
        <a:bodyPr/>
        <a:lstStyle/>
        <a:p>
          <a:pPr rtl="0"/>
          <a:r>
            <a:rPr lang="id-ID" dirty="0" smtClean="0"/>
            <a:t>Data reduction (reduksi data)</a:t>
          </a:r>
          <a:endParaRPr lang="id-ID" dirty="0"/>
        </a:p>
      </dgm:t>
    </dgm:pt>
    <dgm:pt modelId="{AAAA5DBD-AC7F-402F-975C-E8DE6E13B522}" type="parTrans" cxnId="{E8AB09C3-91DC-4A68-8EBE-1C84E4407B11}">
      <dgm:prSet/>
      <dgm:spPr/>
      <dgm:t>
        <a:bodyPr/>
        <a:lstStyle/>
        <a:p>
          <a:endParaRPr lang="id-ID"/>
        </a:p>
      </dgm:t>
    </dgm:pt>
    <dgm:pt modelId="{1511FAF2-4898-4F7E-96D8-75D8A2E61B29}" type="sibTrans" cxnId="{E8AB09C3-91DC-4A68-8EBE-1C84E4407B11}">
      <dgm:prSet/>
      <dgm:spPr/>
      <dgm:t>
        <a:bodyPr/>
        <a:lstStyle/>
        <a:p>
          <a:endParaRPr lang="id-ID"/>
        </a:p>
      </dgm:t>
    </dgm:pt>
    <dgm:pt modelId="{9177E643-A295-46C8-9CA9-B1DB94DB29A9}">
      <dgm:prSet/>
      <dgm:spPr/>
      <dgm:t>
        <a:bodyPr/>
        <a:lstStyle/>
        <a:p>
          <a:pPr rtl="0"/>
          <a:r>
            <a:rPr lang="id-ID" dirty="0" smtClean="0"/>
            <a:t>Data display (penyajian data) </a:t>
          </a:r>
          <a:endParaRPr lang="id-ID" dirty="0"/>
        </a:p>
      </dgm:t>
    </dgm:pt>
    <dgm:pt modelId="{824BB6EF-20D8-4C0D-99BF-735DC03C6E7E}" type="parTrans" cxnId="{F59B79E6-12EB-4AA8-BB12-1966C3D3FBDD}">
      <dgm:prSet/>
      <dgm:spPr/>
      <dgm:t>
        <a:bodyPr/>
        <a:lstStyle/>
        <a:p>
          <a:endParaRPr lang="id-ID"/>
        </a:p>
      </dgm:t>
    </dgm:pt>
    <dgm:pt modelId="{F26D48BD-2844-476F-893B-C97106DB2025}" type="sibTrans" cxnId="{F59B79E6-12EB-4AA8-BB12-1966C3D3FBDD}">
      <dgm:prSet/>
      <dgm:spPr/>
      <dgm:t>
        <a:bodyPr/>
        <a:lstStyle/>
        <a:p>
          <a:endParaRPr lang="id-ID"/>
        </a:p>
      </dgm:t>
    </dgm:pt>
    <dgm:pt modelId="{D16E2D6A-3DDA-4BD6-8A53-4B3C7ABAA737}">
      <dgm:prSet/>
      <dgm:spPr/>
      <dgm:t>
        <a:bodyPr/>
        <a:lstStyle/>
        <a:p>
          <a:pPr rtl="0"/>
          <a:r>
            <a:rPr lang="id-ID" dirty="0" smtClean="0"/>
            <a:t>Conclusion drawing/verification</a:t>
          </a:r>
          <a:endParaRPr lang="id-ID" dirty="0"/>
        </a:p>
      </dgm:t>
    </dgm:pt>
    <dgm:pt modelId="{D80AE32C-C2A7-461A-94BB-AF8612A863E5}" type="parTrans" cxnId="{CF06CC75-ED95-4001-BEA0-6BC04964A758}">
      <dgm:prSet/>
      <dgm:spPr/>
      <dgm:t>
        <a:bodyPr/>
        <a:lstStyle/>
        <a:p>
          <a:endParaRPr lang="id-ID"/>
        </a:p>
      </dgm:t>
    </dgm:pt>
    <dgm:pt modelId="{2C26DA3C-0AF8-488E-AEE0-D9C6E9B2B875}" type="sibTrans" cxnId="{CF06CC75-ED95-4001-BEA0-6BC04964A758}">
      <dgm:prSet/>
      <dgm:spPr/>
      <dgm:t>
        <a:bodyPr/>
        <a:lstStyle/>
        <a:p>
          <a:endParaRPr lang="id-ID"/>
        </a:p>
      </dgm:t>
    </dgm:pt>
    <dgm:pt modelId="{22A140C2-5404-40EF-BB0F-6C1F69B9B9D3}">
      <dgm:prSet/>
      <dgm:spPr/>
      <dgm:t>
        <a:bodyPr/>
        <a:lstStyle/>
        <a:p>
          <a:pPr rtl="0"/>
          <a:r>
            <a:rPr lang="id-ID" dirty="0" smtClean="0"/>
            <a:t> Analisis data selama di lapangan model spradley</a:t>
          </a:r>
          <a:endParaRPr lang="id-ID" dirty="0"/>
        </a:p>
      </dgm:t>
    </dgm:pt>
    <dgm:pt modelId="{04153EDA-1208-48C8-A372-90C76E74AF39}" type="parTrans" cxnId="{C6757A6C-8AD1-4555-8725-788CB9C44C48}">
      <dgm:prSet/>
      <dgm:spPr/>
      <dgm:t>
        <a:bodyPr/>
        <a:lstStyle/>
        <a:p>
          <a:endParaRPr lang="id-ID"/>
        </a:p>
      </dgm:t>
    </dgm:pt>
    <dgm:pt modelId="{32DCD66F-1884-41DE-BA00-4959A8B976D2}" type="sibTrans" cxnId="{C6757A6C-8AD1-4555-8725-788CB9C44C48}">
      <dgm:prSet/>
      <dgm:spPr/>
      <dgm:t>
        <a:bodyPr/>
        <a:lstStyle/>
        <a:p>
          <a:endParaRPr lang="id-ID"/>
        </a:p>
      </dgm:t>
    </dgm:pt>
    <dgm:pt modelId="{D0C5AAB9-278D-423E-B986-650F0C44E3E9}">
      <dgm:prSet/>
      <dgm:spPr/>
      <dgm:t>
        <a:bodyPr/>
        <a:lstStyle/>
        <a:p>
          <a:pPr rtl="0"/>
          <a:r>
            <a:rPr lang="id-ID" smtClean="0"/>
            <a:t>Analisis domain</a:t>
          </a:r>
          <a:endParaRPr lang="id-ID"/>
        </a:p>
      </dgm:t>
    </dgm:pt>
    <dgm:pt modelId="{B71E4543-09BD-48E5-B1D9-EC93538CB1D0}" type="parTrans" cxnId="{C68AF703-F0C1-4302-AA6A-78B66F968CF7}">
      <dgm:prSet/>
      <dgm:spPr/>
      <dgm:t>
        <a:bodyPr/>
        <a:lstStyle/>
        <a:p>
          <a:endParaRPr lang="id-ID"/>
        </a:p>
      </dgm:t>
    </dgm:pt>
    <dgm:pt modelId="{27F5FCEB-2AB1-4E84-9A15-9FD943A2907F}" type="sibTrans" cxnId="{C68AF703-F0C1-4302-AA6A-78B66F968CF7}">
      <dgm:prSet/>
      <dgm:spPr/>
      <dgm:t>
        <a:bodyPr/>
        <a:lstStyle/>
        <a:p>
          <a:endParaRPr lang="id-ID"/>
        </a:p>
      </dgm:t>
    </dgm:pt>
    <dgm:pt modelId="{5833D3A7-C244-4B37-837D-78EC4C3A7667}">
      <dgm:prSet/>
      <dgm:spPr/>
      <dgm:t>
        <a:bodyPr/>
        <a:lstStyle/>
        <a:p>
          <a:pPr rtl="0"/>
          <a:r>
            <a:rPr lang="id-ID" smtClean="0"/>
            <a:t>Analisis taksonomi </a:t>
          </a:r>
          <a:endParaRPr lang="id-ID"/>
        </a:p>
      </dgm:t>
    </dgm:pt>
    <dgm:pt modelId="{F7F936EA-D45E-4532-9B1A-C28785227E27}" type="parTrans" cxnId="{474A3743-EF2C-4A9B-AA93-1A99A59D6024}">
      <dgm:prSet/>
      <dgm:spPr/>
      <dgm:t>
        <a:bodyPr/>
        <a:lstStyle/>
        <a:p>
          <a:endParaRPr lang="id-ID"/>
        </a:p>
      </dgm:t>
    </dgm:pt>
    <dgm:pt modelId="{F1D4BCDB-23EA-4B44-B3F5-1B8373C2A933}" type="sibTrans" cxnId="{474A3743-EF2C-4A9B-AA93-1A99A59D6024}">
      <dgm:prSet/>
      <dgm:spPr/>
      <dgm:t>
        <a:bodyPr/>
        <a:lstStyle/>
        <a:p>
          <a:endParaRPr lang="id-ID"/>
        </a:p>
      </dgm:t>
    </dgm:pt>
    <dgm:pt modelId="{2EBE5A27-8ADA-4769-A32E-87B5BBC7B867}">
      <dgm:prSet/>
      <dgm:spPr/>
      <dgm:t>
        <a:bodyPr/>
        <a:lstStyle/>
        <a:p>
          <a:pPr rtl="0"/>
          <a:r>
            <a:rPr lang="id-ID" smtClean="0"/>
            <a:t>Analisis komponensial</a:t>
          </a:r>
          <a:endParaRPr lang="id-ID"/>
        </a:p>
      </dgm:t>
    </dgm:pt>
    <dgm:pt modelId="{3CC56766-6F17-4C57-A70A-06AC2BECA884}" type="parTrans" cxnId="{39AD0F32-7F17-4243-8E8F-D39069229CB4}">
      <dgm:prSet/>
      <dgm:spPr/>
      <dgm:t>
        <a:bodyPr/>
        <a:lstStyle/>
        <a:p>
          <a:endParaRPr lang="id-ID"/>
        </a:p>
      </dgm:t>
    </dgm:pt>
    <dgm:pt modelId="{C397C07C-C34E-4DD4-977A-70002E1690ED}" type="sibTrans" cxnId="{39AD0F32-7F17-4243-8E8F-D39069229CB4}">
      <dgm:prSet/>
      <dgm:spPr/>
      <dgm:t>
        <a:bodyPr/>
        <a:lstStyle/>
        <a:p>
          <a:endParaRPr lang="id-ID"/>
        </a:p>
      </dgm:t>
    </dgm:pt>
    <dgm:pt modelId="{2448D623-BC57-4F92-9522-DA9033C86034}">
      <dgm:prSet/>
      <dgm:spPr/>
      <dgm:t>
        <a:bodyPr/>
        <a:lstStyle/>
        <a:p>
          <a:pPr rtl="0"/>
          <a:r>
            <a:rPr lang="id-ID" smtClean="0"/>
            <a:t>Analisis tema budaya</a:t>
          </a:r>
          <a:endParaRPr lang="id-ID"/>
        </a:p>
      </dgm:t>
    </dgm:pt>
    <dgm:pt modelId="{FA4E5FCC-EA95-4EE4-8690-F90B4AEE7684}" type="parTrans" cxnId="{645D631E-5D8D-452B-9C2B-297459F2FF8F}">
      <dgm:prSet/>
      <dgm:spPr/>
      <dgm:t>
        <a:bodyPr/>
        <a:lstStyle/>
        <a:p>
          <a:endParaRPr lang="id-ID"/>
        </a:p>
      </dgm:t>
    </dgm:pt>
    <dgm:pt modelId="{1D188691-0F08-44CE-B21A-921C9BC6DD00}" type="sibTrans" cxnId="{645D631E-5D8D-452B-9C2B-297459F2FF8F}">
      <dgm:prSet/>
      <dgm:spPr/>
      <dgm:t>
        <a:bodyPr/>
        <a:lstStyle/>
        <a:p>
          <a:endParaRPr lang="id-ID"/>
        </a:p>
      </dgm:t>
    </dgm:pt>
    <dgm:pt modelId="{D2BA290D-AF4E-4569-BF97-F0D1EA0ECBC6}" type="pres">
      <dgm:prSet presAssocID="{F29BA9A6-877F-4FFA-A7ED-113595ADB20E}" presName="Name0" presStyleCnt="0">
        <dgm:presLayoutVars>
          <dgm:dir/>
          <dgm:animLvl val="lvl"/>
          <dgm:resizeHandles val="exact"/>
        </dgm:presLayoutVars>
      </dgm:prSet>
      <dgm:spPr/>
      <dgm:t>
        <a:bodyPr/>
        <a:lstStyle/>
        <a:p>
          <a:endParaRPr lang="id-ID"/>
        </a:p>
      </dgm:t>
    </dgm:pt>
    <dgm:pt modelId="{469EF81B-B5FA-47A4-B659-70872496C0AD}" type="pres">
      <dgm:prSet presAssocID="{4EC40727-0414-4ED7-BC83-B18E9C3A4B32}" presName="linNode" presStyleCnt="0"/>
      <dgm:spPr/>
    </dgm:pt>
    <dgm:pt modelId="{3FBA6DB5-6C87-41F2-8F30-D4DA719F3B6F}" type="pres">
      <dgm:prSet presAssocID="{4EC40727-0414-4ED7-BC83-B18E9C3A4B32}" presName="parentText" presStyleLbl="node1" presStyleIdx="0" presStyleCnt="3" custScaleX="104861">
        <dgm:presLayoutVars>
          <dgm:chMax val="1"/>
          <dgm:bulletEnabled val="1"/>
        </dgm:presLayoutVars>
      </dgm:prSet>
      <dgm:spPr/>
      <dgm:t>
        <a:bodyPr/>
        <a:lstStyle/>
        <a:p>
          <a:endParaRPr lang="id-ID"/>
        </a:p>
      </dgm:t>
    </dgm:pt>
    <dgm:pt modelId="{201E8DD4-9EBB-4817-B260-A6EEF5EDFDE5}" type="pres">
      <dgm:prSet presAssocID="{A51F9A3C-1DA1-45F1-9B3F-711AD6C06FA9}" presName="sp" presStyleCnt="0"/>
      <dgm:spPr/>
    </dgm:pt>
    <dgm:pt modelId="{59904402-71DE-48A5-886D-851929DC8DB0}" type="pres">
      <dgm:prSet presAssocID="{CC8287ED-EEFE-41ED-887A-DA4353D5EA2D}" presName="linNode" presStyleCnt="0"/>
      <dgm:spPr/>
    </dgm:pt>
    <dgm:pt modelId="{469BF124-96A9-4EE0-A2D1-F17DE4B2FA10}" type="pres">
      <dgm:prSet presAssocID="{CC8287ED-EEFE-41ED-887A-DA4353D5EA2D}" presName="parentText" presStyleLbl="node1" presStyleIdx="1" presStyleCnt="3">
        <dgm:presLayoutVars>
          <dgm:chMax val="1"/>
          <dgm:bulletEnabled val="1"/>
        </dgm:presLayoutVars>
      </dgm:prSet>
      <dgm:spPr/>
      <dgm:t>
        <a:bodyPr/>
        <a:lstStyle/>
        <a:p>
          <a:endParaRPr lang="id-ID"/>
        </a:p>
      </dgm:t>
    </dgm:pt>
    <dgm:pt modelId="{49C6AB5A-C66E-4747-AFC8-AF2E87D15FE5}" type="pres">
      <dgm:prSet presAssocID="{CC8287ED-EEFE-41ED-887A-DA4353D5EA2D}" presName="descendantText" presStyleLbl="alignAccFollowNode1" presStyleIdx="0" presStyleCnt="2">
        <dgm:presLayoutVars>
          <dgm:bulletEnabled val="1"/>
        </dgm:presLayoutVars>
      </dgm:prSet>
      <dgm:spPr/>
      <dgm:t>
        <a:bodyPr/>
        <a:lstStyle/>
        <a:p>
          <a:endParaRPr lang="id-ID"/>
        </a:p>
      </dgm:t>
    </dgm:pt>
    <dgm:pt modelId="{8FCFAC39-7BA4-4576-B189-C7D93BDB7492}" type="pres">
      <dgm:prSet presAssocID="{B6DD1BDA-1B2A-412A-B8A4-36AF2215B6FB}" presName="sp" presStyleCnt="0"/>
      <dgm:spPr/>
    </dgm:pt>
    <dgm:pt modelId="{B6F1FF74-7FE7-4556-B837-B65E19E73F91}" type="pres">
      <dgm:prSet presAssocID="{22A140C2-5404-40EF-BB0F-6C1F69B9B9D3}" presName="linNode" presStyleCnt="0"/>
      <dgm:spPr/>
    </dgm:pt>
    <dgm:pt modelId="{531F7579-7435-4293-9C91-40BD13C98CD5}" type="pres">
      <dgm:prSet presAssocID="{22A140C2-5404-40EF-BB0F-6C1F69B9B9D3}" presName="parentText" presStyleLbl="node1" presStyleIdx="2" presStyleCnt="3">
        <dgm:presLayoutVars>
          <dgm:chMax val="1"/>
          <dgm:bulletEnabled val="1"/>
        </dgm:presLayoutVars>
      </dgm:prSet>
      <dgm:spPr/>
      <dgm:t>
        <a:bodyPr/>
        <a:lstStyle/>
        <a:p>
          <a:endParaRPr lang="id-ID"/>
        </a:p>
      </dgm:t>
    </dgm:pt>
    <dgm:pt modelId="{278C46D6-FF2C-43A6-AB58-48B62F790CD4}" type="pres">
      <dgm:prSet presAssocID="{22A140C2-5404-40EF-BB0F-6C1F69B9B9D3}" presName="descendantText" presStyleLbl="alignAccFollowNode1" presStyleIdx="1" presStyleCnt="2">
        <dgm:presLayoutVars>
          <dgm:bulletEnabled val="1"/>
        </dgm:presLayoutVars>
      </dgm:prSet>
      <dgm:spPr/>
      <dgm:t>
        <a:bodyPr/>
        <a:lstStyle/>
        <a:p>
          <a:endParaRPr lang="id-ID"/>
        </a:p>
      </dgm:t>
    </dgm:pt>
  </dgm:ptLst>
  <dgm:cxnLst>
    <dgm:cxn modelId="{F7869AF4-4652-439C-9640-740597536DE5}" type="presOf" srcId="{9177E643-A295-46C8-9CA9-B1DB94DB29A9}" destId="{49C6AB5A-C66E-4747-AFC8-AF2E87D15FE5}" srcOrd="0" destOrd="1" presId="urn:microsoft.com/office/officeart/2005/8/layout/vList5"/>
    <dgm:cxn modelId="{179215CE-3C81-44E8-8178-A5C13C971036}" srcId="{F29BA9A6-877F-4FFA-A7ED-113595ADB20E}" destId="{CC8287ED-EEFE-41ED-887A-DA4353D5EA2D}" srcOrd="1" destOrd="0" parTransId="{C7119058-E5F7-4180-9AF8-61934620E129}" sibTransId="{B6DD1BDA-1B2A-412A-B8A4-36AF2215B6FB}"/>
    <dgm:cxn modelId="{AFE39ACB-5A76-4AF8-A67C-F2A5C1DC116A}" srcId="{F29BA9A6-877F-4FFA-A7ED-113595ADB20E}" destId="{4EC40727-0414-4ED7-BC83-B18E9C3A4B32}" srcOrd="0" destOrd="0" parTransId="{15ED77C5-2A62-47B4-AC6A-2A74EA949D0B}" sibTransId="{A51F9A3C-1DA1-45F1-9B3F-711AD6C06FA9}"/>
    <dgm:cxn modelId="{645D631E-5D8D-452B-9C2B-297459F2FF8F}" srcId="{22A140C2-5404-40EF-BB0F-6C1F69B9B9D3}" destId="{2448D623-BC57-4F92-9522-DA9033C86034}" srcOrd="3" destOrd="0" parTransId="{FA4E5FCC-EA95-4EE4-8690-F90B4AEE7684}" sibTransId="{1D188691-0F08-44CE-B21A-921C9BC6DD00}"/>
    <dgm:cxn modelId="{3C181EC0-2032-4384-B07E-028C37D55B04}" type="presOf" srcId="{9C8B16A9-A0D0-4647-AF7B-4B8C480A4C50}" destId="{49C6AB5A-C66E-4747-AFC8-AF2E87D15FE5}" srcOrd="0" destOrd="0" presId="urn:microsoft.com/office/officeart/2005/8/layout/vList5"/>
    <dgm:cxn modelId="{34E2987B-5D2A-466F-B07B-126DB5E23F9F}" type="presOf" srcId="{CC8287ED-EEFE-41ED-887A-DA4353D5EA2D}" destId="{469BF124-96A9-4EE0-A2D1-F17DE4B2FA10}" srcOrd="0" destOrd="0" presId="urn:microsoft.com/office/officeart/2005/8/layout/vList5"/>
    <dgm:cxn modelId="{CF06CC75-ED95-4001-BEA0-6BC04964A758}" srcId="{CC8287ED-EEFE-41ED-887A-DA4353D5EA2D}" destId="{D16E2D6A-3DDA-4BD6-8A53-4B3C7ABAA737}" srcOrd="2" destOrd="0" parTransId="{D80AE32C-C2A7-461A-94BB-AF8612A863E5}" sibTransId="{2C26DA3C-0AF8-488E-AEE0-D9C6E9B2B875}"/>
    <dgm:cxn modelId="{83EE4882-6619-42A7-A7B0-CD64354EB9C6}" type="presOf" srcId="{4EC40727-0414-4ED7-BC83-B18E9C3A4B32}" destId="{3FBA6DB5-6C87-41F2-8F30-D4DA719F3B6F}" srcOrd="0" destOrd="0" presId="urn:microsoft.com/office/officeart/2005/8/layout/vList5"/>
    <dgm:cxn modelId="{86A202BE-2B63-43C4-A45A-8006B4618739}" type="presOf" srcId="{2EBE5A27-8ADA-4769-A32E-87B5BBC7B867}" destId="{278C46D6-FF2C-43A6-AB58-48B62F790CD4}" srcOrd="0" destOrd="2" presId="urn:microsoft.com/office/officeart/2005/8/layout/vList5"/>
    <dgm:cxn modelId="{A1D3D2EF-8E97-498B-905D-8229E282D75A}" type="presOf" srcId="{2448D623-BC57-4F92-9522-DA9033C86034}" destId="{278C46D6-FF2C-43A6-AB58-48B62F790CD4}" srcOrd="0" destOrd="3" presId="urn:microsoft.com/office/officeart/2005/8/layout/vList5"/>
    <dgm:cxn modelId="{F59B79E6-12EB-4AA8-BB12-1966C3D3FBDD}" srcId="{CC8287ED-EEFE-41ED-887A-DA4353D5EA2D}" destId="{9177E643-A295-46C8-9CA9-B1DB94DB29A9}" srcOrd="1" destOrd="0" parTransId="{824BB6EF-20D8-4C0D-99BF-735DC03C6E7E}" sibTransId="{F26D48BD-2844-476F-893B-C97106DB2025}"/>
    <dgm:cxn modelId="{C68AF703-F0C1-4302-AA6A-78B66F968CF7}" srcId="{22A140C2-5404-40EF-BB0F-6C1F69B9B9D3}" destId="{D0C5AAB9-278D-423E-B986-650F0C44E3E9}" srcOrd="0" destOrd="0" parTransId="{B71E4543-09BD-48E5-B1D9-EC93538CB1D0}" sibTransId="{27F5FCEB-2AB1-4E84-9A15-9FD943A2907F}"/>
    <dgm:cxn modelId="{D2590B52-B37B-45DF-BBB5-D6E803B9E2A0}" type="presOf" srcId="{D0C5AAB9-278D-423E-B986-650F0C44E3E9}" destId="{278C46D6-FF2C-43A6-AB58-48B62F790CD4}" srcOrd="0" destOrd="0" presId="urn:microsoft.com/office/officeart/2005/8/layout/vList5"/>
    <dgm:cxn modelId="{6D149D3A-8B93-4E54-AEF4-CF13DBA22BC4}" type="presOf" srcId="{5833D3A7-C244-4B37-837D-78EC4C3A7667}" destId="{278C46D6-FF2C-43A6-AB58-48B62F790CD4}" srcOrd="0" destOrd="1" presId="urn:microsoft.com/office/officeart/2005/8/layout/vList5"/>
    <dgm:cxn modelId="{474A3743-EF2C-4A9B-AA93-1A99A59D6024}" srcId="{22A140C2-5404-40EF-BB0F-6C1F69B9B9D3}" destId="{5833D3A7-C244-4B37-837D-78EC4C3A7667}" srcOrd="1" destOrd="0" parTransId="{F7F936EA-D45E-4532-9B1A-C28785227E27}" sibTransId="{F1D4BCDB-23EA-4B44-B3F5-1B8373C2A933}"/>
    <dgm:cxn modelId="{D491597A-1D7A-47AA-8FCD-99769B5E2DB7}" type="presOf" srcId="{22A140C2-5404-40EF-BB0F-6C1F69B9B9D3}" destId="{531F7579-7435-4293-9C91-40BD13C98CD5}" srcOrd="0" destOrd="0" presId="urn:microsoft.com/office/officeart/2005/8/layout/vList5"/>
    <dgm:cxn modelId="{ED0D2134-5447-4C59-8906-B306214F7BFA}" type="presOf" srcId="{F29BA9A6-877F-4FFA-A7ED-113595ADB20E}" destId="{D2BA290D-AF4E-4569-BF97-F0D1EA0ECBC6}" srcOrd="0" destOrd="0" presId="urn:microsoft.com/office/officeart/2005/8/layout/vList5"/>
    <dgm:cxn modelId="{E8AB09C3-91DC-4A68-8EBE-1C84E4407B11}" srcId="{CC8287ED-EEFE-41ED-887A-DA4353D5EA2D}" destId="{9C8B16A9-A0D0-4647-AF7B-4B8C480A4C50}" srcOrd="0" destOrd="0" parTransId="{AAAA5DBD-AC7F-402F-975C-E8DE6E13B522}" sibTransId="{1511FAF2-4898-4F7E-96D8-75D8A2E61B29}"/>
    <dgm:cxn modelId="{C6757A6C-8AD1-4555-8725-788CB9C44C48}" srcId="{F29BA9A6-877F-4FFA-A7ED-113595ADB20E}" destId="{22A140C2-5404-40EF-BB0F-6C1F69B9B9D3}" srcOrd="2" destOrd="0" parTransId="{04153EDA-1208-48C8-A372-90C76E74AF39}" sibTransId="{32DCD66F-1884-41DE-BA00-4959A8B976D2}"/>
    <dgm:cxn modelId="{0B9B4C2F-19C7-4A2B-8213-58E433A2D63A}" type="presOf" srcId="{D16E2D6A-3DDA-4BD6-8A53-4B3C7ABAA737}" destId="{49C6AB5A-C66E-4747-AFC8-AF2E87D15FE5}" srcOrd="0" destOrd="2" presId="urn:microsoft.com/office/officeart/2005/8/layout/vList5"/>
    <dgm:cxn modelId="{39AD0F32-7F17-4243-8E8F-D39069229CB4}" srcId="{22A140C2-5404-40EF-BB0F-6C1F69B9B9D3}" destId="{2EBE5A27-8ADA-4769-A32E-87B5BBC7B867}" srcOrd="2" destOrd="0" parTransId="{3CC56766-6F17-4C57-A70A-06AC2BECA884}" sibTransId="{C397C07C-C34E-4DD4-977A-70002E1690ED}"/>
    <dgm:cxn modelId="{CA1668A3-6CEB-4DAD-9430-D089F15BF0E0}" type="presParOf" srcId="{D2BA290D-AF4E-4569-BF97-F0D1EA0ECBC6}" destId="{469EF81B-B5FA-47A4-B659-70872496C0AD}" srcOrd="0" destOrd="0" presId="urn:microsoft.com/office/officeart/2005/8/layout/vList5"/>
    <dgm:cxn modelId="{888329CA-982C-405B-9A18-222E67DEC433}" type="presParOf" srcId="{469EF81B-B5FA-47A4-B659-70872496C0AD}" destId="{3FBA6DB5-6C87-41F2-8F30-D4DA719F3B6F}" srcOrd="0" destOrd="0" presId="urn:microsoft.com/office/officeart/2005/8/layout/vList5"/>
    <dgm:cxn modelId="{59C8E3B0-6305-40D7-B649-C379CC950F4F}" type="presParOf" srcId="{D2BA290D-AF4E-4569-BF97-F0D1EA0ECBC6}" destId="{201E8DD4-9EBB-4817-B260-A6EEF5EDFDE5}" srcOrd="1" destOrd="0" presId="urn:microsoft.com/office/officeart/2005/8/layout/vList5"/>
    <dgm:cxn modelId="{27DDC8BB-43CD-49AB-BE87-73975A9B979E}" type="presParOf" srcId="{D2BA290D-AF4E-4569-BF97-F0D1EA0ECBC6}" destId="{59904402-71DE-48A5-886D-851929DC8DB0}" srcOrd="2" destOrd="0" presId="urn:microsoft.com/office/officeart/2005/8/layout/vList5"/>
    <dgm:cxn modelId="{F5985F2B-8C3F-49B0-8D59-D20291AFAB6F}" type="presParOf" srcId="{59904402-71DE-48A5-886D-851929DC8DB0}" destId="{469BF124-96A9-4EE0-A2D1-F17DE4B2FA10}" srcOrd="0" destOrd="0" presId="urn:microsoft.com/office/officeart/2005/8/layout/vList5"/>
    <dgm:cxn modelId="{97E41BA0-A027-483F-B15E-071C7451BCE2}" type="presParOf" srcId="{59904402-71DE-48A5-886D-851929DC8DB0}" destId="{49C6AB5A-C66E-4747-AFC8-AF2E87D15FE5}" srcOrd="1" destOrd="0" presId="urn:microsoft.com/office/officeart/2005/8/layout/vList5"/>
    <dgm:cxn modelId="{8FE5A059-9DD7-4A63-B29A-35772A0FECBD}" type="presParOf" srcId="{D2BA290D-AF4E-4569-BF97-F0D1EA0ECBC6}" destId="{8FCFAC39-7BA4-4576-B189-C7D93BDB7492}" srcOrd="3" destOrd="0" presId="urn:microsoft.com/office/officeart/2005/8/layout/vList5"/>
    <dgm:cxn modelId="{512D8B25-DB71-4DDA-A1FA-DE40AA15264A}" type="presParOf" srcId="{D2BA290D-AF4E-4569-BF97-F0D1EA0ECBC6}" destId="{B6F1FF74-7FE7-4556-B837-B65E19E73F91}" srcOrd="4" destOrd="0" presId="urn:microsoft.com/office/officeart/2005/8/layout/vList5"/>
    <dgm:cxn modelId="{38C52B61-CB77-47FD-91C8-2E025287C9D9}" type="presParOf" srcId="{B6F1FF74-7FE7-4556-B837-B65E19E73F91}" destId="{531F7579-7435-4293-9C91-40BD13C98CD5}" srcOrd="0" destOrd="0" presId="urn:microsoft.com/office/officeart/2005/8/layout/vList5"/>
    <dgm:cxn modelId="{37566178-E4D1-4AB0-848E-B02F96FAC852}" type="presParOf" srcId="{B6F1FF74-7FE7-4556-B837-B65E19E73F91}" destId="{278C46D6-FF2C-43A6-AB58-48B62F790CD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BA6DB5-6C87-41F2-8F30-D4DA719F3B6F}">
      <dsp:nvSpPr>
        <dsp:cNvPr id="0" name=""/>
        <dsp:cNvSpPr/>
      </dsp:nvSpPr>
      <dsp:spPr>
        <a:xfrm>
          <a:off x="0" y="2209"/>
          <a:ext cx="3106670" cy="145856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id-ID" sz="2400" kern="1200" dirty="0" smtClean="0"/>
            <a:t>Analisis sebelum di lapangan</a:t>
          </a:r>
          <a:endParaRPr lang="id-ID" sz="2400" kern="1200" dirty="0"/>
        </a:p>
      </dsp:txBody>
      <dsp:txXfrm>
        <a:off x="71201" y="73410"/>
        <a:ext cx="2964268" cy="1316160"/>
      </dsp:txXfrm>
    </dsp:sp>
    <dsp:sp modelId="{49C6AB5A-C66E-4747-AFC8-AF2E87D15FE5}">
      <dsp:nvSpPr>
        <dsp:cNvPr id="0" name=""/>
        <dsp:cNvSpPr/>
      </dsp:nvSpPr>
      <dsp:spPr>
        <a:xfrm rot="5400000">
          <a:off x="5012703" y="-370490"/>
          <a:ext cx="1166849" cy="5266944"/>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rtl="0">
            <a:lnSpc>
              <a:spcPct val="90000"/>
            </a:lnSpc>
            <a:spcBef>
              <a:spcPct val="0"/>
            </a:spcBef>
            <a:spcAft>
              <a:spcPct val="15000"/>
            </a:spcAft>
            <a:buChar char="••"/>
          </a:pPr>
          <a:r>
            <a:rPr lang="id-ID" sz="1700" kern="1200" dirty="0" smtClean="0"/>
            <a:t>Data reduction (reduksi data)</a:t>
          </a:r>
          <a:endParaRPr lang="id-ID" sz="1700" kern="1200" dirty="0"/>
        </a:p>
        <a:p>
          <a:pPr marL="171450" lvl="1" indent="-171450" algn="l" defTabSz="755650" rtl="0">
            <a:lnSpc>
              <a:spcPct val="90000"/>
            </a:lnSpc>
            <a:spcBef>
              <a:spcPct val="0"/>
            </a:spcBef>
            <a:spcAft>
              <a:spcPct val="15000"/>
            </a:spcAft>
            <a:buChar char="••"/>
          </a:pPr>
          <a:r>
            <a:rPr lang="id-ID" sz="1700" kern="1200" dirty="0" smtClean="0"/>
            <a:t>Data display (penyajian data) </a:t>
          </a:r>
          <a:endParaRPr lang="id-ID" sz="1700" kern="1200" dirty="0"/>
        </a:p>
        <a:p>
          <a:pPr marL="171450" lvl="1" indent="-171450" algn="l" defTabSz="755650" rtl="0">
            <a:lnSpc>
              <a:spcPct val="90000"/>
            </a:lnSpc>
            <a:spcBef>
              <a:spcPct val="0"/>
            </a:spcBef>
            <a:spcAft>
              <a:spcPct val="15000"/>
            </a:spcAft>
            <a:buChar char="••"/>
          </a:pPr>
          <a:r>
            <a:rPr lang="id-ID" sz="1700" kern="1200" dirty="0" smtClean="0"/>
            <a:t>Conclusion drawing/verification</a:t>
          </a:r>
          <a:endParaRPr lang="id-ID" sz="1700" kern="1200" dirty="0"/>
        </a:p>
      </dsp:txBody>
      <dsp:txXfrm rot="-5400000">
        <a:off x="2962656" y="1736518"/>
        <a:ext cx="5209983" cy="1052927"/>
      </dsp:txXfrm>
    </dsp:sp>
    <dsp:sp modelId="{469BF124-96A9-4EE0-A2D1-F17DE4B2FA10}">
      <dsp:nvSpPr>
        <dsp:cNvPr id="0" name=""/>
        <dsp:cNvSpPr/>
      </dsp:nvSpPr>
      <dsp:spPr>
        <a:xfrm>
          <a:off x="0" y="1533700"/>
          <a:ext cx="2962656" cy="145856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id-ID" sz="2400" kern="1200" dirty="0" smtClean="0"/>
            <a:t>Analisis data di lapangan model Miles and      Huberman </a:t>
          </a:r>
          <a:endParaRPr lang="id-ID" sz="2400" kern="1200" dirty="0"/>
        </a:p>
      </dsp:txBody>
      <dsp:txXfrm>
        <a:off x="71201" y="1604901"/>
        <a:ext cx="2820254" cy="1316160"/>
      </dsp:txXfrm>
    </dsp:sp>
    <dsp:sp modelId="{278C46D6-FF2C-43A6-AB58-48B62F790CD4}">
      <dsp:nvSpPr>
        <dsp:cNvPr id="0" name=""/>
        <dsp:cNvSpPr/>
      </dsp:nvSpPr>
      <dsp:spPr>
        <a:xfrm rot="5400000">
          <a:off x="5012703" y="1160999"/>
          <a:ext cx="1166849" cy="5266944"/>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rtl="0">
            <a:lnSpc>
              <a:spcPct val="90000"/>
            </a:lnSpc>
            <a:spcBef>
              <a:spcPct val="0"/>
            </a:spcBef>
            <a:spcAft>
              <a:spcPct val="15000"/>
            </a:spcAft>
            <a:buChar char="••"/>
          </a:pPr>
          <a:r>
            <a:rPr lang="id-ID" sz="1700" kern="1200" smtClean="0"/>
            <a:t>Analisis domain</a:t>
          </a:r>
          <a:endParaRPr lang="id-ID" sz="1700" kern="1200"/>
        </a:p>
        <a:p>
          <a:pPr marL="171450" lvl="1" indent="-171450" algn="l" defTabSz="755650" rtl="0">
            <a:lnSpc>
              <a:spcPct val="90000"/>
            </a:lnSpc>
            <a:spcBef>
              <a:spcPct val="0"/>
            </a:spcBef>
            <a:spcAft>
              <a:spcPct val="15000"/>
            </a:spcAft>
            <a:buChar char="••"/>
          </a:pPr>
          <a:r>
            <a:rPr lang="id-ID" sz="1700" kern="1200" smtClean="0"/>
            <a:t>Analisis taksonomi </a:t>
          </a:r>
          <a:endParaRPr lang="id-ID" sz="1700" kern="1200"/>
        </a:p>
        <a:p>
          <a:pPr marL="171450" lvl="1" indent="-171450" algn="l" defTabSz="755650" rtl="0">
            <a:lnSpc>
              <a:spcPct val="90000"/>
            </a:lnSpc>
            <a:spcBef>
              <a:spcPct val="0"/>
            </a:spcBef>
            <a:spcAft>
              <a:spcPct val="15000"/>
            </a:spcAft>
            <a:buChar char="••"/>
          </a:pPr>
          <a:r>
            <a:rPr lang="id-ID" sz="1700" kern="1200" smtClean="0"/>
            <a:t>Analisis komponensial</a:t>
          </a:r>
          <a:endParaRPr lang="id-ID" sz="1700" kern="1200"/>
        </a:p>
        <a:p>
          <a:pPr marL="171450" lvl="1" indent="-171450" algn="l" defTabSz="755650" rtl="0">
            <a:lnSpc>
              <a:spcPct val="90000"/>
            </a:lnSpc>
            <a:spcBef>
              <a:spcPct val="0"/>
            </a:spcBef>
            <a:spcAft>
              <a:spcPct val="15000"/>
            </a:spcAft>
            <a:buChar char="••"/>
          </a:pPr>
          <a:r>
            <a:rPr lang="id-ID" sz="1700" kern="1200" smtClean="0"/>
            <a:t>Analisis tema budaya</a:t>
          </a:r>
          <a:endParaRPr lang="id-ID" sz="1700" kern="1200"/>
        </a:p>
      </dsp:txBody>
      <dsp:txXfrm rot="-5400000">
        <a:off x="2962656" y="3268008"/>
        <a:ext cx="5209983" cy="1052927"/>
      </dsp:txXfrm>
    </dsp:sp>
    <dsp:sp modelId="{531F7579-7435-4293-9C91-40BD13C98CD5}">
      <dsp:nvSpPr>
        <dsp:cNvPr id="0" name=""/>
        <dsp:cNvSpPr/>
      </dsp:nvSpPr>
      <dsp:spPr>
        <a:xfrm>
          <a:off x="0" y="3065190"/>
          <a:ext cx="2962656" cy="145856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id-ID" sz="2400" kern="1200" dirty="0" smtClean="0"/>
            <a:t> Analisis data selama di lapangan model spradley</a:t>
          </a:r>
          <a:endParaRPr lang="id-ID" sz="2400" kern="1200" dirty="0"/>
        </a:p>
      </dsp:txBody>
      <dsp:txXfrm>
        <a:off x="71201" y="3136391"/>
        <a:ext cx="2820254" cy="131616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4BDA0C3C-66B1-4B28-A9DB-0C022C64ECFD}" type="datetimeFigureOut">
              <a:rPr lang="id-ID" smtClean="0"/>
              <a:t>12/04/2018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1D1AB6D-FE88-4C74-B28B-E23E7F1D4EFB}" type="slidenum">
              <a:rPr lang="id-ID" smtClean="0"/>
              <a:t>‹#›</a:t>
            </a:fld>
            <a:endParaRPr lang="id-ID"/>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DA0C3C-66B1-4B28-A9DB-0C022C64ECFD}" type="datetimeFigureOut">
              <a:rPr lang="id-ID" smtClean="0"/>
              <a:t>12/04/2018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1D1AB6D-FE88-4C74-B28B-E23E7F1D4EFB}"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DA0C3C-66B1-4B28-A9DB-0C022C64ECFD}" type="datetimeFigureOut">
              <a:rPr lang="id-ID" smtClean="0"/>
              <a:t>12/04/2018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1D1AB6D-FE88-4C74-B28B-E23E7F1D4EFB}"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DA0C3C-66B1-4B28-A9DB-0C022C64ECFD}" type="datetimeFigureOut">
              <a:rPr lang="id-ID" smtClean="0"/>
              <a:t>12/04/2018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1D1AB6D-FE88-4C74-B28B-E23E7F1D4EFB}"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4BDA0C3C-66B1-4B28-A9DB-0C022C64ECFD}" type="datetimeFigureOut">
              <a:rPr lang="id-ID" smtClean="0"/>
              <a:t>12/04/2018</a:t>
            </a:fld>
            <a:endParaRPr lang="id-ID"/>
          </a:p>
        </p:txBody>
      </p:sp>
      <p:sp>
        <p:nvSpPr>
          <p:cNvPr id="91" name="Footer Placeholder 90"/>
          <p:cNvSpPr>
            <a:spLocks noGrp="1"/>
          </p:cNvSpPr>
          <p:nvPr>
            <p:ph type="ftr" sz="quarter" idx="11"/>
          </p:nvPr>
        </p:nvSpPr>
        <p:spPr/>
        <p:txBody>
          <a:bodyPr/>
          <a:lstStyle/>
          <a:p>
            <a:endParaRPr lang="id-ID"/>
          </a:p>
        </p:txBody>
      </p:sp>
      <p:sp>
        <p:nvSpPr>
          <p:cNvPr id="92" name="Slide Number Placeholder 91"/>
          <p:cNvSpPr>
            <a:spLocks noGrp="1"/>
          </p:cNvSpPr>
          <p:nvPr>
            <p:ph type="sldNum" sz="quarter" idx="12"/>
          </p:nvPr>
        </p:nvSpPr>
        <p:spPr/>
        <p:txBody>
          <a:bodyPr/>
          <a:lstStyle/>
          <a:p>
            <a:fld id="{F1D1AB6D-FE88-4C74-B28B-E23E7F1D4EFB}"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BDA0C3C-66B1-4B28-A9DB-0C022C64ECFD}" type="datetimeFigureOut">
              <a:rPr lang="id-ID" smtClean="0"/>
              <a:t>12/04/2018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1D1AB6D-FE88-4C74-B28B-E23E7F1D4EFB}"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BDA0C3C-66B1-4B28-A9DB-0C022C64ECFD}" type="datetimeFigureOut">
              <a:rPr lang="id-ID" smtClean="0"/>
              <a:t>12/04/2018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1D1AB6D-FE88-4C74-B28B-E23E7F1D4EFB}"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BDA0C3C-66B1-4B28-A9DB-0C022C64ECFD}" type="datetimeFigureOut">
              <a:rPr lang="id-ID" smtClean="0"/>
              <a:t>12/04/2018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1D1AB6D-FE88-4C74-B28B-E23E7F1D4EFB}"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DA0C3C-66B1-4B28-A9DB-0C022C64ECFD}" type="datetimeFigureOut">
              <a:rPr lang="id-ID" smtClean="0"/>
              <a:t>12/04/2018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1D1AB6D-FE88-4C74-B28B-E23E7F1D4EFB}"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BDA0C3C-66B1-4B28-A9DB-0C022C64ECFD}" type="datetimeFigureOut">
              <a:rPr lang="id-ID" smtClean="0"/>
              <a:t>12/04/2018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1D1AB6D-FE88-4C74-B28B-E23E7F1D4EFB}" type="slidenum">
              <a:rPr lang="id-ID" smtClean="0"/>
              <a:t>‹#›</a:t>
            </a:fld>
            <a:endParaRPr lang="id-ID"/>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4BDA0C3C-66B1-4B28-A9DB-0C022C64ECFD}" type="datetimeFigureOut">
              <a:rPr lang="id-ID" smtClean="0"/>
              <a:t>12/04/2018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1D1AB6D-FE88-4C74-B28B-E23E7F1D4EFB}" type="slidenum">
              <a:rPr lang="id-ID" smtClean="0"/>
              <a:t>‹#›</a:t>
            </a:fld>
            <a:endParaRPr lang="id-ID"/>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4BDA0C3C-66B1-4B28-A9DB-0C022C64ECFD}" type="datetimeFigureOut">
              <a:rPr lang="id-ID" smtClean="0"/>
              <a:t>12/04/2018</a:t>
            </a:fld>
            <a:endParaRPr lang="id-ID"/>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id-ID"/>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F1D1AB6D-FE88-4C74-B28B-E23E7F1D4EFB}" type="slidenum">
              <a:rPr lang="id-ID" smtClean="0"/>
              <a:t>‹#›</a:t>
            </a:fld>
            <a:endParaRPr lang="id-ID"/>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Assalamuallaikum wr.wb</a:t>
            </a:r>
            <a:endParaRPr lang="id-ID" dirty="0"/>
          </a:p>
        </p:txBody>
      </p:sp>
      <p:sp>
        <p:nvSpPr>
          <p:cNvPr id="3" name="Subtitle 2"/>
          <p:cNvSpPr>
            <a:spLocks noGrp="1"/>
          </p:cNvSpPr>
          <p:nvPr>
            <p:ph type="subTitle" idx="1"/>
          </p:nvPr>
        </p:nvSpPr>
        <p:spPr/>
        <p:txBody>
          <a:bodyPr/>
          <a:lstStyle/>
          <a:p>
            <a:endParaRPr lang="id-ID"/>
          </a:p>
        </p:txBody>
      </p:sp>
    </p:spTree>
    <p:extLst>
      <p:ext uri="{BB962C8B-B14F-4D97-AF65-F5344CB8AC3E}">
        <p14:creationId xmlns:p14="http://schemas.microsoft.com/office/powerpoint/2010/main" val="18175821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KOMPONEN ANALISIS DATA</a:t>
            </a:r>
            <a:br>
              <a:rPr lang="id-ID" dirty="0" smtClean="0"/>
            </a:br>
            <a:r>
              <a:rPr lang="id-ID" dirty="0" smtClean="0"/>
              <a:t>(SPRADLEY)</a:t>
            </a:r>
            <a:endParaRPr lang="id-ID" dirty="0"/>
          </a:p>
        </p:txBody>
      </p:sp>
      <p:sp>
        <p:nvSpPr>
          <p:cNvPr id="3" name="Content Placeholder 2"/>
          <p:cNvSpPr>
            <a:spLocks noGrp="1"/>
          </p:cNvSpPr>
          <p:nvPr>
            <p:ph idx="1"/>
          </p:nvPr>
        </p:nvSpPr>
        <p:spPr/>
        <p:txBody>
          <a:bodyPr>
            <a:noAutofit/>
          </a:bodyPr>
          <a:lstStyle/>
          <a:p>
            <a:r>
              <a:rPr lang="id-ID" sz="2400" b="1" dirty="0">
                <a:latin typeface="Times New Roman" pitchFamily="18" charset="0"/>
                <a:cs typeface="Times New Roman" pitchFamily="18" charset="0"/>
              </a:rPr>
              <a:t>analisis </a:t>
            </a:r>
            <a:r>
              <a:rPr lang="id-ID" sz="2400" b="1" dirty="0" smtClean="0">
                <a:latin typeface="Times New Roman" pitchFamily="18" charset="0"/>
                <a:cs typeface="Times New Roman" pitchFamily="18" charset="0"/>
              </a:rPr>
              <a:t>domain</a:t>
            </a:r>
          </a:p>
          <a:p>
            <a:pPr marL="0" indent="0" algn="just">
              <a:buNone/>
            </a:pPr>
            <a:r>
              <a:rPr lang="id-ID" sz="2400" dirty="0" smtClean="0">
                <a:latin typeface="Times New Roman" pitchFamily="18" charset="0"/>
                <a:cs typeface="Times New Roman" pitchFamily="18" charset="0"/>
              </a:rPr>
              <a:t>Analisis domain </a:t>
            </a:r>
            <a:r>
              <a:rPr lang="id-ID" sz="2400" dirty="0">
                <a:latin typeface="Times New Roman" pitchFamily="18" charset="0"/>
                <a:cs typeface="Times New Roman" pitchFamily="18" charset="0"/>
              </a:rPr>
              <a:t>pada umumnya dilakukan untuk memperoleh gambaran yang </a:t>
            </a:r>
            <a:r>
              <a:rPr lang="id-ID" sz="2400" dirty="0" smtClean="0">
                <a:latin typeface="Times New Roman" pitchFamily="18" charset="0"/>
                <a:cs typeface="Times New Roman" pitchFamily="18" charset="0"/>
              </a:rPr>
              <a:t>umum </a:t>
            </a:r>
            <a:r>
              <a:rPr lang="id-ID" sz="2400" dirty="0">
                <a:latin typeface="Times New Roman" pitchFamily="18" charset="0"/>
                <a:cs typeface="Times New Roman" pitchFamily="18" charset="0"/>
              </a:rPr>
              <a:t>dan menyeluruh tentang situasi sosial yang diteliti atau obyek penelitian. Data diperoleh dari grand tour dan minitoure question. Hasilnya gambaran umum tentang obyek yang diteliti, yang sebelumnya belum pernah diketahui. </a:t>
            </a:r>
            <a:endParaRPr lang="id-ID" sz="2400" dirty="0" smtClean="0">
              <a:latin typeface="Times New Roman" pitchFamily="18" charset="0"/>
              <a:cs typeface="Times New Roman" pitchFamily="18" charset="0"/>
            </a:endParaRPr>
          </a:p>
          <a:p>
            <a:pPr lvl="0"/>
            <a:r>
              <a:rPr lang="id-ID" sz="2400" b="1" dirty="0">
                <a:latin typeface="Times New Roman" pitchFamily="18" charset="0"/>
                <a:cs typeface="Times New Roman" pitchFamily="18" charset="0"/>
              </a:rPr>
              <a:t>Analisis taksonomi </a:t>
            </a:r>
          </a:p>
          <a:p>
            <a:pPr marL="0" indent="0" algn="just">
              <a:buNone/>
            </a:pPr>
            <a:r>
              <a:rPr lang="id-ID" sz="2400" dirty="0">
                <a:latin typeface="Times New Roman" pitchFamily="18" charset="0"/>
                <a:cs typeface="Times New Roman" pitchFamily="18" charset="0"/>
              </a:rPr>
              <a:t>analisis taksonomi adalah analisis terhadap keseluruhan data yang terkumpul berdasarkan domain yang telah ditetapkan. Dengan demikian domain yang telah ditetapkan menjadi cover term oleh peneliti dapat diuraikan secara lebih rinci dan mendalam melalui analisis taksonomi</a:t>
            </a:r>
          </a:p>
        </p:txBody>
      </p:sp>
    </p:spTree>
    <p:extLst>
      <p:ext uri="{BB962C8B-B14F-4D97-AF65-F5344CB8AC3E}">
        <p14:creationId xmlns:p14="http://schemas.microsoft.com/office/powerpoint/2010/main" val="304732727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10000"/>
          </a:bodyPr>
          <a:lstStyle/>
          <a:p>
            <a:pPr lvl="0"/>
            <a:r>
              <a:rPr lang="id-ID" sz="3100" b="1" dirty="0">
                <a:latin typeface="Times New Roman" pitchFamily="18" charset="0"/>
                <a:cs typeface="Times New Roman" pitchFamily="18" charset="0"/>
              </a:rPr>
              <a:t>Analisis komponensial</a:t>
            </a:r>
          </a:p>
          <a:p>
            <a:pPr marL="0" indent="0" algn="just">
              <a:buNone/>
            </a:pPr>
            <a:r>
              <a:rPr lang="id-ID" sz="3100" dirty="0">
                <a:latin typeface="Times New Roman" pitchFamily="18" charset="0"/>
                <a:cs typeface="Times New Roman" pitchFamily="18" charset="0"/>
              </a:rPr>
              <a:t>Pada analisis komponensial, yang dicari untuk diorganisasikan dalam domain bukanlah keserupaan dalam domain, tetapi justru yang memiliki perbedaan atau yang kontras. Data ini dicari melalui observasi, wawancara dan dokumentasi yang terseleksi. Dengan teknik pengumpulan data triangulasi tersebut, sejumlah dimensi yang spesifik dan berbeda pada setiap elemen akan dapat ditemukan</a:t>
            </a:r>
            <a:r>
              <a:rPr lang="id-ID" sz="3100" dirty="0" smtClean="0">
                <a:latin typeface="Times New Roman" pitchFamily="18" charset="0"/>
                <a:cs typeface="Times New Roman" pitchFamily="18" charset="0"/>
              </a:rPr>
              <a:t>.</a:t>
            </a:r>
          </a:p>
          <a:p>
            <a:pPr lvl="0"/>
            <a:r>
              <a:rPr lang="id-ID" sz="3100" b="1" dirty="0">
                <a:latin typeface="Times New Roman" pitchFamily="18" charset="0"/>
                <a:cs typeface="Times New Roman" pitchFamily="18" charset="0"/>
              </a:rPr>
              <a:t>Analisis tema budaya</a:t>
            </a:r>
          </a:p>
          <a:p>
            <a:pPr marL="0" indent="0" algn="just">
              <a:buNone/>
            </a:pPr>
            <a:r>
              <a:rPr lang="id-ID" sz="2800" dirty="0">
                <a:latin typeface="Times New Roman" pitchFamily="18" charset="0"/>
                <a:cs typeface="Times New Roman" pitchFamily="18" charset="0"/>
              </a:rPr>
              <a:t>Analisis tema, sesungguhnya merupakan upayah mencari “benang merah” yang mengintregasikan lintas domain yang ada (Sanapiah Faisal,1990</a:t>
            </a:r>
            <a:r>
              <a:rPr lang="id-ID" sz="2800" dirty="0" smtClean="0">
                <a:latin typeface="Times New Roman" pitchFamily="18" charset="0"/>
                <a:cs typeface="Times New Roman" pitchFamily="18" charset="0"/>
              </a:rPr>
              <a:t>). </a:t>
            </a:r>
            <a:endParaRPr lang="id-ID" sz="2800" dirty="0">
              <a:latin typeface="Times New Roman" pitchFamily="18" charset="0"/>
              <a:cs typeface="Times New Roman" pitchFamily="18" charset="0"/>
            </a:endParaRPr>
          </a:p>
          <a:p>
            <a:endParaRPr lang="id-ID" dirty="0"/>
          </a:p>
        </p:txBody>
      </p:sp>
    </p:spTree>
    <p:extLst>
      <p:ext uri="{BB962C8B-B14F-4D97-AF65-F5344CB8AC3E}">
        <p14:creationId xmlns:p14="http://schemas.microsoft.com/office/powerpoint/2010/main" val="378730638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ctr"/>
            <a:r>
              <a:rPr lang="id-ID" sz="3600" dirty="0" smtClean="0">
                <a:latin typeface="Times New Roman" pitchFamily="18" charset="0"/>
                <a:cs typeface="Times New Roman" pitchFamily="18" charset="0"/>
              </a:rPr>
              <a:t>TERIMA KASIH</a:t>
            </a:r>
            <a:endParaRPr lang="id-ID" sz="3600" dirty="0">
              <a:latin typeface="Times New Roman" pitchFamily="18" charset="0"/>
              <a:cs typeface="Times New Roman" pitchFamily="18" charset="0"/>
            </a:endParaRPr>
          </a:p>
        </p:txBody>
      </p:sp>
    </p:spTree>
    <p:extLst>
      <p:ext uri="{BB962C8B-B14F-4D97-AF65-F5344CB8AC3E}">
        <p14:creationId xmlns:p14="http://schemas.microsoft.com/office/powerpoint/2010/main" val="469688242"/>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1. sefi saputra apabila dalam sebuah pebelitian saat penarikan kesimpulan tidak menemukan kesimpulan tidak memiliki bukti yang kuat apa yang harus dilakukan ?</a:t>
            </a:r>
            <a:br>
              <a:rPr lang="id-ID" dirty="0" smtClean="0"/>
            </a:br>
            <a:r>
              <a:rPr lang="id-ID" dirty="0" smtClean="0"/>
              <a:t>2. Aditya Krisna Bagaiaman seorang peneliti mengetahui datanya menyimpang atau tidak jika di analisis data spradley ?</a:t>
            </a:r>
          </a:p>
          <a:p>
            <a:r>
              <a:rPr lang="id-ID" dirty="0" smtClean="0"/>
              <a:t>3. Aisyah : menjelaskan 12 tahap spradley ?</a:t>
            </a:r>
            <a:endParaRPr lang="id-ID" dirty="0"/>
          </a:p>
        </p:txBody>
      </p:sp>
    </p:spTree>
    <p:extLst>
      <p:ext uri="{BB962C8B-B14F-4D97-AF65-F5344CB8AC3E}">
        <p14:creationId xmlns:p14="http://schemas.microsoft.com/office/powerpoint/2010/main" val="10909164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Kelompok 4</a:t>
            </a:r>
            <a:endParaRPr lang="id-ID" dirty="0"/>
          </a:p>
        </p:txBody>
      </p:sp>
      <p:sp>
        <p:nvSpPr>
          <p:cNvPr id="3" name="Content Placeholder 2"/>
          <p:cNvSpPr>
            <a:spLocks noGrp="1"/>
          </p:cNvSpPr>
          <p:nvPr>
            <p:ph idx="1"/>
          </p:nvPr>
        </p:nvSpPr>
        <p:spPr/>
        <p:txBody>
          <a:bodyPr/>
          <a:lstStyle/>
          <a:p>
            <a:r>
              <a:rPr lang="id-ID" dirty="0" smtClean="0"/>
              <a:t>Ahmad Hairudin 	1510221099</a:t>
            </a:r>
          </a:p>
          <a:p>
            <a:r>
              <a:rPr lang="id-ID" dirty="0" smtClean="0"/>
              <a:t>Moh Riski febrianto 1510221091</a:t>
            </a:r>
          </a:p>
          <a:p>
            <a:r>
              <a:rPr lang="id-ID" dirty="0"/>
              <a:t>Winda Rifqotul 	1510221079</a:t>
            </a:r>
          </a:p>
          <a:p>
            <a:r>
              <a:rPr lang="id-ID" dirty="0" smtClean="0"/>
              <a:t>Ririn </a:t>
            </a:r>
            <a:r>
              <a:rPr lang="id-ID" dirty="0"/>
              <a:t>Siti Hartina	1510221088</a:t>
            </a:r>
          </a:p>
        </p:txBody>
      </p:sp>
    </p:spTree>
    <p:extLst>
      <p:ext uri="{BB962C8B-B14F-4D97-AF65-F5344CB8AC3E}">
        <p14:creationId xmlns:p14="http://schemas.microsoft.com/office/powerpoint/2010/main" val="310380974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a:bodyPr>
          <a:lstStyle/>
          <a:p>
            <a:pPr marL="0" indent="0" algn="ctr">
              <a:buNone/>
            </a:pPr>
            <a:r>
              <a:rPr lang="id-ID" sz="3200" dirty="0">
                <a:latin typeface="Times New Roman" pitchFamily="18" charset="0"/>
                <a:cs typeface="Times New Roman" pitchFamily="18" charset="0"/>
              </a:rPr>
              <a:t>TEKNIK ANALISIS DATA</a:t>
            </a:r>
          </a:p>
        </p:txBody>
      </p:sp>
    </p:spTree>
    <p:extLst>
      <p:ext uri="{BB962C8B-B14F-4D97-AF65-F5344CB8AC3E}">
        <p14:creationId xmlns:p14="http://schemas.microsoft.com/office/powerpoint/2010/main" val="210857375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id-ID" dirty="0" smtClean="0"/>
              <a:t>Pengertian teknik analisis data</a:t>
            </a:r>
            <a:br>
              <a:rPr lang="id-ID" dirty="0" smtClean="0"/>
            </a:br>
            <a:endParaRPr lang="id-ID" dirty="0"/>
          </a:p>
        </p:txBody>
      </p:sp>
      <p:sp>
        <p:nvSpPr>
          <p:cNvPr id="3" name="Content Placeholder 2"/>
          <p:cNvSpPr>
            <a:spLocks noGrp="1"/>
          </p:cNvSpPr>
          <p:nvPr>
            <p:ph idx="1"/>
          </p:nvPr>
        </p:nvSpPr>
        <p:spPr/>
        <p:txBody>
          <a:bodyPr>
            <a:normAutofit/>
          </a:bodyPr>
          <a:lstStyle/>
          <a:p>
            <a:pPr marL="0" lvl="0" indent="0" algn="just">
              <a:buNone/>
            </a:pPr>
            <a:r>
              <a:rPr lang="id-ID" sz="2800" dirty="0" smtClean="0">
                <a:latin typeface="Times New Roman" pitchFamily="18" charset="0"/>
                <a:cs typeface="Times New Roman" pitchFamily="18" charset="0"/>
              </a:rPr>
              <a:t>Teknik </a:t>
            </a:r>
            <a:r>
              <a:rPr lang="id-ID" sz="2800" dirty="0">
                <a:latin typeface="Times New Roman" pitchFamily="18" charset="0"/>
                <a:cs typeface="Times New Roman" pitchFamily="18" charset="0"/>
              </a:rPr>
              <a:t>Analisis Data adalah suatu metode atau cara untuk mengolah sebuah data menjadi informasi sehingga karakteristik data tersebut menjadi mudah untuk dipahami dan juga bermanfaat untuk menemukan solusi permasalahan, yang terutama adalah masalah yang terkait tentang  penelitian.</a:t>
            </a:r>
          </a:p>
        </p:txBody>
      </p:sp>
    </p:spTree>
    <p:extLst>
      <p:ext uri="{BB962C8B-B14F-4D97-AF65-F5344CB8AC3E}">
        <p14:creationId xmlns:p14="http://schemas.microsoft.com/office/powerpoint/2010/main" val="3943351364"/>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id-ID" dirty="0"/>
              <a:t>Proses Analisis Data</a:t>
            </a:r>
            <a:br>
              <a:rPr lang="id-ID" dirty="0"/>
            </a:br>
            <a:endParaRPr lang="id-ID"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5088078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0090740"/>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id-ID" dirty="0" smtClean="0"/>
              <a:t>Analisis sebelum di lapangan</a:t>
            </a:r>
            <a:endParaRPr lang="id-ID" dirty="0"/>
          </a:p>
        </p:txBody>
      </p:sp>
      <p:sp>
        <p:nvSpPr>
          <p:cNvPr id="3" name="Content Placeholder 2"/>
          <p:cNvSpPr>
            <a:spLocks noGrp="1"/>
          </p:cNvSpPr>
          <p:nvPr>
            <p:ph idx="1"/>
          </p:nvPr>
        </p:nvSpPr>
        <p:spPr/>
        <p:txBody>
          <a:bodyPr/>
          <a:lstStyle/>
          <a:p>
            <a:pPr marL="0" indent="0" algn="just">
              <a:buNone/>
            </a:pPr>
            <a:r>
              <a:rPr lang="id-ID" sz="2800" dirty="0">
                <a:latin typeface="Times New Roman" pitchFamily="18" charset="0"/>
                <a:cs typeface="Times New Roman" pitchFamily="18" charset="0"/>
              </a:rPr>
              <a:t>Penelitian kualitatif telah melakukan analisis data sebelum peneliti memasuki lapangan. Analisis dilakukan terhadap data hasil studi pendahuluan, atau data sekunder, yang akan digunakan untuk menentukan focus penelitian</a:t>
            </a:r>
            <a:r>
              <a:rPr lang="id-ID" dirty="0"/>
              <a:t>. </a:t>
            </a:r>
          </a:p>
        </p:txBody>
      </p:sp>
    </p:spTree>
    <p:extLst>
      <p:ext uri="{BB962C8B-B14F-4D97-AF65-F5344CB8AC3E}">
        <p14:creationId xmlns:p14="http://schemas.microsoft.com/office/powerpoint/2010/main" val="209744944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301006"/>
          </a:xfrm>
        </p:spPr>
        <p:txBody>
          <a:bodyPr>
            <a:normAutofit fontScale="90000"/>
          </a:bodyPr>
          <a:lstStyle/>
          <a:p>
            <a:pPr lvl="0"/>
            <a:r>
              <a:rPr lang="id-ID" dirty="0" smtClean="0"/>
              <a:t/>
            </a:r>
            <a:br>
              <a:rPr lang="id-ID" dirty="0" smtClean="0"/>
            </a:br>
            <a:r>
              <a:rPr lang="id-ID" dirty="0" smtClean="0"/>
              <a:t>Analisis data di lapangan model Miles and Huberman </a:t>
            </a:r>
            <a:endParaRPr lang="id-ID" dirty="0"/>
          </a:p>
        </p:txBody>
      </p:sp>
      <p:sp>
        <p:nvSpPr>
          <p:cNvPr id="3" name="Content Placeholder 2"/>
          <p:cNvSpPr>
            <a:spLocks noGrp="1"/>
          </p:cNvSpPr>
          <p:nvPr>
            <p:ph idx="1"/>
          </p:nvPr>
        </p:nvSpPr>
        <p:spPr/>
        <p:txBody>
          <a:bodyPr>
            <a:normAutofit/>
          </a:bodyPr>
          <a:lstStyle/>
          <a:p>
            <a:pPr marL="0" indent="0">
              <a:buNone/>
            </a:pPr>
            <a:r>
              <a:rPr lang="id-ID" sz="2800" dirty="0">
                <a:latin typeface="Times New Roman" pitchFamily="18" charset="0"/>
                <a:cs typeface="Times New Roman" pitchFamily="18" charset="0"/>
              </a:rPr>
              <a:t>Analisis data dalam penelitian kualitatif, dilakukan pada saat pengumpulan data berlangsung, dan setelah selesai pengumpulan data dalam periode tertentu. Pada saat wawancara, peneliti sudah melakukan analisis terhadap jawaban yang diwawancarai. </a:t>
            </a:r>
          </a:p>
        </p:txBody>
      </p:sp>
    </p:spTree>
    <p:extLst>
      <p:ext uri="{BB962C8B-B14F-4D97-AF65-F5344CB8AC3E}">
        <p14:creationId xmlns:p14="http://schemas.microsoft.com/office/powerpoint/2010/main" val="29079518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KOMPONEN ANALISIS DATA</a:t>
            </a:r>
            <a:br>
              <a:rPr lang="id-ID" dirty="0" smtClean="0"/>
            </a:br>
            <a:r>
              <a:rPr lang="id-ID" dirty="0" smtClean="0"/>
              <a:t>(MILES AND HUBERMAN)</a:t>
            </a:r>
            <a:endParaRPr lang="id-ID" dirty="0"/>
          </a:p>
        </p:txBody>
      </p:sp>
      <p:sp>
        <p:nvSpPr>
          <p:cNvPr id="3" name="Content Placeholder 2"/>
          <p:cNvSpPr>
            <a:spLocks noGrp="1"/>
          </p:cNvSpPr>
          <p:nvPr>
            <p:ph idx="1"/>
          </p:nvPr>
        </p:nvSpPr>
        <p:spPr/>
        <p:txBody>
          <a:bodyPr>
            <a:normAutofit fontScale="92500" lnSpcReduction="20000"/>
          </a:bodyPr>
          <a:lstStyle/>
          <a:p>
            <a:pPr lvl="0"/>
            <a:r>
              <a:rPr lang="id-ID" b="1" dirty="0">
                <a:latin typeface="Times New Roman" pitchFamily="18" charset="0"/>
                <a:cs typeface="Times New Roman" pitchFamily="18" charset="0"/>
              </a:rPr>
              <a:t>Data reduction (reduksi data)</a:t>
            </a:r>
          </a:p>
          <a:p>
            <a:pPr marL="0" indent="0" algn="just">
              <a:buNone/>
            </a:pPr>
            <a:r>
              <a:rPr lang="id-ID" dirty="0">
                <a:latin typeface="Times New Roman" pitchFamily="18" charset="0"/>
                <a:cs typeface="Times New Roman" pitchFamily="18" charset="0"/>
              </a:rPr>
              <a:t>Reduksi data merupakan proses berfikir sensitif yang memerlukan kecerdasan dan keluasan dan kedalaman wawasan yang tinggi. </a:t>
            </a:r>
            <a:r>
              <a:rPr lang="id-ID" dirty="0" smtClean="0">
                <a:latin typeface="Times New Roman" pitchFamily="18" charset="0"/>
                <a:cs typeface="Times New Roman" pitchFamily="18" charset="0"/>
              </a:rPr>
              <a:t>Data </a:t>
            </a:r>
            <a:r>
              <a:rPr lang="id-ID" dirty="0">
                <a:latin typeface="Times New Roman" pitchFamily="18" charset="0"/>
                <a:cs typeface="Times New Roman" pitchFamily="18" charset="0"/>
              </a:rPr>
              <a:t>yang diperoleh dari lapangan jumlahnya cukup banyak, </a:t>
            </a:r>
            <a:r>
              <a:rPr lang="id-ID" dirty="0" smtClean="0">
                <a:latin typeface="Times New Roman" pitchFamily="18" charset="0"/>
                <a:cs typeface="Times New Roman" pitchFamily="18" charset="0"/>
              </a:rPr>
              <a:t>maka </a:t>
            </a:r>
            <a:r>
              <a:rPr lang="id-ID" dirty="0">
                <a:latin typeface="Times New Roman" pitchFamily="18" charset="0"/>
                <a:cs typeface="Times New Roman" pitchFamily="18" charset="0"/>
              </a:rPr>
              <a:t>perlu di catat secara teliti dan </a:t>
            </a:r>
            <a:r>
              <a:rPr lang="id-ID" dirty="0" smtClean="0">
                <a:latin typeface="Times New Roman" pitchFamily="18" charset="0"/>
                <a:cs typeface="Times New Roman" pitchFamily="18" charset="0"/>
              </a:rPr>
              <a:t>rinci. </a:t>
            </a:r>
          </a:p>
          <a:p>
            <a:pPr lvl="0"/>
            <a:r>
              <a:rPr lang="id-ID" b="1" dirty="0">
                <a:latin typeface="Times New Roman" pitchFamily="18" charset="0"/>
                <a:cs typeface="Times New Roman" pitchFamily="18" charset="0"/>
              </a:rPr>
              <a:t>Data display (penyajian data) </a:t>
            </a:r>
          </a:p>
          <a:p>
            <a:pPr marL="0" indent="0">
              <a:buNone/>
            </a:pPr>
            <a:r>
              <a:rPr lang="id-ID" dirty="0">
                <a:latin typeface="Times New Roman" pitchFamily="18" charset="0"/>
                <a:cs typeface="Times New Roman" pitchFamily="18" charset="0"/>
              </a:rPr>
              <a:t>Dalam penelitian kualitatif, penyajian data bisa dilakukan dalam bentuk uraian singkat, bagan, hubungan antara kategori, flowchart dan sejenisnya</a:t>
            </a:r>
            <a:r>
              <a:rPr lang="id-ID" dirty="0" smtClean="0">
                <a:latin typeface="Times New Roman" pitchFamily="18" charset="0"/>
                <a:cs typeface="Times New Roman" pitchFamily="18" charset="0"/>
              </a:rPr>
              <a:t>.</a:t>
            </a:r>
          </a:p>
          <a:p>
            <a:pPr lvl="0"/>
            <a:r>
              <a:rPr lang="id-ID" b="1" dirty="0">
                <a:latin typeface="Times New Roman" pitchFamily="18" charset="0"/>
                <a:cs typeface="Times New Roman" pitchFamily="18" charset="0"/>
              </a:rPr>
              <a:t>Conclusion drawing/verification</a:t>
            </a:r>
          </a:p>
          <a:p>
            <a:pPr marL="0" indent="0" algn="just">
              <a:buNone/>
            </a:pPr>
            <a:r>
              <a:rPr lang="id-ID" dirty="0">
                <a:latin typeface="Times New Roman" pitchFamily="18" charset="0"/>
                <a:cs typeface="Times New Roman" pitchFamily="18" charset="0"/>
              </a:rPr>
              <a:t>Langkah ketiga dalam analisis data kualitatif menurut Miles and Huberman adalah penarikan kesimpulan dan verifikasi. Kesimpulan awal yang dikemukakan masih bersifat sementara, dan akan berubah bila tidak ditemukan bukti-bukti yang kuat yang mendukung pada tahap pengumpulan data berikutnya. </a:t>
            </a:r>
          </a:p>
        </p:txBody>
      </p:sp>
    </p:spTree>
    <p:extLst>
      <p:ext uri="{BB962C8B-B14F-4D97-AF65-F5344CB8AC3E}">
        <p14:creationId xmlns:p14="http://schemas.microsoft.com/office/powerpoint/2010/main" val="2863958939"/>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id-ID" dirty="0" smtClean="0"/>
              <a:t/>
            </a:r>
            <a:br>
              <a:rPr lang="id-ID" dirty="0" smtClean="0"/>
            </a:br>
            <a:r>
              <a:rPr lang="id-ID" dirty="0" smtClean="0"/>
              <a:t/>
            </a:r>
            <a:br>
              <a:rPr lang="id-ID" dirty="0" smtClean="0"/>
            </a:br>
            <a:r>
              <a:rPr lang="id-ID" dirty="0"/>
              <a:t/>
            </a:r>
            <a:br>
              <a:rPr lang="id-ID" dirty="0"/>
            </a:br>
            <a:r>
              <a:rPr lang="id-ID" dirty="0" smtClean="0"/>
              <a:t/>
            </a:r>
            <a:br>
              <a:rPr lang="id-ID" dirty="0" smtClean="0"/>
            </a:br>
            <a:r>
              <a:rPr lang="id-ID" dirty="0" smtClean="0"/>
              <a:t>Analisis data selama di lapangan model spradley</a:t>
            </a:r>
            <a:endParaRPr lang="id-ID" dirty="0"/>
          </a:p>
        </p:txBody>
      </p:sp>
      <p:sp>
        <p:nvSpPr>
          <p:cNvPr id="3" name="Content Placeholder 2"/>
          <p:cNvSpPr>
            <a:spLocks noGrp="1"/>
          </p:cNvSpPr>
          <p:nvPr>
            <p:ph idx="1"/>
          </p:nvPr>
        </p:nvSpPr>
        <p:spPr/>
        <p:txBody>
          <a:bodyPr>
            <a:normAutofit/>
          </a:bodyPr>
          <a:lstStyle/>
          <a:p>
            <a:pPr marL="0" indent="0" algn="just">
              <a:buNone/>
            </a:pPr>
            <a:r>
              <a:rPr lang="id-ID" sz="2800" dirty="0">
                <a:latin typeface="Times New Roman" pitchFamily="18" charset="0"/>
                <a:cs typeface="Times New Roman" pitchFamily="18" charset="0"/>
              </a:rPr>
              <a:t>Proses penelitian kualitatif setelah memasuki lapangan, dimulai dengan menetapkan seseorang informan kunci “key informan” yang merupakan informan yang berwibawa dan dipercaya mampu “membukakan pintu” kepada peneliti untuk memasuki objek penelitian. </a:t>
            </a:r>
          </a:p>
        </p:txBody>
      </p:sp>
    </p:spTree>
    <p:extLst>
      <p:ext uri="{BB962C8B-B14F-4D97-AF65-F5344CB8AC3E}">
        <p14:creationId xmlns:p14="http://schemas.microsoft.com/office/powerpoint/2010/main" val="1988210562"/>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149</TotalTime>
  <Words>479</Words>
  <Application>Microsoft Office PowerPoint</Application>
  <PresentationFormat>On-screen Show (4:3)</PresentationFormat>
  <Paragraphs>45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Thatch</vt:lpstr>
      <vt:lpstr>Assalamuallaikum wr.wb</vt:lpstr>
      <vt:lpstr>Kelompok 4</vt:lpstr>
      <vt:lpstr>PowerPoint Presentation</vt:lpstr>
      <vt:lpstr>Pengertian teknik analisis data </vt:lpstr>
      <vt:lpstr>Proses Analisis Data </vt:lpstr>
      <vt:lpstr>Analisis sebelum di lapangan</vt:lpstr>
      <vt:lpstr> Analisis data di lapangan model Miles and Huberman </vt:lpstr>
      <vt:lpstr>KOMPONEN ANALISIS DATA (MILES AND HUBERMAN)</vt:lpstr>
      <vt:lpstr>    Analisis data selama di lapangan model spradley</vt:lpstr>
      <vt:lpstr>KOMPONEN ANALISIS DATA (SPRADLEY)</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Assalamuallaikum wr.wb</dc:title>
  <dc:creator>Windows User</dc:creator>
  <cp:lastModifiedBy>ismail - [2010]</cp:lastModifiedBy>
  <cp:revision>10</cp:revision>
  <dcterms:created xsi:type="dcterms:W3CDTF">2018-04-11T15:00:38Z</dcterms:created>
  <dcterms:modified xsi:type="dcterms:W3CDTF">2018-04-12T09:26:47Z</dcterms:modified>
</cp:coreProperties>
</file>