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71" r:id="rId3"/>
    <p:sldId id="257" r:id="rId4"/>
    <p:sldId id="258" r:id="rId5"/>
    <p:sldId id="259" r:id="rId6"/>
    <p:sldId id="266" r:id="rId7"/>
    <p:sldId id="261" r:id="rId8"/>
    <p:sldId id="262" r:id="rId9"/>
    <p:sldId id="267" r:id="rId10"/>
    <p:sldId id="268" r:id="rId11"/>
    <p:sldId id="265" r:id="rId12"/>
    <p:sldId id="263" r:id="rId13"/>
    <p:sldId id="264" r:id="rId14"/>
    <p:sldId id="269" r:id="rId15"/>
    <p:sldId id="272" r:id="rId16"/>
    <p:sldId id="270" r:id="rId17"/>
  </p:sldIdLst>
  <p:sldSz cx="18288000" cy="10287000"/>
  <p:notesSz cx="6858000" cy="9144000"/>
  <p:embeddedFontLst>
    <p:embeddedFont>
      <p:font typeface="Zen Maru Gothic" panose="020B0604020202020204" charset="-128"/>
      <p:regular r:id="rId19"/>
      <p:bold r:id="rId20"/>
    </p:embeddedFont>
    <p:embeddedFont>
      <p:font typeface="Arimo" panose="020B0604020202020204" charset="0"/>
      <p:regular r:id="rId21"/>
      <p:bold r:id="rId22"/>
      <p:italic r:id="rId23"/>
      <p:boldItalic r:id="rId24"/>
    </p:embeddedFont>
    <p:embeddedFont>
      <p:font typeface="Bree Serif" panose="020B0604020202020204" charset="0"/>
      <p:regular r:id="rId25"/>
    </p:embeddedFont>
    <p:embeddedFont>
      <p:font typeface="Calibri" panose="020F0502020204030204" pitchFamily="34" charset="0"/>
      <p:regular r:id="rId26"/>
      <p:bold r:id="rId27"/>
      <p:italic r:id="rId28"/>
      <p:boldItalic r:id="rId29"/>
    </p:embeddedFont>
    <p:embeddedFont>
      <p:font typeface="Lilita One"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Z7JWzRLCnREdcjbXJMfLeDO7N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75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502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39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a:spLocks noGrp="1"/>
          </p:cNvSpPr>
          <p:nvPr>
            <p:ph type="pic" idx="2"/>
          </p:nvPr>
        </p:nvSpPr>
        <p:spPr>
          <a:xfrm>
            <a:off x="1792288" y="612775"/>
            <a:ext cx="5486400" cy="4114800"/>
          </a:xfrm>
          <a:prstGeom prst="rect">
            <a:avLst/>
          </a:prstGeom>
          <a:noFill/>
          <a:ln>
            <a:noFill/>
          </a:ln>
        </p:spPr>
      </p:sp>
      <p:sp>
        <p:nvSpPr>
          <p:cNvPr id="64" name="Google Shape;64;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352044" y="356616"/>
            <a:ext cx="17583911" cy="9573768"/>
          </a:xfrm>
          <a:custGeom>
            <a:avLst/>
            <a:gdLst/>
            <a:ahLst/>
            <a:cxnLst/>
            <a:rect l="l" t="t" r="r" b="b"/>
            <a:pathLst>
              <a:path w="23445215" h="12765024" extrusionOk="0">
                <a:moveTo>
                  <a:pt x="0" y="0"/>
                </a:moveTo>
                <a:lnTo>
                  <a:pt x="23445215" y="0"/>
                </a:lnTo>
                <a:lnTo>
                  <a:pt x="23445215" y="12765024"/>
                </a:lnTo>
                <a:lnTo>
                  <a:pt x="0" y="12765024"/>
                </a:lnTo>
                <a:close/>
              </a:path>
            </a:pathLst>
          </a:custGeom>
          <a:solidFill>
            <a:srgbClr val="BFBFBF">
              <a:alpha val="60000"/>
            </a:srgbClr>
          </a:solidFill>
          <a:ln>
            <a:noFill/>
          </a:ln>
        </p:spPr>
      </p:sp>
      <p:sp>
        <p:nvSpPr>
          <p:cNvPr id="85" name="Google Shape;85;p1"/>
          <p:cNvSpPr/>
          <p:nvPr/>
        </p:nvSpPr>
        <p:spPr>
          <a:xfrm>
            <a:off x="553022" y="557594"/>
            <a:ext cx="17181957" cy="9171813"/>
          </a:xfrm>
          <a:custGeom>
            <a:avLst/>
            <a:gdLst/>
            <a:ahLst/>
            <a:cxnLst/>
            <a:rect l="l" t="t" r="r" b="b"/>
            <a:pathLst>
              <a:path w="22909276" h="12229084" extrusionOk="0">
                <a:moveTo>
                  <a:pt x="6350" y="0"/>
                </a:moveTo>
                <a:lnTo>
                  <a:pt x="22902926" y="0"/>
                </a:lnTo>
                <a:cubicBezTo>
                  <a:pt x="22906482" y="0"/>
                  <a:pt x="22909276" y="2794"/>
                  <a:pt x="22909276" y="6350"/>
                </a:cubicBezTo>
                <a:lnTo>
                  <a:pt x="22909276" y="12222734"/>
                </a:lnTo>
                <a:cubicBezTo>
                  <a:pt x="22909276" y="12226290"/>
                  <a:pt x="22906482" y="12229084"/>
                  <a:pt x="22902926" y="12229084"/>
                </a:cubicBezTo>
                <a:lnTo>
                  <a:pt x="6350" y="12229084"/>
                </a:lnTo>
                <a:cubicBezTo>
                  <a:pt x="2794" y="12229084"/>
                  <a:pt x="0" y="12226290"/>
                  <a:pt x="0" y="12222734"/>
                </a:cubicBezTo>
                <a:lnTo>
                  <a:pt x="0" y="6350"/>
                </a:lnTo>
                <a:cubicBezTo>
                  <a:pt x="0" y="2794"/>
                  <a:pt x="2794" y="0"/>
                  <a:pt x="6350" y="0"/>
                </a:cubicBezTo>
                <a:moveTo>
                  <a:pt x="6350" y="12700"/>
                </a:moveTo>
                <a:lnTo>
                  <a:pt x="6350" y="6350"/>
                </a:lnTo>
                <a:lnTo>
                  <a:pt x="12700" y="6350"/>
                </a:lnTo>
                <a:lnTo>
                  <a:pt x="12700" y="12222734"/>
                </a:lnTo>
                <a:lnTo>
                  <a:pt x="6350" y="12222734"/>
                </a:lnTo>
                <a:lnTo>
                  <a:pt x="6350" y="12216384"/>
                </a:lnTo>
                <a:lnTo>
                  <a:pt x="22902926" y="12216384"/>
                </a:lnTo>
                <a:lnTo>
                  <a:pt x="22902926" y="12222734"/>
                </a:lnTo>
                <a:lnTo>
                  <a:pt x="22896576" y="12222734"/>
                </a:lnTo>
                <a:lnTo>
                  <a:pt x="22896576" y="6350"/>
                </a:lnTo>
                <a:lnTo>
                  <a:pt x="22902926" y="6350"/>
                </a:lnTo>
                <a:lnTo>
                  <a:pt x="22902926" y="12700"/>
                </a:lnTo>
                <a:lnTo>
                  <a:pt x="6350" y="12700"/>
                </a:ln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0" y="0"/>
            <a:ext cx="18288000" cy="10287000"/>
          </a:xfrm>
          <a:custGeom>
            <a:avLst/>
            <a:gdLst/>
            <a:ahLst/>
            <a:cxnLst/>
            <a:rect l="l" t="t" r="r" b="b"/>
            <a:pathLst>
              <a:path w="24384000" h="13716000" extrusionOk="0">
                <a:moveTo>
                  <a:pt x="0" y="0"/>
                </a:moveTo>
                <a:lnTo>
                  <a:pt x="24384000" y="0"/>
                </a:lnTo>
                <a:lnTo>
                  <a:pt x="24384000" y="13716000"/>
                </a:lnTo>
                <a:lnTo>
                  <a:pt x="0" y="13716000"/>
                </a:lnTo>
                <a:close/>
              </a:path>
            </a:pathLst>
          </a:custGeom>
          <a:solidFill>
            <a:srgbClr val="595959"/>
          </a:solidFill>
          <a:ln>
            <a:noFill/>
          </a:ln>
        </p:spPr>
      </p:sp>
      <p:sp>
        <p:nvSpPr>
          <p:cNvPr id="87" name="Google Shape;87;p1"/>
          <p:cNvSpPr/>
          <p:nvPr/>
        </p:nvSpPr>
        <p:spPr>
          <a:xfrm>
            <a:off x="2166939" y="2112660"/>
            <a:ext cx="13954125" cy="6061710"/>
          </a:xfrm>
          <a:custGeom>
            <a:avLst/>
            <a:gdLst/>
            <a:ahLst/>
            <a:cxnLst/>
            <a:rect l="l" t="t" r="r" b="b"/>
            <a:pathLst>
              <a:path w="18605500" h="8082280" extrusionOk="0">
                <a:moveTo>
                  <a:pt x="6350" y="0"/>
                </a:moveTo>
                <a:lnTo>
                  <a:pt x="18599150" y="0"/>
                </a:lnTo>
                <a:cubicBezTo>
                  <a:pt x="18602706" y="0"/>
                  <a:pt x="18605500" y="2794"/>
                  <a:pt x="18605500" y="6350"/>
                </a:cubicBezTo>
                <a:lnTo>
                  <a:pt x="18605500" y="8075930"/>
                </a:lnTo>
                <a:cubicBezTo>
                  <a:pt x="18605500" y="8079487"/>
                  <a:pt x="18602706" y="8082280"/>
                  <a:pt x="18599150" y="8082280"/>
                </a:cubicBezTo>
                <a:lnTo>
                  <a:pt x="6350" y="8082280"/>
                </a:lnTo>
                <a:cubicBezTo>
                  <a:pt x="2794" y="8082280"/>
                  <a:pt x="0" y="8079487"/>
                  <a:pt x="0" y="8075930"/>
                </a:cubicBezTo>
                <a:lnTo>
                  <a:pt x="0" y="6350"/>
                </a:lnTo>
                <a:cubicBezTo>
                  <a:pt x="0" y="2794"/>
                  <a:pt x="2794" y="0"/>
                  <a:pt x="6350" y="0"/>
                </a:cubicBezTo>
                <a:moveTo>
                  <a:pt x="6350" y="12700"/>
                </a:moveTo>
                <a:lnTo>
                  <a:pt x="6350" y="6350"/>
                </a:lnTo>
                <a:lnTo>
                  <a:pt x="12700" y="6350"/>
                </a:lnTo>
                <a:lnTo>
                  <a:pt x="12700" y="8075930"/>
                </a:lnTo>
                <a:lnTo>
                  <a:pt x="6350" y="8075930"/>
                </a:lnTo>
                <a:lnTo>
                  <a:pt x="6350" y="8069580"/>
                </a:lnTo>
                <a:lnTo>
                  <a:pt x="18599150" y="8069580"/>
                </a:lnTo>
                <a:lnTo>
                  <a:pt x="18599150" y="8075930"/>
                </a:lnTo>
                <a:lnTo>
                  <a:pt x="18592800" y="8075930"/>
                </a:lnTo>
                <a:lnTo>
                  <a:pt x="18592800" y="6350"/>
                </a:lnTo>
                <a:lnTo>
                  <a:pt x="18599150" y="6350"/>
                </a:lnTo>
                <a:lnTo>
                  <a:pt x="18599150" y="12700"/>
                </a:lnTo>
                <a:lnTo>
                  <a:pt x="6350" y="1270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7703820" y="1901595"/>
            <a:ext cx="2880360" cy="1097280"/>
          </a:xfrm>
          <a:custGeom>
            <a:avLst/>
            <a:gdLst/>
            <a:ahLst/>
            <a:cxnLst/>
            <a:rect l="l" t="t" r="r" b="b"/>
            <a:pathLst>
              <a:path w="3840480" h="1463040" extrusionOk="0">
                <a:moveTo>
                  <a:pt x="0" y="0"/>
                </a:moveTo>
                <a:lnTo>
                  <a:pt x="3840480" y="0"/>
                </a:lnTo>
                <a:lnTo>
                  <a:pt x="3840480" y="1463040"/>
                </a:lnTo>
                <a:lnTo>
                  <a:pt x="0" y="1463040"/>
                </a:lnTo>
                <a:close/>
              </a:path>
            </a:pathLst>
          </a:custGeom>
          <a:solidFill>
            <a:srgbClr val="EE462D"/>
          </a:solidFill>
          <a:ln>
            <a:noFill/>
          </a:ln>
        </p:spPr>
      </p:sp>
      <p:cxnSp>
        <p:nvCxnSpPr>
          <p:cNvPr id="89" name="Google Shape;89;p1"/>
          <p:cNvCxnSpPr/>
          <p:nvPr/>
        </p:nvCxnSpPr>
        <p:spPr>
          <a:xfrm rot="5364735">
            <a:off x="7410997" y="2361081"/>
            <a:ext cx="928546" cy="0"/>
          </a:xfrm>
          <a:prstGeom prst="straightConnector1">
            <a:avLst/>
          </a:prstGeom>
          <a:noFill/>
          <a:ln w="9525" cap="rnd" cmpd="sng">
            <a:solidFill>
              <a:srgbClr val="FFFFFF"/>
            </a:solidFill>
            <a:prstDash val="solid"/>
            <a:round/>
            <a:headEnd type="none" w="sm" len="sm"/>
            <a:tailEnd type="none" w="sm" len="sm"/>
          </a:ln>
        </p:spPr>
      </p:cxnSp>
      <p:cxnSp>
        <p:nvCxnSpPr>
          <p:cNvPr id="90" name="Google Shape;90;p1"/>
          <p:cNvCxnSpPr/>
          <p:nvPr/>
        </p:nvCxnSpPr>
        <p:spPr>
          <a:xfrm rot="5364735">
            <a:off x="9948457" y="2361081"/>
            <a:ext cx="928546" cy="0"/>
          </a:xfrm>
          <a:prstGeom prst="straightConnector1">
            <a:avLst/>
          </a:prstGeom>
          <a:noFill/>
          <a:ln w="9525" cap="rnd" cmpd="sng">
            <a:solidFill>
              <a:srgbClr val="FFFFFF"/>
            </a:solidFill>
            <a:prstDash val="solid"/>
            <a:round/>
            <a:headEnd type="none" w="sm" len="sm"/>
            <a:tailEnd type="none" w="sm" len="sm"/>
          </a:ln>
        </p:spPr>
      </p:cxnSp>
      <p:cxnSp>
        <p:nvCxnSpPr>
          <p:cNvPr id="91" name="Google Shape;91;p1"/>
          <p:cNvCxnSpPr/>
          <p:nvPr/>
        </p:nvCxnSpPr>
        <p:spPr>
          <a:xfrm rot="12856">
            <a:off x="7870499" y="2825496"/>
            <a:ext cx="2547003" cy="0"/>
          </a:xfrm>
          <a:prstGeom prst="straightConnector1">
            <a:avLst/>
          </a:prstGeom>
          <a:noFill/>
          <a:ln w="9525" cap="rnd" cmpd="sng">
            <a:solidFill>
              <a:srgbClr val="FFFFFF"/>
            </a:solidFill>
            <a:prstDash val="solid"/>
            <a:round/>
            <a:headEnd type="none" w="sm" len="sm"/>
            <a:tailEnd type="none" w="sm" len="sm"/>
          </a:ln>
        </p:spPr>
      </p:cxnSp>
      <p:sp>
        <p:nvSpPr>
          <p:cNvPr id="92" name="Google Shape;92;p1" descr="A picture containing fabric, table, red, covered  Description automatically generated"/>
          <p:cNvSpPr/>
          <p:nvPr/>
        </p:nvSpPr>
        <p:spPr>
          <a:xfrm>
            <a:off x="30" y="15"/>
            <a:ext cx="18287968" cy="10286985"/>
          </a:xfrm>
          <a:custGeom>
            <a:avLst/>
            <a:gdLst/>
            <a:ahLst/>
            <a:cxnLst/>
            <a:rect l="l" t="t" r="r" b="b"/>
            <a:pathLst>
              <a:path w="18287968" h="10286985" extrusionOk="0">
                <a:moveTo>
                  <a:pt x="0" y="0"/>
                </a:moveTo>
                <a:lnTo>
                  <a:pt x="18287968" y="0"/>
                </a:lnTo>
                <a:lnTo>
                  <a:pt x="18287968" y="10286985"/>
                </a:lnTo>
                <a:lnTo>
                  <a:pt x="0" y="10286985"/>
                </a:lnTo>
                <a:lnTo>
                  <a:pt x="0" y="0"/>
                </a:lnTo>
                <a:close/>
              </a:path>
            </a:pathLst>
          </a:custGeom>
          <a:blipFill rotWithShape="1">
            <a:blip r:embed="rId3">
              <a:alphaModFix/>
            </a:blip>
            <a:stretch>
              <a:fillRect r="-12"/>
            </a:stretch>
          </a:blipFill>
          <a:ln>
            <a:noFill/>
          </a:ln>
        </p:spPr>
      </p:sp>
      <p:sp>
        <p:nvSpPr>
          <p:cNvPr id="93" name="Google Shape;93;p1"/>
          <p:cNvSpPr/>
          <p:nvPr/>
        </p:nvSpPr>
        <p:spPr>
          <a:xfrm>
            <a:off x="3326053" y="15"/>
            <a:ext cx="11635953" cy="10286911"/>
          </a:xfrm>
          <a:custGeom>
            <a:avLst/>
            <a:gdLst/>
            <a:ahLst/>
            <a:cxnLst/>
            <a:rect l="l" t="t" r="r" b="b"/>
            <a:pathLst>
              <a:path w="10905109" h="9640800" extrusionOk="0">
                <a:moveTo>
                  <a:pt x="0" y="0"/>
                </a:moveTo>
                <a:lnTo>
                  <a:pt x="10905109" y="0"/>
                </a:lnTo>
                <a:lnTo>
                  <a:pt x="10905109" y="9640800"/>
                </a:lnTo>
                <a:lnTo>
                  <a:pt x="0" y="9640800"/>
                </a:lnTo>
                <a:close/>
              </a:path>
            </a:pathLst>
          </a:custGeom>
          <a:solidFill>
            <a:srgbClr val="FFFFFF"/>
          </a:solidFill>
          <a:ln>
            <a:noFill/>
          </a:ln>
        </p:spPr>
      </p:sp>
      <p:sp>
        <p:nvSpPr>
          <p:cNvPr id="94" name="Google Shape;94;p1"/>
          <p:cNvSpPr/>
          <p:nvPr/>
        </p:nvSpPr>
        <p:spPr>
          <a:xfrm>
            <a:off x="3673421" y="3510520"/>
            <a:ext cx="10941186" cy="6218887"/>
          </a:xfrm>
          <a:custGeom>
            <a:avLst/>
            <a:gdLst/>
            <a:ahLst/>
            <a:cxnLst/>
            <a:rect l="l" t="t" r="r" b="b"/>
            <a:pathLst>
              <a:path w="10253980" h="5828284" extrusionOk="0">
                <a:moveTo>
                  <a:pt x="6350" y="0"/>
                </a:moveTo>
                <a:lnTo>
                  <a:pt x="10247630" y="0"/>
                </a:lnTo>
                <a:cubicBezTo>
                  <a:pt x="10251187" y="0"/>
                  <a:pt x="10253980" y="2794"/>
                  <a:pt x="10253980" y="6350"/>
                </a:cubicBezTo>
                <a:lnTo>
                  <a:pt x="10253980" y="5821934"/>
                </a:lnTo>
                <a:cubicBezTo>
                  <a:pt x="10253980" y="5825490"/>
                  <a:pt x="10251187" y="5828284"/>
                  <a:pt x="10247630" y="5828284"/>
                </a:cubicBezTo>
                <a:lnTo>
                  <a:pt x="6350" y="5828284"/>
                </a:lnTo>
                <a:cubicBezTo>
                  <a:pt x="2794" y="5828284"/>
                  <a:pt x="0" y="5825490"/>
                  <a:pt x="0" y="5821934"/>
                </a:cubicBezTo>
                <a:lnTo>
                  <a:pt x="0" y="6350"/>
                </a:lnTo>
                <a:cubicBezTo>
                  <a:pt x="0" y="2794"/>
                  <a:pt x="2794" y="0"/>
                  <a:pt x="6350" y="0"/>
                </a:cubicBezTo>
                <a:moveTo>
                  <a:pt x="6350" y="12700"/>
                </a:moveTo>
                <a:lnTo>
                  <a:pt x="6350" y="6350"/>
                </a:lnTo>
                <a:lnTo>
                  <a:pt x="12700" y="6350"/>
                </a:lnTo>
                <a:lnTo>
                  <a:pt x="12700" y="5821934"/>
                </a:lnTo>
                <a:lnTo>
                  <a:pt x="6350" y="5821934"/>
                </a:lnTo>
                <a:lnTo>
                  <a:pt x="6350" y="5815584"/>
                </a:lnTo>
                <a:lnTo>
                  <a:pt x="10247630" y="5815584"/>
                </a:lnTo>
                <a:lnTo>
                  <a:pt x="10247630" y="5821934"/>
                </a:lnTo>
                <a:lnTo>
                  <a:pt x="10241280" y="5821934"/>
                </a:lnTo>
                <a:lnTo>
                  <a:pt x="10241280" y="6350"/>
                </a:lnTo>
                <a:lnTo>
                  <a:pt x="10247630" y="6350"/>
                </a:lnTo>
                <a:lnTo>
                  <a:pt x="10247630" y="12700"/>
                </a:lnTo>
                <a:lnTo>
                  <a:pt x="6350" y="1270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txBox="1"/>
          <p:nvPr/>
        </p:nvSpPr>
        <p:spPr>
          <a:xfrm>
            <a:off x="4179013" y="4729944"/>
            <a:ext cx="9930005" cy="1252920"/>
          </a:xfrm>
          <a:prstGeom prst="rect">
            <a:avLst/>
          </a:prstGeom>
          <a:noFill/>
          <a:ln>
            <a:noFill/>
          </a:ln>
        </p:spPr>
        <p:txBody>
          <a:bodyPr spcFirstLastPara="1" wrap="square" lIns="0" tIns="0" rIns="0" bIns="0" anchor="t" anchorCtr="0">
            <a:spAutoFit/>
          </a:bodyPr>
          <a:lstStyle/>
          <a:p>
            <a:pPr marL="0" marR="0" lvl="0" indent="0" algn="ctr" rtl="0">
              <a:lnSpc>
                <a:spcPct val="99605"/>
              </a:lnSpc>
              <a:spcBef>
                <a:spcPts val="0"/>
              </a:spcBef>
              <a:spcAft>
                <a:spcPts val="0"/>
              </a:spcAft>
              <a:buNone/>
            </a:pPr>
            <a:r>
              <a:rPr lang="en-US" sz="9389" b="0" i="0" u="none" strike="noStrike" cap="none">
                <a:solidFill>
                  <a:srgbClr val="000000"/>
                </a:solidFill>
                <a:latin typeface="Lilita One"/>
                <a:ea typeface="Lilita One"/>
                <a:cs typeface="Lilita One"/>
                <a:sym typeface="Lilita One"/>
              </a:rPr>
              <a:t>Pembiayaan Usaha</a:t>
            </a:r>
            <a:endParaRPr/>
          </a:p>
        </p:txBody>
      </p:sp>
      <p:sp>
        <p:nvSpPr>
          <p:cNvPr id="96" name="Google Shape;96;p1"/>
          <p:cNvSpPr txBox="1"/>
          <p:nvPr/>
        </p:nvSpPr>
        <p:spPr>
          <a:xfrm>
            <a:off x="6661393" y="8556691"/>
            <a:ext cx="4965245" cy="68942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200" b="0" i="0" u="none" strike="noStrike" cap="none">
                <a:solidFill>
                  <a:srgbClr val="000000"/>
                </a:solidFill>
                <a:latin typeface="Lilita One"/>
                <a:ea typeface="Lilita One"/>
                <a:cs typeface="Lilita One"/>
                <a:sym typeface="Lilita One"/>
              </a:rPr>
              <a:t>EKO SISWANTO, M.KOM</a:t>
            </a:r>
            <a:endParaRPr dirty="0"/>
          </a:p>
        </p:txBody>
      </p:sp>
      <p:sp>
        <p:nvSpPr>
          <p:cNvPr id="97" name="Google Shape;97;p1"/>
          <p:cNvSpPr txBox="1"/>
          <p:nvPr/>
        </p:nvSpPr>
        <p:spPr>
          <a:xfrm>
            <a:off x="5043759" y="6667588"/>
            <a:ext cx="8200500" cy="1514400"/>
          </a:xfrm>
          <a:prstGeom prst="rect">
            <a:avLst/>
          </a:prstGeom>
          <a:noFill/>
          <a:ln>
            <a:noFill/>
          </a:ln>
        </p:spPr>
        <p:txBody>
          <a:bodyPr spcFirstLastPara="1" wrap="square" lIns="0" tIns="0" rIns="0" bIns="0" anchor="t" anchorCtr="0">
            <a:spAutoFit/>
          </a:bodyPr>
          <a:lstStyle/>
          <a:p>
            <a:pPr marL="0" marR="0" lvl="0" indent="0" algn="ctr" rtl="0">
              <a:lnSpc>
                <a:spcPct val="111001"/>
              </a:lnSpc>
              <a:spcBef>
                <a:spcPts val="0"/>
              </a:spcBef>
              <a:spcAft>
                <a:spcPts val="0"/>
              </a:spcAft>
              <a:buNone/>
            </a:pPr>
            <a:r>
              <a:rPr lang="en-US" sz="4663" b="0" i="0" u="none" strike="noStrike" cap="none">
                <a:solidFill>
                  <a:srgbClr val="000000"/>
                </a:solidFill>
                <a:latin typeface="Bree Serif"/>
                <a:ea typeface="Bree Serif"/>
                <a:cs typeface="Bree Serif"/>
                <a:sym typeface="Bree Serif"/>
              </a:rPr>
              <a:t>Technopreneurship</a:t>
            </a:r>
            <a:endParaRPr/>
          </a:p>
          <a:p>
            <a:pPr marL="0" marR="0" lvl="0" indent="0" algn="ctr" rtl="0">
              <a:lnSpc>
                <a:spcPct val="111001"/>
              </a:lnSpc>
              <a:spcBef>
                <a:spcPts val="0"/>
              </a:spcBef>
              <a:spcAft>
                <a:spcPts val="0"/>
              </a:spcAft>
              <a:buNone/>
            </a:pPr>
            <a:r>
              <a:rPr lang="en-US" sz="4663" b="0" i="0" u="none" strike="noStrike" cap="none">
                <a:solidFill>
                  <a:srgbClr val="000000"/>
                </a:solidFill>
                <a:latin typeface="Bree Serif"/>
                <a:ea typeface="Bree Serif"/>
                <a:cs typeface="Bree Serif"/>
                <a:sym typeface="Bree Serif"/>
              </a:rPr>
              <a:t> - Pertemuan </a:t>
            </a:r>
            <a:r>
              <a:rPr lang="en-US" sz="4663">
                <a:latin typeface="Bree Serif"/>
                <a:ea typeface="Bree Serif"/>
                <a:cs typeface="Bree Serif"/>
                <a:sym typeface="Bree Serif"/>
              </a:rPr>
              <a:t>10</a:t>
            </a:r>
            <a:r>
              <a:rPr lang="en-US" sz="4663" b="0" i="0" u="none" strike="noStrike" cap="none">
                <a:solidFill>
                  <a:srgbClr val="000000"/>
                </a:solidFill>
                <a:latin typeface="Bree Serif"/>
                <a:ea typeface="Bree Serif"/>
                <a:cs typeface="Bree Serif"/>
                <a:sym typeface="Bree Serif"/>
              </a:rPr>
              <a:t> -</a:t>
            </a:r>
            <a:endParaRPr/>
          </a:p>
        </p:txBody>
      </p:sp>
      <p:grpSp>
        <p:nvGrpSpPr>
          <p:cNvPr id="98" name="Google Shape;98;p1"/>
          <p:cNvGrpSpPr/>
          <p:nvPr/>
        </p:nvGrpSpPr>
        <p:grpSpPr>
          <a:xfrm>
            <a:off x="5373707" y="1901595"/>
            <a:ext cx="7540616" cy="1631844"/>
            <a:chOff x="0" y="0"/>
            <a:chExt cx="10054155" cy="2175792"/>
          </a:xfrm>
        </p:grpSpPr>
        <p:sp>
          <p:nvSpPr>
            <p:cNvPr id="99" name="Google Shape;99;p1"/>
            <p:cNvSpPr/>
            <p:nvPr/>
          </p:nvSpPr>
          <p:spPr>
            <a:xfrm>
              <a:off x="0" y="131552"/>
              <a:ext cx="1787412" cy="1810545"/>
            </a:xfrm>
            <a:custGeom>
              <a:avLst/>
              <a:gdLst/>
              <a:ahLst/>
              <a:cxnLst/>
              <a:rect l="l" t="t" r="r" b="b"/>
              <a:pathLst>
                <a:path w="1787412" h="1810545" extrusionOk="0">
                  <a:moveTo>
                    <a:pt x="0" y="0"/>
                  </a:moveTo>
                  <a:lnTo>
                    <a:pt x="1787412" y="0"/>
                  </a:lnTo>
                  <a:lnTo>
                    <a:pt x="1787412" y="1810545"/>
                  </a:lnTo>
                  <a:lnTo>
                    <a:pt x="0" y="1810545"/>
                  </a:lnTo>
                  <a:lnTo>
                    <a:pt x="0" y="0"/>
                  </a:lnTo>
                  <a:close/>
                </a:path>
              </a:pathLst>
            </a:custGeom>
            <a:blipFill rotWithShape="1">
              <a:blip r:embed="rId4">
                <a:alphaModFix/>
              </a:blip>
              <a:stretch>
                <a:fillRect/>
              </a:stretch>
            </a:blipFill>
            <a:ln>
              <a:noFill/>
            </a:ln>
          </p:spPr>
        </p:sp>
        <p:sp>
          <p:nvSpPr>
            <p:cNvPr id="100" name="Google Shape;100;p1"/>
            <p:cNvSpPr/>
            <p:nvPr/>
          </p:nvSpPr>
          <p:spPr>
            <a:xfrm>
              <a:off x="2092212" y="131552"/>
              <a:ext cx="1971667" cy="1810545"/>
            </a:xfrm>
            <a:custGeom>
              <a:avLst/>
              <a:gdLst/>
              <a:ahLst/>
              <a:cxnLst/>
              <a:rect l="l" t="t" r="r" b="b"/>
              <a:pathLst>
                <a:path w="1971667" h="1810545" extrusionOk="0">
                  <a:moveTo>
                    <a:pt x="0" y="0"/>
                  </a:moveTo>
                  <a:lnTo>
                    <a:pt x="1971667" y="0"/>
                  </a:lnTo>
                  <a:lnTo>
                    <a:pt x="1971667" y="1810545"/>
                  </a:lnTo>
                  <a:lnTo>
                    <a:pt x="0" y="1810545"/>
                  </a:lnTo>
                  <a:lnTo>
                    <a:pt x="0" y="0"/>
                  </a:lnTo>
                  <a:close/>
                </a:path>
              </a:pathLst>
            </a:custGeom>
            <a:blipFill rotWithShape="1">
              <a:blip r:embed="rId5">
                <a:alphaModFix/>
              </a:blip>
              <a:stretch>
                <a:fillRect/>
              </a:stretch>
            </a:blipFill>
            <a:ln>
              <a:noFill/>
            </a:ln>
          </p:spPr>
        </p:sp>
        <p:sp>
          <p:nvSpPr>
            <p:cNvPr id="101" name="Google Shape;101;p1"/>
            <p:cNvSpPr/>
            <p:nvPr/>
          </p:nvSpPr>
          <p:spPr>
            <a:xfrm>
              <a:off x="4228979" y="0"/>
              <a:ext cx="2259992" cy="2175792"/>
            </a:xfrm>
            <a:custGeom>
              <a:avLst/>
              <a:gdLst/>
              <a:ahLst/>
              <a:cxnLst/>
              <a:rect l="l" t="t" r="r" b="b"/>
              <a:pathLst>
                <a:path w="2259992" h="2175792" extrusionOk="0">
                  <a:moveTo>
                    <a:pt x="0" y="0"/>
                  </a:moveTo>
                  <a:lnTo>
                    <a:pt x="2259992" y="0"/>
                  </a:lnTo>
                  <a:lnTo>
                    <a:pt x="2259992" y="2175792"/>
                  </a:lnTo>
                  <a:lnTo>
                    <a:pt x="0" y="2175792"/>
                  </a:lnTo>
                  <a:lnTo>
                    <a:pt x="0" y="0"/>
                  </a:lnTo>
                  <a:close/>
                </a:path>
              </a:pathLst>
            </a:custGeom>
            <a:blipFill rotWithShape="1">
              <a:blip r:embed="rId6">
                <a:alphaModFix/>
              </a:blip>
              <a:stretch>
                <a:fillRect/>
              </a:stretch>
            </a:blipFill>
            <a:ln>
              <a:noFill/>
            </a:ln>
          </p:spPr>
        </p:sp>
        <p:sp>
          <p:nvSpPr>
            <p:cNvPr id="102" name="Google Shape;102;p1"/>
            <p:cNvSpPr/>
            <p:nvPr/>
          </p:nvSpPr>
          <p:spPr>
            <a:xfrm>
              <a:off x="6654071" y="131552"/>
              <a:ext cx="3400084" cy="1810545"/>
            </a:xfrm>
            <a:custGeom>
              <a:avLst/>
              <a:gdLst/>
              <a:ahLst/>
              <a:cxnLst/>
              <a:rect l="l" t="t" r="r" b="b"/>
              <a:pathLst>
                <a:path w="3400084" h="1810545" extrusionOk="0">
                  <a:moveTo>
                    <a:pt x="0" y="0"/>
                  </a:moveTo>
                  <a:lnTo>
                    <a:pt x="3400084" y="0"/>
                  </a:lnTo>
                  <a:lnTo>
                    <a:pt x="3400084" y="1810545"/>
                  </a:lnTo>
                  <a:lnTo>
                    <a:pt x="0" y="1810545"/>
                  </a:lnTo>
                  <a:lnTo>
                    <a:pt x="0" y="0"/>
                  </a:lnTo>
                  <a:close/>
                </a:path>
              </a:pathLst>
            </a:custGeom>
            <a:blipFill rotWithShape="1">
              <a:blip r:embed="rId7">
                <a:alphaModFix/>
              </a:blip>
              <a:stretch>
                <a:fillRect/>
              </a:stretch>
            </a:blipFill>
            <a:ln>
              <a:noFill/>
            </a:ln>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3"/>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r="-12"/>
            </a:stretch>
          </a:blipFill>
          <a:ln>
            <a:noFill/>
          </a:ln>
        </p:spPr>
      </p:sp>
      <p:grpSp>
        <p:nvGrpSpPr>
          <p:cNvPr id="297" name="Google Shape;297;p13"/>
          <p:cNvGrpSpPr/>
          <p:nvPr/>
        </p:nvGrpSpPr>
        <p:grpSpPr>
          <a:xfrm>
            <a:off x="0" y="-72330"/>
            <a:ext cx="10731479" cy="10359330"/>
            <a:chOff x="0" y="-19050"/>
            <a:chExt cx="2826398" cy="2728383"/>
          </a:xfrm>
        </p:grpSpPr>
        <p:sp>
          <p:nvSpPr>
            <p:cNvPr id="298" name="Google Shape;298;p13"/>
            <p:cNvSpPr/>
            <p:nvPr/>
          </p:nvSpPr>
          <p:spPr>
            <a:xfrm>
              <a:off x="0" y="0"/>
              <a:ext cx="2826398" cy="2709333"/>
            </a:xfrm>
            <a:custGeom>
              <a:avLst/>
              <a:gdLst/>
              <a:ahLst/>
              <a:cxnLst/>
              <a:rect l="l" t="t" r="r" b="b"/>
              <a:pathLst>
                <a:path w="2826398" h="2709333" extrusionOk="0">
                  <a:moveTo>
                    <a:pt x="0" y="0"/>
                  </a:moveTo>
                  <a:lnTo>
                    <a:pt x="2826398" y="0"/>
                  </a:lnTo>
                  <a:lnTo>
                    <a:pt x="2826398" y="2709333"/>
                  </a:lnTo>
                  <a:lnTo>
                    <a:pt x="0" y="2709333"/>
                  </a:lnTo>
                  <a:close/>
                </a:path>
              </a:pathLst>
            </a:custGeom>
            <a:solidFill>
              <a:srgbClr val="FFFFFF"/>
            </a:solidFill>
            <a:ln>
              <a:noFill/>
            </a:ln>
          </p:spPr>
        </p:sp>
        <p:sp>
          <p:nvSpPr>
            <p:cNvPr id="299" name="Google Shape;299;p13"/>
            <p:cNvSpPr txBox="1"/>
            <p:nvPr/>
          </p:nvSpPr>
          <p:spPr>
            <a:xfrm>
              <a:off x="0" y="-19050"/>
              <a:ext cx="2826398" cy="2728383"/>
            </a:xfrm>
            <a:prstGeom prst="rect">
              <a:avLst/>
            </a:prstGeom>
            <a:noFill/>
            <a:ln>
              <a:noFill/>
            </a:ln>
          </p:spPr>
          <p:txBody>
            <a:bodyPr spcFirstLastPara="1" wrap="square" lIns="50800" tIns="50800" rIns="50800" bIns="50800" anchor="ctr" anchorCtr="0">
              <a:noAutofit/>
            </a:bodyPr>
            <a:lstStyle/>
            <a:p>
              <a:pPr marL="0" marR="0" lvl="0" indent="0" algn="ctr" rtl="0">
                <a:lnSpc>
                  <a:spcPct val="144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00" name="Google Shape;300;p13"/>
          <p:cNvSpPr/>
          <p:nvPr/>
        </p:nvSpPr>
        <p:spPr>
          <a:xfrm>
            <a:off x="284417" y="191453"/>
            <a:ext cx="10157845" cy="9904096"/>
          </a:xfrm>
          <a:custGeom>
            <a:avLst/>
            <a:gdLst/>
            <a:ahLst/>
            <a:cxnLst/>
            <a:rect l="l" t="t" r="r" b="b"/>
            <a:pathLst>
              <a:path w="13543793" h="13205461" extrusionOk="0">
                <a:moveTo>
                  <a:pt x="10891" y="0"/>
                </a:moveTo>
                <a:lnTo>
                  <a:pt x="13532901" y="0"/>
                </a:lnTo>
                <a:cubicBezTo>
                  <a:pt x="13538927" y="0"/>
                  <a:pt x="13543793" y="8509"/>
                  <a:pt x="13543793" y="19050"/>
                </a:cubicBezTo>
                <a:lnTo>
                  <a:pt x="13543793" y="13186411"/>
                </a:lnTo>
                <a:cubicBezTo>
                  <a:pt x="13543793" y="13196951"/>
                  <a:pt x="13538927" y="13205461"/>
                  <a:pt x="13532901" y="13205461"/>
                </a:cubicBezTo>
                <a:lnTo>
                  <a:pt x="10891" y="13205461"/>
                </a:lnTo>
                <a:cubicBezTo>
                  <a:pt x="4865" y="13205461"/>
                  <a:pt x="0" y="13196951"/>
                  <a:pt x="0" y="13186411"/>
                </a:cubicBezTo>
                <a:lnTo>
                  <a:pt x="0" y="19050"/>
                </a:lnTo>
                <a:cubicBezTo>
                  <a:pt x="0" y="8509"/>
                  <a:pt x="4865" y="0"/>
                  <a:pt x="10891" y="0"/>
                </a:cubicBezTo>
                <a:moveTo>
                  <a:pt x="10891" y="38100"/>
                </a:moveTo>
                <a:lnTo>
                  <a:pt x="10891" y="19050"/>
                </a:lnTo>
                <a:lnTo>
                  <a:pt x="21782" y="19050"/>
                </a:lnTo>
                <a:lnTo>
                  <a:pt x="21782" y="13186411"/>
                </a:lnTo>
                <a:lnTo>
                  <a:pt x="10891" y="13186411"/>
                </a:lnTo>
                <a:lnTo>
                  <a:pt x="10891" y="13167361"/>
                </a:lnTo>
                <a:lnTo>
                  <a:pt x="13532901" y="13167361"/>
                </a:lnTo>
                <a:lnTo>
                  <a:pt x="13532901" y="13186411"/>
                </a:lnTo>
                <a:lnTo>
                  <a:pt x="13522010" y="13186411"/>
                </a:lnTo>
                <a:lnTo>
                  <a:pt x="13522010" y="19050"/>
                </a:lnTo>
                <a:lnTo>
                  <a:pt x="13532901" y="19050"/>
                </a:lnTo>
                <a:lnTo>
                  <a:pt x="13532901" y="38100"/>
                </a:lnTo>
                <a:lnTo>
                  <a:pt x="10891"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txBox="1"/>
          <p:nvPr/>
        </p:nvSpPr>
        <p:spPr>
          <a:xfrm>
            <a:off x="645137" y="996315"/>
            <a:ext cx="9441205" cy="828484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5499" b="0" i="0" u="none" strike="noStrike" cap="none">
                <a:solidFill>
                  <a:srgbClr val="000000"/>
                </a:solidFill>
                <a:latin typeface="Arial"/>
                <a:ea typeface="Arial"/>
                <a:cs typeface="Arial"/>
                <a:sym typeface="Arial"/>
              </a:rPr>
              <a:t>2. Modal Pinjaman (Asing)</a:t>
            </a:r>
            <a:endParaRPr/>
          </a:p>
          <a:p>
            <a:pPr marL="971538" marR="0" lvl="1" indent="-485769" algn="l" rtl="0">
              <a:lnSpc>
                <a:spcPct val="120004"/>
              </a:lnSpc>
              <a:spcBef>
                <a:spcPts val="0"/>
              </a:spcBef>
              <a:spcAft>
                <a:spcPts val="0"/>
              </a:spcAft>
              <a:buClr>
                <a:srgbClr val="000000"/>
              </a:buClr>
              <a:buSzPts val="4499"/>
              <a:buFont typeface="Arial"/>
              <a:buChar char="•"/>
            </a:pPr>
            <a:r>
              <a:rPr lang="en-US" sz="4499" b="0" i="0" u="none" strike="noStrike" cap="none">
                <a:solidFill>
                  <a:srgbClr val="000000"/>
                </a:solidFill>
                <a:latin typeface="Arial"/>
                <a:ea typeface="Arial"/>
                <a:cs typeface="Arial"/>
                <a:sym typeface="Arial"/>
              </a:rPr>
              <a:t>Modal yang diperoleh dari pihak luar perusahaan dan biasanya diperoleh dari pinjaman</a:t>
            </a:r>
            <a:endParaRPr/>
          </a:p>
          <a:p>
            <a:pPr marL="971538" marR="0" lvl="1" indent="-485769" algn="l" rtl="0">
              <a:lnSpc>
                <a:spcPct val="120004"/>
              </a:lnSpc>
              <a:spcBef>
                <a:spcPts val="0"/>
              </a:spcBef>
              <a:spcAft>
                <a:spcPts val="0"/>
              </a:spcAft>
              <a:buClr>
                <a:srgbClr val="000000"/>
              </a:buClr>
              <a:buSzPts val="4499"/>
              <a:buFont typeface="Arial"/>
              <a:buChar char="•"/>
            </a:pPr>
            <a:r>
              <a:rPr lang="en-US" sz="4499" b="0" i="0" u="none" strike="noStrike" cap="none">
                <a:solidFill>
                  <a:srgbClr val="000000"/>
                </a:solidFill>
                <a:latin typeface="Arial"/>
                <a:ea typeface="Arial"/>
                <a:cs typeface="Arial"/>
                <a:sym typeface="Arial"/>
              </a:rPr>
              <a:t>Sumber Dana</a:t>
            </a:r>
            <a:endParaRPr/>
          </a:p>
          <a:p>
            <a:pPr marL="971538" marR="0" lvl="1" indent="-485769" algn="l" rtl="0">
              <a:lnSpc>
                <a:spcPct val="120004"/>
              </a:lnSpc>
              <a:spcBef>
                <a:spcPts val="0"/>
              </a:spcBef>
              <a:spcAft>
                <a:spcPts val="0"/>
              </a:spcAft>
              <a:buClr>
                <a:srgbClr val="000000"/>
              </a:buClr>
              <a:buSzPts val="4499"/>
              <a:buFont typeface="Arial"/>
              <a:buAutoNum type="arabicPeriod"/>
            </a:pPr>
            <a:r>
              <a:rPr lang="en-US" sz="4499" b="0" i="0" u="none" strike="noStrike" cap="none">
                <a:solidFill>
                  <a:srgbClr val="000000"/>
                </a:solidFill>
                <a:latin typeface="Arial"/>
                <a:ea typeface="Arial"/>
                <a:cs typeface="Arial"/>
                <a:sym typeface="Arial"/>
              </a:rPr>
              <a:t>Perbankan (Swasta, Pemerintah, Asing)</a:t>
            </a:r>
            <a:endParaRPr/>
          </a:p>
          <a:p>
            <a:pPr marL="971538" marR="0" lvl="1" indent="-485769" algn="l" rtl="0">
              <a:lnSpc>
                <a:spcPct val="120004"/>
              </a:lnSpc>
              <a:spcBef>
                <a:spcPts val="0"/>
              </a:spcBef>
              <a:spcAft>
                <a:spcPts val="0"/>
              </a:spcAft>
              <a:buClr>
                <a:srgbClr val="000000"/>
              </a:buClr>
              <a:buSzPts val="4499"/>
              <a:buFont typeface="Arial"/>
              <a:buAutoNum type="arabicPeriod"/>
            </a:pPr>
            <a:r>
              <a:rPr lang="en-US" sz="4499" b="0" i="0" u="none" strike="noStrike" cap="none">
                <a:solidFill>
                  <a:srgbClr val="000000"/>
                </a:solidFill>
                <a:latin typeface="Arial"/>
                <a:ea typeface="Arial"/>
                <a:cs typeface="Arial"/>
                <a:sym typeface="Arial"/>
              </a:rPr>
              <a:t>Lembaga Kuangan (Pegadaian, modal ventura, asuransi, leasing, dana pensiun, koperasi, dll)</a:t>
            </a:r>
            <a:endParaRPr/>
          </a:p>
          <a:p>
            <a:pPr marL="971538" marR="0" lvl="1" indent="-485769" algn="l" rtl="0">
              <a:lnSpc>
                <a:spcPct val="120004"/>
              </a:lnSpc>
              <a:spcBef>
                <a:spcPts val="0"/>
              </a:spcBef>
              <a:spcAft>
                <a:spcPts val="0"/>
              </a:spcAft>
              <a:buClr>
                <a:srgbClr val="000000"/>
              </a:buClr>
              <a:buSzPts val="4499"/>
              <a:buFont typeface="Arial"/>
              <a:buAutoNum type="arabicPeriod"/>
            </a:pPr>
            <a:r>
              <a:rPr lang="en-US" sz="4499" b="0" i="0" u="none" strike="noStrike" cap="none">
                <a:solidFill>
                  <a:srgbClr val="000000"/>
                </a:solidFill>
                <a:latin typeface="Arial"/>
                <a:ea typeface="Arial"/>
                <a:cs typeface="Arial"/>
                <a:sym typeface="Arial"/>
              </a:rPr>
              <a:t>Pinjaman dari perusahaan non-keuangan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3F2E"/>
        </a:solidFill>
        <a:effectLst/>
      </p:bgPr>
    </p:bg>
    <p:spTree>
      <p:nvGrpSpPr>
        <p:cNvPr id="1" name="Shape 217"/>
        <p:cNvGrpSpPr/>
        <p:nvPr/>
      </p:nvGrpSpPr>
      <p:grpSpPr>
        <a:xfrm>
          <a:off x="0" y="0"/>
          <a:ext cx="0" cy="0"/>
          <a:chOff x="0" y="0"/>
          <a:chExt cx="0" cy="0"/>
        </a:xfrm>
      </p:grpSpPr>
      <p:sp>
        <p:nvSpPr>
          <p:cNvPr id="218" name="Google Shape;218;p10"/>
          <p:cNvSpPr/>
          <p:nvPr/>
        </p:nvSpPr>
        <p:spPr>
          <a:xfrm>
            <a:off x="284416" y="191452"/>
            <a:ext cx="17767935" cy="9904096"/>
          </a:xfrm>
          <a:custGeom>
            <a:avLst/>
            <a:gdLst/>
            <a:ahLst/>
            <a:cxnLst/>
            <a:rect l="l" t="t" r="r" b="b"/>
            <a:pathLst>
              <a:path w="23690580" h="13205461" extrusionOk="0">
                <a:moveTo>
                  <a:pt x="19050" y="0"/>
                </a:moveTo>
                <a:lnTo>
                  <a:pt x="23671530" y="0"/>
                </a:lnTo>
                <a:cubicBezTo>
                  <a:pt x="23682071" y="0"/>
                  <a:pt x="23690580" y="8509"/>
                  <a:pt x="23690580" y="19050"/>
                </a:cubicBezTo>
                <a:lnTo>
                  <a:pt x="23690580" y="13186411"/>
                </a:lnTo>
                <a:cubicBezTo>
                  <a:pt x="23690580" y="13196951"/>
                  <a:pt x="23682071" y="13205461"/>
                  <a:pt x="23671530" y="13205461"/>
                </a:cubicBezTo>
                <a:lnTo>
                  <a:pt x="19050" y="13205461"/>
                </a:lnTo>
                <a:cubicBezTo>
                  <a:pt x="8509" y="13205461"/>
                  <a:pt x="0" y="13196951"/>
                  <a:pt x="0" y="13186411"/>
                </a:cubicBezTo>
                <a:lnTo>
                  <a:pt x="0" y="19050"/>
                </a:lnTo>
                <a:cubicBezTo>
                  <a:pt x="0" y="8509"/>
                  <a:pt x="8509" y="0"/>
                  <a:pt x="19050" y="0"/>
                </a:cubicBezTo>
                <a:moveTo>
                  <a:pt x="19050" y="38100"/>
                </a:moveTo>
                <a:lnTo>
                  <a:pt x="19050" y="19050"/>
                </a:lnTo>
                <a:lnTo>
                  <a:pt x="38100" y="19050"/>
                </a:lnTo>
                <a:lnTo>
                  <a:pt x="38100" y="13186411"/>
                </a:lnTo>
                <a:lnTo>
                  <a:pt x="19050" y="13186411"/>
                </a:lnTo>
                <a:lnTo>
                  <a:pt x="19050" y="13167361"/>
                </a:lnTo>
                <a:lnTo>
                  <a:pt x="23671530" y="13167361"/>
                </a:lnTo>
                <a:lnTo>
                  <a:pt x="23671530" y="13186411"/>
                </a:lnTo>
                <a:lnTo>
                  <a:pt x="23652480" y="13186411"/>
                </a:lnTo>
                <a:lnTo>
                  <a:pt x="23652480" y="19050"/>
                </a:lnTo>
                <a:lnTo>
                  <a:pt x="23671530" y="19050"/>
                </a:lnTo>
                <a:lnTo>
                  <a:pt x="23671530"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txBox="1"/>
          <p:nvPr/>
        </p:nvSpPr>
        <p:spPr>
          <a:xfrm>
            <a:off x="3829724" y="2468617"/>
            <a:ext cx="11045414" cy="6723607"/>
          </a:xfrm>
          <a:prstGeom prst="rect">
            <a:avLst/>
          </a:prstGeom>
          <a:noFill/>
          <a:ln>
            <a:noFill/>
          </a:ln>
        </p:spPr>
        <p:txBody>
          <a:bodyPr spcFirstLastPara="1" wrap="square" lIns="0" tIns="0" rIns="0" bIns="0" anchor="t" anchorCtr="0">
            <a:spAutoFit/>
          </a:bodyPr>
          <a:lstStyle/>
          <a:p>
            <a:pPr marL="651510" marR="0" lvl="1" indent="-325754" algn="just" rtl="0">
              <a:lnSpc>
                <a:spcPct val="120000"/>
              </a:lnSpc>
              <a:spcBef>
                <a:spcPts val="0"/>
              </a:spcBef>
              <a:spcAft>
                <a:spcPts val="0"/>
              </a:spcAft>
              <a:buClr>
                <a:srgbClr val="000000"/>
              </a:buClr>
              <a:buSzPts val="3600"/>
              <a:buFont typeface="Arial"/>
              <a:buChar char="•"/>
            </a:pPr>
            <a:r>
              <a:rPr lang="en-US" sz="3600" b="0" i="0" u="none" strike="noStrike" cap="none" dirty="0" err="1">
                <a:solidFill>
                  <a:srgbClr val="000000"/>
                </a:solidFill>
                <a:latin typeface="Arimo"/>
                <a:ea typeface="Arimo"/>
                <a:cs typeface="Arimo"/>
                <a:sym typeface="Arimo"/>
              </a:rPr>
              <a:t>Seorang</a:t>
            </a:r>
            <a:r>
              <a:rPr lang="en-US" sz="3600" b="0" i="0" u="none" strike="noStrike" cap="none" dirty="0">
                <a:solidFill>
                  <a:srgbClr val="000000"/>
                </a:solidFill>
                <a:latin typeface="Arimo"/>
                <a:ea typeface="Arimo"/>
                <a:cs typeface="Arimo"/>
                <a:sym typeface="Arimo"/>
              </a:rPr>
              <a:t> smart and good entrepreneur </a:t>
            </a:r>
            <a:r>
              <a:rPr lang="en-US" sz="3600" b="0" i="0" u="none" strike="noStrike" cap="none" dirty="0" err="1">
                <a:solidFill>
                  <a:srgbClr val="000000"/>
                </a:solidFill>
                <a:latin typeface="Arimo"/>
                <a:ea typeface="Arimo"/>
                <a:cs typeface="Arimo"/>
                <a:sym typeface="Arimo"/>
              </a:rPr>
              <a:t>harus</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mempersiapkan</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tenaga</a:t>
            </a:r>
            <a:r>
              <a:rPr lang="en-US" sz="3600" b="0" i="0" u="none" strike="noStrike" cap="none" dirty="0">
                <a:solidFill>
                  <a:srgbClr val="000000"/>
                </a:solidFill>
                <a:latin typeface="Arimo"/>
                <a:ea typeface="Arimo"/>
                <a:cs typeface="Arimo"/>
                <a:sym typeface="Arimo"/>
              </a:rPr>
              <a:t> dan </a:t>
            </a:r>
            <a:r>
              <a:rPr lang="en-US" sz="3600" b="0" i="0" u="none" strike="noStrike" cap="none" dirty="0" err="1">
                <a:solidFill>
                  <a:srgbClr val="000000"/>
                </a:solidFill>
                <a:latin typeface="Arimo"/>
                <a:ea typeface="Arimo"/>
                <a:cs typeface="Arimo"/>
                <a:sym typeface="Arimo"/>
              </a:rPr>
              <a:t>bahan</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makanan</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saat</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kapalnya</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diterjang</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gelombang</a:t>
            </a:r>
            <a:r>
              <a:rPr lang="en-US" sz="3600" b="0" i="0" u="none" strike="noStrike" cap="none" dirty="0">
                <a:solidFill>
                  <a:srgbClr val="000000"/>
                </a:solidFill>
                <a:latin typeface="Arimo"/>
                <a:ea typeface="Arimo"/>
                <a:cs typeface="Arimo"/>
                <a:sym typeface="Arimo"/>
              </a:rPr>
              <a:t> air </a:t>
            </a:r>
            <a:r>
              <a:rPr lang="en-US" sz="3600" b="0" i="0" u="none" strike="noStrike" cap="none" dirty="0" err="1">
                <a:solidFill>
                  <a:srgbClr val="000000"/>
                </a:solidFill>
                <a:latin typeface="Arimo"/>
                <a:ea typeface="Arimo"/>
                <a:cs typeface="Arimo"/>
                <a:sym typeface="Arimo"/>
              </a:rPr>
              <a:t>laut</a:t>
            </a:r>
            <a:r>
              <a:rPr lang="en-US" sz="3600" b="0" i="0" u="none" strike="noStrike" cap="none" dirty="0">
                <a:solidFill>
                  <a:srgbClr val="000000"/>
                </a:solidFill>
                <a:latin typeface="Arimo"/>
                <a:ea typeface="Arimo"/>
                <a:cs typeface="Arimo"/>
                <a:sym typeface="Arimo"/>
              </a:rPr>
              <a:t>, agar </a:t>
            </a:r>
            <a:r>
              <a:rPr lang="en-US" sz="3600" b="0" i="0" u="none" strike="noStrike" cap="none" dirty="0" err="1">
                <a:solidFill>
                  <a:srgbClr val="000000"/>
                </a:solidFill>
                <a:latin typeface="Arimo"/>
                <a:ea typeface="Arimo"/>
                <a:cs typeface="Arimo"/>
                <a:sym typeface="Arimo"/>
              </a:rPr>
              <a:t>ia</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tidak</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mati</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kelaparan</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karena</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waktu</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tempuh</a:t>
            </a:r>
            <a:r>
              <a:rPr lang="en-US" sz="3600" b="0" i="0" u="none" strike="noStrike" cap="none" dirty="0">
                <a:solidFill>
                  <a:srgbClr val="000000"/>
                </a:solidFill>
                <a:latin typeface="Arimo"/>
                <a:ea typeface="Arimo"/>
                <a:cs typeface="Arimo"/>
                <a:sym typeface="Arimo"/>
              </a:rPr>
              <a:t> yang di </a:t>
            </a:r>
            <a:r>
              <a:rPr lang="en-US" sz="3600" b="0" i="0" u="none" strike="noStrike" cap="none" dirty="0" err="1">
                <a:solidFill>
                  <a:srgbClr val="000000"/>
                </a:solidFill>
                <a:latin typeface="Arimo"/>
                <a:ea typeface="Arimo"/>
                <a:cs typeface="Arimo"/>
                <a:sym typeface="Arimo"/>
              </a:rPr>
              <a:t>luar</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dugaannya</a:t>
            </a:r>
            <a:r>
              <a:rPr lang="en-US" sz="3600" b="0" i="0" u="none" strike="noStrike" cap="none" dirty="0">
                <a:solidFill>
                  <a:srgbClr val="000000"/>
                </a:solidFill>
                <a:latin typeface="Arimo"/>
                <a:ea typeface="Arimo"/>
                <a:cs typeface="Arimo"/>
                <a:sym typeface="Arimo"/>
              </a:rPr>
              <a:t>. </a:t>
            </a:r>
            <a:endParaRPr dirty="0"/>
          </a:p>
          <a:p>
            <a:pPr marL="651510" marR="0" lvl="1" indent="-325754" algn="just" rtl="0">
              <a:lnSpc>
                <a:spcPct val="120000"/>
              </a:lnSpc>
              <a:spcBef>
                <a:spcPts val="0"/>
              </a:spcBef>
              <a:spcAft>
                <a:spcPts val="0"/>
              </a:spcAft>
              <a:buClr>
                <a:srgbClr val="000000"/>
              </a:buClr>
              <a:buSzPts val="3600"/>
              <a:buFont typeface="Arial"/>
              <a:buChar char="•"/>
            </a:pPr>
            <a:r>
              <a:rPr lang="en-US" sz="3600" b="0" i="0" u="none" strike="noStrike" cap="none" dirty="0" err="1">
                <a:solidFill>
                  <a:srgbClr val="000000"/>
                </a:solidFill>
                <a:latin typeface="Arimo"/>
                <a:ea typeface="Arimo"/>
                <a:cs typeface="Arimo"/>
                <a:sym typeface="Arimo"/>
              </a:rPr>
              <a:t>Menurut</a:t>
            </a:r>
            <a:r>
              <a:rPr lang="en-US" sz="3600" b="0" i="0" u="none" strike="noStrike" cap="none" dirty="0">
                <a:solidFill>
                  <a:srgbClr val="000000"/>
                </a:solidFill>
                <a:latin typeface="Arimo"/>
                <a:ea typeface="Arimo"/>
                <a:cs typeface="Arimo"/>
                <a:sym typeface="Arimo"/>
              </a:rPr>
              <a:t> data </a:t>
            </a:r>
            <a:r>
              <a:rPr lang="en-US" sz="3600" b="0" i="0" u="none" strike="noStrike" cap="none" dirty="0" err="1">
                <a:solidFill>
                  <a:srgbClr val="000000"/>
                </a:solidFill>
                <a:latin typeface="Arimo"/>
                <a:ea typeface="Arimo"/>
                <a:cs typeface="Arimo"/>
                <a:sym typeface="Arimo"/>
              </a:rPr>
              <a:t>empiris</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sebaiknya</a:t>
            </a:r>
            <a:r>
              <a:rPr lang="en-US" sz="3600" b="0" i="0" u="none" strike="noStrike" cap="none" dirty="0">
                <a:solidFill>
                  <a:srgbClr val="000000"/>
                </a:solidFill>
                <a:latin typeface="Arimo"/>
                <a:ea typeface="Arimo"/>
                <a:cs typeface="Arimo"/>
                <a:sym typeface="Arimo"/>
              </a:rPr>
              <a:t> Anda </a:t>
            </a:r>
            <a:r>
              <a:rPr lang="en-US" sz="3600" b="0" i="0" u="none" strike="noStrike" cap="none" dirty="0" err="1">
                <a:solidFill>
                  <a:srgbClr val="000000"/>
                </a:solidFill>
                <a:latin typeface="Arimo"/>
                <a:ea typeface="Arimo"/>
                <a:cs typeface="Arimo"/>
                <a:sym typeface="Arimo"/>
              </a:rPr>
              <a:t>mencadangkan</a:t>
            </a:r>
            <a:r>
              <a:rPr lang="en-US" sz="3600" b="0" i="0" u="none" strike="noStrike" cap="none" dirty="0">
                <a:solidFill>
                  <a:srgbClr val="000000"/>
                </a:solidFill>
                <a:latin typeface="Arimo"/>
                <a:ea typeface="Arimo"/>
                <a:cs typeface="Arimo"/>
                <a:sym typeface="Arimo"/>
              </a:rPr>
              <a:t> 10-20% </a:t>
            </a:r>
            <a:r>
              <a:rPr lang="en-US" sz="3600" b="0" i="0" u="none" strike="noStrike" cap="none" dirty="0" err="1">
                <a:solidFill>
                  <a:srgbClr val="000000"/>
                </a:solidFill>
                <a:latin typeface="Arimo"/>
                <a:ea typeface="Arimo"/>
                <a:cs typeface="Arimo"/>
                <a:sym typeface="Arimo"/>
              </a:rPr>
              <a:t>dari</a:t>
            </a:r>
            <a:r>
              <a:rPr lang="en-US" sz="3600" b="0" i="0" u="none" strike="noStrike" cap="none" dirty="0">
                <a:solidFill>
                  <a:srgbClr val="000000"/>
                </a:solidFill>
                <a:latin typeface="Arimo"/>
                <a:ea typeface="Arimo"/>
                <a:cs typeface="Arimo"/>
                <a:sym typeface="Arimo"/>
              </a:rPr>
              <a:t> total modal Anda yang </a:t>
            </a:r>
            <a:r>
              <a:rPr lang="en-US" sz="3600" b="0" i="0" u="none" strike="noStrike" cap="none" dirty="0" err="1">
                <a:solidFill>
                  <a:srgbClr val="000000"/>
                </a:solidFill>
                <a:latin typeface="Arimo"/>
                <a:ea typeface="Arimo"/>
                <a:cs typeface="Arimo"/>
                <a:sym typeface="Arimo"/>
              </a:rPr>
              <a:t>akan</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investasikan</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dalam</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bisnis</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tersebut</a:t>
            </a:r>
            <a:r>
              <a:rPr lang="en-US" sz="3600" b="0" i="0" u="none" strike="noStrike" cap="none" dirty="0">
                <a:solidFill>
                  <a:srgbClr val="000000"/>
                </a:solidFill>
                <a:latin typeface="Arimo"/>
                <a:ea typeface="Arimo"/>
                <a:cs typeface="Arimo"/>
                <a:sym typeface="Arimo"/>
              </a:rPr>
              <a:t>. </a:t>
            </a:r>
            <a:endParaRPr dirty="0"/>
          </a:p>
          <a:p>
            <a:pPr marL="651510" marR="0" lvl="1" indent="-325754" algn="just" rtl="0">
              <a:lnSpc>
                <a:spcPct val="120000"/>
              </a:lnSpc>
              <a:spcBef>
                <a:spcPts val="0"/>
              </a:spcBef>
              <a:spcAft>
                <a:spcPts val="0"/>
              </a:spcAft>
              <a:buClr>
                <a:srgbClr val="000000"/>
              </a:buClr>
              <a:buSzPts val="3600"/>
              <a:buFont typeface="Arial"/>
              <a:buChar char="•"/>
            </a:pPr>
            <a:r>
              <a:rPr lang="en-US" sz="3600" b="0" i="0" u="none" strike="noStrike" cap="none" dirty="0">
                <a:solidFill>
                  <a:srgbClr val="000000"/>
                </a:solidFill>
                <a:latin typeface="Arimo"/>
                <a:ea typeface="Arimo"/>
                <a:cs typeface="Arimo"/>
                <a:sym typeface="Arimo"/>
              </a:rPr>
              <a:t>Agar </a:t>
            </a:r>
            <a:r>
              <a:rPr lang="en-US" sz="3600" b="0" i="0" u="none" strike="noStrike" cap="none" dirty="0" err="1">
                <a:solidFill>
                  <a:srgbClr val="000000"/>
                </a:solidFill>
                <a:latin typeface="Arimo"/>
                <a:ea typeface="Arimo"/>
                <a:cs typeface="Arimo"/>
                <a:sym typeface="Arimo"/>
              </a:rPr>
              <a:t>bisnis</a:t>
            </a:r>
            <a:r>
              <a:rPr lang="en-US" sz="3600" b="0" i="0" u="none" strike="noStrike" cap="none" dirty="0">
                <a:solidFill>
                  <a:srgbClr val="000000"/>
                </a:solidFill>
                <a:latin typeface="Arimo"/>
                <a:ea typeface="Arimo"/>
                <a:cs typeface="Arimo"/>
                <a:sym typeface="Arimo"/>
              </a:rPr>
              <a:t> Anda </a:t>
            </a:r>
            <a:r>
              <a:rPr lang="en-US" sz="3600" b="0" i="0" u="none" strike="noStrike" cap="none" dirty="0" err="1">
                <a:solidFill>
                  <a:srgbClr val="000000"/>
                </a:solidFill>
                <a:latin typeface="Arimo"/>
                <a:ea typeface="Arimo"/>
                <a:cs typeface="Arimo"/>
                <a:sym typeface="Arimo"/>
              </a:rPr>
              <a:t>bisa</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terus</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tumbuh</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tanpa</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cobaan</a:t>
            </a:r>
            <a:r>
              <a:rPr lang="en-US" sz="3600" b="0" i="0" u="none" strike="noStrike" cap="none" dirty="0">
                <a:solidFill>
                  <a:srgbClr val="000000"/>
                </a:solidFill>
                <a:latin typeface="Arimo"/>
                <a:ea typeface="Arimo"/>
                <a:cs typeface="Arimo"/>
                <a:sym typeface="Arimo"/>
              </a:rPr>
              <a:t> yang </a:t>
            </a:r>
            <a:r>
              <a:rPr lang="en-US" sz="3600" b="0" i="0" u="none" strike="noStrike" cap="none" dirty="0" err="1">
                <a:solidFill>
                  <a:srgbClr val="000000"/>
                </a:solidFill>
                <a:latin typeface="Arimo"/>
                <a:ea typeface="Arimo"/>
                <a:cs typeface="Arimo"/>
                <a:sym typeface="Arimo"/>
              </a:rPr>
              <a:t>cukup</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berarti</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keakuratan</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prediksi</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dari</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keadaan</a:t>
            </a:r>
            <a:r>
              <a:rPr lang="en-US" sz="3600" b="0" i="0" u="none" strike="noStrike" cap="none" dirty="0">
                <a:solidFill>
                  <a:srgbClr val="000000"/>
                </a:solidFill>
                <a:latin typeface="Arimo"/>
                <a:ea typeface="Arimo"/>
                <a:cs typeface="Arimo"/>
                <a:sym typeface="Arimo"/>
              </a:rPr>
              <a:t> yang </a:t>
            </a:r>
            <a:r>
              <a:rPr lang="en-US" sz="3600" b="0" i="0" u="none" strike="noStrike" cap="none" dirty="0" err="1">
                <a:solidFill>
                  <a:srgbClr val="000000"/>
                </a:solidFill>
                <a:latin typeface="Arimo"/>
                <a:ea typeface="Arimo"/>
                <a:cs typeface="Arimo"/>
                <a:sym typeface="Arimo"/>
              </a:rPr>
              <a:t>akan</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terjadi</a:t>
            </a:r>
            <a:r>
              <a:rPr lang="en-US" sz="3600" b="0" i="0" u="none" strike="noStrike" cap="none" dirty="0">
                <a:solidFill>
                  <a:srgbClr val="000000"/>
                </a:solidFill>
                <a:latin typeface="Arimo"/>
                <a:ea typeface="Arimo"/>
                <a:cs typeface="Arimo"/>
                <a:sym typeface="Arimo"/>
              </a:rPr>
              <a:t> di </a:t>
            </a:r>
            <a:r>
              <a:rPr lang="en-US" sz="3600" b="0" i="0" u="none" strike="noStrike" cap="none" dirty="0" err="1">
                <a:solidFill>
                  <a:srgbClr val="000000"/>
                </a:solidFill>
                <a:latin typeface="Arimo"/>
                <a:ea typeface="Arimo"/>
                <a:cs typeface="Arimo"/>
                <a:sym typeface="Arimo"/>
              </a:rPr>
              <a:t>luar</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dugaan</a:t>
            </a:r>
            <a:r>
              <a:rPr lang="en-US" sz="3600" b="0" i="0" u="none" strike="noStrike" cap="none" dirty="0">
                <a:solidFill>
                  <a:srgbClr val="000000"/>
                </a:solidFill>
                <a:latin typeface="Arimo"/>
                <a:ea typeface="Arimo"/>
                <a:cs typeface="Arimo"/>
                <a:sym typeface="Arimo"/>
              </a:rPr>
              <a:t> Anda </a:t>
            </a:r>
            <a:r>
              <a:rPr lang="en-US" sz="3600" b="0" i="0" u="none" strike="noStrike" cap="none" dirty="0" err="1">
                <a:solidFill>
                  <a:srgbClr val="000000"/>
                </a:solidFill>
                <a:latin typeface="Arimo"/>
                <a:ea typeface="Arimo"/>
                <a:cs typeface="Arimo"/>
                <a:sym typeface="Arimo"/>
              </a:rPr>
              <a:t>menjadi</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sangat</a:t>
            </a:r>
            <a:r>
              <a:rPr lang="en-US" sz="3600" b="0" i="0" u="none" strike="noStrike" cap="none" dirty="0">
                <a:solidFill>
                  <a:srgbClr val="000000"/>
                </a:solidFill>
                <a:latin typeface="Arimo"/>
                <a:ea typeface="Arimo"/>
                <a:cs typeface="Arimo"/>
                <a:sym typeface="Arimo"/>
              </a:rPr>
              <a:t> </a:t>
            </a:r>
            <a:r>
              <a:rPr lang="en-US" sz="3600" b="0" i="0" u="none" strike="noStrike" cap="none" dirty="0" err="1">
                <a:solidFill>
                  <a:srgbClr val="000000"/>
                </a:solidFill>
                <a:latin typeface="Arimo"/>
                <a:ea typeface="Arimo"/>
                <a:cs typeface="Arimo"/>
                <a:sym typeface="Arimo"/>
              </a:rPr>
              <a:t>penting</a:t>
            </a:r>
            <a:endParaRPr dirty="0"/>
          </a:p>
        </p:txBody>
      </p:sp>
      <p:sp>
        <p:nvSpPr>
          <p:cNvPr id="220" name="Google Shape;220;p10"/>
          <p:cNvSpPr txBox="1"/>
          <p:nvPr/>
        </p:nvSpPr>
        <p:spPr>
          <a:xfrm>
            <a:off x="574469" y="604952"/>
            <a:ext cx="17139061" cy="162506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400" b="0" i="0" u="none" strike="noStrike" cap="none" dirty="0">
                <a:solidFill>
                  <a:srgbClr val="000000"/>
                </a:solidFill>
                <a:latin typeface="Arimo"/>
                <a:ea typeface="Arimo"/>
                <a:cs typeface="Arimo"/>
                <a:sym typeface="Arimo"/>
              </a:rPr>
              <a:t>3. MODAL BIAYA TIDAK TERDUGA </a:t>
            </a:r>
          </a:p>
          <a:p>
            <a:pPr marL="0" marR="0" lvl="0" indent="0" algn="ctr" rtl="0">
              <a:lnSpc>
                <a:spcPct val="120000"/>
              </a:lnSpc>
              <a:spcBef>
                <a:spcPts val="0"/>
              </a:spcBef>
              <a:spcAft>
                <a:spcPts val="0"/>
              </a:spcAft>
              <a:buNone/>
            </a:pPr>
            <a:r>
              <a:rPr lang="en-US" sz="4400" b="0" i="0" u="none" strike="noStrike" cap="none" dirty="0">
                <a:solidFill>
                  <a:srgbClr val="000000"/>
                </a:solidFill>
                <a:latin typeface="Arimo"/>
                <a:ea typeface="Arimo"/>
                <a:cs typeface="Arimo"/>
                <a:sym typeface="Arimo"/>
              </a:rPr>
              <a:t>(UNPREDICTABLE CAPITAL)</a:t>
            </a:r>
            <a:endParaRPr sz="4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43F2E"/>
        </a:solidFill>
        <a:effectLst/>
      </p:bgPr>
    </p:bg>
    <p:spTree>
      <p:nvGrpSpPr>
        <p:cNvPr id="1" name="Shape 202"/>
        <p:cNvGrpSpPr/>
        <p:nvPr/>
      </p:nvGrpSpPr>
      <p:grpSpPr>
        <a:xfrm>
          <a:off x="0" y="0"/>
          <a:ext cx="0" cy="0"/>
          <a:chOff x="0" y="0"/>
          <a:chExt cx="0" cy="0"/>
        </a:xfrm>
      </p:grpSpPr>
      <p:sp>
        <p:nvSpPr>
          <p:cNvPr id="203" name="Google Shape;203;p8"/>
          <p:cNvSpPr/>
          <p:nvPr/>
        </p:nvSpPr>
        <p:spPr>
          <a:xfrm>
            <a:off x="284416" y="191452"/>
            <a:ext cx="17767935" cy="9904096"/>
          </a:xfrm>
          <a:custGeom>
            <a:avLst/>
            <a:gdLst/>
            <a:ahLst/>
            <a:cxnLst/>
            <a:rect l="l" t="t" r="r" b="b"/>
            <a:pathLst>
              <a:path w="23690580" h="13205461" extrusionOk="0">
                <a:moveTo>
                  <a:pt x="19050" y="0"/>
                </a:moveTo>
                <a:lnTo>
                  <a:pt x="23671530" y="0"/>
                </a:lnTo>
                <a:cubicBezTo>
                  <a:pt x="23682071" y="0"/>
                  <a:pt x="23690580" y="8509"/>
                  <a:pt x="23690580" y="19050"/>
                </a:cubicBezTo>
                <a:lnTo>
                  <a:pt x="23690580" y="13186411"/>
                </a:lnTo>
                <a:cubicBezTo>
                  <a:pt x="23690580" y="13196951"/>
                  <a:pt x="23682071" y="13205461"/>
                  <a:pt x="23671530" y="13205461"/>
                </a:cubicBezTo>
                <a:lnTo>
                  <a:pt x="19050" y="13205461"/>
                </a:lnTo>
                <a:cubicBezTo>
                  <a:pt x="8509" y="13205461"/>
                  <a:pt x="0" y="13196951"/>
                  <a:pt x="0" y="13186411"/>
                </a:cubicBezTo>
                <a:lnTo>
                  <a:pt x="0" y="19050"/>
                </a:lnTo>
                <a:cubicBezTo>
                  <a:pt x="0" y="8509"/>
                  <a:pt x="8509" y="0"/>
                  <a:pt x="19050" y="0"/>
                </a:cubicBezTo>
                <a:moveTo>
                  <a:pt x="19050" y="38100"/>
                </a:moveTo>
                <a:lnTo>
                  <a:pt x="19050" y="19050"/>
                </a:lnTo>
                <a:lnTo>
                  <a:pt x="38100" y="19050"/>
                </a:lnTo>
                <a:lnTo>
                  <a:pt x="38100" y="13186411"/>
                </a:lnTo>
                <a:lnTo>
                  <a:pt x="19050" y="13186411"/>
                </a:lnTo>
                <a:lnTo>
                  <a:pt x="19050" y="13167361"/>
                </a:lnTo>
                <a:lnTo>
                  <a:pt x="23671530" y="13167361"/>
                </a:lnTo>
                <a:lnTo>
                  <a:pt x="23671530" y="13186411"/>
                </a:lnTo>
                <a:lnTo>
                  <a:pt x="23652480" y="13186411"/>
                </a:lnTo>
                <a:lnTo>
                  <a:pt x="23652480" y="19050"/>
                </a:lnTo>
                <a:lnTo>
                  <a:pt x="23671530" y="19050"/>
                </a:lnTo>
                <a:lnTo>
                  <a:pt x="23671530"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txBox="1"/>
          <p:nvPr/>
        </p:nvSpPr>
        <p:spPr>
          <a:xfrm>
            <a:off x="804413" y="2952292"/>
            <a:ext cx="16230600" cy="6500241"/>
          </a:xfrm>
          <a:prstGeom prst="rect">
            <a:avLst/>
          </a:prstGeom>
          <a:noFill/>
          <a:ln>
            <a:noFill/>
          </a:ln>
        </p:spPr>
        <p:txBody>
          <a:bodyPr spcFirstLastPara="1" wrap="square" lIns="0" tIns="0" rIns="0" bIns="0" anchor="t" anchorCtr="0">
            <a:spAutoFit/>
          </a:bodyPr>
          <a:lstStyle/>
          <a:p>
            <a:pPr marL="651510" marR="0" lvl="1" indent="-325754" algn="just" rtl="0">
              <a:lnSpc>
                <a:spcPct val="120000"/>
              </a:lnSpc>
              <a:spcBef>
                <a:spcPts val="0"/>
              </a:spcBef>
              <a:spcAft>
                <a:spcPts val="0"/>
              </a:spcAft>
              <a:buClr>
                <a:srgbClr val="FFFFFF"/>
              </a:buClr>
              <a:buSzPts val="3600"/>
              <a:buFont typeface="Arial"/>
              <a:buChar char="•"/>
            </a:pPr>
            <a:r>
              <a:rPr lang="en-US" sz="3200" b="0" i="0" u="none" strike="noStrike" cap="none" dirty="0">
                <a:solidFill>
                  <a:srgbClr val="FFFFFF"/>
                </a:solidFill>
                <a:latin typeface="Arimo"/>
                <a:ea typeface="Arimo"/>
                <a:cs typeface="Arimo"/>
                <a:sym typeface="Arimo"/>
              </a:rPr>
              <a:t>Modal yang </a:t>
            </a:r>
            <a:r>
              <a:rPr lang="en-US" sz="3200" b="0" i="0" u="none" strike="noStrike" cap="none" dirty="0" err="1">
                <a:solidFill>
                  <a:srgbClr val="FFFFFF"/>
                </a:solidFill>
                <a:latin typeface="Arimo"/>
                <a:ea typeface="Arimo"/>
                <a:cs typeface="Arimo"/>
                <a:sym typeface="Arimo"/>
              </a:rPr>
              <a:t>dibutuhkan</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untuk</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menjalankan</a:t>
            </a:r>
            <a:r>
              <a:rPr lang="en-US" sz="3200" b="0" i="0" u="none" strike="noStrike" cap="none" dirty="0">
                <a:solidFill>
                  <a:srgbClr val="FFFFFF"/>
                </a:solidFill>
                <a:latin typeface="Arimo"/>
                <a:ea typeface="Arimo"/>
                <a:cs typeface="Arimo"/>
                <a:sym typeface="Arimo"/>
              </a:rPr>
              <a:t> dan </a:t>
            </a:r>
            <a:r>
              <a:rPr lang="en-US" sz="3200" b="0" i="0" u="none" strike="noStrike" cap="none" dirty="0" err="1">
                <a:solidFill>
                  <a:srgbClr val="FFFFFF"/>
                </a:solidFill>
                <a:latin typeface="Arimo"/>
                <a:ea typeface="Arimo"/>
                <a:cs typeface="Arimo"/>
                <a:sym typeface="Arimo"/>
              </a:rPr>
              <a:t>mengoperasikan</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sebuah</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bisnis</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dari</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awal</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pembukaan</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usaha</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hingga</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bisnis</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itu</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bisa</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berjalan</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dengan</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baik</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mampu</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menutup</a:t>
            </a:r>
            <a:r>
              <a:rPr lang="en-US" sz="3200" b="0" i="0" u="none" strike="noStrike" cap="none" dirty="0">
                <a:solidFill>
                  <a:srgbClr val="FFFFFF"/>
                </a:solidFill>
                <a:latin typeface="Arimo"/>
                <a:ea typeface="Arimo"/>
                <a:cs typeface="Arimo"/>
                <a:sym typeface="Arimo"/>
              </a:rPr>
              <a:t> overhead-</a:t>
            </a:r>
            <a:r>
              <a:rPr lang="en-US" sz="3200" b="0" i="0" u="none" strike="noStrike" cap="none" dirty="0" err="1">
                <a:solidFill>
                  <a:srgbClr val="FFFFFF"/>
                </a:solidFill>
                <a:latin typeface="Arimo"/>
                <a:ea typeface="Arimo"/>
                <a:cs typeface="Arimo"/>
                <a:sym typeface="Arimo"/>
              </a:rPr>
              <a:t>nya</a:t>
            </a:r>
            <a:r>
              <a:rPr lang="en-US" sz="3200" b="0" i="0" u="none" strike="noStrike" cap="none" dirty="0">
                <a:solidFill>
                  <a:srgbClr val="FFFFFF"/>
                </a:solidFill>
                <a:latin typeface="Arimo"/>
                <a:ea typeface="Arimo"/>
                <a:cs typeface="Arimo"/>
                <a:sym typeface="Arimo"/>
              </a:rPr>
              <a:t> dan </a:t>
            </a:r>
            <a:r>
              <a:rPr lang="en-US" sz="3200" b="0" i="0" u="none" strike="noStrike" cap="none" dirty="0" err="1">
                <a:solidFill>
                  <a:srgbClr val="FFFFFF"/>
                </a:solidFill>
                <a:latin typeface="Arimo"/>
                <a:ea typeface="Arimo"/>
                <a:cs typeface="Arimo"/>
                <a:sym typeface="Arimo"/>
              </a:rPr>
              <a:t>terus</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tumbuh</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dengan</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baik</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Ini</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disebut</a:t>
            </a:r>
            <a:r>
              <a:rPr lang="en-US" sz="3200" b="0" i="0" u="none" strike="noStrike" cap="none" dirty="0">
                <a:solidFill>
                  <a:srgbClr val="FFFFFF"/>
                </a:solidFill>
                <a:latin typeface="Arimo"/>
                <a:ea typeface="Arimo"/>
                <a:cs typeface="Arimo"/>
                <a:sym typeface="Arimo"/>
              </a:rPr>
              <a:t> juga “Break Event Point Capital”. </a:t>
            </a:r>
            <a:endParaRPr sz="3200" dirty="0"/>
          </a:p>
          <a:p>
            <a:pPr marL="651510" marR="0" lvl="1" indent="-325754" algn="just" rtl="0">
              <a:lnSpc>
                <a:spcPct val="120000"/>
              </a:lnSpc>
              <a:spcBef>
                <a:spcPts val="0"/>
              </a:spcBef>
              <a:spcAft>
                <a:spcPts val="0"/>
              </a:spcAft>
              <a:buClr>
                <a:srgbClr val="FFFFFF"/>
              </a:buClr>
              <a:buSzPts val="3600"/>
              <a:buFont typeface="Arial"/>
              <a:buChar char="•"/>
            </a:pPr>
            <a:r>
              <a:rPr lang="en-US" sz="3200" b="0" i="0" u="none" strike="noStrike" cap="none" dirty="0" err="1">
                <a:solidFill>
                  <a:srgbClr val="FFFFFF"/>
                </a:solidFill>
                <a:latin typeface="Arimo"/>
                <a:ea typeface="Arimo"/>
                <a:cs typeface="Arimo"/>
                <a:sym typeface="Arimo"/>
              </a:rPr>
              <a:t>Biasanya</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waktu</a:t>
            </a:r>
            <a:r>
              <a:rPr lang="en-US" sz="3200" b="0" i="0" u="none" strike="noStrike" cap="none" dirty="0">
                <a:solidFill>
                  <a:srgbClr val="FFFFFF"/>
                </a:solidFill>
                <a:latin typeface="Arimo"/>
                <a:ea typeface="Arimo"/>
                <a:cs typeface="Arimo"/>
                <a:sym typeface="Arimo"/>
              </a:rPr>
              <a:t> yang </a:t>
            </a:r>
            <a:r>
              <a:rPr lang="en-US" sz="3200" b="0" i="0" u="none" strike="noStrike" cap="none" dirty="0" err="1">
                <a:solidFill>
                  <a:srgbClr val="FFFFFF"/>
                </a:solidFill>
                <a:latin typeface="Arimo"/>
                <a:ea typeface="Arimo"/>
                <a:cs typeface="Arimo"/>
                <a:sym typeface="Arimo"/>
              </a:rPr>
              <a:t>dibutuhkan</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untuk</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beroperasinya</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sebuah</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bisnis</a:t>
            </a:r>
            <a:r>
              <a:rPr lang="en-US" sz="3200" b="0" i="0" u="none" strike="noStrike" cap="none" dirty="0">
                <a:solidFill>
                  <a:srgbClr val="FFFFFF"/>
                </a:solidFill>
                <a:latin typeface="Arimo"/>
                <a:ea typeface="Arimo"/>
                <a:cs typeface="Arimo"/>
                <a:sym typeface="Arimo"/>
              </a:rPr>
              <a:t> agar </a:t>
            </a:r>
            <a:r>
              <a:rPr lang="en-US" sz="3200" b="0" i="0" u="none" strike="noStrike" cap="none" dirty="0" err="1">
                <a:solidFill>
                  <a:srgbClr val="FFFFFF"/>
                </a:solidFill>
                <a:latin typeface="Arimo"/>
                <a:ea typeface="Arimo"/>
                <a:cs typeface="Arimo"/>
                <a:sym typeface="Arimo"/>
              </a:rPr>
              <a:t>bisa</a:t>
            </a:r>
            <a:r>
              <a:rPr lang="en-US" sz="3200" b="0" i="0" u="none" strike="noStrike" cap="none" dirty="0">
                <a:solidFill>
                  <a:srgbClr val="FFFFFF"/>
                </a:solidFill>
                <a:latin typeface="Arimo"/>
                <a:ea typeface="Arimo"/>
                <a:cs typeface="Arimo"/>
                <a:sym typeface="Arimo"/>
              </a:rPr>
              <a:t> “Break Event” </a:t>
            </a:r>
            <a:r>
              <a:rPr lang="en-US" sz="3200" b="0" i="0" u="none" strike="noStrike" cap="none" dirty="0" err="1">
                <a:solidFill>
                  <a:srgbClr val="FFFFFF"/>
                </a:solidFill>
                <a:latin typeface="Arimo"/>
                <a:ea typeface="Arimo"/>
                <a:cs typeface="Arimo"/>
                <a:sym typeface="Arimo"/>
              </a:rPr>
              <a:t>adalah</a:t>
            </a:r>
            <a:r>
              <a:rPr lang="en-US" sz="3200" b="0" i="0" u="none" strike="noStrike" cap="none" dirty="0">
                <a:solidFill>
                  <a:srgbClr val="FFFFFF"/>
                </a:solidFill>
                <a:latin typeface="Arimo"/>
                <a:ea typeface="Arimo"/>
                <a:cs typeface="Arimo"/>
                <a:sym typeface="Arimo"/>
              </a:rPr>
              <a:t> 6-12 </a:t>
            </a:r>
            <a:r>
              <a:rPr lang="en-US" sz="3200" b="0" i="0" u="none" strike="noStrike" cap="none" dirty="0" err="1">
                <a:solidFill>
                  <a:srgbClr val="FFFFFF"/>
                </a:solidFill>
                <a:latin typeface="Arimo"/>
                <a:ea typeface="Arimo"/>
                <a:cs typeface="Arimo"/>
                <a:sym typeface="Arimo"/>
              </a:rPr>
              <a:t>bulan</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tergantung</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dengan</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karakteristik</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serta</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jenis</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bisnis</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itu</a:t>
            </a:r>
            <a:r>
              <a:rPr lang="en-US" sz="3200" b="0" i="0" u="none" strike="noStrike" cap="none" dirty="0">
                <a:solidFill>
                  <a:srgbClr val="FFFFFF"/>
                </a:solidFill>
                <a:latin typeface="Arimo"/>
                <a:ea typeface="Arimo"/>
                <a:cs typeface="Arimo"/>
                <a:sym typeface="Arimo"/>
              </a:rPr>
              <a:t>. </a:t>
            </a:r>
            <a:endParaRPr sz="3200" dirty="0"/>
          </a:p>
          <a:p>
            <a:pPr marL="651510" marR="0" lvl="1" indent="-325754" algn="just" rtl="0">
              <a:lnSpc>
                <a:spcPct val="120000"/>
              </a:lnSpc>
              <a:spcBef>
                <a:spcPts val="0"/>
              </a:spcBef>
              <a:spcAft>
                <a:spcPts val="0"/>
              </a:spcAft>
              <a:buClr>
                <a:srgbClr val="FFFFFF"/>
              </a:buClr>
              <a:buSzPts val="3600"/>
              <a:buFont typeface="Arial"/>
              <a:buChar char="•"/>
            </a:pPr>
            <a:r>
              <a:rPr lang="en-US" sz="3200" b="0" i="0" u="none" strike="noStrike" cap="none" dirty="0">
                <a:solidFill>
                  <a:srgbClr val="FFFFFF"/>
                </a:solidFill>
                <a:latin typeface="Arimo"/>
                <a:ea typeface="Arimo"/>
                <a:cs typeface="Arimo"/>
                <a:sym typeface="Arimo"/>
              </a:rPr>
              <a:t>Rata-rata </a:t>
            </a:r>
            <a:r>
              <a:rPr lang="en-US" sz="3200" b="0" i="0" u="none" strike="noStrike" cap="none" dirty="0" err="1">
                <a:solidFill>
                  <a:srgbClr val="FFFFFF"/>
                </a:solidFill>
                <a:latin typeface="Arimo"/>
                <a:ea typeface="Arimo"/>
                <a:cs typeface="Arimo"/>
                <a:sym typeface="Arimo"/>
              </a:rPr>
              <a:t>prosentase</a:t>
            </a:r>
            <a:r>
              <a:rPr lang="en-US" sz="3200" b="0" i="0" u="none" strike="noStrike" cap="none" dirty="0">
                <a:solidFill>
                  <a:srgbClr val="FFFFFF"/>
                </a:solidFill>
                <a:latin typeface="Arimo"/>
                <a:ea typeface="Arimo"/>
                <a:cs typeface="Arimo"/>
                <a:sym typeface="Arimo"/>
              </a:rPr>
              <a:t> yang </a:t>
            </a:r>
            <a:r>
              <a:rPr lang="en-US" sz="3200" b="0" i="0" u="none" strike="noStrike" cap="none" dirty="0" err="1">
                <a:solidFill>
                  <a:srgbClr val="FFFFFF"/>
                </a:solidFill>
                <a:latin typeface="Arimo"/>
                <a:ea typeface="Arimo"/>
                <a:cs typeface="Arimo"/>
                <a:sym typeface="Arimo"/>
              </a:rPr>
              <a:t>diizinkan</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untuk</a:t>
            </a:r>
            <a:r>
              <a:rPr lang="en-US" sz="3200" b="0" i="0" u="none" strike="noStrike" cap="none" dirty="0">
                <a:solidFill>
                  <a:srgbClr val="FFFFFF"/>
                </a:solidFill>
                <a:latin typeface="Arimo"/>
                <a:ea typeface="Arimo"/>
                <a:cs typeface="Arimo"/>
                <a:sym typeface="Arimo"/>
              </a:rPr>
              <a:t> “operating capital” </a:t>
            </a:r>
            <a:r>
              <a:rPr lang="en-US" sz="3200" b="0" i="0" u="none" strike="noStrike" cap="none" dirty="0" err="1">
                <a:solidFill>
                  <a:srgbClr val="FFFFFF"/>
                </a:solidFill>
                <a:latin typeface="Arimo"/>
                <a:ea typeface="Arimo"/>
                <a:cs typeface="Arimo"/>
                <a:sym typeface="Arimo"/>
              </a:rPr>
              <a:t>berkisar</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antara</a:t>
            </a:r>
            <a:r>
              <a:rPr lang="en-US" sz="3200" b="0" i="0" u="none" strike="noStrike" cap="none" dirty="0">
                <a:solidFill>
                  <a:srgbClr val="FFFFFF"/>
                </a:solidFill>
                <a:latin typeface="Arimo"/>
                <a:ea typeface="Arimo"/>
                <a:cs typeface="Arimo"/>
                <a:sym typeface="Arimo"/>
              </a:rPr>
              <a:t> 30-40% </a:t>
            </a:r>
            <a:r>
              <a:rPr lang="en-US" sz="3200" b="0" i="0" u="none" strike="noStrike" cap="none" dirty="0" err="1">
                <a:solidFill>
                  <a:srgbClr val="FFFFFF"/>
                </a:solidFill>
                <a:latin typeface="Arimo"/>
                <a:ea typeface="Arimo"/>
                <a:cs typeface="Arimo"/>
                <a:sym typeface="Arimo"/>
              </a:rPr>
              <a:t>dari</a:t>
            </a:r>
            <a:r>
              <a:rPr lang="en-US" sz="3200" b="0" i="0" u="none" strike="noStrike" cap="none" dirty="0">
                <a:solidFill>
                  <a:srgbClr val="FFFFFF"/>
                </a:solidFill>
                <a:latin typeface="Arimo"/>
                <a:ea typeface="Arimo"/>
                <a:cs typeface="Arimo"/>
                <a:sym typeface="Arimo"/>
              </a:rPr>
              <a:t> total modal yang </a:t>
            </a:r>
            <a:r>
              <a:rPr lang="en-US" sz="3200" b="0" i="0" u="none" strike="noStrike" cap="none" dirty="0" err="1">
                <a:solidFill>
                  <a:srgbClr val="FFFFFF"/>
                </a:solidFill>
                <a:latin typeface="Arimo"/>
                <a:ea typeface="Arimo"/>
                <a:cs typeface="Arimo"/>
                <a:sym typeface="Arimo"/>
              </a:rPr>
              <a:t>diipunyai</a:t>
            </a:r>
            <a:r>
              <a:rPr lang="en-US" sz="3200" b="0" i="0" u="none" strike="noStrike" cap="none" dirty="0">
                <a:solidFill>
                  <a:srgbClr val="FFFFFF"/>
                </a:solidFill>
                <a:latin typeface="Arimo"/>
                <a:ea typeface="Arimo"/>
                <a:cs typeface="Arimo"/>
                <a:sym typeface="Arimo"/>
              </a:rPr>
              <a:t>. </a:t>
            </a:r>
            <a:endParaRPr sz="3200" dirty="0"/>
          </a:p>
          <a:p>
            <a:pPr marL="651510" marR="0" lvl="1" indent="-325754" algn="just" rtl="0">
              <a:lnSpc>
                <a:spcPct val="120000"/>
              </a:lnSpc>
              <a:spcBef>
                <a:spcPts val="0"/>
              </a:spcBef>
              <a:spcAft>
                <a:spcPts val="0"/>
              </a:spcAft>
              <a:buClr>
                <a:srgbClr val="FFFFFF"/>
              </a:buClr>
              <a:buSzPts val="3600"/>
              <a:buFont typeface="Arial"/>
              <a:buChar char="•"/>
            </a:pPr>
            <a:r>
              <a:rPr lang="en-US" sz="3200" b="0" i="0" u="none" strike="noStrike" cap="none" dirty="0" err="1">
                <a:solidFill>
                  <a:srgbClr val="FFFFFF"/>
                </a:solidFill>
                <a:latin typeface="Arimo"/>
                <a:ea typeface="Arimo"/>
                <a:cs typeface="Arimo"/>
                <a:sym typeface="Arimo"/>
              </a:rPr>
              <a:t>Sisanya</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untuk</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pengeluaran</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biaya</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tidak</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terduga</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perubahan</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politik</a:t>
            </a:r>
            <a:r>
              <a:rPr lang="en-US" sz="3200" b="0" i="0" u="none" strike="noStrike" cap="none" dirty="0">
                <a:solidFill>
                  <a:srgbClr val="FFFFFF"/>
                </a:solidFill>
                <a:latin typeface="Arimo"/>
                <a:ea typeface="Arimo"/>
                <a:cs typeface="Arimo"/>
                <a:sym typeface="Arimo"/>
              </a:rPr>
              <a:t> dan </a:t>
            </a:r>
            <a:r>
              <a:rPr lang="en-US" sz="3200" b="0" i="0" u="none" strike="noStrike" cap="none" dirty="0" err="1">
                <a:solidFill>
                  <a:srgbClr val="FFFFFF"/>
                </a:solidFill>
                <a:latin typeface="Arimo"/>
                <a:ea typeface="Arimo"/>
                <a:cs typeface="Arimo"/>
                <a:sym typeface="Arimo"/>
              </a:rPr>
              <a:t>persaingan</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turunnya</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omzet</a:t>
            </a:r>
            <a:r>
              <a:rPr lang="en-US" sz="3200" b="0" i="0" u="none" strike="noStrike" cap="none" dirty="0">
                <a:solidFill>
                  <a:srgbClr val="FFFFFF"/>
                </a:solidFill>
                <a:latin typeface="Arimo"/>
                <a:ea typeface="Arimo"/>
                <a:cs typeface="Arimo"/>
                <a:sym typeface="Arimo"/>
              </a:rPr>
              <a:t> dan lain </a:t>
            </a:r>
            <a:r>
              <a:rPr lang="en-US" sz="3200" b="0" i="0" u="none" strike="noStrike" cap="none" dirty="0" err="1">
                <a:solidFill>
                  <a:srgbClr val="FFFFFF"/>
                </a:solidFill>
                <a:latin typeface="Arimo"/>
                <a:ea typeface="Arimo"/>
                <a:cs typeface="Arimo"/>
                <a:sym typeface="Arimo"/>
              </a:rPr>
              <a:t>sebagainya</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maka</a:t>
            </a:r>
            <a:r>
              <a:rPr lang="en-US" sz="3200" b="0" i="0" u="none" strike="noStrike" cap="none" dirty="0">
                <a:solidFill>
                  <a:srgbClr val="FFFFFF"/>
                </a:solidFill>
                <a:latin typeface="Arimo"/>
                <a:ea typeface="Arimo"/>
                <a:cs typeface="Arimo"/>
                <a:sym typeface="Arimo"/>
              </a:rPr>
              <a:t> Anda </a:t>
            </a:r>
            <a:r>
              <a:rPr lang="en-US" sz="3200" b="0" i="0" u="none" strike="noStrike" cap="none" dirty="0" err="1">
                <a:solidFill>
                  <a:srgbClr val="FFFFFF"/>
                </a:solidFill>
                <a:latin typeface="Arimo"/>
                <a:ea typeface="Arimo"/>
                <a:cs typeface="Arimo"/>
                <a:sym typeface="Arimo"/>
              </a:rPr>
              <a:t>tidak</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mempunyai</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lagi</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cadangan</a:t>
            </a:r>
            <a:r>
              <a:rPr lang="en-US" sz="3200" b="0" i="0" u="none" strike="noStrike" cap="none" dirty="0">
                <a:solidFill>
                  <a:srgbClr val="FFFFFF"/>
                </a:solidFill>
                <a:latin typeface="Arimo"/>
                <a:ea typeface="Arimo"/>
                <a:cs typeface="Arimo"/>
                <a:sym typeface="Arimo"/>
              </a:rPr>
              <a:t> modal </a:t>
            </a:r>
            <a:r>
              <a:rPr lang="en-US" sz="3200" b="0" i="0" u="none" strike="noStrike" cap="none" dirty="0" err="1">
                <a:solidFill>
                  <a:srgbClr val="FFFFFF"/>
                </a:solidFill>
                <a:latin typeface="Arimo"/>
                <a:ea typeface="Arimo"/>
                <a:cs typeface="Arimo"/>
                <a:sym typeface="Arimo"/>
              </a:rPr>
              <a:t>untuk</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menutup</a:t>
            </a:r>
            <a:r>
              <a:rPr lang="en-US" sz="3200" b="0" i="0" u="none" strike="noStrike" cap="none" dirty="0">
                <a:solidFill>
                  <a:srgbClr val="FFFFFF"/>
                </a:solidFill>
                <a:latin typeface="Arimo"/>
                <a:ea typeface="Arimo"/>
                <a:cs typeface="Arimo"/>
                <a:sym typeface="Arimo"/>
              </a:rPr>
              <a:t> overhead agar </a:t>
            </a:r>
            <a:r>
              <a:rPr lang="en-US" sz="3200" b="0" i="0" u="none" strike="noStrike" cap="none" dirty="0" err="1">
                <a:solidFill>
                  <a:srgbClr val="FFFFFF"/>
                </a:solidFill>
                <a:latin typeface="Arimo"/>
                <a:ea typeface="Arimo"/>
                <a:cs typeface="Arimo"/>
                <a:sym typeface="Arimo"/>
              </a:rPr>
              <a:t>bisnis</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bisa</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tetap</a:t>
            </a:r>
            <a:r>
              <a:rPr lang="en-US" sz="3200" b="0" i="0" u="none" strike="noStrike" cap="none" dirty="0">
                <a:solidFill>
                  <a:srgbClr val="FFFFFF"/>
                </a:solidFill>
                <a:latin typeface="Arimo"/>
                <a:ea typeface="Arimo"/>
                <a:cs typeface="Arimo"/>
                <a:sym typeface="Arimo"/>
              </a:rPr>
              <a:t> </a:t>
            </a:r>
            <a:r>
              <a:rPr lang="en-US" sz="3200" b="0" i="0" u="none" strike="noStrike" cap="none" dirty="0" err="1">
                <a:solidFill>
                  <a:srgbClr val="FFFFFF"/>
                </a:solidFill>
                <a:latin typeface="Arimo"/>
                <a:ea typeface="Arimo"/>
                <a:cs typeface="Arimo"/>
                <a:sym typeface="Arimo"/>
              </a:rPr>
              <a:t>beroperasi</a:t>
            </a:r>
            <a:r>
              <a:rPr lang="en-US" sz="3200" b="0" i="0" u="none" strike="noStrike" cap="none" dirty="0">
                <a:solidFill>
                  <a:srgbClr val="FFFFFF"/>
                </a:solidFill>
                <a:latin typeface="Arimo"/>
                <a:ea typeface="Arimo"/>
                <a:cs typeface="Arimo"/>
                <a:sym typeface="Arimo"/>
              </a:rPr>
              <a:t>.</a:t>
            </a:r>
            <a:endParaRPr sz="3200" dirty="0"/>
          </a:p>
        </p:txBody>
      </p:sp>
      <p:sp>
        <p:nvSpPr>
          <p:cNvPr id="205" name="Google Shape;205;p8"/>
          <p:cNvSpPr txBox="1"/>
          <p:nvPr/>
        </p:nvSpPr>
        <p:spPr>
          <a:xfrm>
            <a:off x="1028700" y="451902"/>
            <a:ext cx="16318466" cy="18573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1" i="0" u="none" strike="noStrike" cap="none">
                <a:solidFill>
                  <a:srgbClr val="000000"/>
                </a:solidFill>
                <a:latin typeface="Arimo"/>
                <a:ea typeface="Arimo"/>
                <a:cs typeface="Arimo"/>
                <a:sym typeface="Arimo"/>
              </a:rPr>
              <a:t>MODAL MENJALANKAN SEBUAH BISNIS (OPERATING CAPITAL)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sp>
      <p:sp>
        <p:nvSpPr>
          <p:cNvPr id="211" name="Google Shape;211;p9"/>
          <p:cNvSpPr/>
          <p:nvPr/>
        </p:nvSpPr>
        <p:spPr>
          <a:xfrm>
            <a:off x="284416" y="191452"/>
            <a:ext cx="17767935" cy="9904096"/>
          </a:xfrm>
          <a:custGeom>
            <a:avLst/>
            <a:gdLst/>
            <a:ahLst/>
            <a:cxnLst/>
            <a:rect l="l" t="t" r="r" b="b"/>
            <a:pathLst>
              <a:path w="23690580" h="13205461" extrusionOk="0">
                <a:moveTo>
                  <a:pt x="19050" y="0"/>
                </a:moveTo>
                <a:lnTo>
                  <a:pt x="23671530" y="0"/>
                </a:lnTo>
                <a:cubicBezTo>
                  <a:pt x="23682071" y="0"/>
                  <a:pt x="23690580" y="8509"/>
                  <a:pt x="23690580" y="19050"/>
                </a:cubicBezTo>
                <a:lnTo>
                  <a:pt x="23690580" y="13186411"/>
                </a:lnTo>
                <a:cubicBezTo>
                  <a:pt x="23690580" y="13196951"/>
                  <a:pt x="23682071" y="13205461"/>
                  <a:pt x="23671530" y="13205461"/>
                </a:cubicBezTo>
                <a:lnTo>
                  <a:pt x="19050" y="13205461"/>
                </a:lnTo>
                <a:cubicBezTo>
                  <a:pt x="8509" y="13205461"/>
                  <a:pt x="0" y="13196951"/>
                  <a:pt x="0" y="13186411"/>
                </a:cubicBezTo>
                <a:lnTo>
                  <a:pt x="0" y="19050"/>
                </a:lnTo>
                <a:cubicBezTo>
                  <a:pt x="0" y="8509"/>
                  <a:pt x="8509" y="0"/>
                  <a:pt x="19050" y="0"/>
                </a:cubicBezTo>
                <a:moveTo>
                  <a:pt x="19050" y="38100"/>
                </a:moveTo>
                <a:lnTo>
                  <a:pt x="19050" y="19050"/>
                </a:lnTo>
                <a:lnTo>
                  <a:pt x="38100" y="19050"/>
                </a:lnTo>
                <a:lnTo>
                  <a:pt x="38100" y="13186411"/>
                </a:lnTo>
                <a:lnTo>
                  <a:pt x="19050" y="13186411"/>
                </a:lnTo>
                <a:lnTo>
                  <a:pt x="19050" y="13167361"/>
                </a:lnTo>
                <a:lnTo>
                  <a:pt x="23671530" y="13167361"/>
                </a:lnTo>
                <a:lnTo>
                  <a:pt x="23671530" y="13186411"/>
                </a:lnTo>
                <a:lnTo>
                  <a:pt x="23652480" y="13186411"/>
                </a:lnTo>
                <a:lnTo>
                  <a:pt x="23652480" y="19050"/>
                </a:lnTo>
                <a:lnTo>
                  <a:pt x="23671530" y="19050"/>
                </a:lnTo>
                <a:lnTo>
                  <a:pt x="23671530"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txBox="1"/>
          <p:nvPr/>
        </p:nvSpPr>
        <p:spPr>
          <a:xfrm>
            <a:off x="2229522" y="3289648"/>
            <a:ext cx="13828956" cy="448627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4200" b="0" i="0" u="none" strike="noStrike" cap="none">
                <a:solidFill>
                  <a:srgbClr val="000000"/>
                </a:solidFill>
                <a:latin typeface="Arimo"/>
                <a:ea typeface="Arimo"/>
                <a:cs typeface="Arimo"/>
                <a:sym typeface="Arimo"/>
              </a:rPr>
              <a:t>• Gaji, over time (lembur), dan THR dalam 1 tahun (bila perlu) </a:t>
            </a:r>
            <a:endParaRPr/>
          </a:p>
          <a:p>
            <a:pPr marL="0" marR="0" lvl="0" indent="0" algn="just" rtl="0">
              <a:lnSpc>
                <a:spcPct val="120000"/>
              </a:lnSpc>
              <a:spcBef>
                <a:spcPts val="0"/>
              </a:spcBef>
              <a:spcAft>
                <a:spcPts val="0"/>
              </a:spcAft>
              <a:buNone/>
            </a:pPr>
            <a:r>
              <a:rPr lang="en-US" sz="4200" b="0" i="0" u="none" strike="noStrike" cap="none">
                <a:solidFill>
                  <a:srgbClr val="000000"/>
                </a:solidFill>
                <a:latin typeface="Arimo"/>
                <a:ea typeface="Arimo"/>
                <a:cs typeface="Arimo"/>
                <a:sym typeface="Arimo"/>
              </a:rPr>
              <a:t>• Listrik, PAM, dan telepon </a:t>
            </a:r>
            <a:endParaRPr/>
          </a:p>
          <a:p>
            <a:pPr marL="0" marR="0" lvl="0" indent="0" algn="just" rtl="0">
              <a:lnSpc>
                <a:spcPct val="120000"/>
              </a:lnSpc>
              <a:spcBef>
                <a:spcPts val="0"/>
              </a:spcBef>
              <a:spcAft>
                <a:spcPts val="0"/>
              </a:spcAft>
              <a:buNone/>
            </a:pPr>
            <a:r>
              <a:rPr lang="en-US" sz="4200" b="0" i="0" u="none" strike="noStrike" cap="none">
                <a:solidFill>
                  <a:srgbClr val="000000"/>
                </a:solidFill>
                <a:latin typeface="Arimo"/>
                <a:ea typeface="Arimo"/>
                <a:cs typeface="Arimo"/>
                <a:sym typeface="Arimo"/>
              </a:rPr>
              <a:t>• Bahan bakar, tol, dan parkir </a:t>
            </a:r>
            <a:endParaRPr/>
          </a:p>
          <a:p>
            <a:pPr marL="0" marR="0" lvl="0" indent="0" algn="just" rtl="0">
              <a:lnSpc>
                <a:spcPct val="120000"/>
              </a:lnSpc>
              <a:spcBef>
                <a:spcPts val="0"/>
              </a:spcBef>
              <a:spcAft>
                <a:spcPts val="0"/>
              </a:spcAft>
              <a:buNone/>
            </a:pPr>
            <a:r>
              <a:rPr lang="en-US" sz="4200" b="0" i="0" u="none" strike="noStrike" cap="none">
                <a:solidFill>
                  <a:srgbClr val="000000"/>
                </a:solidFill>
                <a:latin typeface="Arimo"/>
                <a:ea typeface="Arimo"/>
                <a:cs typeface="Arimo"/>
                <a:sym typeface="Arimo"/>
              </a:rPr>
              <a:t>• Administrasi, dokumen, dan alat tulis kantor </a:t>
            </a:r>
            <a:endParaRPr/>
          </a:p>
          <a:p>
            <a:pPr marL="0" marR="0" lvl="0" indent="0" algn="just" rtl="0">
              <a:lnSpc>
                <a:spcPct val="120000"/>
              </a:lnSpc>
              <a:spcBef>
                <a:spcPts val="0"/>
              </a:spcBef>
              <a:spcAft>
                <a:spcPts val="0"/>
              </a:spcAft>
              <a:buNone/>
            </a:pPr>
            <a:r>
              <a:rPr lang="en-US" sz="4200" b="0" i="0" u="none" strike="noStrike" cap="none">
                <a:solidFill>
                  <a:srgbClr val="000000"/>
                </a:solidFill>
                <a:latin typeface="Arimo"/>
                <a:ea typeface="Arimo"/>
                <a:cs typeface="Arimo"/>
                <a:sym typeface="Arimo"/>
              </a:rPr>
              <a:t>• Sewa kantor dan pembayaran supplier </a:t>
            </a:r>
            <a:endParaRPr/>
          </a:p>
          <a:p>
            <a:pPr marL="0" marR="0" lvl="0" indent="0" algn="just" rtl="0">
              <a:lnSpc>
                <a:spcPct val="120000"/>
              </a:lnSpc>
              <a:spcBef>
                <a:spcPts val="0"/>
              </a:spcBef>
              <a:spcAft>
                <a:spcPts val="0"/>
              </a:spcAft>
              <a:buNone/>
            </a:pPr>
            <a:r>
              <a:rPr lang="en-US" sz="4200" b="0" i="0" u="none" strike="noStrike" cap="none">
                <a:solidFill>
                  <a:srgbClr val="000000"/>
                </a:solidFill>
                <a:latin typeface="Arimo"/>
                <a:ea typeface="Arimo"/>
                <a:cs typeface="Arimo"/>
                <a:sym typeface="Arimo"/>
              </a:rPr>
              <a:t>• Biaya perjalanan dinas, operasional sales, dan lain-lain</a:t>
            </a:r>
            <a:endParaRPr/>
          </a:p>
        </p:txBody>
      </p:sp>
      <p:sp>
        <p:nvSpPr>
          <p:cNvPr id="213" name="Google Shape;213;p9"/>
          <p:cNvSpPr txBox="1"/>
          <p:nvPr/>
        </p:nvSpPr>
        <p:spPr>
          <a:xfrm>
            <a:off x="2202629" y="1016065"/>
            <a:ext cx="8961120" cy="9429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0" i="0" u="none" strike="noStrike" cap="none">
                <a:solidFill>
                  <a:srgbClr val="000000"/>
                </a:solidFill>
                <a:latin typeface="Arimo"/>
                <a:ea typeface="Arimo"/>
                <a:cs typeface="Arimo"/>
                <a:sym typeface="Arimo"/>
              </a:rPr>
              <a:t>Contoh operating capital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43F2E"/>
        </a:solidFill>
        <a:effectLst/>
      </p:bgPr>
    </p:bg>
    <p:spTree>
      <p:nvGrpSpPr>
        <p:cNvPr id="1" name="Shape 305"/>
        <p:cNvGrpSpPr/>
        <p:nvPr/>
      </p:nvGrpSpPr>
      <p:grpSpPr>
        <a:xfrm>
          <a:off x="0" y="0"/>
          <a:ext cx="0" cy="0"/>
          <a:chOff x="0" y="0"/>
          <a:chExt cx="0" cy="0"/>
        </a:xfrm>
      </p:grpSpPr>
      <p:sp>
        <p:nvSpPr>
          <p:cNvPr id="306" name="Google Shape;306;p14"/>
          <p:cNvSpPr txBox="1"/>
          <p:nvPr/>
        </p:nvSpPr>
        <p:spPr>
          <a:xfrm>
            <a:off x="592702" y="1911390"/>
            <a:ext cx="12519448" cy="7091365"/>
          </a:xfrm>
          <a:prstGeom prst="rect">
            <a:avLst/>
          </a:prstGeom>
          <a:noFill/>
          <a:ln>
            <a:noFill/>
          </a:ln>
        </p:spPr>
        <p:txBody>
          <a:bodyPr spcFirstLastPara="1" wrap="square" lIns="0" tIns="0" rIns="0" bIns="0" anchor="t" anchorCtr="0">
            <a:spAutoFit/>
          </a:bodyPr>
          <a:lstStyle/>
          <a:p>
            <a:pPr marL="723900" marR="0" lvl="0" indent="-723900" algn="just" rtl="0">
              <a:lnSpc>
                <a:spcPct val="95999"/>
              </a:lnSpc>
              <a:spcBef>
                <a:spcPts val="0"/>
              </a:spcBef>
              <a:spcAft>
                <a:spcPts val="0"/>
              </a:spcAft>
              <a:buNone/>
            </a:pPr>
            <a:endParaRPr sz="3200" b="0" i="0" u="none" strike="noStrike" cap="none" dirty="0">
              <a:solidFill>
                <a:srgbClr val="000000"/>
              </a:solidFill>
              <a:latin typeface="Arial"/>
              <a:ea typeface="Arial"/>
              <a:cs typeface="Arial"/>
              <a:sym typeface="Arial"/>
            </a:endParaRPr>
          </a:p>
          <a:p>
            <a:pPr marL="723900" marR="0" lvl="1" indent="-723900" algn="just" rtl="0">
              <a:lnSpc>
                <a:spcPct val="96000"/>
              </a:lnSpc>
              <a:spcBef>
                <a:spcPts val="0"/>
              </a:spcBef>
              <a:spcAft>
                <a:spcPts val="0"/>
              </a:spcAft>
              <a:buClr>
                <a:srgbClr val="FFFFFF"/>
              </a:buClr>
              <a:buSzPts val="4100"/>
              <a:buFont typeface="Arial"/>
              <a:buChar char="•"/>
            </a:pPr>
            <a:r>
              <a:rPr lang="en-US" sz="3200" b="1" i="0" u="none" strike="noStrike" cap="none" dirty="0" err="1">
                <a:solidFill>
                  <a:srgbClr val="FFFFFF"/>
                </a:solidFill>
                <a:latin typeface="Arial"/>
                <a:ea typeface="Arial"/>
                <a:cs typeface="Arial"/>
                <a:sym typeface="Arial"/>
              </a:rPr>
              <a:t>Tujuan</a:t>
            </a:r>
            <a:r>
              <a:rPr lang="en-US" sz="3200" b="1" i="0" u="none" strike="noStrike" cap="none" dirty="0">
                <a:solidFill>
                  <a:srgbClr val="FFFFFF"/>
                </a:solidFill>
                <a:latin typeface="Arial"/>
                <a:ea typeface="Arial"/>
                <a:cs typeface="Arial"/>
                <a:sym typeface="Arial"/>
              </a:rPr>
              <a:t> Perusahaan</a:t>
            </a:r>
            <a:endParaRPr sz="3200" b="1" dirty="0"/>
          </a:p>
          <a:p>
            <a:pPr marL="723900" marR="0" lvl="0" indent="-723900" algn="just" rtl="0">
              <a:lnSpc>
                <a:spcPct val="96000"/>
              </a:lnSpc>
              <a:spcBef>
                <a:spcPts val="0"/>
              </a:spcBef>
              <a:spcAft>
                <a:spcPts val="0"/>
              </a:spcAft>
              <a:buNone/>
            </a:pP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Apakah</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untuk</a:t>
            </a:r>
            <a:r>
              <a:rPr lang="en-US" sz="3200" b="0" i="0" u="none" strike="noStrike" cap="none" dirty="0">
                <a:solidFill>
                  <a:srgbClr val="FFFFFF"/>
                </a:solidFill>
                <a:latin typeface="Arial"/>
                <a:ea typeface="Arial"/>
                <a:cs typeface="Arial"/>
                <a:sym typeface="Arial"/>
              </a:rPr>
              <a:t> modal </a:t>
            </a:r>
            <a:r>
              <a:rPr lang="en-US" sz="3200" b="0" i="0" u="none" strike="noStrike" cap="none" dirty="0" err="1">
                <a:solidFill>
                  <a:srgbClr val="FFFFFF"/>
                </a:solidFill>
                <a:latin typeface="Arial"/>
                <a:ea typeface="Arial"/>
                <a:cs typeface="Arial"/>
                <a:sym typeface="Arial"/>
              </a:rPr>
              <a:t>kerja</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atau</a:t>
            </a:r>
            <a:r>
              <a:rPr lang="en-US" sz="3200" b="0" i="0" u="none" strike="noStrike" cap="none" dirty="0">
                <a:solidFill>
                  <a:srgbClr val="FFFFFF"/>
                </a:solidFill>
                <a:latin typeface="Arial"/>
                <a:ea typeface="Arial"/>
                <a:cs typeface="Arial"/>
                <a:sym typeface="Arial"/>
              </a:rPr>
              <a:t> modal </a:t>
            </a:r>
            <a:r>
              <a:rPr lang="en-US" sz="3200" b="0" i="0" u="none" strike="noStrike" cap="none" dirty="0" err="1">
                <a:solidFill>
                  <a:srgbClr val="FFFFFF"/>
                </a:solidFill>
                <a:latin typeface="Arial"/>
                <a:ea typeface="Arial"/>
                <a:cs typeface="Arial"/>
                <a:sym typeface="Arial"/>
              </a:rPr>
              <a:t>tambahan</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kebutuhan</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mendesak</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atau</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tidak</a:t>
            </a:r>
            <a:endParaRPr sz="3200" dirty="0"/>
          </a:p>
          <a:p>
            <a:pPr marL="723900" marR="0" lvl="1" indent="-723900" algn="just" rtl="0">
              <a:lnSpc>
                <a:spcPct val="96000"/>
              </a:lnSpc>
              <a:spcBef>
                <a:spcPts val="0"/>
              </a:spcBef>
              <a:spcAft>
                <a:spcPts val="0"/>
              </a:spcAft>
              <a:buClr>
                <a:srgbClr val="FFFFFF"/>
              </a:buClr>
              <a:buSzPts val="4100"/>
              <a:buFont typeface="Arial"/>
              <a:buChar char="•"/>
            </a:pPr>
            <a:r>
              <a:rPr lang="en-US" sz="3200" b="1" i="0" u="none" strike="noStrike" cap="none" dirty="0">
                <a:solidFill>
                  <a:srgbClr val="FFFFFF"/>
                </a:solidFill>
                <a:latin typeface="Arial"/>
                <a:ea typeface="Arial"/>
                <a:cs typeface="Arial"/>
                <a:sym typeface="Arial"/>
              </a:rPr>
              <a:t>Masa </a:t>
            </a:r>
            <a:r>
              <a:rPr lang="en-US" sz="3200" b="1" i="0" u="none" strike="noStrike" cap="none" dirty="0" err="1">
                <a:solidFill>
                  <a:srgbClr val="FFFFFF"/>
                </a:solidFill>
                <a:latin typeface="Arial"/>
                <a:ea typeface="Arial"/>
                <a:cs typeface="Arial"/>
                <a:sym typeface="Arial"/>
              </a:rPr>
              <a:t>Pengembalian</a:t>
            </a:r>
            <a:r>
              <a:rPr lang="en-US" sz="3200" b="1" i="0" u="none" strike="noStrike" cap="none" dirty="0">
                <a:solidFill>
                  <a:srgbClr val="FFFFFF"/>
                </a:solidFill>
                <a:latin typeface="Arial"/>
                <a:ea typeface="Arial"/>
                <a:cs typeface="Arial"/>
                <a:sym typeface="Arial"/>
              </a:rPr>
              <a:t> Modal</a:t>
            </a:r>
            <a:endParaRPr sz="3200" b="1" dirty="0"/>
          </a:p>
          <a:p>
            <a:pPr marL="723900" marR="0" lvl="0" indent="-723900" algn="just" rtl="0">
              <a:lnSpc>
                <a:spcPct val="96000"/>
              </a:lnSpc>
              <a:spcBef>
                <a:spcPts val="0"/>
              </a:spcBef>
              <a:spcAft>
                <a:spcPts val="0"/>
              </a:spcAft>
              <a:buNone/>
            </a:pP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Disesuaikan</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dengan</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kebutuhan</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perusahaan</a:t>
            </a:r>
            <a:r>
              <a:rPr lang="en-US" sz="3200" b="0" i="0" u="none" strike="noStrike" cap="none" dirty="0">
                <a:solidFill>
                  <a:srgbClr val="FFFFFF"/>
                </a:solidFill>
                <a:latin typeface="Arial"/>
                <a:ea typeface="Arial"/>
                <a:cs typeface="Arial"/>
                <a:sym typeface="Arial"/>
              </a:rPr>
              <a:t>, agar </a:t>
            </a:r>
            <a:r>
              <a:rPr lang="en-US" sz="3200" b="0" i="0" u="none" strike="noStrike" cap="none" dirty="0" err="1">
                <a:solidFill>
                  <a:srgbClr val="FFFFFF"/>
                </a:solidFill>
                <a:latin typeface="Arial"/>
                <a:ea typeface="Arial"/>
                <a:cs typeface="Arial"/>
                <a:sym typeface="Arial"/>
              </a:rPr>
              <a:t>tidak</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menjadi</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beban</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perusahaan</a:t>
            </a:r>
            <a:r>
              <a:rPr lang="en-US" sz="3200" b="0" i="0" u="none" strike="noStrike" cap="none" dirty="0">
                <a:solidFill>
                  <a:srgbClr val="FFFFFF"/>
                </a:solidFill>
                <a:latin typeface="Arial"/>
                <a:ea typeface="Arial"/>
                <a:cs typeface="Arial"/>
                <a:sym typeface="Arial"/>
              </a:rPr>
              <a:t> dan </a:t>
            </a:r>
            <a:r>
              <a:rPr lang="en-US" sz="3200" b="0" i="0" u="none" strike="noStrike" cap="none" dirty="0" err="1">
                <a:solidFill>
                  <a:srgbClr val="FFFFFF"/>
                </a:solidFill>
                <a:latin typeface="Arial"/>
                <a:ea typeface="Arial"/>
                <a:cs typeface="Arial"/>
                <a:sym typeface="Arial"/>
              </a:rPr>
              <a:t>mengganggu</a:t>
            </a:r>
            <a:r>
              <a:rPr lang="en-US" sz="3200" b="0" i="0" u="none" strike="noStrike" cap="none" dirty="0">
                <a:solidFill>
                  <a:srgbClr val="FFFFFF"/>
                </a:solidFill>
                <a:latin typeface="Arial"/>
                <a:ea typeface="Arial"/>
                <a:cs typeface="Arial"/>
                <a:sym typeface="Arial"/>
              </a:rPr>
              <a:t> cashflow</a:t>
            </a:r>
            <a:endParaRPr sz="3200" dirty="0"/>
          </a:p>
          <a:p>
            <a:pPr marL="723900" marR="0" lvl="1" indent="-723900" algn="just" rtl="0">
              <a:lnSpc>
                <a:spcPct val="96000"/>
              </a:lnSpc>
              <a:spcBef>
                <a:spcPts val="0"/>
              </a:spcBef>
              <a:spcAft>
                <a:spcPts val="0"/>
              </a:spcAft>
              <a:buClr>
                <a:srgbClr val="FFFFFF"/>
              </a:buClr>
              <a:buSzPts val="4100"/>
              <a:buFont typeface="Arial"/>
              <a:buChar char="•"/>
            </a:pPr>
            <a:r>
              <a:rPr lang="en-US" sz="3200" b="1" i="0" u="none" strike="noStrike" cap="none" dirty="0" err="1">
                <a:solidFill>
                  <a:srgbClr val="FFFFFF"/>
                </a:solidFill>
                <a:latin typeface="Arial"/>
                <a:ea typeface="Arial"/>
                <a:cs typeface="Arial"/>
                <a:sym typeface="Arial"/>
              </a:rPr>
              <a:t>Biaya</a:t>
            </a:r>
            <a:r>
              <a:rPr lang="en-US" sz="3200" b="1" i="0" u="none" strike="noStrike" cap="none" dirty="0">
                <a:solidFill>
                  <a:srgbClr val="FFFFFF"/>
                </a:solidFill>
                <a:latin typeface="Arial"/>
                <a:ea typeface="Arial"/>
                <a:cs typeface="Arial"/>
                <a:sym typeface="Arial"/>
              </a:rPr>
              <a:t> yang </a:t>
            </a:r>
            <a:r>
              <a:rPr lang="en-US" sz="3200" b="1" i="0" u="none" strike="noStrike" cap="none" dirty="0" err="1">
                <a:solidFill>
                  <a:srgbClr val="FFFFFF"/>
                </a:solidFill>
                <a:latin typeface="Arial"/>
                <a:ea typeface="Arial"/>
                <a:cs typeface="Arial"/>
                <a:sym typeface="Arial"/>
              </a:rPr>
              <a:t>dikeluarkan</a:t>
            </a:r>
            <a:endParaRPr sz="3200" b="1" dirty="0"/>
          </a:p>
          <a:p>
            <a:pPr marL="723900" marR="0" lvl="0" indent="-723900" algn="just" rtl="0">
              <a:lnSpc>
                <a:spcPct val="96000"/>
              </a:lnSpc>
              <a:spcBef>
                <a:spcPts val="0"/>
              </a:spcBef>
              <a:spcAft>
                <a:spcPts val="0"/>
              </a:spcAft>
              <a:buNone/>
            </a:pP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Dipertimbangkan</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dengan</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matang</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spt</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biaya</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bunga</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biaya</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administrasi</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komisi</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dll</a:t>
            </a:r>
            <a:r>
              <a:rPr lang="en-US" sz="3200" dirty="0">
                <a:solidFill>
                  <a:srgbClr val="FFFFFF"/>
                </a:solidFill>
              </a:rPr>
              <a:t>. </a:t>
            </a:r>
            <a:r>
              <a:rPr lang="en-US" sz="3200" b="0" i="0" u="none" strike="noStrike" cap="none" dirty="0" err="1">
                <a:solidFill>
                  <a:srgbClr val="FFFFFF"/>
                </a:solidFill>
                <a:latin typeface="Arial"/>
                <a:ea typeface="Arial"/>
                <a:cs typeface="Arial"/>
                <a:sym typeface="Arial"/>
              </a:rPr>
              <a:t>Komponen</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produksi</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penentu</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harga</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jual</a:t>
            </a:r>
            <a:r>
              <a:rPr lang="en-US" sz="3200" b="0" i="0" u="none" strike="noStrike" cap="none" dirty="0">
                <a:solidFill>
                  <a:srgbClr val="FFFFFF"/>
                </a:solidFill>
                <a:latin typeface="Arial"/>
                <a:ea typeface="Arial"/>
                <a:cs typeface="Arial"/>
                <a:sym typeface="Arial"/>
              </a:rPr>
              <a:t> dan </a:t>
            </a:r>
            <a:r>
              <a:rPr lang="en-US" sz="3200" b="0" i="0" u="none" strike="noStrike" cap="none" dirty="0" err="1">
                <a:solidFill>
                  <a:srgbClr val="FFFFFF"/>
                </a:solidFill>
                <a:latin typeface="Arial"/>
                <a:ea typeface="Arial"/>
                <a:cs typeface="Arial"/>
                <a:sym typeface="Arial"/>
              </a:rPr>
              <a:t>laba</a:t>
            </a:r>
            <a:endParaRPr sz="3200" dirty="0"/>
          </a:p>
          <a:p>
            <a:pPr marL="723900" marR="0" lvl="1" indent="-723900" algn="just" rtl="0">
              <a:lnSpc>
                <a:spcPct val="96000"/>
              </a:lnSpc>
              <a:spcBef>
                <a:spcPts val="0"/>
              </a:spcBef>
              <a:spcAft>
                <a:spcPts val="0"/>
              </a:spcAft>
              <a:buClr>
                <a:srgbClr val="FFFFFF"/>
              </a:buClr>
              <a:buSzPts val="4100"/>
              <a:buFont typeface="Arial"/>
              <a:buChar char="•"/>
            </a:pPr>
            <a:r>
              <a:rPr lang="en-US" sz="3200" b="1" i="0" u="none" strike="noStrike" cap="none" dirty="0" err="1">
                <a:solidFill>
                  <a:srgbClr val="FFFFFF"/>
                </a:solidFill>
                <a:latin typeface="Arial"/>
                <a:ea typeface="Arial"/>
                <a:cs typeface="Arial"/>
                <a:sym typeface="Arial"/>
              </a:rPr>
              <a:t>Estimasi</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Keuntungan</a:t>
            </a:r>
            <a:endParaRPr sz="3200" b="1" dirty="0"/>
          </a:p>
          <a:p>
            <a:pPr marL="723900" marR="0" lvl="0" indent="-723900" algn="just" rtl="0">
              <a:lnSpc>
                <a:spcPct val="96000"/>
              </a:lnSpc>
              <a:spcBef>
                <a:spcPts val="0"/>
              </a:spcBef>
              <a:spcAft>
                <a:spcPts val="0"/>
              </a:spcAft>
              <a:buNone/>
            </a:pP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Besar</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kecilnya</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keuntungan</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sangat</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berperan</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dalam</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pengembalian</a:t>
            </a:r>
            <a:r>
              <a:rPr lang="en-US" sz="3200" b="0" i="0" u="none" strike="noStrike" cap="none" dirty="0">
                <a:solidFill>
                  <a:srgbClr val="FFFFFF"/>
                </a:solidFill>
                <a:latin typeface="Arial"/>
                <a:ea typeface="Arial"/>
                <a:cs typeface="Arial"/>
                <a:sym typeface="Arial"/>
              </a:rPr>
              <a:t> dana </a:t>
            </a:r>
            <a:r>
              <a:rPr lang="en-US" sz="3200" b="0" i="0" u="none" strike="noStrike" cap="none" dirty="0" err="1">
                <a:solidFill>
                  <a:srgbClr val="FFFFFF"/>
                </a:solidFill>
                <a:latin typeface="Arial"/>
                <a:ea typeface="Arial"/>
                <a:cs typeface="Arial"/>
                <a:sym typeface="Arial"/>
              </a:rPr>
              <a:t>suatu</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usaha</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Perlu</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diperhatikan</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estimasi</a:t>
            </a:r>
            <a:r>
              <a:rPr lang="en-US" sz="3200" b="0" i="0" u="none" strike="noStrike" cap="none" dirty="0">
                <a:solidFill>
                  <a:srgbClr val="FFFFFF"/>
                </a:solidFill>
                <a:latin typeface="Arial"/>
                <a:ea typeface="Arial"/>
                <a:cs typeface="Arial"/>
                <a:sym typeface="Arial"/>
              </a:rPr>
              <a:t> </a:t>
            </a:r>
            <a:r>
              <a:rPr lang="en-US" sz="3200" b="0" i="0" u="none" strike="noStrike" cap="none" dirty="0" err="1">
                <a:solidFill>
                  <a:srgbClr val="FFFFFF"/>
                </a:solidFill>
                <a:latin typeface="Arial"/>
                <a:ea typeface="Arial"/>
                <a:cs typeface="Arial"/>
                <a:sym typeface="Arial"/>
              </a:rPr>
              <a:t>pendapatan</a:t>
            </a:r>
            <a:r>
              <a:rPr lang="en-US" sz="3200" b="0" i="0" u="none" strike="noStrike" cap="none" dirty="0">
                <a:solidFill>
                  <a:srgbClr val="FFFFFF"/>
                </a:solidFill>
                <a:latin typeface="Arial"/>
                <a:ea typeface="Arial"/>
                <a:cs typeface="Arial"/>
                <a:sym typeface="Arial"/>
              </a:rPr>
              <a:t> dan </a:t>
            </a:r>
            <a:r>
              <a:rPr lang="en-US" sz="3200" b="0" i="0" u="none" strike="noStrike" cap="none" dirty="0" err="1">
                <a:solidFill>
                  <a:srgbClr val="FFFFFF"/>
                </a:solidFill>
                <a:latin typeface="Arial"/>
                <a:ea typeface="Arial"/>
                <a:cs typeface="Arial"/>
                <a:sym typeface="Arial"/>
              </a:rPr>
              <a:t>biayanya</a:t>
            </a:r>
            <a:r>
              <a:rPr lang="en-US" sz="3200" b="0" i="0" u="none" strike="noStrike" cap="none" dirty="0">
                <a:solidFill>
                  <a:srgbClr val="FFFFFF"/>
                </a:solidFill>
                <a:latin typeface="Arial"/>
                <a:ea typeface="Arial"/>
                <a:cs typeface="Arial"/>
                <a:sym typeface="Arial"/>
              </a:rPr>
              <a:t>.</a:t>
            </a:r>
            <a:endParaRPr sz="3200" dirty="0"/>
          </a:p>
        </p:txBody>
      </p:sp>
      <p:grpSp>
        <p:nvGrpSpPr>
          <p:cNvPr id="307" name="Google Shape;307;p14"/>
          <p:cNvGrpSpPr/>
          <p:nvPr/>
        </p:nvGrpSpPr>
        <p:grpSpPr>
          <a:xfrm>
            <a:off x="13457736" y="-72330"/>
            <a:ext cx="3086100" cy="3158430"/>
            <a:chOff x="0" y="-19050"/>
            <a:chExt cx="812800" cy="831850"/>
          </a:xfrm>
        </p:grpSpPr>
        <p:sp>
          <p:nvSpPr>
            <p:cNvPr id="308" name="Google Shape;308;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0A22E"/>
            </a:solidFill>
            <a:ln>
              <a:noFill/>
            </a:ln>
          </p:spPr>
        </p:sp>
        <p:sp>
          <p:nvSpPr>
            <p:cNvPr id="309" name="Google Shape;309;p14"/>
            <p:cNvSpPr txBox="1"/>
            <p:nvPr/>
          </p:nvSpPr>
          <p:spPr>
            <a:xfrm>
              <a:off x="0" y="-19050"/>
              <a:ext cx="812800"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44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0" name="Google Shape;310;p14"/>
          <p:cNvGrpSpPr/>
          <p:nvPr/>
        </p:nvGrpSpPr>
        <p:grpSpPr>
          <a:xfrm>
            <a:off x="16744950" y="-72330"/>
            <a:ext cx="3086100" cy="3158430"/>
            <a:chOff x="0" y="-19050"/>
            <a:chExt cx="812800" cy="831850"/>
          </a:xfrm>
        </p:grpSpPr>
        <p:sp>
          <p:nvSpPr>
            <p:cNvPr id="311" name="Google Shape;311;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0A22E"/>
            </a:solidFill>
            <a:ln>
              <a:noFill/>
            </a:ln>
          </p:spPr>
        </p:sp>
        <p:sp>
          <p:nvSpPr>
            <p:cNvPr id="312" name="Google Shape;312;p14"/>
            <p:cNvSpPr txBox="1"/>
            <p:nvPr/>
          </p:nvSpPr>
          <p:spPr>
            <a:xfrm>
              <a:off x="0" y="-19050"/>
              <a:ext cx="812800"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44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3" name="Google Shape;313;p14"/>
          <p:cNvGrpSpPr/>
          <p:nvPr/>
        </p:nvGrpSpPr>
        <p:grpSpPr>
          <a:xfrm>
            <a:off x="13457736" y="3528120"/>
            <a:ext cx="3086100" cy="3158430"/>
            <a:chOff x="0" y="-19050"/>
            <a:chExt cx="812800" cy="831850"/>
          </a:xfrm>
        </p:grpSpPr>
        <p:sp>
          <p:nvSpPr>
            <p:cNvPr id="314" name="Google Shape;314;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0A22E"/>
            </a:solidFill>
            <a:ln>
              <a:noFill/>
            </a:ln>
          </p:spPr>
        </p:sp>
        <p:sp>
          <p:nvSpPr>
            <p:cNvPr id="315" name="Google Shape;315;p14"/>
            <p:cNvSpPr txBox="1"/>
            <p:nvPr/>
          </p:nvSpPr>
          <p:spPr>
            <a:xfrm>
              <a:off x="0" y="-19050"/>
              <a:ext cx="812800"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44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6" name="Google Shape;316;p14"/>
          <p:cNvGrpSpPr/>
          <p:nvPr/>
        </p:nvGrpSpPr>
        <p:grpSpPr>
          <a:xfrm>
            <a:off x="16744950" y="3528120"/>
            <a:ext cx="3086100" cy="3158430"/>
            <a:chOff x="0" y="-19050"/>
            <a:chExt cx="812800" cy="831850"/>
          </a:xfrm>
        </p:grpSpPr>
        <p:sp>
          <p:nvSpPr>
            <p:cNvPr id="317" name="Google Shape;317;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0A22E"/>
            </a:solidFill>
            <a:ln>
              <a:noFill/>
            </a:ln>
          </p:spPr>
        </p:sp>
        <p:sp>
          <p:nvSpPr>
            <p:cNvPr id="318" name="Google Shape;318;p14"/>
            <p:cNvSpPr txBox="1"/>
            <p:nvPr/>
          </p:nvSpPr>
          <p:spPr>
            <a:xfrm>
              <a:off x="0" y="-19050"/>
              <a:ext cx="812800"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44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9" name="Google Shape;319;p14"/>
          <p:cNvGrpSpPr/>
          <p:nvPr/>
        </p:nvGrpSpPr>
        <p:grpSpPr>
          <a:xfrm>
            <a:off x="13457736" y="7128570"/>
            <a:ext cx="3086100" cy="3158430"/>
            <a:chOff x="0" y="-19050"/>
            <a:chExt cx="812800" cy="831850"/>
          </a:xfrm>
        </p:grpSpPr>
        <p:sp>
          <p:nvSpPr>
            <p:cNvPr id="320" name="Google Shape;320;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0A22E"/>
            </a:solidFill>
            <a:ln>
              <a:noFill/>
            </a:ln>
          </p:spPr>
        </p:sp>
        <p:sp>
          <p:nvSpPr>
            <p:cNvPr id="321" name="Google Shape;321;p14"/>
            <p:cNvSpPr txBox="1"/>
            <p:nvPr/>
          </p:nvSpPr>
          <p:spPr>
            <a:xfrm>
              <a:off x="0" y="-19050"/>
              <a:ext cx="812800"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44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2" name="Google Shape;322;p14"/>
          <p:cNvGrpSpPr/>
          <p:nvPr/>
        </p:nvGrpSpPr>
        <p:grpSpPr>
          <a:xfrm>
            <a:off x="16744950" y="7128570"/>
            <a:ext cx="3086100" cy="3158430"/>
            <a:chOff x="0" y="-19050"/>
            <a:chExt cx="812800" cy="831850"/>
          </a:xfrm>
        </p:grpSpPr>
        <p:sp>
          <p:nvSpPr>
            <p:cNvPr id="323" name="Google Shape;323;p1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0A22E"/>
            </a:solidFill>
            <a:ln>
              <a:noFill/>
            </a:ln>
          </p:spPr>
        </p:sp>
        <p:sp>
          <p:nvSpPr>
            <p:cNvPr id="324" name="Google Shape;324;p14"/>
            <p:cNvSpPr txBox="1"/>
            <p:nvPr/>
          </p:nvSpPr>
          <p:spPr>
            <a:xfrm>
              <a:off x="0" y="-19050"/>
              <a:ext cx="812800"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44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 name="TextBox 21">
            <a:extLst>
              <a:ext uri="{FF2B5EF4-FFF2-40B4-BE49-F238E27FC236}">
                <a16:creationId xmlns:a16="http://schemas.microsoft.com/office/drawing/2014/main" id="{EE015017-2058-4183-BFFA-0F68D04E3678}"/>
              </a:ext>
            </a:extLst>
          </p:cNvPr>
          <p:cNvSpPr txBox="1"/>
          <p:nvPr/>
        </p:nvSpPr>
        <p:spPr>
          <a:xfrm>
            <a:off x="592702" y="556563"/>
            <a:ext cx="12663920" cy="978729"/>
          </a:xfrm>
          <a:prstGeom prst="rect">
            <a:avLst/>
          </a:prstGeom>
          <a:noFill/>
        </p:spPr>
        <p:txBody>
          <a:bodyPr wrap="square">
            <a:spAutoFit/>
          </a:bodyPr>
          <a:lstStyle/>
          <a:p>
            <a:pPr marL="0" marR="0" lvl="0" indent="0" algn="ctr" defTabSz="914400" rtl="0" eaLnBrk="1" fontAlgn="auto" latinLnBrk="0" hangingPunct="1">
              <a:lnSpc>
                <a:spcPct val="95999"/>
              </a:lnSpc>
              <a:spcBef>
                <a:spcPts val="0"/>
              </a:spcBef>
              <a:spcAft>
                <a:spcPts val="0"/>
              </a:spcAft>
              <a:buClr>
                <a:srgbClr val="000000"/>
              </a:buClr>
              <a:buSzTx/>
              <a:buFont typeface="Arial"/>
              <a:buNone/>
              <a:tabLst/>
              <a:defRPr/>
            </a:pPr>
            <a:r>
              <a:rPr kumimoji="0" lang="en-US" sz="6000" b="1" i="0" u="none" strike="noStrike" kern="0" cap="none" spc="0" normalizeH="0" baseline="0" noProof="0" dirty="0" err="1">
                <a:ln>
                  <a:noFill/>
                </a:ln>
                <a:solidFill>
                  <a:srgbClr val="000000"/>
                </a:solidFill>
                <a:effectLst/>
                <a:uLnTx/>
                <a:uFillTx/>
                <a:latin typeface="Arial"/>
                <a:ea typeface="Arial"/>
                <a:cs typeface="Arial"/>
                <a:sym typeface="Arial"/>
              </a:rPr>
              <a:t>Pertimbangan</a:t>
            </a:r>
            <a:r>
              <a:rPr kumimoji="0" lang="en-US" sz="6000" b="1"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6000" b="1" i="0" u="none" strike="noStrike" kern="0" cap="none" spc="0" normalizeH="0" baseline="0" noProof="0" dirty="0" err="1">
                <a:ln>
                  <a:noFill/>
                </a:ln>
                <a:solidFill>
                  <a:srgbClr val="000000"/>
                </a:solidFill>
                <a:effectLst/>
                <a:uLnTx/>
                <a:uFillTx/>
                <a:latin typeface="Arial"/>
                <a:ea typeface="Arial"/>
                <a:cs typeface="Arial"/>
                <a:sym typeface="Arial"/>
              </a:rPr>
              <a:t>Memperoleh</a:t>
            </a:r>
            <a:r>
              <a:rPr kumimoji="0" lang="en-US" sz="6000" b="1" i="0" u="none" strike="noStrike" kern="0" cap="none" spc="0" normalizeH="0" baseline="0" noProof="0" dirty="0">
                <a:ln>
                  <a:noFill/>
                </a:ln>
                <a:solidFill>
                  <a:srgbClr val="000000"/>
                </a:solidFill>
                <a:effectLst/>
                <a:uLnTx/>
                <a:uFillTx/>
                <a:latin typeface="Arial"/>
                <a:ea typeface="Arial"/>
                <a:cs typeface="Arial"/>
                <a:sym typeface="Arial"/>
              </a:rPr>
              <a:t> Modal</a:t>
            </a:r>
            <a:endParaRPr kumimoji="0" lang="en-US" sz="6000" b="1"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sp>
      <p:sp>
        <p:nvSpPr>
          <p:cNvPr id="164" name="Google Shape;164;p5"/>
          <p:cNvSpPr/>
          <p:nvPr/>
        </p:nvSpPr>
        <p:spPr>
          <a:xfrm>
            <a:off x="284416" y="191452"/>
            <a:ext cx="17767935" cy="9904096"/>
          </a:xfrm>
          <a:custGeom>
            <a:avLst/>
            <a:gdLst/>
            <a:ahLst/>
            <a:cxnLst/>
            <a:rect l="l" t="t" r="r" b="b"/>
            <a:pathLst>
              <a:path w="23690580" h="13205461" extrusionOk="0">
                <a:moveTo>
                  <a:pt x="19050" y="0"/>
                </a:moveTo>
                <a:lnTo>
                  <a:pt x="23671530" y="0"/>
                </a:lnTo>
                <a:cubicBezTo>
                  <a:pt x="23682071" y="0"/>
                  <a:pt x="23690580" y="8509"/>
                  <a:pt x="23690580" y="19050"/>
                </a:cubicBezTo>
                <a:lnTo>
                  <a:pt x="23690580" y="13186411"/>
                </a:lnTo>
                <a:cubicBezTo>
                  <a:pt x="23690580" y="13196951"/>
                  <a:pt x="23682071" y="13205461"/>
                  <a:pt x="23671530" y="13205461"/>
                </a:cubicBezTo>
                <a:lnTo>
                  <a:pt x="19050" y="13205461"/>
                </a:lnTo>
                <a:cubicBezTo>
                  <a:pt x="8509" y="13205461"/>
                  <a:pt x="0" y="13196951"/>
                  <a:pt x="0" y="13186411"/>
                </a:cubicBezTo>
                <a:lnTo>
                  <a:pt x="0" y="19050"/>
                </a:lnTo>
                <a:cubicBezTo>
                  <a:pt x="0" y="8509"/>
                  <a:pt x="8509" y="0"/>
                  <a:pt x="19050" y="0"/>
                </a:cubicBezTo>
                <a:moveTo>
                  <a:pt x="19050" y="38100"/>
                </a:moveTo>
                <a:lnTo>
                  <a:pt x="19050" y="19050"/>
                </a:lnTo>
                <a:lnTo>
                  <a:pt x="38100" y="19050"/>
                </a:lnTo>
                <a:lnTo>
                  <a:pt x="38100" y="13186411"/>
                </a:lnTo>
                <a:lnTo>
                  <a:pt x="19050" y="13186411"/>
                </a:lnTo>
                <a:lnTo>
                  <a:pt x="19050" y="13167361"/>
                </a:lnTo>
                <a:lnTo>
                  <a:pt x="23671530" y="13167361"/>
                </a:lnTo>
                <a:lnTo>
                  <a:pt x="23671530" y="13186411"/>
                </a:lnTo>
                <a:lnTo>
                  <a:pt x="23652480" y="13186411"/>
                </a:lnTo>
                <a:lnTo>
                  <a:pt x="23652480" y="19050"/>
                </a:lnTo>
                <a:lnTo>
                  <a:pt x="23671530" y="19050"/>
                </a:lnTo>
                <a:lnTo>
                  <a:pt x="23671530"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9" name="Google Shape;169;p5"/>
          <p:cNvGrpSpPr/>
          <p:nvPr/>
        </p:nvGrpSpPr>
        <p:grpSpPr>
          <a:xfrm>
            <a:off x="3186112" y="4982784"/>
            <a:ext cx="1725740" cy="1725740"/>
            <a:chOff x="0" y="0"/>
            <a:chExt cx="2300986" cy="2300986"/>
          </a:xfrm>
        </p:grpSpPr>
        <p:sp>
          <p:nvSpPr>
            <p:cNvPr id="170" name="Google Shape;170;p5"/>
            <p:cNvSpPr/>
            <p:nvPr/>
          </p:nvSpPr>
          <p:spPr>
            <a:xfrm>
              <a:off x="19050" y="19050"/>
              <a:ext cx="2262886" cy="2262886"/>
            </a:xfrm>
            <a:custGeom>
              <a:avLst/>
              <a:gdLst/>
              <a:ahLst/>
              <a:cxnLst/>
              <a:rect l="l" t="t" r="r" b="b"/>
              <a:pathLst>
                <a:path w="2262886" h="2262886" extrusionOk="0">
                  <a:moveTo>
                    <a:pt x="0" y="377190"/>
                  </a:moveTo>
                  <a:cubicBezTo>
                    <a:pt x="0" y="168910"/>
                    <a:pt x="168910" y="0"/>
                    <a:pt x="377190" y="0"/>
                  </a:cubicBezTo>
                  <a:lnTo>
                    <a:pt x="1885696" y="0"/>
                  </a:lnTo>
                  <a:cubicBezTo>
                    <a:pt x="2093976" y="0"/>
                    <a:pt x="2262886" y="168910"/>
                    <a:pt x="2262886" y="377190"/>
                  </a:cubicBezTo>
                  <a:lnTo>
                    <a:pt x="2262886" y="1885696"/>
                  </a:lnTo>
                  <a:cubicBezTo>
                    <a:pt x="2262886" y="2093976"/>
                    <a:pt x="2093976" y="2262886"/>
                    <a:pt x="1885696" y="2262886"/>
                  </a:cubicBezTo>
                  <a:lnTo>
                    <a:pt x="377190" y="2262886"/>
                  </a:lnTo>
                  <a:cubicBezTo>
                    <a:pt x="168910" y="2262886"/>
                    <a:pt x="0" y="2093976"/>
                    <a:pt x="0" y="1885696"/>
                  </a:cubicBezTo>
                  <a:close/>
                </a:path>
              </a:pathLst>
            </a:custGeom>
            <a:blipFill rotWithShape="1">
              <a:blip r:embed="rId4">
                <a:alphaModFix/>
              </a:blip>
              <a:stretch>
                <a:fillRect l="-840" t="-5230" r="-845" b="-5233"/>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5"/>
            <p:cNvSpPr/>
            <p:nvPr/>
          </p:nvSpPr>
          <p:spPr>
            <a:xfrm>
              <a:off x="0" y="0"/>
              <a:ext cx="2300986" cy="2300986"/>
            </a:xfrm>
            <a:custGeom>
              <a:avLst/>
              <a:gdLst/>
              <a:ahLst/>
              <a:cxnLst/>
              <a:rect l="l" t="t" r="r" b="b"/>
              <a:pathLst>
                <a:path w="2300986" h="2300986" extrusionOk="0">
                  <a:moveTo>
                    <a:pt x="0" y="396240"/>
                  </a:moveTo>
                  <a:cubicBezTo>
                    <a:pt x="0" y="177419"/>
                    <a:pt x="177419" y="0"/>
                    <a:pt x="396240" y="0"/>
                  </a:cubicBezTo>
                  <a:lnTo>
                    <a:pt x="1904746" y="0"/>
                  </a:lnTo>
                  <a:lnTo>
                    <a:pt x="1904746" y="19050"/>
                  </a:lnTo>
                  <a:lnTo>
                    <a:pt x="1904746" y="0"/>
                  </a:lnTo>
                  <a:lnTo>
                    <a:pt x="1904746" y="19050"/>
                  </a:lnTo>
                  <a:lnTo>
                    <a:pt x="1904746" y="0"/>
                  </a:lnTo>
                  <a:cubicBezTo>
                    <a:pt x="2123567" y="0"/>
                    <a:pt x="2300986" y="177419"/>
                    <a:pt x="2300986" y="396240"/>
                  </a:cubicBezTo>
                  <a:lnTo>
                    <a:pt x="2281936" y="396240"/>
                  </a:lnTo>
                  <a:lnTo>
                    <a:pt x="2300986" y="396240"/>
                  </a:lnTo>
                  <a:lnTo>
                    <a:pt x="2300986" y="1904746"/>
                  </a:lnTo>
                  <a:lnTo>
                    <a:pt x="2281936" y="1904746"/>
                  </a:lnTo>
                  <a:lnTo>
                    <a:pt x="2300986" y="1904746"/>
                  </a:lnTo>
                  <a:cubicBezTo>
                    <a:pt x="2300986" y="2123567"/>
                    <a:pt x="2123567" y="2300986"/>
                    <a:pt x="1904746" y="2300986"/>
                  </a:cubicBezTo>
                  <a:lnTo>
                    <a:pt x="1904746" y="2281936"/>
                  </a:lnTo>
                  <a:lnTo>
                    <a:pt x="1904746" y="2300986"/>
                  </a:lnTo>
                  <a:lnTo>
                    <a:pt x="396240" y="2300986"/>
                  </a:lnTo>
                  <a:lnTo>
                    <a:pt x="396240" y="2281936"/>
                  </a:lnTo>
                  <a:lnTo>
                    <a:pt x="396240" y="2300986"/>
                  </a:lnTo>
                  <a:cubicBezTo>
                    <a:pt x="177419" y="2300986"/>
                    <a:pt x="0" y="2123567"/>
                    <a:pt x="0" y="1904746"/>
                  </a:cubicBezTo>
                  <a:lnTo>
                    <a:pt x="0" y="396240"/>
                  </a:lnTo>
                  <a:lnTo>
                    <a:pt x="19050" y="396240"/>
                  </a:lnTo>
                  <a:lnTo>
                    <a:pt x="0" y="396240"/>
                  </a:lnTo>
                  <a:moveTo>
                    <a:pt x="38100" y="396240"/>
                  </a:moveTo>
                  <a:lnTo>
                    <a:pt x="38100" y="1904746"/>
                  </a:lnTo>
                  <a:lnTo>
                    <a:pt x="19050" y="1904746"/>
                  </a:lnTo>
                  <a:lnTo>
                    <a:pt x="38100" y="1904746"/>
                  </a:lnTo>
                  <a:cubicBezTo>
                    <a:pt x="38100" y="2102612"/>
                    <a:pt x="198501" y="2262886"/>
                    <a:pt x="396240" y="2262886"/>
                  </a:cubicBezTo>
                  <a:lnTo>
                    <a:pt x="1904746" y="2262886"/>
                  </a:lnTo>
                  <a:cubicBezTo>
                    <a:pt x="2102612" y="2262886"/>
                    <a:pt x="2262886" y="2102485"/>
                    <a:pt x="2262886" y="1904746"/>
                  </a:cubicBezTo>
                  <a:lnTo>
                    <a:pt x="2262886" y="396240"/>
                  </a:lnTo>
                  <a:cubicBezTo>
                    <a:pt x="2262886" y="198374"/>
                    <a:pt x="2102485" y="38100"/>
                    <a:pt x="1904746" y="38100"/>
                  </a:cubicBezTo>
                  <a:lnTo>
                    <a:pt x="396240" y="38100"/>
                  </a:lnTo>
                  <a:lnTo>
                    <a:pt x="396240" y="19050"/>
                  </a:lnTo>
                  <a:lnTo>
                    <a:pt x="396240" y="38100"/>
                  </a:lnTo>
                  <a:cubicBezTo>
                    <a:pt x="198501" y="38100"/>
                    <a:pt x="38100" y="198501"/>
                    <a:pt x="38100" y="39624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2" name="Google Shape;172;p5"/>
          <p:cNvGrpSpPr/>
          <p:nvPr/>
        </p:nvGrpSpPr>
        <p:grpSpPr>
          <a:xfrm>
            <a:off x="4985181" y="4982784"/>
            <a:ext cx="11111710" cy="1725835"/>
            <a:chOff x="0" y="0"/>
            <a:chExt cx="12574525" cy="2301113"/>
          </a:xfrm>
        </p:grpSpPr>
        <p:sp>
          <p:nvSpPr>
            <p:cNvPr id="173" name="Google Shape;173;p5"/>
            <p:cNvSpPr/>
            <p:nvPr/>
          </p:nvSpPr>
          <p:spPr>
            <a:xfrm>
              <a:off x="19050" y="19050"/>
              <a:ext cx="12536425" cy="2262886"/>
            </a:xfrm>
            <a:custGeom>
              <a:avLst/>
              <a:gdLst/>
              <a:ahLst/>
              <a:cxnLst/>
              <a:rect l="l" t="t" r="r" b="b"/>
              <a:pathLst>
                <a:path w="12536425" h="2262886" extrusionOk="0">
                  <a:moveTo>
                    <a:pt x="0" y="377190"/>
                  </a:moveTo>
                  <a:cubicBezTo>
                    <a:pt x="0" y="168910"/>
                    <a:pt x="171196" y="0"/>
                    <a:pt x="382397" y="0"/>
                  </a:cubicBezTo>
                  <a:lnTo>
                    <a:pt x="12154027" y="0"/>
                  </a:lnTo>
                  <a:cubicBezTo>
                    <a:pt x="12365228" y="0"/>
                    <a:pt x="12536425" y="168910"/>
                    <a:pt x="12536425" y="377190"/>
                  </a:cubicBezTo>
                  <a:lnTo>
                    <a:pt x="12536425" y="1885696"/>
                  </a:lnTo>
                  <a:cubicBezTo>
                    <a:pt x="12536425" y="2093976"/>
                    <a:pt x="12365228" y="2262886"/>
                    <a:pt x="12154027" y="2262886"/>
                  </a:cubicBezTo>
                  <a:lnTo>
                    <a:pt x="382397" y="2262886"/>
                  </a:lnTo>
                  <a:cubicBezTo>
                    <a:pt x="171196" y="2262886"/>
                    <a:pt x="0" y="2093976"/>
                    <a:pt x="0" y="1885696"/>
                  </a:cubicBezTo>
                  <a:close/>
                </a:path>
              </a:pathLst>
            </a:custGeom>
            <a:solidFill>
              <a:srgbClr val="F0A2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5"/>
            <p:cNvSpPr/>
            <p:nvPr/>
          </p:nvSpPr>
          <p:spPr>
            <a:xfrm>
              <a:off x="0" y="0"/>
              <a:ext cx="12574525" cy="2301113"/>
            </a:xfrm>
            <a:custGeom>
              <a:avLst/>
              <a:gdLst/>
              <a:ahLst/>
              <a:cxnLst/>
              <a:rect l="l" t="t" r="r" b="b"/>
              <a:pathLst>
                <a:path w="12574525" h="2301113" extrusionOk="0">
                  <a:moveTo>
                    <a:pt x="0" y="396240"/>
                  </a:moveTo>
                  <a:cubicBezTo>
                    <a:pt x="0" y="177165"/>
                    <a:pt x="179959" y="0"/>
                    <a:pt x="401447" y="0"/>
                  </a:cubicBezTo>
                  <a:lnTo>
                    <a:pt x="12173077" y="0"/>
                  </a:lnTo>
                  <a:lnTo>
                    <a:pt x="12173077" y="19050"/>
                  </a:lnTo>
                  <a:lnTo>
                    <a:pt x="12173077" y="0"/>
                  </a:lnTo>
                  <a:cubicBezTo>
                    <a:pt x="12394565" y="0"/>
                    <a:pt x="12574525" y="177165"/>
                    <a:pt x="12574525" y="396240"/>
                  </a:cubicBezTo>
                  <a:lnTo>
                    <a:pt x="12555475" y="396240"/>
                  </a:lnTo>
                  <a:lnTo>
                    <a:pt x="12574525" y="396240"/>
                  </a:lnTo>
                  <a:lnTo>
                    <a:pt x="12574525" y="1904746"/>
                  </a:lnTo>
                  <a:lnTo>
                    <a:pt x="12555475" y="1904746"/>
                  </a:lnTo>
                  <a:lnTo>
                    <a:pt x="12574525" y="1904746"/>
                  </a:lnTo>
                  <a:cubicBezTo>
                    <a:pt x="12574525" y="2123821"/>
                    <a:pt x="12394565" y="2300986"/>
                    <a:pt x="12173077" y="2300986"/>
                  </a:cubicBezTo>
                  <a:lnTo>
                    <a:pt x="12173077" y="2281936"/>
                  </a:lnTo>
                  <a:lnTo>
                    <a:pt x="12173077" y="2300986"/>
                  </a:lnTo>
                  <a:lnTo>
                    <a:pt x="401447" y="2300986"/>
                  </a:lnTo>
                  <a:lnTo>
                    <a:pt x="401447" y="2281936"/>
                  </a:lnTo>
                  <a:lnTo>
                    <a:pt x="401447" y="2300986"/>
                  </a:lnTo>
                  <a:cubicBezTo>
                    <a:pt x="179959" y="2301113"/>
                    <a:pt x="0" y="2123948"/>
                    <a:pt x="0" y="1904746"/>
                  </a:cubicBezTo>
                  <a:lnTo>
                    <a:pt x="0" y="396240"/>
                  </a:lnTo>
                  <a:lnTo>
                    <a:pt x="19050" y="396240"/>
                  </a:lnTo>
                  <a:lnTo>
                    <a:pt x="0" y="396240"/>
                  </a:lnTo>
                  <a:moveTo>
                    <a:pt x="38100" y="396240"/>
                  </a:moveTo>
                  <a:lnTo>
                    <a:pt x="38100" y="1904746"/>
                  </a:lnTo>
                  <a:lnTo>
                    <a:pt x="19050" y="1904746"/>
                  </a:lnTo>
                  <a:lnTo>
                    <a:pt x="38100" y="1904746"/>
                  </a:lnTo>
                  <a:cubicBezTo>
                    <a:pt x="38100" y="2102358"/>
                    <a:pt x="200533" y="2262886"/>
                    <a:pt x="401447" y="2262886"/>
                  </a:cubicBezTo>
                  <a:lnTo>
                    <a:pt x="12173077" y="2262886"/>
                  </a:lnTo>
                  <a:cubicBezTo>
                    <a:pt x="12373991" y="2262886"/>
                    <a:pt x="12536425" y="2102231"/>
                    <a:pt x="12536425" y="1904746"/>
                  </a:cubicBezTo>
                  <a:lnTo>
                    <a:pt x="12536425" y="396240"/>
                  </a:lnTo>
                  <a:cubicBezTo>
                    <a:pt x="12536425" y="198628"/>
                    <a:pt x="12373991" y="38100"/>
                    <a:pt x="12173077" y="38100"/>
                  </a:cubicBezTo>
                  <a:lnTo>
                    <a:pt x="401447" y="38100"/>
                  </a:lnTo>
                  <a:lnTo>
                    <a:pt x="401447" y="19050"/>
                  </a:lnTo>
                  <a:lnTo>
                    <a:pt x="401447" y="38100"/>
                  </a:lnTo>
                  <a:cubicBezTo>
                    <a:pt x="200533" y="38100"/>
                    <a:pt x="38100" y="198755"/>
                    <a:pt x="38100" y="39624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5" name="Google Shape;175;p5"/>
          <p:cNvSpPr txBox="1"/>
          <p:nvPr/>
        </p:nvSpPr>
        <p:spPr>
          <a:xfrm>
            <a:off x="4970894" y="5389060"/>
            <a:ext cx="10832985" cy="53181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8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1.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Bagaimana</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memperoleh</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modal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menjalankan</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usaha</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76" name="Google Shape;176;p5"/>
          <p:cNvGrpSpPr/>
          <p:nvPr/>
        </p:nvGrpSpPr>
        <p:grpSpPr>
          <a:xfrm>
            <a:off x="3186112" y="6883689"/>
            <a:ext cx="1725740" cy="1725740"/>
            <a:chOff x="0" y="0"/>
            <a:chExt cx="2300986" cy="2300986"/>
          </a:xfrm>
        </p:grpSpPr>
        <p:sp>
          <p:nvSpPr>
            <p:cNvPr id="177" name="Google Shape;177;p5"/>
            <p:cNvSpPr/>
            <p:nvPr/>
          </p:nvSpPr>
          <p:spPr>
            <a:xfrm>
              <a:off x="19050" y="19050"/>
              <a:ext cx="2262886" cy="2262886"/>
            </a:xfrm>
            <a:custGeom>
              <a:avLst/>
              <a:gdLst/>
              <a:ahLst/>
              <a:cxnLst/>
              <a:rect l="l" t="t" r="r" b="b"/>
              <a:pathLst>
                <a:path w="2262886" h="2262886" extrusionOk="0">
                  <a:moveTo>
                    <a:pt x="0" y="377190"/>
                  </a:moveTo>
                  <a:cubicBezTo>
                    <a:pt x="0" y="168910"/>
                    <a:pt x="168910" y="0"/>
                    <a:pt x="377190" y="0"/>
                  </a:cubicBezTo>
                  <a:lnTo>
                    <a:pt x="1885696" y="0"/>
                  </a:lnTo>
                  <a:cubicBezTo>
                    <a:pt x="2093976" y="0"/>
                    <a:pt x="2262886" y="168910"/>
                    <a:pt x="2262886" y="377190"/>
                  </a:cubicBezTo>
                  <a:lnTo>
                    <a:pt x="2262886" y="1885696"/>
                  </a:lnTo>
                  <a:cubicBezTo>
                    <a:pt x="2262886" y="2093976"/>
                    <a:pt x="2093976" y="2262886"/>
                    <a:pt x="1885696" y="2262886"/>
                  </a:cubicBezTo>
                  <a:lnTo>
                    <a:pt x="377190" y="2262886"/>
                  </a:lnTo>
                  <a:cubicBezTo>
                    <a:pt x="168910" y="2262886"/>
                    <a:pt x="0" y="2093976"/>
                    <a:pt x="0" y="1885696"/>
                  </a:cubicBezTo>
                  <a:close/>
                </a:path>
              </a:pathLst>
            </a:custGeom>
            <a:blipFill rotWithShape="1">
              <a:blip r:embed="rId5">
                <a:alphaModFix/>
              </a:blip>
              <a:stretch>
                <a:fillRect l="-26261" t="-840" r="-26263" b="-845"/>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5"/>
            <p:cNvSpPr/>
            <p:nvPr/>
          </p:nvSpPr>
          <p:spPr>
            <a:xfrm>
              <a:off x="0" y="0"/>
              <a:ext cx="2300986" cy="2300986"/>
            </a:xfrm>
            <a:custGeom>
              <a:avLst/>
              <a:gdLst/>
              <a:ahLst/>
              <a:cxnLst/>
              <a:rect l="l" t="t" r="r" b="b"/>
              <a:pathLst>
                <a:path w="2300986" h="2300986" extrusionOk="0">
                  <a:moveTo>
                    <a:pt x="0" y="396240"/>
                  </a:moveTo>
                  <a:cubicBezTo>
                    <a:pt x="0" y="177419"/>
                    <a:pt x="177419" y="0"/>
                    <a:pt x="396240" y="0"/>
                  </a:cubicBezTo>
                  <a:lnTo>
                    <a:pt x="1904746" y="0"/>
                  </a:lnTo>
                  <a:lnTo>
                    <a:pt x="1904746" y="19050"/>
                  </a:lnTo>
                  <a:lnTo>
                    <a:pt x="1904746" y="0"/>
                  </a:lnTo>
                  <a:lnTo>
                    <a:pt x="1904746" y="19050"/>
                  </a:lnTo>
                  <a:lnTo>
                    <a:pt x="1904746" y="0"/>
                  </a:lnTo>
                  <a:cubicBezTo>
                    <a:pt x="2123567" y="0"/>
                    <a:pt x="2300986" y="177419"/>
                    <a:pt x="2300986" y="396240"/>
                  </a:cubicBezTo>
                  <a:lnTo>
                    <a:pt x="2281936" y="396240"/>
                  </a:lnTo>
                  <a:lnTo>
                    <a:pt x="2300986" y="396240"/>
                  </a:lnTo>
                  <a:lnTo>
                    <a:pt x="2300986" y="1904746"/>
                  </a:lnTo>
                  <a:lnTo>
                    <a:pt x="2281936" y="1904746"/>
                  </a:lnTo>
                  <a:lnTo>
                    <a:pt x="2300986" y="1904746"/>
                  </a:lnTo>
                  <a:cubicBezTo>
                    <a:pt x="2300986" y="2123567"/>
                    <a:pt x="2123567" y="2300986"/>
                    <a:pt x="1904746" y="2300986"/>
                  </a:cubicBezTo>
                  <a:lnTo>
                    <a:pt x="1904746" y="2281936"/>
                  </a:lnTo>
                  <a:lnTo>
                    <a:pt x="1904746" y="2300986"/>
                  </a:lnTo>
                  <a:lnTo>
                    <a:pt x="396240" y="2300986"/>
                  </a:lnTo>
                  <a:lnTo>
                    <a:pt x="396240" y="2281936"/>
                  </a:lnTo>
                  <a:lnTo>
                    <a:pt x="396240" y="2300986"/>
                  </a:lnTo>
                  <a:cubicBezTo>
                    <a:pt x="177419" y="2300986"/>
                    <a:pt x="0" y="2123567"/>
                    <a:pt x="0" y="1904746"/>
                  </a:cubicBezTo>
                  <a:lnTo>
                    <a:pt x="0" y="396240"/>
                  </a:lnTo>
                  <a:lnTo>
                    <a:pt x="19050" y="396240"/>
                  </a:lnTo>
                  <a:lnTo>
                    <a:pt x="0" y="396240"/>
                  </a:lnTo>
                  <a:moveTo>
                    <a:pt x="38100" y="396240"/>
                  </a:moveTo>
                  <a:lnTo>
                    <a:pt x="38100" y="1904746"/>
                  </a:lnTo>
                  <a:lnTo>
                    <a:pt x="19050" y="1904746"/>
                  </a:lnTo>
                  <a:lnTo>
                    <a:pt x="38100" y="1904746"/>
                  </a:lnTo>
                  <a:cubicBezTo>
                    <a:pt x="38100" y="2102612"/>
                    <a:pt x="198501" y="2262886"/>
                    <a:pt x="396240" y="2262886"/>
                  </a:cubicBezTo>
                  <a:lnTo>
                    <a:pt x="1904746" y="2262886"/>
                  </a:lnTo>
                  <a:cubicBezTo>
                    <a:pt x="2102612" y="2262886"/>
                    <a:pt x="2262886" y="2102485"/>
                    <a:pt x="2262886" y="1904746"/>
                  </a:cubicBezTo>
                  <a:lnTo>
                    <a:pt x="2262886" y="396240"/>
                  </a:lnTo>
                  <a:cubicBezTo>
                    <a:pt x="2262886" y="198374"/>
                    <a:pt x="2102485" y="38100"/>
                    <a:pt x="1904746" y="38100"/>
                  </a:cubicBezTo>
                  <a:lnTo>
                    <a:pt x="396240" y="38100"/>
                  </a:lnTo>
                  <a:lnTo>
                    <a:pt x="396240" y="19050"/>
                  </a:lnTo>
                  <a:lnTo>
                    <a:pt x="396240" y="38100"/>
                  </a:lnTo>
                  <a:cubicBezTo>
                    <a:pt x="198501" y="38100"/>
                    <a:pt x="38100" y="198501"/>
                    <a:pt x="38100" y="39624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 name="Google Shape;179;p5"/>
          <p:cNvGrpSpPr/>
          <p:nvPr/>
        </p:nvGrpSpPr>
        <p:grpSpPr>
          <a:xfrm>
            <a:off x="4985181" y="6883689"/>
            <a:ext cx="12543693" cy="1725835"/>
            <a:chOff x="0" y="0"/>
            <a:chExt cx="12574525" cy="2301113"/>
          </a:xfrm>
        </p:grpSpPr>
        <p:sp>
          <p:nvSpPr>
            <p:cNvPr id="180" name="Google Shape;180;p5"/>
            <p:cNvSpPr/>
            <p:nvPr/>
          </p:nvSpPr>
          <p:spPr>
            <a:xfrm>
              <a:off x="19050" y="19050"/>
              <a:ext cx="12536425" cy="2262886"/>
            </a:xfrm>
            <a:custGeom>
              <a:avLst/>
              <a:gdLst/>
              <a:ahLst/>
              <a:cxnLst/>
              <a:rect l="l" t="t" r="r" b="b"/>
              <a:pathLst>
                <a:path w="12536425" h="2262886" extrusionOk="0">
                  <a:moveTo>
                    <a:pt x="0" y="377190"/>
                  </a:moveTo>
                  <a:cubicBezTo>
                    <a:pt x="0" y="168910"/>
                    <a:pt x="171196" y="0"/>
                    <a:pt x="382397" y="0"/>
                  </a:cubicBezTo>
                  <a:lnTo>
                    <a:pt x="12154027" y="0"/>
                  </a:lnTo>
                  <a:cubicBezTo>
                    <a:pt x="12365228" y="0"/>
                    <a:pt x="12536425" y="168910"/>
                    <a:pt x="12536425" y="377190"/>
                  </a:cubicBezTo>
                  <a:lnTo>
                    <a:pt x="12536425" y="1885696"/>
                  </a:lnTo>
                  <a:cubicBezTo>
                    <a:pt x="12536425" y="2093976"/>
                    <a:pt x="12365228" y="2262886"/>
                    <a:pt x="12154027" y="2262886"/>
                  </a:cubicBezTo>
                  <a:lnTo>
                    <a:pt x="382397" y="2262886"/>
                  </a:lnTo>
                  <a:cubicBezTo>
                    <a:pt x="171196" y="2262886"/>
                    <a:pt x="0" y="2093976"/>
                    <a:pt x="0" y="1885696"/>
                  </a:cubicBezTo>
                  <a:close/>
                </a:path>
              </a:pathLst>
            </a:custGeom>
            <a:solidFill>
              <a:srgbClr val="F0A2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5"/>
            <p:cNvSpPr/>
            <p:nvPr/>
          </p:nvSpPr>
          <p:spPr>
            <a:xfrm>
              <a:off x="0" y="0"/>
              <a:ext cx="12574525" cy="2301113"/>
            </a:xfrm>
            <a:custGeom>
              <a:avLst/>
              <a:gdLst/>
              <a:ahLst/>
              <a:cxnLst/>
              <a:rect l="l" t="t" r="r" b="b"/>
              <a:pathLst>
                <a:path w="12574525" h="2301113" extrusionOk="0">
                  <a:moveTo>
                    <a:pt x="0" y="396240"/>
                  </a:moveTo>
                  <a:cubicBezTo>
                    <a:pt x="0" y="177165"/>
                    <a:pt x="179959" y="0"/>
                    <a:pt x="401447" y="0"/>
                  </a:cubicBezTo>
                  <a:lnTo>
                    <a:pt x="12173077" y="0"/>
                  </a:lnTo>
                  <a:lnTo>
                    <a:pt x="12173077" y="19050"/>
                  </a:lnTo>
                  <a:lnTo>
                    <a:pt x="12173077" y="0"/>
                  </a:lnTo>
                  <a:cubicBezTo>
                    <a:pt x="12394565" y="0"/>
                    <a:pt x="12574525" y="177165"/>
                    <a:pt x="12574525" y="396240"/>
                  </a:cubicBezTo>
                  <a:lnTo>
                    <a:pt x="12555475" y="396240"/>
                  </a:lnTo>
                  <a:lnTo>
                    <a:pt x="12574525" y="396240"/>
                  </a:lnTo>
                  <a:lnTo>
                    <a:pt x="12574525" y="1904746"/>
                  </a:lnTo>
                  <a:lnTo>
                    <a:pt x="12555475" y="1904746"/>
                  </a:lnTo>
                  <a:lnTo>
                    <a:pt x="12574525" y="1904746"/>
                  </a:lnTo>
                  <a:cubicBezTo>
                    <a:pt x="12574525" y="2123821"/>
                    <a:pt x="12394565" y="2300986"/>
                    <a:pt x="12173077" y="2300986"/>
                  </a:cubicBezTo>
                  <a:lnTo>
                    <a:pt x="12173077" y="2281936"/>
                  </a:lnTo>
                  <a:lnTo>
                    <a:pt x="12173077" y="2300986"/>
                  </a:lnTo>
                  <a:lnTo>
                    <a:pt x="401447" y="2300986"/>
                  </a:lnTo>
                  <a:lnTo>
                    <a:pt x="401447" y="2281936"/>
                  </a:lnTo>
                  <a:lnTo>
                    <a:pt x="401447" y="2300986"/>
                  </a:lnTo>
                  <a:cubicBezTo>
                    <a:pt x="179959" y="2301113"/>
                    <a:pt x="0" y="2123948"/>
                    <a:pt x="0" y="1904746"/>
                  </a:cubicBezTo>
                  <a:lnTo>
                    <a:pt x="0" y="396240"/>
                  </a:lnTo>
                  <a:lnTo>
                    <a:pt x="19050" y="396240"/>
                  </a:lnTo>
                  <a:lnTo>
                    <a:pt x="0" y="396240"/>
                  </a:lnTo>
                  <a:moveTo>
                    <a:pt x="38100" y="396240"/>
                  </a:moveTo>
                  <a:lnTo>
                    <a:pt x="38100" y="1904746"/>
                  </a:lnTo>
                  <a:lnTo>
                    <a:pt x="19050" y="1904746"/>
                  </a:lnTo>
                  <a:lnTo>
                    <a:pt x="38100" y="1904746"/>
                  </a:lnTo>
                  <a:cubicBezTo>
                    <a:pt x="38100" y="2102358"/>
                    <a:pt x="200533" y="2262886"/>
                    <a:pt x="401447" y="2262886"/>
                  </a:cubicBezTo>
                  <a:lnTo>
                    <a:pt x="12173077" y="2262886"/>
                  </a:lnTo>
                  <a:cubicBezTo>
                    <a:pt x="12373991" y="2262886"/>
                    <a:pt x="12536425" y="2102231"/>
                    <a:pt x="12536425" y="1904746"/>
                  </a:cubicBezTo>
                  <a:lnTo>
                    <a:pt x="12536425" y="396240"/>
                  </a:lnTo>
                  <a:cubicBezTo>
                    <a:pt x="12536425" y="198628"/>
                    <a:pt x="12373991" y="38100"/>
                    <a:pt x="12173077" y="38100"/>
                  </a:cubicBezTo>
                  <a:lnTo>
                    <a:pt x="401447" y="38100"/>
                  </a:lnTo>
                  <a:lnTo>
                    <a:pt x="401447" y="19050"/>
                  </a:lnTo>
                  <a:lnTo>
                    <a:pt x="401447" y="38100"/>
                  </a:lnTo>
                  <a:cubicBezTo>
                    <a:pt x="200533" y="38100"/>
                    <a:pt x="38100" y="198755"/>
                    <a:pt x="38100" y="39624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2" name="Google Shape;182;p5"/>
          <p:cNvSpPr txBox="1"/>
          <p:nvPr/>
        </p:nvSpPr>
        <p:spPr>
          <a:xfrm>
            <a:off x="5333574" y="7289966"/>
            <a:ext cx="11832991" cy="53181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8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2.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Apa</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saja</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pertimbangan</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memperoleh</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modal</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183" name="Google Shape;183;p5"/>
          <p:cNvSpPr txBox="1"/>
          <p:nvPr/>
        </p:nvSpPr>
        <p:spPr>
          <a:xfrm>
            <a:off x="960120" y="745332"/>
            <a:ext cx="14843760" cy="127419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6900" b="1" i="0" u="none" strike="noStrike" kern="0" cap="none" spc="0" normalizeH="0" baseline="0" noProof="0" dirty="0" err="1">
                <a:ln>
                  <a:noFill/>
                </a:ln>
                <a:solidFill>
                  <a:srgbClr val="000000"/>
                </a:solidFill>
                <a:effectLst/>
                <a:uLnTx/>
                <a:uFillTx/>
                <a:latin typeface="Zen Maru Gothic"/>
                <a:ea typeface="Zen Maru Gothic"/>
                <a:cs typeface="Zen Maru Gothic"/>
                <a:sym typeface="Zen Maru Gothic"/>
              </a:rPr>
              <a:t>Quis</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0917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r="-12"/>
            </a:stretch>
          </a:blipFill>
          <a:ln>
            <a:noFill/>
          </a:ln>
        </p:spPr>
      </p:sp>
      <p:sp>
        <p:nvSpPr>
          <p:cNvPr id="330" name="Google Shape;330;p15"/>
          <p:cNvSpPr/>
          <p:nvPr/>
        </p:nvSpPr>
        <p:spPr>
          <a:xfrm>
            <a:off x="284416" y="191452"/>
            <a:ext cx="17767935" cy="9904096"/>
          </a:xfrm>
          <a:custGeom>
            <a:avLst/>
            <a:gdLst/>
            <a:ahLst/>
            <a:cxnLst/>
            <a:rect l="l" t="t" r="r" b="b"/>
            <a:pathLst>
              <a:path w="23690580" h="13205461" extrusionOk="0">
                <a:moveTo>
                  <a:pt x="19050" y="0"/>
                </a:moveTo>
                <a:lnTo>
                  <a:pt x="23671530" y="0"/>
                </a:lnTo>
                <a:cubicBezTo>
                  <a:pt x="23682071" y="0"/>
                  <a:pt x="23690580" y="8509"/>
                  <a:pt x="23690580" y="19050"/>
                </a:cubicBezTo>
                <a:lnTo>
                  <a:pt x="23690580" y="13186411"/>
                </a:lnTo>
                <a:cubicBezTo>
                  <a:pt x="23690580" y="13196951"/>
                  <a:pt x="23682071" y="13205461"/>
                  <a:pt x="23671530" y="13205461"/>
                </a:cubicBezTo>
                <a:lnTo>
                  <a:pt x="19050" y="13205461"/>
                </a:lnTo>
                <a:cubicBezTo>
                  <a:pt x="8509" y="13205461"/>
                  <a:pt x="0" y="13196951"/>
                  <a:pt x="0" y="13186411"/>
                </a:cubicBezTo>
                <a:lnTo>
                  <a:pt x="0" y="19050"/>
                </a:lnTo>
                <a:cubicBezTo>
                  <a:pt x="0" y="8509"/>
                  <a:pt x="8509" y="0"/>
                  <a:pt x="19050" y="0"/>
                </a:cubicBezTo>
                <a:moveTo>
                  <a:pt x="19050" y="38100"/>
                </a:moveTo>
                <a:lnTo>
                  <a:pt x="19050" y="19050"/>
                </a:lnTo>
                <a:lnTo>
                  <a:pt x="38100" y="19050"/>
                </a:lnTo>
                <a:lnTo>
                  <a:pt x="38100" y="13186411"/>
                </a:lnTo>
                <a:lnTo>
                  <a:pt x="19050" y="13186411"/>
                </a:lnTo>
                <a:lnTo>
                  <a:pt x="19050" y="13167361"/>
                </a:lnTo>
                <a:lnTo>
                  <a:pt x="23671530" y="13167361"/>
                </a:lnTo>
                <a:lnTo>
                  <a:pt x="23671530" y="13186411"/>
                </a:lnTo>
                <a:lnTo>
                  <a:pt x="23652480" y="13186411"/>
                </a:lnTo>
                <a:lnTo>
                  <a:pt x="23652480" y="19050"/>
                </a:lnTo>
                <a:lnTo>
                  <a:pt x="23671530" y="19050"/>
                </a:lnTo>
                <a:lnTo>
                  <a:pt x="23671530"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3326053" y="15"/>
            <a:ext cx="11635953" cy="10286911"/>
          </a:xfrm>
          <a:custGeom>
            <a:avLst/>
            <a:gdLst/>
            <a:ahLst/>
            <a:cxnLst/>
            <a:rect l="l" t="t" r="r" b="b"/>
            <a:pathLst>
              <a:path w="10905109" h="9640800" extrusionOk="0">
                <a:moveTo>
                  <a:pt x="0" y="0"/>
                </a:moveTo>
                <a:lnTo>
                  <a:pt x="10905109" y="0"/>
                </a:lnTo>
                <a:lnTo>
                  <a:pt x="10905109" y="9640800"/>
                </a:lnTo>
                <a:lnTo>
                  <a:pt x="0" y="9640800"/>
                </a:lnTo>
                <a:close/>
              </a:path>
            </a:pathLst>
          </a:custGeom>
          <a:solidFill>
            <a:srgbClr val="FFFFFF"/>
          </a:solidFill>
          <a:ln>
            <a:noFill/>
          </a:ln>
        </p:spPr>
      </p:sp>
      <p:sp>
        <p:nvSpPr>
          <p:cNvPr id="332" name="Google Shape;332;p15"/>
          <p:cNvSpPr/>
          <p:nvPr/>
        </p:nvSpPr>
        <p:spPr>
          <a:xfrm>
            <a:off x="3673421" y="600779"/>
            <a:ext cx="10941186" cy="9128627"/>
          </a:xfrm>
          <a:custGeom>
            <a:avLst/>
            <a:gdLst/>
            <a:ahLst/>
            <a:cxnLst/>
            <a:rect l="l" t="t" r="r" b="b"/>
            <a:pathLst>
              <a:path w="10253980" h="8555266" extrusionOk="0">
                <a:moveTo>
                  <a:pt x="6350" y="0"/>
                </a:moveTo>
                <a:lnTo>
                  <a:pt x="10247630" y="0"/>
                </a:lnTo>
                <a:cubicBezTo>
                  <a:pt x="10251187" y="0"/>
                  <a:pt x="10253980" y="4101"/>
                  <a:pt x="10253980" y="9321"/>
                </a:cubicBezTo>
                <a:lnTo>
                  <a:pt x="10253980" y="8545946"/>
                </a:lnTo>
                <a:cubicBezTo>
                  <a:pt x="10253980" y="8551166"/>
                  <a:pt x="10251187" y="8555266"/>
                  <a:pt x="10247630" y="8555266"/>
                </a:cubicBezTo>
                <a:lnTo>
                  <a:pt x="6350" y="8555266"/>
                </a:lnTo>
                <a:cubicBezTo>
                  <a:pt x="2794" y="8555266"/>
                  <a:pt x="0" y="8551166"/>
                  <a:pt x="0" y="8545946"/>
                </a:cubicBezTo>
                <a:lnTo>
                  <a:pt x="0" y="9321"/>
                </a:lnTo>
                <a:cubicBezTo>
                  <a:pt x="0" y="4101"/>
                  <a:pt x="2794" y="0"/>
                  <a:pt x="6350" y="0"/>
                </a:cubicBezTo>
                <a:moveTo>
                  <a:pt x="6350" y="18642"/>
                </a:moveTo>
                <a:lnTo>
                  <a:pt x="6350" y="9321"/>
                </a:lnTo>
                <a:lnTo>
                  <a:pt x="12700" y="9321"/>
                </a:lnTo>
                <a:lnTo>
                  <a:pt x="12700" y="8545946"/>
                </a:lnTo>
                <a:lnTo>
                  <a:pt x="6350" y="8545946"/>
                </a:lnTo>
                <a:lnTo>
                  <a:pt x="6350" y="8536625"/>
                </a:lnTo>
                <a:lnTo>
                  <a:pt x="10247630" y="8536625"/>
                </a:lnTo>
                <a:lnTo>
                  <a:pt x="10247630" y="8545946"/>
                </a:lnTo>
                <a:lnTo>
                  <a:pt x="10241280" y="8545946"/>
                </a:lnTo>
                <a:lnTo>
                  <a:pt x="10241280" y="9321"/>
                </a:lnTo>
                <a:lnTo>
                  <a:pt x="10247630" y="9321"/>
                </a:lnTo>
                <a:lnTo>
                  <a:pt x="10247630" y="18642"/>
                </a:lnTo>
                <a:lnTo>
                  <a:pt x="6350" y="1864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txBox="1"/>
          <p:nvPr/>
        </p:nvSpPr>
        <p:spPr>
          <a:xfrm>
            <a:off x="4203382" y="5784195"/>
            <a:ext cx="9930005" cy="1252920"/>
          </a:xfrm>
          <a:prstGeom prst="rect">
            <a:avLst/>
          </a:prstGeom>
          <a:noFill/>
          <a:ln>
            <a:noFill/>
          </a:ln>
        </p:spPr>
        <p:txBody>
          <a:bodyPr spcFirstLastPara="1" wrap="square" lIns="0" tIns="0" rIns="0" bIns="0" anchor="t" anchorCtr="0">
            <a:spAutoFit/>
          </a:bodyPr>
          <a:lstStyle/>
          <a:p>
            <a:pPr marL="0" marR="0" lvl="0" indent="0" algn="ctr" rtl="0">
              <a:lnSpc>
                <a:spcPct val="99605"/>
              </a:lnSpc>
              <a:spcBef>
                <a:spcPts val="0"/>
              </a:spcBef>
              <a:spcAft>
                <a:spcPts val="0"/>
              </a:spcAft>
              <a:buNone/>
            </a:pPr>
            <a:r>
              <a:rPr lang="en-US" sz="9389" b="0" i="0" u="none" strike="noStrike" cap="none">
                <a:solidFill>
                  <a:srgbClr val="000000"/>
                </a:solidFill>
                <a:latin typeface="Lilita One"/>
                <a:ea typeface="Lilita One"/>
                <a:cs typeface="Lilita One"/>
                <a:sym typeface="Lilita One"/>
              </a:rPr>
              <a:t>THANK YOU</a:t>
            </a:r>
            <a:endParaRPr/>
          </a:p>
        </p:txBody>
      </p:sp>
      <p:grpSp>
        <p:nvGrpSpPr>
          <p:cNvPr id="334" name="Google Shape;334;p15"/>
          <p:cNvGrpSpPr/>
          <p:nvPr/>
        </p:nvGrpSpPr>
        <p:grpSpPr>
          <a:xfrm>
            <a:off x="5373707" y="1901595"/>
            <a:ext cx="7540616" cy="1631844"/>
            <a:chOff x="0" y="0"/>
            <a:chExt cx="10054155" cy="2175792"/>
          </a:xfrm>
        </p:grpSpPr>
        <p:sp>
          <p:nvSpPr>
            <p:cNvPr id="335" name="Google Shape;335;p15"/>
            <p:cNvSpPr/>
            <p:nvPr/>
          </p:nvSpPr>
          <p:spPr>
            <a:xfrm>
              <a:off x="0" y="131552"/>
              <a:ext cx="1787412" cy="1810545"/>
            </a:xfrm>
            <a:custGeom>
              <a:avLst/>
              <a:gdLst/>
              <a:ahLst/>
              <a:cxnLst/>
              <a:rect l="l" t="t" r="r" b="b"/>
              <a:pathLst>
                <a:path w="1787412" h="1810545" extrusionOk="0">
                  <a:moveTo>
                    <a:pt x="0" y="0"/>
                  </a:moveTo>
                  <a:lnTo>
                    <a:pt x="1787412" y="0"/>
                  </a:lnTo>
                  <a:lnTo>
                    <a:pt x="1787412" y="1810545"/>
                  </a:lnTo>
                  <a:lnTo>
                    <a:pt x="0" y="1810545"/>
                  </a:lnTo>
                  <a:lnTo>
                    <a:pt x="0" y="0"/>
                  </a:lnTo>
                  <a:close/>
                </a:path>
              </a:pathLst>
            </a:custGeom>
            <a:blipFill rotWithShape="1">
              <a:blip r:embed="rId4">
                <a:alphaModFix/>
              </a:blip>
              <a:stretch>
                <a:fillRect/>
              </a:stretch>
            </a:blipFill>
            <a:ln>
              <a:noFill/>
            </a:ln>
          </p:spPr>
        </p:sp>
        <p:sp>
          <p:nvSpPr>
            <p:cNvPr id="336" name="Google Shape;336;p15"/>
            <p:cNvSpPr/>
            <p:nvPr/>
          </p:nvSpPr>
          <p:spPr>
            <a:xfrm>
              <a:off x="2092212" y="131552"/>
              <a:ext cx="1971667" cy="1810545"/>
            </a:xfrm>
            <a:custGeom>
              <a:avLst/>
              <a:gdLst/>
              <a:ahLst/>
              <a:cxnLst/>
              <a:rect l="l" t="t" r="r" b="b"/>
              <a:pathLst>
                <a:path w="1971667" h="1810545" extrusionOk="0">
                  <a:moveTo>
                    <a:pt x="0" y="0"/>
                  </a:moveTo>
                  <a:lnTo>
                    <a:pt x="1971667" y="0"/>
                  </a:lnTo>
                  <a:lnTo>
                    <a:pt x="1971667" y="1810545"/>
                  </a:lnTo>
                  <a:lnTo>
                    <a:pt x="0" y="1810545"/>
                  </a:lnTo>
                  <a:lnTo>
                    <a:pt x="0" y="0"/>
                  </a:lnTo>
                  <a:close/>
                </a:path>
              </a:pathLst>
            </a:custGeom>
            <a:blipFill rotWithShape="1">
              <a:blip r:embed="rId5">
                <a:alphaModFix/>
              </a:blip>
              <a:stretch>
                <a:fillRect/>
              </a:stretch>
            </a:blipFill>
            <a:ln>
              <a:noFill/>
            </a:ln>
          </p:spPr>
        </p:sp>
        <p:sp>
          <p:nvSpPr>
            <p:cNvPr id="337" name="Google Shape;337;p15"/>
            <p:cNvSpPr/>
            <p:nvPr/>
          </p:nvSpPr>
          <p:spPr>
            <a:xfrm>
              <a:off x="4228979" y="0"/>
              <a:ext cx="2259992" cy="2175792"/>
            </a:xfrm>
            <a:custGeom>
              <a:avLst/>
              <a:gdLst/>
              <a:ahLst/>
              <a:cxnLst/>
              <a:rect l="l" t="t" r="r" b="b"/>
              <a:pathLst>
                <a:path w="2259992" h="2175792" extrusionOk="0">
                  <a:moveTo>
                    <a:pt x="0" y="0"/>
                  </a:moveTo>
                  <a:lnTo>
                    <a:pt x="2259992" y="0"/>
                  </a:lnTo>
                  <a:lnTo>
                    <a:pt x="2259992" y="2175792"/>
                  </a:lnTo>
                  <a:lnTo>
                    <a:pt x="0" y="2175792"/>
                  </a:lnTo>
                  <a:lnTo>
                    <a:pt x="0" y="0"/>
                  </a:lnTo>
                  <a:close/>
                </a:path>
              </a:pathLst>
            </a:custGeom>
            <a:blipFill rotWithShape="1">
              <a:blip r:embed="rId6">
                <a:alphaModFix/>
              </a:blip>
              <a:stretch>
                <a:fillRect/>
              </a:stretch>
            </a:blipFill>
            <a:ln>
              <a:noFill/>
            </a:ln>
          </p:spPr>
        </p:sp>
        <p:sp>
          <p:nvSpPr>
            <p:cNvPr id="338" name="Google Shape;338;p15"/>
            <p:cNvSpPr/>
            <p:nvPr/>
          </p:nvSpPr>
          <p:spPr>
            <a:xfrm>
              <a:off x="6654071" y="131552"/>
              <a:ext cx="3400084" cy="1810545"/>
            </a:xfrm>
            <a:custGeom>
              <a:avLst/>
              <a:gdLst/>
              <a:ahLst/>
              <a:cxnLst/>
              <a:rect l="l" t="t" r="r" b="b"/>
              <a:pathLst>
                <a:path w="3400084" h="1810545" extrusionOk="0">
                  <a:moveTo>
                    <a:pt x="0" y="0"/>
                  </a:moveTo>
                  <a:lnTo>
                    <a:pt x="3400084" y="0"/>
                  </a:lnTo>
                  <a:lnTo>
                    <a:pt x="3400084" y="1810545"/>
                  </a:lnTo>
                  <a:lnTo>
                    <a:pt x="0" y="1810545"/>
                  </a:lnTo>
                  <a:lnTo>
                    <a:pt x="0" y="0"/>
                  </a:lnTo>
                  <a:close/>
                </a:path>
              </a:pathLst>
            </a:custGeom>
            <a:blipFill rotWithShape="1">
              <a:blip r:embed="rId7">
                <a:alphaModFix/>
              </a:blip>
              <a:stretch>
                <a:fillRect/>
              </a:stretch>
            </a:blipFill>
            <a:ln>
              <a:noFill/>
            </a:ln>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sp>
      <p:sp>
        <p:nvSpPr>
          <p:cNvPr id="164" name="Google Shape;164;p5"/>
          <p:cNvSpPr/>
          <p:nvPr/>
        </p:nvSpPr>
        <p:spPr>
          <a:xfrm>
            <a:off x="284416" y="191452"/>
            <a:ext cx="17767935" cy="9904096"/>
          </a:xfrm>
          <a:custGeom>
            <a:avLst/>
            <a:gdLst/>
            <a:ahLst/>
            <a:cxnLst/>
            <a:rect l="l" t="t" r="r" b="b"/>
            <a:pathLst>
              <a:path w="23690580" h="13205461" extrusionOk="0">
                <a:moveTo>
                  <a:pt x="19050" y="0"/>
                </a:moveTo>
                <a:lnTo>
                  <a:pt x="23671530" y="0"/>
                </a:lnTo>
                <a:cubicBezTo>
                  <a:pt x="23682071" y="0"/>
                  <a:pt x="23690580" y="8509"/>
                  <a:pt x="23690580" y="19050"/>
                </a:cubicBezTo>
                <a:lnTo>
                  <a:pt x="23690580" y="13186411"/>
                </a:lnTo>
                <a:cubicBezTo>
                  <a:pt x="23690580" y="13196951"/>
                  <a:pt x="23682071" y="13205461"/>
                  <a:pt x="23671530" y="13205461"/>
                </a:cubicBezTo>
                <a:lnTo>
                  <a:pt x="19050" y="13205461"/>
                </a:lnTo>
                <a:cubicBezTo>
                  <a:pt x="8509" y="13205461"/>
                  <a:pt x="0" y="13196951"/>
                  <a:pt x="0" y="13186411"/>
                </a:cubicBezTo>
                <a:lnTo>
                  <a:pt x="0" y="19050"/>
                </a:lnTo>
                <a:cubicBezTo>
                  <a:pt x="0" y="8509"/>
                  <a:pt x="8509" y="0"/>
                  <a:pt x="19050" y="0"/>
                </a:cubicBezTo>
                <a:moveTo>
                  <a:pt x="19050" y="38100"/>
                </a:moveTo>
                <a:lnTo>
                  <a:pt x="19050" y="19050"/>
                </a:lnTo>
                <a:lnTo>
                  <a:pt x="38100" y="19050"/>
                </a:lnTo>
                <a:lnTo>
                  <a:pt x="38100" y="13186411"/>
                </a:lnTo>
                <a:lnTo>
                  <a:pt x="19050" y="13186411"/>
                </a:lnTo>
                <a:lnTo>
                  <a:pt x="19050" y="13167361"/>
                </a:lnTo>
                <a:lnTo>
                  <a:pt x="23671530" y="13167361"/>
                </a:lnTo>
                <a:lnTo>
                  <a:pt x="23671530" y="13186411"/>
                </a:lnTo>
                <a:lnTo>
                  <a:pt x="23652480" y="13186411"/>
                </a:lnTo>
                <a:lnTo>
                  <a:pt x="23652480" y="19050"/>
                </a:lnTo>
                <a:lnTo>
                  <a:pt x="23671530" y="19050"/>
                </a:lnTo>
                <a:lnTo>
                  <a:pt x="23671530"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5" name="Google Shape;165;p5"/>
          <p:cNvGrpSpPr/>
          <p:nvPr/>
        </p:nvGrpSpPr>
        <p:grpSpPr>
          <a:xfrm>
            <a:off x="3186112" y="2980046"/>
            <a:ext cx="11500106" cy="1725835"/>
            <a:chOff x="0" y="0"/>
            <a:chExt cx="14973300" cy="2301113"/>
          </a:xfrm>
        </p:grpSpPr>
        <p:sp>
          <p:nvSpPr>
            <p:cNvPr id="166" name="Google Shape;166;p5"/>
            <p:cNvSpPr/>
            <p:nvPr/>
          </p:nvSpPr>
          <p:spPr>
            <a:xfrm>
              <a:off x="19050" y="19050"/>
              <a:ext cx="14935200" cy="2263013"/>
            </a:xfrm>
            <a:custGeom>
              <a:avLst/>
              <a:gdLst/>
              <a:ahLst/>
              <a:cxnLst/>
              <a:rect l="l" t="t" r="r" b="b"/>
              <a:pathLst>
                <a:path w="14935200" h="2263013" extrusionOk="0">
                  <a:moveTo>
                    <a:pt x="0" y="226314"/>
                  </a:moveTo>
                  <a:cubicBezTo>
                    <a:pt x="0" y="101346"/>
                    <a:pt x="102743" y="0"/>
                    <a:pt x="229489" y="0"/>
                  </a:cubicBezTo>
                  <a:lnTo>
                    <a:pt x="14705712" y="0"/>
                  </a:lnTo>
                  <a:cubicBezTo>
                    <a:pt x="14832457" y="0"/>
                    <a:pt x="14935200" y="101346"/>
                    <a:pt x="14935200" y="226314"/>
                  </a:cubicBezTo>
                  <a:lnTo>
                    <a:pt x="14935200" y="2036699"/>
                  </a:lnTo>
                  <a:cubicBezTo>
                    <a:pt x="14935200" y="2161667"/>
                    <a:pt x="14832457" y="2263013"/>
                    <a:pt x="14705712" y="2263013"/>
                  </a:cubicBezTo>
                  <a:lnTo>
                    <a:pt x="229489" y="2263013"/>
                  </a:lnTo>
                  <a:cubicBezTo>
                    <a:pt x="102743" y="2263013"/>
                    <a:pt x="0" y="2161667"/>
                    <a:pt x="0" y="2036699"/>
                  </a:cubicBezTo>
                  <a:close/>
                </a:path>
              </a:pathLst>
            </a:custGeom>
            <a:solidFill>
              <a:srgbClr val="F0A2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5"/>
            <p:cNvSpPr/>
            <p:nvPr/>
          </p:nvSpPr>
          <p:spPr>
            <a:xfrm>
              <a:off x="0" y="0"/>
              <a:ext cx="14973300" cy="2301113"/>
            </a:xfrm>
            <a:custGeom>
              <a:avLst/>
              <a:gdLst/>
              <a:ahLst/>
              <a:cxnLst/>
              <a:rect l="l" t="t" r="r" b="b"/>
              <a:pathLst>
                <a:path w="14973300" h="2301113" extrusionOk="0">
                  <a:moveTo>
                    <a:pt x="0" y="245364"/>
                  </a:moveTo>
                  <a:cubicBezTo>
                    <a:pt x="0" y="109601"/>
                    <a:pt x="111506" y="0"/>
                    <a:pt x="248539" y="0"/>
                  </a:cubicBezTo>
                  <a:lnTo>
                    <a:pt x="14724762" y="0"/>
                  </a:lnTo>
                  <a:lnTo>
                    <a:pt x="14724762" y="19050"/>
                  </a:lnTo>
                  <a:lnTo>
                    <a:pt x="14724762" y="0"/>
                  </a:lnTo>
                  <a:cubicBezTo>
                    <a:pt x="14861794" y="0"/>
                    <a:pt x="14973300" y="109601"/>
                    <a:pt x="14973300" y="245364"/>
                  </a:cubicBezTo>
                  <a:lnTo>
                    <a:pt x="14954250" y="245364"/>
                  </a:lnTo>
                  <a:lnTo>
                    <a:pt x="14973300" y="245364"/>
                  </a:lnTo>
                  <a:lnTo>
                    <a:pt x="14973300" y="2055749"/>
                  </a:lnTo>
                  <a:lnTo>
                    <a:pt x="14954250" y="2055749"/>
                  </a:lnTo>
                  <a:lnTo>
                    <a:pt x="14973300" y="2055749"/>
                  </a:lnTo>
                  <a:cubicBezTo>
                    <a:pt x="14973300" y="2191512"/>
                    <a:pt x="14861794" y="2301113"/>
                    <a:pt x="14724762" y="2301113"/>
                  </a:cubicBezTo>
                  <a:lnTo>
                    <a:pt x="14724762" y="2282063"/>
                  </a:lnTo>
                  <a:lnTo>
                    <a:pt x="14724762" y="2301113"/>
                  </a:lnTo>
                  <a:lnTo>
                    <a:pt x="248539" y="2301113"/>
                  </a:lnTo>
                  <a:lnTo>
                    <a:pt x="248539" y="2282063"/>
                  </a:lnTo>
                  <a:lnTo>
                    <a:pt x="248539" y="2301113"/>
                  </a:lnTo>
                  <a:cubicBezTo>
                    <a:pt x="111506" y="2301113"/>
                    <a:pt x="0" y="2191512"/>
                    <a:pt x="0" y="2055749"/>
                  </a:cubicBezTo>
                  <a:lnTo>
                    <a:pt x="0" y="245364"/>
                  </a:lnTo>
                  <a:lnTo>
                    <a:pt x="19050" y="245364"/>
                  </a:lnTo>
                  <a:lnTo>
                    <a:pt x="0" y="245364"/>
                  </a:lnTo>
                  <a:moveTo>
                    <a:pt x="38100" y="245364"/>
                  </a:moveTo>
                  <a:lnTo>
                    <a:pt x="38100" y="2055749"/>
                  </a:lnTo>
                  <a:lnTo>
                    <a:pt x="19050" y="2055749"/>
                  </a:lnTo>
                  <a:lnTo>
                    <a:pt x="38100" y="2055749"/>
                  </a:lnTo>
                  <a:cubicBezTo>
                    <a:pt x="38100" y="2169922"/>
                    <a:pt x="132080" y="2263013"/>
                    <a:pt x="248539" y="2263013"/>
                  </a:cubicBezTo>
                  <a:lnTo>
                    <a:pt x="14724762" y="2263013"/>
                  </a:lnTo>
                  <a:cubicBezTo>
                    <a:pt x="14841221" y="2263013"/>
                    <a:pt x="14935200" y="2169922"/>
                    <a:pt x="14935200" y="2055749"/>
                  </a:cubicBezTo>
                  <a:lnTo>
                    <a:pt x="14935200" y="245364"/>
                  </a:lnTo>
                  <a:cubicBezTo>
                    <a:pt x="14935200" y="131191"/>
                    <a:pt x="14841221" y="38100"/>
                    <a:pt x="14724762" y="38100"/>
                  </a:cubicBezTo>
                  <a:lnTo>
                    <a:pt x="248539" y="38100"/>
                  </a:lnTo>
                  <a:lnTo>
                    <a:pt x="248539" y="19050"/>
                  </a:lnTo>
                  <a:lnTo>
                    <a:pt x="248539" y="38100"/>
                  </a:lnTo>
                  <a:cubicBezTo>
                    <a:pt x="132080" y="38100"/>
                    <a:pt x="38100" y="131191"/>
                    <a:pt x="38100" y="24536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8" name="Google Shape;168;p5"/>
          <p:cNvSpPr txBox="1"/>
          <p:nvPr/>
        </p:nvSpPr>
        <p:spPr>
          <a:xfrm>
            <a:off x="3362029" y="3510953"/>
            <a:ext cx="11324188" cy="53181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8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Mengetahui</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dan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memahami</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cara</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memperoleh</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sumber</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modal</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69" name="Google Shape;169;p5"/>
          <p:cNvGrpSpPr/>
          <p:nvPr/>
        </p:nvGrpSpPr>
        <p:grpSpPr>
          <a:xfrm>
            <a:off x="3186112" y="4982784"/>
            <a:ext cx="1725740" cy="1725740"/>
            <a:chOff x="0" y="0"/>
            <a:chExt cx="2300986" cy="2300986"/>
          </a:xfrm>
        </p:grpSpPr>
        <p:sp>
          <p:nvSpPr>
            <p:cNvPr id="170" name="Google Shape;170;p5"/>
            <p:cNvSpPr/>
            <p:nvPr/>
          </p:nvSpPr>
          <p:spPr>
            <a:xfrm>
              <a:off x="19050" y="19050"/>
              <a:ext cx="2262886" cy="2262886"/>
            </a:xfrm>
            <a:custGeom>
              <a:avLst/>
              <a:gdLst/>
              <a:ahLst/>
              <a:cxnLst/>
              <a:rect l="l" t="t" r="r" b="b"/>
              <a:pathLst>
                <a:path w="2262886" h="2262886" extrusionOk="0">
                  <a:moveTo>
                    <a:pt x="0" y="377190"/>
                  </a:moveTo>
                  <a:cubicBezTo>
                    <a:pt x="0" y="168910"/>
                    <a:pt x="168910" y="0"/>
                    <a:pt x="377190" y="0"/>
                  </a:cubicBezTo>
                  <a:lnTo>
                    <a:pt x="1885696" y="0"/>
                  </a:lnTo>
                  <a:cubicBezTo>
                    <a:pt x="2093976" y="0"/>
                    <a:pt x="2262886" y="168910"/>
                    <a:pt x="2262886" y="377190"/>
                  </a:cubicBezTo>
                  <a:lnTo>
                    <a:pt x="2262886" y="1885696"/>
                  </a:lnTo>
                  <a:cubicBezTo>
                    <a:pt x="2262886" y="2093976"/>
                    <a:pt x="2093976" y="2262886"/>
                    <a:pt x="1885696" y="2262886"/>
                  </a:cubicBezTo>
                  <a:lnTo>
                    <a:pt x="377190" y="2262886"/>
                  </a:lnTo>
                  <a:cubicBezTo>
                    <a:pt x="168910" y="2262886"/>
                    <a:pt x="0" y="2093976"/>
                    <a:pt x="0" y="1885696"/>
                  </a:cubicBezTo>
                  <a:close/>
                </a:path>
              </a:pathLst>
            </a:custGeom>
            <a:blipFill rotWithShape="1">
              <a:blip r:embed="rId4">
                <a:alphaModFix/>
              </a:blip>
              <a:stretch>
                <a:fillRect l="-840" t="-5230" r="-845" b="-5233"/>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5"/>
            <p:cNvSpPr/>
            <p:nvPr/>
          </p:nvSpPr>
          <p:spPr>
            <a:xfrm>
              <a:off x="0" y="0"/>
              <a:ext cx="2300986" cy="2300986"/>
            </a:xfrm>
            <a:custGeom>
              <a:avLst/>
              <a:gdLst/>
              <a:ahLst/>
              <a:cxnLst/>
              <a:rect l="l" t="t" r="r" b="b"/>
              <a:pathLst>
                <a:path w="2300986" h="2300986" extrusionOk="0">
                  <a:moveTo>
                    <a:pt x="0" y="396240"/>
                  </a:moveTo>
                  <a:cubicBezTo>
                    <a:pt x="0" y="177419"/>
                    <a:pt x="177419" y="0"/>
                    <a:pt x="396240" y="0"/>
                  </a:cubicBezTo>
                  <a:lnTo>
                    <a:pt x="1904746" y="0"/>
                  </a:lnTo>
                  <a:lnTo>
                    <a:pt x="1904746" y="19050"/>
                  </a:lnTo>
                  <a:lnTo>
                    <a:pt x="1904746" y="0"/>
                  </a:lnTo>
                  <a:lnTo>
                    <a:pt x="1904746" y="19050"/>
                  </a:lnTo>
                  <a:lnTo>
                    <a:pt x="1904746" y="0"/>
                  </a:lnTo>
                  <a:cubicBezTo>
                    <a:pt x="2123567" y="0"/>
                    <a:pt x="2300986" y="177419"/>
                    <a:pt x="2300986" y="396240"/>
                  </a:cubicBezTo>
                  <a:lnTo>
                    <a:pt x="2281936" y="396240"/>
                  </a:lnTo>
                  <a:lnTo>
                    <a:pt x="2300986" y="396240"/>
                  </a:lnTo>
                  <a:lnTo>
                    <a:pt x="2300986" y="1904746"/>
                  </a:lnTo>
                  <a:lnTo>
                    <a:pt x="2281936" y="1904746"/>
                  </a:lnTo>
                  <a:lnTo>
                    <a:pt x="2300986" y="1904746"/>
                  </a:lnTo>
                  <a:cubicBezTo>
                    <a:pt x="2300986" y="2123567"/>
                    <a:pt x="2123567" y="2300986"/>
                    <a:pt x="1904746" y="2300986"/>
                  </a:cubicBezTo>
                  <a:lnTo>
                    <a:pt x="1904746" y="2281936"/>
                  </a:lnTo>
                  <a:lnTo>
                    <a:pt x="1904746" y="2300986"/>
                  </a:lnTo>
                  <a:lnTo>
                    <a:pt x="396240" y="2300986"/>
                  </a:lnTo>
                  <a:lnTo>
                    <a:pt x="396240" y="2281936"/>
                  </a:lnTo>
                  <a:lnTo>
                    <a:pt x="396240" y="2300986"/>
                  </a:lnTo>
                  <a:cubicBezTo>
                    <a:pt x="177419" y="2300986"/>
                    <a:pt x="0" y="2123567"/>
                    <a:pt x="0" y="1904746"/>
                  </a:cubicBezTo>
                  <a:lnTo>
                    <a:pt x="0" y="396240"/>
                  </a:lnTo>
                  <a:lnTo>
                    <a:pt x="19050" y="396240"/>
                  </a:lnTo>
                  <a:lnTo>
                    <a:pt x="0" y="396240"/>
                  </a:lnTo>
                  <a:moveTo>
                    <a:pt x="38100" y="396240"/>
                  </a:moveTo>
                  <a:lnTo>
                    <a:pt x="38100" y="1904746"/>
                  </a:lnTo>
                  <a:lnTo>
                    <a:pt x="19050" y="1904746"/>
                  </a:lnTo>
                  <a:lnTo>
                    <a:pt x="38100" y="1904746"/>
                  </a:lnTo>
                  <a:cubicBezTo>
                    <a:pt x="38100" y="2102612"/>
                    <a:pt x="198501" y="2262886"/>
                    <a:pt x="396240" y="2262886"/>
                  </a:cubicBezTo>
                  <a:lnTo>
                    <a:pt x="1904746" y="2262886"/>
                  </a:lnTo>
                  <a:cubicBezTo>
                    <a:pt x="2102612" y="2262886"/>
                    <a:pt x="2262886" y="2102485"/>
                    <a:pt x="2262886" y="1904746"/>
                  </a:cubicBezTo>
                  <a:lnTo>
                    <a:pt x="2262886" y="396240"/>
                  </a:lnTo>
                  <a:cubicBezTo>
                    <a:pt x="2262886" y="198374"/>
                    <a:pt x="2102485" y="38100"/>
                    <a:pt x="1904746" y="38100"/>
                  </a:cubicBezTo>
                  <a:lnTo>
                    <a:pt x="396240" y="38100"/>
                  </a:lnTo>
                  <a:lnTo>
                    <a:pt x="396240" y="19050"/>
                  </a:lnTo>
                  <a:lnTo>
                    <a:pt x="396240" y="38100"/>
                  </a:lnTo>
                  <a:cubicBezTo>
                    <a:pt x="198501" y="38100"/>
                    <a:pt x="38100" y="198501"/>
                    <a:pt x="38100" y="39624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2" name="Google Shape;172;p5"/>
          <p:cNvGrpSpPr/>
          <p:nvPr/>
        </p:nvGrpSpPr>
        <p:grpSpPr>
          <a:xfrm>
            <a:off x="4985181" y="4982784"/>
            <a:ext cx="11111710" cy="1725835"/>
            <a:chOff x="0" y="0"/>
            <a:chExt cx="12574525" cy="2301113"/>
          </a:xfrm>
        </p:grpSpPr>
        <p:sp>
          <p:nvSpPr>
            <p:cNvPr id="173" name="Google Shape;173;p5"/>
            <p:cNvSpPr/>
            <p:nvPr/>
          </p:nvSpPr>
          <p:spPr>
            <a:xfrm>
              <a:off x="19050" y="19050"/>
              <a:ext cx="12536425" cy="2262886"/>
            </a:xfrm>
            <a:custGeom>
              <a:avLst/>
              <a:gdLst/>
              <a:ahLst/>
              <a:cxnLst/>
              <a:rect l="l" t="t" r="r" b="b"/>
              <a:pathLst>
                <a:path w="12536425" h="2262886" extrusionOk="0">
                  <a:moveTo>
                    <a:pt x="0" y="377190"/>
                  </a:moveTo>
                  <a:cubicBezTo>
                    <a:pt x="0" y="168910"/>
                    <a:pt x="171196" y="0"/>
                    <a:pt x="382397" y="0"/>
                  </a:cubicBezTo>
                  <a:lnTo>
                    <a:pt x="12154027" y="0"/>
                  </a:lnTo>
                  <a:cubicBezTo>
                    <a:pt x="12365228" y="0"/>
                    <a:pt x="12536425" y="168910"/>
                    <a:pt x="12536425" y="377190"/>
                  </a:cubicBezTo>
                  <a:lnTo>
                    <a:pt x="12536425" y="1885696"/>
                  </a:lnTo>
                  <a:cubicBezTo>
                    <a:pt x="12536425" y="2093976"/>
                    <a:pt x="12365228" y="2262886"/>
                    <a:pt x="12154027" y="2262886"/>
                  </a:cubicBezTo>
                  <a:lnTo>
                    <a:pt x="382397" y="2262886"/>
                  </a:lnTo>
                  <a:cubicBezTo>
                    <a:pt x="171196" y="2262886"/>
                    <a:pt x="0" y="2093976"/>
                    <a:pt x="0" y="1885696"/>
                  </a:cubicBezTo>
                  <a:close/>
                </a:path>
              </a:pathLst>
            </a:custGeom>
            <a:solidFill>
              <a:srgbClr val="F0A2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5"/>
            <p:cNvSpPr/>
            <p:nvPr/>
          </p:nvSpPr>
          <p:spPr>
            <a:xfrm>
              <a:off x="0" y="0"/>
              <a:ext cx="12574525" cy="2301113"/>
            </a:xfrm>
            <a:custGeom>
              <a:avLst/>
              <a:gdLst/>
              <a:ahLst/>
              <a:cxnLst/>
              <a:rect l="l" t="t" r="r" b="b"/>
              <a:pathLst>
                <a:path w="12574525" h="2301113" extrusionOk="0">
                  <a:moveTo>
                    <a:pt x="0" y="396240"/>
                  </a:moveTo>
                  <a:cubicBezTo>
                    <a:pt x="0" y="177165"/>
                    <a:pt x="179959" y="0"/>
                    <a:pt x="401447" y="0"/>
                  </a:cubicBezTo>
                  <a:lnTo>
                    <a:pt x="12173077" y="0"/>
                  </a:lnTo>
                  <a:lnTo>
                    <a:pt x="12173077" y="19050"/>
                  </a:lnTo>
                  <a:lnTo>
                    <a:pt x="12173077" y="0"/>
                  </a:lnTo>
                  <a:cubicBezTo>
                    <a:pt x="12394565" y="0"/>
                    <a:pt x="12574525" y="177165"/>
                    <a:pt x="12574525" y="396240"/>
                  </a:cubicBezTo>
                  <a:lnTo>
                    <a:pt x="12555475" y="396240"/>
                  </a:lnTo>
                  <a:lnTo>
                    <a:pt x="12574525" y="396240"/>
                  </a:lnTo>
                  <a:lnTo>
                    <a:pt x="12574525" y="1904746"/>
                  </a:lnTo>
                  <a:lnTo>
                    <a:pt x="12555475" y="1904746"/>
                  </a:lnTo>
                  <a:lnTo>
                    <a:pt x="12574525" y="1904746"/>
                  </a:lnTo>
                  <a:cubicBezTo>
                    <a:pt x="12574525" y="2123821"/>
                    <a:pt x="12394565" y="2300986"/>
                    <a:pt x="12173077" y="2300986"/>
                  </a:cubicBezTo>
                  <a:lnTo>
                    <a:pt x="12173077" y="2281936"/>
                  </a:lnTo>
                  <a:lnTo>
                    <a:pt x="12173077" y="2300986"/>
                  </a:lnTo>
                  <a:lnTo>
                    <a:pt x="401447" y="2300986"/>
                  </a:lnTo>
                  <a:lnTo>
                    <a:pt x="401447" y="2281936"/>
                  </a:lnTo>
                  <a:lnTo>
                    <a:pt x="401447" y="2300986"/>
                  </a:lnTo>
                  <a:cubicBezTo>
                    <a:pt x="179959" y="2301113"/>
                    <a:pt x="0" y="2123948"/>
                    <a:pt x="0" y="1904746"/>
                  </a:cubicBezTo>
                  <a:lnTo>
                    <a:pt x="0" y="396240"/>
                  </a:lnTo>
                  <a:lnTo>
                    <a:pt x="19050" y="396240"/>
                  </a:lnTo>
                  <a:lnTo>
                    <a:pt x="0" y="396240"/>
                  </a:lnTo>
                  <a:moveTo>
                    <a:pt x="38100" y="396240"/>
                  </a:moveTo>
                  <a:lnTo>
                    <a:pt x="38100" y="1904746"/>
                  </a:lnTo>
                  <a:lnTo>
                    <a:pt x="19050" y="1904746"/>
                  </a:lnTo>
                  <a:lnTo>
                    <a:pt x="38100" y="1904746"/>
                  </a:lnTo>
                  <a:cubicBezTo>
                    <a:pt x="38100" y="2102358"/>
                    <a:pt x="200533" y="2262886"/>
                    <a:pt x="401447" y="2262886"/>
                  </a:cubicBezTo>
                  <a:lnTo>
                    <a:pt x="12173077" y="2262886"/>
                  </a:lnTo>
                  <a:cubicBezTo>
                    <a:pt x="12373991" y="2262886"/>
                    <a:pt x="12536425" y="2102231"/>
                    <a:pt x="12536425" y="1904746"/>
                  </a:cubicBezTo>
                  <a:lnTo>
                    <a:pt x="12536425" y="396240"/>
                  </a:lnTo>
                  <a:cubicBezTo>
                    <a:pt x="12536425" y="198628"/>
                    <a:pt x="12373991" y="38100"/>
                    <a:pt x="12173077" y="38100"/>
                  </a:cubicBezTo>
                  <a:lnTo>
                    <a:pt x="401447" y="38100"/>
                  </a:lnTo>
                  <a:lnTo>
                    <a:pt x="401447" y="19050"/>
                  </a:lnTo>
                  <a:lnTo>
                    <a:pt x="401447" y="38100"/>
                  </a:lnTo>
                  <a:cubicBezTo>
                    <a:pt x="200533" y="38100"/>
                    <a:pt x="38100" y="198755"/>
                    <a:pt x="38100" y="39624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5" name="Google Shape;175;p5"/>
          <p:cNvSpPr txBox="1"/>
          <p:nvPr/>
        </p:nvSpPr>
        <p:spPr>
          <a:xfrm>
            <a:off x="4970894" y="5389060"/>
            <a:ext cx="10832985" cy="53181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8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Mengetahui</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dan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memahami</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modal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menjalankan</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usaha</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76" name="Google Shape;176;p5"/>
          <p:cNvGrpSpPr/>
          <p:nvPr/>
        </p:nvGrpSpPr>
        <p:grpSpPr>
          <a:xfrm>
            <a:off x="3186112" y="6883689"/>
            <a:ext cx="1725740" cy="1725740"/>
            <a:chOff x="0" y="0"/>
            <a:chExt cx="2300986" cy="2300986"/>
          </a:xfrm>
        </p:grpSpPr>
        <p:sp>
          <p:nvSpPr>
            <p:cNvPr id="177" name="Google Shape;177;p5"/>
            <p:cNvSpPr/>
            <p:nvPr/>
          </p:nvSpPr>
          <p:spPr>
            <a:xfrm>
              <a:off x="19050" y="19050"/>
              <a:ext cx="2262886" cy="2262886"/>
            </a:xfrm>
            <a:custGeom>
              <a:avLst/>
              <a:gdLst/>
              <a:ahLst/>
              <a:cxnLst/>
              <a:rect l="l" t="t" r="r" b="b"/>
              <a:pathLst>
                <a:path w="2262886" h="2262886" extrusionOk="0">
                  <a:moveTo>
                    <a:pt x="0" y="377190"/>
                  </a:moveTo>
                  <a:cubicBezTo>
                    <a:pt x="0" y="168910"/>
                    <a:pt x="168910" y="0"/>
                    <a:pt x="377190" y="0"/>
                  </a:cubicBezTo>
                  <a:lnTo>
                    <a:pt x="1885696" y="0"/>
                  </a:lnTo>
                  <a:cubicBezTo>
                    <a:pt x="2093976" y="0"/>
                    <a:pt x="2262886" y="168910"/>
                    <a:pt x="2262886" y="377190"/>
                  </a:cubicBezTo>
                  <a:lnTo>
                    <a:pt x="2262886" y="1885696"/>
                  </a:lnTo>
                  <a:cubicBezTo>
                    <a:pt x="2262886" y="2093976"/>
                    <a:pt x="2093976" y="2262886"/>
                    <a:pt x="1885696" y="2262886"/>
                  </a:cubicBezTo>
                  <a:lnTo>
                    <a:pt x="377190" y="2262886"/>
                  </a:lnTo>
                  <a:cubicBezTo>
                    <a:pt x="168910" y="2262886"/>
                    <a:pt x="0" y="2093976"/>
                    <a:pt x="0" y="1885696"/>
                  </a:cubicBezTo>
                  <a:close/>
                </a:path>
              </a:pathLst>
            </a:custGeom>
            <a:blipFill rotWithShape="1">
              <a:blip r:embed="rId5">
                <a:alphaModFix/>
              </a:blip>
              <a:stretch>
                <a:fillRect l="-26261" t="-840" r="-26263" b="-845"/>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5"/>
            <p:cNvSpPr/>
            <p:nvPr/>
          </p:nvSpPr>
          <p:spPr>
            <a:xfrm>
              <a:off x="0" y="0"/>
              <a:ext cx="2300986" cy="2300986"/>
            </a:xfrm>
            <a:custGeom>
              <a:avLst/>
              <a:gdLst/>
              <a:ahLst/>
              <a:cxnLst/>
              <a:rect l="l" t="t" r="r" b="b"/>
              <a:pathLst>
                <a:path w="2300986" h="2300986" extrusionOk="0">
                  <a:moveTo>
                    <a:pt x="0" y="396240"/>
                  </a:moveTo>
                  <a:cubicBezTo>
                    <a:pt x="0" y="177419"/>
                    <a:pt x="177419" y="0"/>
                    <a:pt x="396240" y="0"/>
                  </a:cubicBezTo>
                  <a:lnTo>
                    <a:pt x="1904746" y="0"/>
                  </a:lnTo>
                  <a:lnTo>
                    <a:pt x="1904746" y="19050"/>
                  </a:lnTo>
                  <a:lnTo>
                    <a:pt x="1904746" y="0"/>
                  </a:lnTo>
                  <a:lnTo>
                    <a:pt x="1904746" y="19050"/>
                  </a:lnTo>
                  <a:lnTo>
                    <a:pt x="1904746" y="0"/>
                  </a:lnTo>
                  <a:cubicBezTo>
                    <a:pt x="2123567" y="0"/>
                    <a:pt x="2300986" y="177419"/>
                    <a:pt x="2300986" y="396240"/>
                  </a:cubicBezTo>
                  <a:lnTo>
                    <a:pt x="2281936" y="396240"/>
                  </a:lnTo>
                  <a:lnTo>
                    <a:pt x="2300986" y="396240"/>
                  </a:lnTo>
                  <a:lnTo>
                    <a:pt x="2300986" y="1904746"/>
                  </a:lnTo>
                  <a:lnTo>
                    <a:pt x="2281936" y="1904746"/>
                  </a:lnTo>
                  <a:lnTo>
                    <a:pt x="2300986" y="1904746"/>
                  </a:lnTo>
                  <a:cubicBezTo>
                    <a:pt x="2300986" y="2123567"/>
                    <a:pt x="2123567" y="2300986"/>
                    <a:pt x="1904746" y="2300986"/>
                  </a:cubicBezTo>
                  <a:lnTo>
                    <a:pt x="1904746" y="2281936"/>
                  </a:lnTo>
                  <a:lnTo>
                    <a:pt x="1904746" y="2300986"/>
                  </a:lnTo>
                  <a:lnTo>
                    <a:pt x="396240" y="2300986"/>
                  </a:lnTo>
                  <a:lnTo>
                    <a:pt x="396240" y="2281936"/>
                  </a:lnTo>
                  <a:lnTo>
                    <a:pt x="396240" y="2300986"/>
                  </a:lnTo>
                  <a:cubicBezTo>
                    <a:pt x="177419" y="2300986"/>
                    <a:pt x="0" y="2123567"/>
                    <a:pt x="0" y="1904746"/>
                  </a:cubicBezTo>
                  <a:lnTo>
                    <a:pt x="0" y="396240"/>
                  </a:lnTo>
                  <a:lnTo>
                    <a:pt x="19050" y="396240"/>
                  </a:lnTo>
                  <a:lnTo>
                    <a:pt x="0" y="396240"/>
                  </a:lnTo>
                  <a:moveTo>
                    <a:pt x="38100" y="396240"/>
                  </a:moveTo>
                  <a:lnTo>
                    <a:pt x="38100" y="1904746"/>
                  </a:lnTo>
                  <a:lnTo>
                    <a:pt x="19050" y="1904746"/>
                  </a:lnTo>
                  <a:lnTo>
                    <a:pt x="38100" y="1904746"/>
                  </a:lnTo>
                  <a:cubicBezTo>
                    <a:pt x="38100" y="2102612"/>
                    <a:pt x="198501" y="2262886"/>
                    <a:pt x="396240" y="2262886"/>
                  </a:cubicBezTo>
                  <a:lnTo>
                    <a:pt x="1904746" y="2262886"/>
                  </a:lnTo>
                  <a:cubicBezTo>
                    <a:pt x="2102612" y="2262886"/>
                    <a:pt x="2262886" y="2102485"/>
                    <a:pt x="2262886" y="1904746"/>
                  </a:cubicBezTo>
                  <a:lnTo>
                    <a:pt x="2262886" y="396240"/>
                  </a:lnTo>
                  <a:cubicBezTo>
                    <a:pt x="2262886" y="198374"/>
                    <a:pt x="2102485" y="38100"/>
                    <a:pt x="1904746" y="38100"/>
                  </a:cubicBezTo>
                  <a:lnTo>
                    <a:pt x="396240" y="38100"/>
                  </a:lnTo>
                  <a:lnTo>
                    <a:pt x="396240" y="19050"/>
                  </a:lnTo>
                  <a:lnTo>
                    <a:pt x="396240" y="38100"/>
                  </a:lnTo>
                  <a:cubicBezTo>
                    <a:pt x="198501" y="38100"/>
                    <a:pt x="38100" y="198501"/>
                    <a:pt x="38100" y="39624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9" name="Google Shape;179;p5"/>
          <p:cNvGrpSpPr/>
          <p:nvPr/>
        </p:nvGrpSpPr>
        <p:grpSpPr>
          <a:xfrm>
            <a:off x="4985181" y="6883689"/>
            <a:ext cx="12543693" cy="1725835"/>
            <a:chOff x="0" y="0"/>
            <a:chExt cx="12574525" cy="2301113"/>
          </a:xfrm>
        </p:grpSpPr>
        <p:sp>
          <p:nvSpPr>
            <p:cNvPr id="180" name="Google Shape;180;p5"/>
            <p:cNvSpPr/>
            <p:nvPr/>
          </p:nvSpPr>
          <p:spPr>
            <a:xfrm>
              <a:off x="19050" y="19050"/>
              <a:ext cx="12536425" cy="2262886"/>
            </a:xfrm>
            <a:custGeom>
              <a:avLst/>
              <a:gdLst/>
              <a:ahLst/>
              <a:cxnLst/>
              <a:rect l="l" t="t" r="r" b="b"/>
              <a:pathLst>
                <a:path w="12536425" h="2262886" extrusionOk="0">
                  <a:moveTo>
                    <a:pt x="0" y="377190"/>
                  </a:moveTo>
                  <a:cubicBezTo>
                    <a:pt x="0" y="168910"/>
                    <a:pt x="171196" y="0"/>
                    <a:pt x="382397" y="0"/>
                  </a:cubicBezTo>
                  <a:lnTo>
                    <a:pt x="12154027" y="0"/>
                  </a:lnTo>
                  <a:cubicBezTo>
                    <a:pt x="12365228" y="0"/>
                    <a:pt x="12536425" y="168910"/>
                    <a:pt x="12536425" y="377190"/>
                  </a:cubicBezTo>
                  <a:lnTo>
                    <a:pt x="12536425" y="1885696"/>
                  </a:lnTo>
                  <a:cubicBezTo>
                    <a:pt x="12536425" y="2093976"/>
                    <a:pt x="12365228" y="2262886"/>
                    <a:pt x="12154027" y="2262886"/>
                  </a:cubicBezTo>
                  <a:lnTo>
                    <a:pt x="382397" y="2262886"/>
                  </a:lnTo>
                  <a:cubicBezTo>
                    <a:pt x="171196" y="2262886"/>
                    <a:pt x="0" y="2093976"/>
                    <a:pt x="0" y="1885696"/>
                  </a:cubicBezTo>
                  <a:close/>
                </a:path>
              </a:pathLst>
            </a:custGeom>
            <a:solidFill>
              <a:srgbClr val="F0A2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5"/>
            <p:cNvSpPr/>
            <p:nvPr/>
          </p:nvSpPr>
          <p:spPr>
            <a:xfrm>
              <a:off x="0" y="0"/>
              <a:ext cx="12574525" cy="2301113"/>
            </a:xfrm>
            <a:custGeom>
              <a:avLst/>
              <a:gdLst/>
              <a:ahLst/>
              <a:cxnLst/>
              <a:rect l="l" t="t" r="r" b="b"/>
              <a:pathLst>
                <a:path w="12574525" h="2301113" extrusionOk="0">
                  <a:moveTo>
                    <a:pt x="0" y="396240"/>
                  </a:moveTo>
                  <a:cubicBezTo>
                    <a:pt x="0" y="177165"/>
                    <a:pt x="179959" y="0"/>
                    <a:pt x="401447" y="0"/>
                  </a:cubicBezTo>
                  <a:lnTo>
                    <a:pt x="12173077" y="0"/>
                  </a:lnTo>
                  <a:lnTo>
                    <a:pt x="12173077" y="19050"/>
                  </a:lnTo>
                  <a:lnTo>
                    <a:pt x="12173077" y="0"/>
                  </a:lnTo>
                  <a:cubicBezTo>
                    <a:pt x="12394565" y="0"/>
                    <a:pt x="12574525" y="177165"/>
                    <a:pt x="12574525" y="396240"/>
                  </a:cubicBezTo>
                  <a:lnTo>
                    <a:pt x="12555475" y="396240"/>
                  </a:lnTo>
                  <a:lnTo>
                    <a:pt x="12574525" y="396240"/>
                  </a:lnTo>
                  <a:lnTo>
                    <a:pt x="12574525" y="1904746"/>
                  </a:lnTo>
                  <a:lnTo>
                    <a:pt x="12555475" y="1904746"/>
                  </a:lnTo>
                  <a:lnTo>
                    <a:pt x="12574525" y="1904746"/>
                  </a:lnTo>
                  <a:cubicBezTo>
                    <a:pt x="12574525" y="2123821"/>
                    <a:pt x="12394565" y="2300986"/>
                    <a:pt x="12173077" y="2300986"/>
                  </a:cubicBezTo>
                  <a:lnTo>
                    <a:pt x="12173077" y="2281936"/>
                  </a:lnTo>
                  <a:lnTo>
                    <a:pt x="12173077" y="2300986"/>
                  </a:lnTo>
                  <a:lnTo>
                    <a:pt x="401447" y="2300986"/>
                  </a:lnTo>
                  <a:lnTo>
                    <a:pt x="401447" y="2281936"/>
                  </a:lnTo>
                  <a:lnTo>
                    <a:pt x="401447" y="2300986"/>
                  </a:lnTo>
                  <a:cubicBezTo>
                    <a:pt x="179959" y="2301113"/>
                    <a:pt x="0" y="2123948"/>
                    <a:pt x="0" y="1904746"/>
                  </a:cubicBezTo>
                  <a:lnTo>
                    <a:pt x="0" y="396240"/>
                  </a:lnTo>
                  <a:lnTo>
                    <a:pt x="19050" y="396240"/>
                  </a:lnTo>
                  <a:lnTo>
                    <a:pt x="0" y="396240"/>
                  </a:lnTo>
                  <a:moveTo>
                    <a:pt x="38100" y="396240"/>
                  </a:moveTo>
                  <a:lnTo>
                    <a:pt x="38100" y="1904746"/>
                  </a:lnTo>
                  <a:lnTo>
                    <a:pt x="19050" y="1904746"/>
                  </a:lnTo>
                  <a:lnTo>
                    <a:pt x="38100" y="1904746"/>
                  </a:lnTo>
                  <a:cubicBezTo>
                    <a:pt x="38100" y="2102358"/>
                    <a:pt x="200533" y="2262886"/>
                    <a:pt x="401447" y="2262886"/>
                  </a:cubicBezTo>
                  <a:lnTo>
                    <a:pt x="12173077" y="2262886"/>
                  </a:lnTo>
                  <a:cubicBezTo>
                    <a:pt x="12373991" y="2262886"/>
                    <a:pt x="12536425" y="2102231"/>
                    <a:pt x="12536425" y="1904746"/>
                  </a:cubicBezTo>
                  <a:lnTo>
                    <a:pt x="12536425" y="396240"/>
                  </a:lnTo>
                  <a:cubicBezTo>
                    <a:pt x="12536425" y="198628"/>
                    <a:pt x="12373991" y="38100"/>
                    <a:pt x="12173077" y="38100"/>
                  </a:cubicBezTo>
                  <a:lnTo>
                    <a:pt x="401447" y="38100"/>
                  </a:lnTo>
                  <a:lnTo>
                    <a:pt x="401447" y="19050"/>
                  </a:lnTo>
                  <a:lnTo>
                    <a:pt x="401447" y="38100"/>
                  </a:lnTo>
                  <a:cubicBezTo>
                    <a:pt x="200533" y="38100"/>
                    <a:pt x="38100" y="198755"/>
                    <a:pt x="38100" y="39624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2" name="Google Shape;182;p5"/>
          <p:cNvSpPr txBox="1"/>
          <p:nvPr/>
        </p:nvSpPr>
        <p:spPr>
          <a:xfrm>
            <a:off x="5333574" y="7289966"/>
            <a:ext cx="11832991" cy="53181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8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Mengetahui</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dan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memahami</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pertimbangan</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3200" b="0" i="0" u="none" strike="noStrike" kern="0" cap="none" spc="0" normalizeH="0" baseline="0" noProof="0" dirty="0" err="1">
                <a:ln>
                  <a:noFill/>
                </a:ln>
                <a:solidFill>
                  <a:srgbClr val="000000"/>
                </a:solidFill>
                <a:effectLst/>
                <a:uLnTx/>
                <a:uFillTx/>
                <a:latin typeface="Arial"/>
                <a:ea typeface="Arial"/>
                <a:cs typeface="Arial"/>
                <a:sym typeface="Arial"/>
              </a:rPr>
              <a:t>memperoleh</a:t>
            </a: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 modal</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183" name="Google Shape;183;p5"/>
          <p:cNvSpPr txBox="1"/>
          <p:nvPr/>
        </p:nvSpPr>
        <p:spPr>
          <a:xfrm>
            <a:off x="960120" y="745332"/>
            <a:ext cx="14843760" cy="127419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6900" b="1" i="0" u="none" strike="noStrike" kern="0" cap="none" spc="0" normalizeH="0" baseline="0" noProof="0" dirty="0" err="1">
                <a:ln>
                  <a:noFill/>
                </a:ln>
                <a:solidFill>
                  <a:srgbClr val="000000"/>
                </a:solidFill>
                <a:effectLst/>
                <a:uLnTx/>
                <a:uFillTx/>
                <a:latin typeface="Zen Maru Gothic"/>
                <a:ea typeface="Zen Maru Gothic"/>
                <a:cs typeface="Zen Maru Gothic"/>
                <a:sym typeface="Zen Maru Gothic"/>
              </a:rPr>
              <a:t>Tujuan</a:t>
            </a:r>
            <a:r>
              <a:rPr kumimoji="0" lang="en-US" sz="6900" b="1" i="0" u="none" strike="noStrike" kern="0" cap="none" spc="0" normalizeH="0" baseline="0" noProof="0" dirty="0">
                <a:ln>
                  <a:noFill/>
                </a:ln>
                <a:solidFill>
                  <a:srgbClr val="000000"/>
                </a:solidFill>
                <a:effectLst/>
                <a:uLnTx/>
                <a:uFillTx/>
                <a:latin typeface="Zen Maru Gothic"/>
                <a:ea typeface="Zen Maru Gothic"/>
                <a:cs typeface="Zen Maru Gothic"/>
                <a:sym typeface="Zen Maru Gothic"/>
              </a:rPr>
              <a:t> </a:t>
            </a:r>
            <a:r>
              <a:rPr kumimoji="0" lang="en-US" sz="6900" b="1" i="0" u="none" strike="noStrike" kern="0" cap="none" spc="0" normalizeH="0" baseline="0" noProof="0" dirty="0" err="1">
                <a:ln>
                  <a:noFill/>
                </a:ln>
                <a:solidFill>
                  <a:srgbClr val="000000"/>
                </a:solidFill>
                <a:effectLst/>
                <a:uLnTx/>
                <a:uFillTx/>
                <a:latin typeface="Zen Maru Gothic"/>
                <a:ea typeface="Zen Maru Gothic"/>
                <a:cs typeface="Zen Maru Gothic"/>
                <a:sym typeface="Zen Maru Gothic"/>
              </a:rPr>
              <a:t>Pembelajaran</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1639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43F2E"/>
        </a:solidFill>
        <a:effectLst/>
      </p:bgPr>
    </p:bg>
    <p:spTree>
      <p:nvGrpSpPr>
        <p:cNvPr id="1" name="Shape 106"/>
        <p:cNvGrpSpPr/>
        <p:nvPr/>
      </p:nvGrpSpPr>
      <p:grpSpPr>
        <a:xfrm>
          <a:off x="0" y="0"/>
          <a:ext cx="0" cy="0"/>
          <a:chOff x="0" y="0"/>
          <a:chExt cx="0" cy="0"/>
        </a:xfrm>
      </p:grpSpPr>
      <p:sp>
        <p:nvSpPr>
          <p:cNvPr id="107" name="Google Shape;107;p2"/>
          <p:cNvSpPr/>
          <p:nvPr/>
        </p:nvSpPr>
        <p:spPr>
          <a:xfrm>
            <a:off x="284416" y="191452"/>
            <a:ext cx="17767935" cy="9904096"/>
          </a:xfrm>
          <a:custGeom>
            <a:avLst/>
            <a:gdLst/>
            <a:ahLst/>
            <a:cxnLst/>
            <a:rect l="l" t="t" r="r" b="b"/>
            <a:pathLst>
              <a:path w="23690580" h="13205461" extrusionOk="0">
                <a:moveTo>
                  <a:pt x="19050" y="0"/>
                </a:moveTo>
                <a:lnTo>
                  <a:pt x="23671530" y="0"/>
                </a:lnTo>
                <a:cubicBezTo>
                  <a:pt x="23682071" y="0"/>
                  <a:pt x="23690580" y="8509"/>
                  <a:pt x="23690580" y="19050"/>
                </a:cubicBezTo>
                <a:lnTo>
                  <a:pt x="23690580" y="13186411"/>
                </a:lnTo>
                <a:cubicBezTo>
                  <a:pt x="23690580" y="13196951"/>
                  <a:pt x="23682071" y="13205461"/>
                  <a:pt x="23671530" y="13205461"/>
                </a:cubicBezTo>
                <a:lnTo>
                  <a:pt x="19050" y="13205461"/>
                </a:lnTo>
                <a:cubicBezTo>
                  <a:pt x="8509" y="13205461"/>
                  <a:pt x="0" y="13196951"/>
                  <a:pt x="0" y="13186411"/>
                </a:cubicBezTo>
                <a:lnTo>
                  <a:pt x="0" y="19050"/>
                </a:lnTo>
                <a:cubicBezTo>
                  <a:pt x="0" y="8509"/>
                  <a:pt x="8509" y="0"/>
                  <a:pt x="19050" y="0"/>
                </a:cubicBezTo>
                <a:moveTo>
                  <a:pt x="19050" y="38100"/>
                </a:moveTo>
                <a:lnTo>
                  <a:pt x="19050" y="19050"/>
                </a:lnTo>
                <a:lnTo>
                  <a:pt x="38100" y="19050"/>
                </a:lnTo>
                <a:lnTo>
                  <a:pt x="38100" y="13186411"/>
                </a:lnTo>
                <a:lnTo>
                  <a:pt x="19050" y="13186411"/>
                </a:lnTo>
                <a:lnTo>
                  <a:pt x="19050" y="13167361"/>
                </a:lnTo>
                <a:lnTo>
                  <a:pt x="23671530" y="13167361"/>
                </a:lnTo>
                <a:lnTo>
                  <a:pt x="23671530" y="13186411"/>
                </a:lnTo>
                <a:lnTo>
                  <a:pt x="23652480" y="13186411"/>
                </a:lnTo>
                <a:lnTo>
                  <a:pt x="23652480" y="19050"/>
                </a:lnTo>
                <a:lnTo>
                  <a:pt x="23671530" y="19050"/>
                </a:lnTo>
                <a:lnTo>
                  <a:pt x="23671530" y="38100"/>
                </a:lnTo>
                <a:lnTo>
                  <a:pt x="19050" y="38100"/>
                </a:lnTo>
                <a:close/>
              </a:path>
            </a:pathLst>
          </a:custGeom>
          <a:solidFill>
            <a:srgbClr val="95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txBox="1"/>
          <p:nvPr/>
        </p:nvSpPr>
        <p:spPr>
          <a:xfrm>
            <a:off x="1028700" y="2324100"/>
            <a:ext cx="16230600" cy="6648450"/>
          </a:xfrm>
          <a:prstGeom prst="rect">
            <a:avLst/>
          </a:prstGeom>
          <a:noFill/>
          <a:ln>
            <a:noFill/>
          </a:ln>
        </p:spPr>
        <p:txBody>
          <a:bodyPr spcFirstLastPara="1" wrap="square" lIns="0" tIns="0" rIns="0" bIns="0" anchor="t" anchorCtr="0">
            <a:spAutoFit/>
          </a:bodyPr>
          <a:lstStyle/>
          <a:p>
            <a:pPr marL="522565" marR="0" lvl="1" indent="-261283" algn="just" rtl="0">
              <a:lnSpc>
                <a:spcPct val="120020"/>
              </a:lnSpc>
              <a:spcBef>
                <a:spcPts val="0"/>
              </a:spcBef>
              <a:spcAft>
                <a:spcPts val="0"/>
              </a:spcAft>
              <a:buClr>
                <a:srgbClr val="FFFFFF"/>
              </a:buClr>
              <a:buSzPts val="2887"/>
              <a:buFont typeface="Arial"/>
              <a:buChar char="•"/>
            </a:pPr>
            <a:r>
              <a:rPr lang="en-US" sz="2887" b="0" i="0" u="none" strike="noStrike" cap="none">
                <a:solidFill>
                  <a:srgbClr val="FFFFFF"/>
                </a:solidFill>
                <a:latin typeface="Arial"/>
                <a:ea typeface="Arial"/>
                <a:cs typeface="Arial"/>
                <a:sym typeface="Arial"/>
              </a:rPr>
              <a:t>Faktor kegagalan sebuah bisnis dipengaruhi oleh kegagalan seorang pengusaha (entrepreneur) dalam memahami aspek pengetahuan tentang keuangan dan manajemennya (mismanagement). </a:t>
            </a:r>
            <a:endParaRPr/>
          </a:p>
          <a:p>
            <a:pPr marL="522565" marR="0" lvl="1" indent="-261283" algn="just" rtl="0">
              <a:lnSpc>
                <a:spcPct val="120020"/>
              </a:lnSpc>
              <a:spcBef>
                <a:spcPts val="0"/>
              </a:spcBef>
              <a:spcAft>
                <a:spcPts val="0"/>
              </a:spcAft>
              <a:buClr>
                <a:srgbClr val="FFFFFF"/>
              </a:buClr>
              <a:buSzPts val="2887"/>
              <a:buFont typeface="Arial"/>
              <a:buChar char="•"/>
            </a:pPr>
            <a:r>
              <a:rPr lang="en-US" sz="2887" b="0" i="0" u="none" strike="noStrike" cap="none">
                <a:solidFill>
                  <a:srgbClr val="FFFFFF"/>
                </a:solidFill>
                <a:latin typeface="Arial"/>
                <a:ea typeface="Arial"/>
                <a:cs typeface="Arial"/>
                <a:sym typeface="Arial"/>
              </a:rPr>
              <a:t>Seorang entrepreneur harus merekrut seorang manager keuangan setelah bisnis semakin besar dan berkembang, namun tentunya sebelum itu ia harus mengetahui benar tentang manajemen keuangan sebuah perusahaan. </a:t>
            </a:r>
            <a:endParaRPr/>
          </a:p>
          <a:p>
            <a:pPr marL="522565" marR="0" lvl="1" indent="-261283" algn="just" rtl="0">
              <a:lnSpc>
                <a:spcPct val="120020"/>
              </a:lnSpc>
              <a:spcBef>
                <a:spcPts val="0"/>
              </a:spcBef>
              <a:spcAft>
                <a:spcPts val="0"/>
              </a:spcAft>
              <a:buClr>
                <a:srgbClr val="FFFFFF"/>
              </a:buClr>
              <a:buSzPts val="2887"/>
              <a:buFont typeface="Arial"/>
              <a:buChar char="•"/>
            </a:pPr>
            <a:r>
              <a:rPr lang="en-US" sz="2887" b="0" i="0" u="none" strike="noStrike" cap="none">
                <a:solidFill>
                  <a:srgbClr val="FFFFFF"/>
                </a:solidFill>
                <a:latin typeface="Arial"/>
                <a:ea typeface="Arial"/>
                <a:cs typeface="Arial"/>
                <a:sym typeface="Arial"/>
              </a:rPr>
              <a:t> Seperti kita ketahui bahwa salah satu skill atau kemampuan yang harus dimiliki oleh entrepreneur dalam menyusun tim bisnis/perusahaan (The Business Team Skill) adalah “specialist skill” yaitu manajer keuangan untuk bidang keuangan dan cost control untuk pengendalian biaya, karena mengingat semakin ketatnya persaingan di dunia usaha saat ini dan yang akan datang. </a:t>
            </a:r>
            <a:endParaRPr/>
          </a:p>
          <a:p>
            <a:pPr marL="522565" marR="0" lvl="1" indent="-261283" algn="just" rtl="0">
              <a:lnSpc>
                <a:spcPct val="120020"/>
              </a:lnSpc>
              <a:spcBef>
                <a:spcPts val="0"/>
              </a:spcBef>
              <a:spcAft>
                <a:spcPts val="0"/>
              </a:spcAft>
              <a:buClr>
                <a:srgbClr val="FFFFFF"/>
              </a:buClr>
              <a:buSzPts val="2887"/>
              <a:buFont typeface="Arial"/>
              <a:buChar char="•"/>
            </a:pPr>
            <a:r>
              <a:rPr lang="en-US" sz="2887" b="0" i="0" u="none" strike="noStrike" cap="none">
                <a:solidFill>
                  <a:srgbClr val="FFFFFF"/>
                </a:solidFill>
                <a:latin typeface="Arial"/>
                <a:ea typeface="Arial"/>
                <a:cs typeface="Arial"/>
                <a:sym typeface="Arial"/>
              </a:rPr>
              <a:t>Entrepreneur memerlukan suatu tujuan bisnis yang bisa diukur secara kuantitatif agar usaha dapat dievaluasi kinerjanya untuk mempertahankan bisnisnya dan menumbuhkannya. </a:t>
            </a:r>
            <a:endParaRPr/>
          </a:p>
          <a:p>
            <a:pPr marL="522565" marR="0" lvl="1" indent="-261283" algn="just" rtl="0">
              <a:lnSpc>
                <a:spcPct val="120020"/>
              </a:lnSpc>
              <a:spcBef>
                <a:spcPts val="0"/>
              </a:spcBef>
              <a:spcAft>
                <a:spcPts val="0"/>
              </a:spcAft>
              <a:buClr>
                <a:srgbClr val="FFFFFF"/>
              </a:buClr>
              <a:buSzPts val="2887"/>
              <a:buFont typeface="Arial"/>
              <a:buChar char="•"/>
            </a:pPr>
            <a:r>
              <a:rPr lang="en-US" sz="2887" b="0" i="0" u="none" strike="noStrike" cap="none">
                <a:solidFill>
                  <a:srgbClr val="FFFFFF"/>
                </a:solidFill>
                <a:latin typeface="Arial"/>
                <a:ea typeface="Arial"/>
                <a:cs typeface="Arial"/>
                <a:sym typeface="Arial"/>
              </a:rPr>
              <a:t>Tugas seorang entrepreneur, yaitu: melakukan investasi untuk memulai usahanya dan cara memperoleh uang atau cash untuk mewujudkannya, yaitu modal.</a:t>
            </a:r>
            <a:endParaRPr/>
          </a:p>
        </p:txBody>
      </p:sp>
      <p:sp>
        <p:nvSpPr>
          <p:cNvPr id="109" name="Google Shape;109;p2"/>
          <p:cNvSpPr txBox="1"/>
          <p:nvPr/>
        </p:nvSpPr>
        <p:spPr>
          <a:xfrm>
            <a:off x="1028700" y="847725"/>
            <a:ext cx="9135932" cy="10953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0" i="0" u="none" strike="noStrike" cap="none">
                <a:solidFill>
                  <a:srgbClr val="000000"/>
                </a:solidFill>
                <a:latin typeface="Arial"/>
                <a:ea typeface="Arial"/>
                <a:cs typeface="Arial"/>
                <a:sym typeface="Arial"/>
              </a:rPr>
              <a:t>Pendahuluan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p:nvPr/>
        </p:nvSpPr>
        <p:spPr>
          <a:xfrm>
            <a:off x="284416" y="191452"/>
            <a:ext cx="17767935" cy="9904096"/>
          </a:xfrm>
          <a:custGeom>
            <a:avLst/>
            <a:gdLst/>
            <a:ahLst/>
            <a:cxnLst/>
            <a:rect l="l" t="t" r="r" b="b"/>
            <a:pathLst>
              <a:path w="23690580" h="13205461" extrusionOk="0">
                <a:moveTo>
                  <a:pt x="19050" y="0"/>
                </a:moveTo>
                <a:lnTo>
                  <a:pt x="23671530" y="0"/>
                </a:lnTo>
                <a:cubicBezTo>
                  <a:pt x="23682071" y="0"/>
                  <a:pt x="23690580" y="8509"/>
                  <a:pt x="23690580" y="19050"/>
                </a:cubicBezTo>
                <a:lnTo>
                  <a:pt x="23690580" y="13186411"/>
                </a:lnTo>
                <a:cubicBezTo>
                  <a:pt x="23690580" y="13196951"/>
                  <a:pt x="23682071" y="13205461"/>
                  <a:pt x="23671530" y="13205461"/>
                </a:cubicBezTo>
                <a:lnTo>
                  <a:pt x="19050" y="13205461"/>
                </a:lnTo>
                <a:cubicBezTo>
                  <a:pt x="8509" y="13205461"/>
                  <a:pt x="0" y="13196951"/>
                  <a:pt x="0" y="13186411"/>
                </a:cubicBezTo>
                <a:lnTo>
                  <a:pt x="0" y="19050"/>
                </a:lnTo>
                <a:cubicBezTo>
                  <a:pt x="0" y="8509"/>
                  <a:pt x="8509" y="0"/>
                  <a:pt x="19050" y="0"/>
                </a:cubicBezTo>
                <a:moveTo>
                  <a:pt x="19050" y="38100"/>
                </a:moveTo>
                <a:lnTo>
                  <a:pt x="19050" y="19050"/>
                </a:lnTo>
                <a:lnTo>
                  <a:pt x="38100" y="19050"/>
                </a:lnTo>
                <a:lnTo>
                  <a:pt x="38100" y="13186411"/>
                </a:lnTo>
                <a:lnTo>
                  <a:pt x="19050" y="13186411"/>
                </a:lnTo>
                <a:lnTo>
                  <a:pt x="19050" y="13167361"/>
                </a:lnTo>
                <a:lnTo>
                  <a:pt x="23671530" y="13167361"/>
                </a:lnTo>
                <a:lnTo>
                  <a:pt x="23671530" y="13186411"/>
                </a:lnTo>
                <a:lnTo>
                  <a:pt x="23652480" y="13186411"/>
                </a:lnTo>
                <a:lnTo>
                  <a:pt x="23652480" y="19050"/>
                </a:lnTo>
                <a:lnTo>
                  <a:pt x="23671530" y="19050"/>
                </a:lnTo>
                <a:lnTo>
                  <a:pt x="23671530" y="38100"/>
                </a:lnTo>
                <a:lnTo>
                  <a:pt x="19050" y="3810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7623237" y="3405816"/>
            <a:ext cx="3190208" cy="3190208"/>
          </a:xfrm>
          <a:custGeom>
            <a:avLst/>
            <a:gdLst/>
            <a:ahLst/>
            <a:cxnLst/>
            <a:rect l="l" t="t" r="r" b="b"/>
            <a:pathLst>
              <a:path w="4253611" h="4253611" extrusionOk="0">
                <a:moveTo>
                  <a:pt x="0" y="2126742"/>
                </a:moveTo>
                <a:cubicBezTo>
                  <a:pt x="0" y="952246"/>
                  <a:pt x="952246" y="0"/>
                  <a:pt x="2126742" y="0"/>
                </a:cubicBezTo>
                <a:cubicBezTo>
                  <a:pt x="3301238" y="0"/>
                  <a:pt x="4253611" y="952246"/>
                  <a:pt x="4253611" y="2126742"/>
                </a:cubicBezTo>
                <a:cubicBezTo>
                  <a:pt x="4253611" y="3301238"/>
                  <a:pt x="3301365" y="4253611"/>
                  <a:pt x="2126742" y="4253611"/>
                </a:cubicBezTo>
                <a:cubicBezTo>
                  <a:pt x="952119" y="4253611"/>
                  <a:pt x="0" y="3301365"/>
                  <a:pt x="0" y="2126742"/>
                </a:cubicBezTo>
                <a:close/>
              </a:path>
            </a:pathLst>
          </a:custGeom>
          <a:gradFill>
            <a:gsLst>
              <a:gs pos="0">
                <a:srgbClr val="5170FF"/>
              </a:gs>
              <a:gs pos="100000">
                <a:srgbClr val="FF66C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a:off x="7678692" y="4413086"/>
            <a:ext cx="3079272" cy="1046987"/>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en-US" sz="3699" b="0" i="0" u="none" strike="noStrike" cap="none">
                <a:solidFill>
                  <a:srgbClr val="FFFFFF"/>
                </a:solidFill>
                <a:latin typeface="Arimo"/>
                <a:ea typeface="Arimo"/>
                <a:cs typeface="Arimo"/>
                <a:sym typeface="Arimo"/>
              </a:rPr>
              <a:t>SUMBER PENDANAAN</a:t>
            </a:r>
            <a:endParaRPr/>
          </a:p>
        </p:txBody>
      </p:sp>
      <p:sp>
        <p:nvSpPr>
          <p:cNvPr id="117" name="Google Shape;117;p3"/>
          <p:cNvSpPr/>
          <p:nvPr/>
        </p:nvSpPr>
        <p:spPr>
          <a:xfrm rot="-5457672">
            <a:off x="9021088" y="2707903"/>
            <a:ext cx="330803" cy="790956"/>
          </a:xfrm>
          <a:custGeom>
            <a:avLst/>
            <a:gdLst/>
            <a:ahLst/>
            <a:cxnLst/>
            <a:rect l="l" t="t" r="r" b="b"/>
            <a:pathLst>
              <a:path w="441071" h="1054608" extrusionOk="0">
                <a:moveTo>
                  <a:pt x="0" y="210947"/>
                </a:moveTo>
                <a:lnTo>
                  <a:pt x="220472" y="210947"/>
                </a:lnTo>
                <a:lnTo>
                  <a:pt x="220472" y="0"/>
                </a:lnTo>
                <a:lnTo>
                  <a:pt x="441071" y="527304"/>
                </a:lnTo>
                <a:lnTo>
                  <a:pt x="220472" y="1054608"/>
                </a:lnTo>
                <a:lnTo>
                  <a:pt x="220472" y="843661"/>
                </a:lnTo>
                <a:lnTo>
                  <a:pt x="0" y="843661"/>
                </a:lnTo>
                <a:close/>
              </a:path>
            </a:pathLst>
          </a:custGeom>
          <a:gradFill>
            <a:gsLst>
              <a:gs pos="0">
                <a:srgbClr val="585400"/>
              </a:gs>
              <a:gs pos="50000">
                <a:srgbClr val="968F00"/>
              </a:gs>
              <a:gs pos="70000">
                <a:srgbClr val="C9BF00"/>
              </a:gs>
              <a:gs pos="100000">
                <a:srgbClr val="FAED16"/>
              </a:gs>
            </a:gsLst>
            <a:lin ang="137850" scaled="0"/>
          </a:gradFill>
          <a:ln>
            <a:noFill/>
          </a:ln>
        </p:spPr>
      </p:sp>
      <p:sp>
        <p:nvSpPr>
          <p:cNvPr id="118" name="Google Shape;118;p3"/>
          <p:cNvSpPr/>
          <p:nvPr/>
        </p:nvSpPr>
        <p:spPr>
          <a:xfrm>
            <a:off x="6781289" y="809158"/>
            <a:ext cx="4766500" cy="1972913"/>
          </a:xfrm>
          <a:custGeom>
            <a:avLst/>
            <a:gdLst/>
            <a:ahLst/>
            <a:cxnLst/>
            <a:rect l="l" t="t" r="r" b="b"/>
            <a:pathLst>
              <a:path w="6355334" h="2630551" extrusionOk="0">
                <a:moveTo>
                  <a:pt x="0" y="1315212"/>
                </a:moveTo>
                <a:cubicBezTo>
                  <a:pt x="0" y="588899"/>
                  <a:pt x="1422654" y="0"/>
                  <a:pt x="3177667" y="0"/>
                </a:cubicBezTo>
                <a:cubicBezTo>
                  <a:pt x="4932680" y="0"/>
                  <a:pt x="6355334" y="588899"/>
                  <a:pt x="6355334" y="1315212"/>
                </a:cubicBezTo>
                <a:cubicBezTo>
                  <a:pt x="6355334" y="2041525"/>
                  <a:pt x="4932680" y="2630551"/>
                  <a:pt x="3177667" y="2630551"/>
                </a:cubicBezTo>
                <a:cubicBezTo>
                  <a:pt x="1422654" y="2630551"/>
                  <a:pt x="0" y="2041652"/>
                  <a:pt x="0" y="1315212"/>
                </a:cubicBezTo>
                <a:close/>
              </a:path>
            </a:pathLst>
          </a:custGeom>
          <a:gradFill>
            <a:gsLst>
              <a:gs pos="0">
                <a:srgbClr val="FF3131"/>
              </a:gs>
              <a:gs pos="100000">
                <a:srgbClr val="FF914D"/>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p:nvPr/>
        </p:nvSpPr>
        <p:spPr>
          <a:xfrm>
            <a:off x="7502666" y="1281641"/>
            <a:ext cx="3323770" cy="1046987"/>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en-US" sz="3699" b="0" i="0" u="none" strike="noStrike" cap="none">
                <a:solidFill>
                  <a:srgbClr val="FFFFFF"/>
                </a:solidFill>
                <a:latin typeface="Arimo"/>
                <a:ea typeface="Arimo"/>
                <a:cs typeface="Arimo"/>
                <a:sym typeface="Arimo"/>
              </a:rPr>
              <a:t>DANA</a:t>
            </a:r>
            <a:endParaRPr/>
          </a:p>
          <a:p>
            <a:pPr marL="0" marR="0" lvl="0" indent="0" algn="ctr" rtl="0">
              <a:lnSpc>
                <a:spcPct val="108002"/>
              </a:lnSpc>
              <a:spcBef>
                <a:spcPts val="0"/>
              </a:spcBef>
              <a:spcAft>
                <a:spcPts val="0"/>
              </a:spcAft>
              <a:buNone/>
            </a:pPr>
            <a:r>
              <a:rPr lang="en-US" sz="3699" b="0" i="0" u="none" strike="noStrike" cap="none">
                <a:solidFill>
                  <a:srgbClr val="FFFFFF"/>
                </a:solidFill>
                <a:latin typeface="Arimo"/>
                <a:ea typeface="Arimo"/>
                <a:cs typeface="Arimo"/>
                <a:sym typeface="Arimo"/>
              </a:rPr>
              <a:t>INTERNAL</a:t>
            </a:r>
            <a:endParaRPr/>
          </a:p>
        </p:txBody>
      </p:sp>
      <p:sp>
        <p:nvSpPr>
          <p:cNvPr id="120" name="Google Shape;120;p3"/>
          <p:cNvSpPr/>
          <p:nvPr/>
        </p:nvSpPr>
        <p:spPr>
          <a:xfrm rot="-129006">
            <a:off x="10981404" y="4531572"/>
            <a:ext cx="408052" cy="790956"/>
          </a:xfrm>
          <a:custGeom>
            <a:avLst/>
            <a:gdLst/>
            <a:ahLst/>
            <a:cxnLst/>
            <a:rect l="l" t="t" r="r" b="b"/>
            <a:pathLst>
              <a:path w="544068" h="1054608" extrusionOk="0">
                <a:moveTo>
                  <a:pt x="0" y="210947"/>
                </a:moveTo>
                <a:lnTo>
                  <a:pt x="272034" y="210947"/>
                </a:lnTo>
                <a:lnTo>
                  <a:pt x="272034" y="0"/>
                </a:lnTo>
                <a:lnTo>
                  <a:pt x="544068" y="527304"/>
                </a:lnTo>
                <a:lnTo>
                  <a:pt x="272034" y="1054608"/>
                </a:lnTo>
                <a:lnTo>
                  <a:pt x="272034" y="843661"/>
                </a:lnTo>
                <a:lnTo>
                  <a:pt x="0" y="843661"/>
                </a:lnTo>
                <a:close/>
              </a:path>
            </a:pathLst>
          </a:custGeom>
          <a:gradFill>
            <a:gsLst>
              <a:gs pos="0">
                <a:srgbClr val="42422D"/>
              </a:gs>
              <a:gs pos="50000">
                <a:srgbClr val="706F51"/>
              </a:gs>
              <a:gs pos="70000">
                <a:srgbClr val="868465"/>
              </a:gs>
              <a:gs pos="100000">
                <a:srgbClr val="A6A482"/>
              </a:gs>
            </a:gsLst>
            <a:lin ang="16266571" scaled="0"/>
          </a:gradFill>
          <a:ln>
            <a:noFill/>
          </a:ln>
        </p:spPr>
      </p:sp>
      <p:sp>
        <p:nvSpPr>
          <p:cNvPr id="121" name="Google Shape;121;p3"/>
          <p:cNvSpPr/>
          <p:nvPr/>
        </p:nvSpPr>
        <p:spPr>
          <a:xfrm rot="5400000">
            <a:off x="9085602" y="6443433"/>
            <a:ext cx="265462" cy="790956"/>
          </a:xfrm>
          <a:custGeom>
            <a:avLst/>
            <a:gdLst/>
            <a:ahLst/>
            <a:cxnLst/>
            <a:rect l="l" t="t" r="r" b="b"/>
            <a:pathLst>
              <a:path w="353949" h="1054608" extrusionOk="0">
                <a:moveTo>
                  <a:pt x="0" y="210947"/>
                </a:moveTo>
                <a:lnTo>
                  <a:pt x="176911" y="210947"/>
                </a:lnTo>
                <a:lnTo>
                  <a:pt x="176911" y="0"/>
                </a:lnTo>
                <a:lnTo>
                  <a:pt x="353949" y="527304"/>
                </a:lnTo>
                <a:lnTo>
                  <a:pt x="176911" y="1054608"/>
                </a:lnTo>
                <a:lnTo>
                  <a:pt x="176911" y="843661"/>
                </a:lnTo>
                <a:lnTo>
                  <a:pt x="0" y="843661"/>
                </a:lnTo>
                <a:close/>
              </a:path>
            </a:pathLst>
          </a:custGeom>
          <a:gradFill>
            <a:gsLst>
              <a:gs pos="0">
                <a:srgbClr val="354B3A"/>
              </a:gs>
              <a:gs pos="50000">
                <a:srgbClr val="5C7E65"/>
              </a:gs>
              <a:gs pos="70000">
                <a:srgbClr val="72957B"/>
              </a:gs>
              <a:gs pos="100000">
                <a:srgbClr val="90B89A"/>
              </a:gs>
            </a:gsLst>
            <a:lin ang="10800000" scaled="0"/>
          </a:gradFill>
          <a:ln>
            <a:noFill/>
          </a:ln>
        </p:spPr>
      </p:sp>
      <p:sp>
        <p:nvSpPr>
          <p:cNvPr id="122" name="Google Shape;122;p3"/>
          <p:cNvSpPr/>
          <p:nvPr/>
        </p:nvSpPr>
        <p:spPr>
          <a:xfrm rot="10800000">
            <a:off x="7108894" y="4605433"/>
            <a:ext cx="363474" cy="790956"/>
          </a:xfrm>
          <a:custGeom>
            <a:avLst/>
            <a:gdLst/>
            <a:ahLst/>
            <a:cxnLst/>
            <a:rect l="l" t="t" r="r" b="b"/>
            <a:pathLst>
              <a:path w="484632" h="1054608" extrusionOk="0">
                <a:moveTo>
                  <a:pt x="0" y="210947"/>
                </a:moveTo>
                <a:lnTo>
                  <a:pt x="242316" y="210947"/>
                </a:lnTo>
                <a:lnTo>
                  <a:pt x="242316" y="0"/>
                </a:lnTo>
                <a:lnTo>
                  <a:pt x="484632" y="527304"/>
                </a:lnTo>
                <a:lnTo>
                  <a:pt x="242316" y="1054608"/>
                </a:lnTo>
                <a:lnTo>
                  <a:pt x="242316" y="843661"/>
                </a:lnTo>
                <a:lnTo>
                  <a:pt x="0" y="843661"/>
                </a:lnTo>
                <a:close/>
              </a:path>
            </a:pathLst>
          </a:custGeom>
          <a:gradFill>
            <a:gsLst>
              <a:gs pos="0">
                <a:srgbClr val="724800"/>
              </a:gs>
              <a:gs pos="50000">
                <a:srgbClr val="C37D00"/>
              </a:gs>
              <a:gs pos="70000">
                <a:srgbClr val="F79800"/>
              </a:gs>
              <a:gs pos="100000">
                <a:srgbClr val="FFB243"/>
              </a:gs>
            </a:gsLst>
            <a:lin ang="5400000" scaled="0"/>
          </a:gradFill>
          <a:ln>
            <a:noFill/>
          </a:ln>
        </p:spPr>
      </p:sp>
      <p:sp>
        <p:nvSpPr>
          <p:cNvPr id="123" name="Google Shape;123;p3"/>
          <p:cNvSpPr/>
          <p:nvPr/>
        </p:nvSpPr>
        <p:spPr>
          <a:xfrm>
            <a:off x="2375696" y="3524503"/>
            <a:ext cx="4561790" cy="3237966"/>
          </a:xfrm>
          <a:custGeom>
            <a:avLst/>
            <a:gdLst/>
            <a:ahLst/>
            <a:cxnLst/>
            <a:rect l="l" t="t" r="r" b="b"/>
            <a:pathLst>
              <a:path w="4389882" h="3115945" extrusionOk="0">
                <a:moveTo>
                  <a:pt x="0" y="1558036"/>
                </a:moveTo>
                <a:cubicBezTo>
                  <a:pt x="0" y="697484"/>
                  <a:pt x="982726" y="0"/>
                  <a:pt x="2194941" y="0"/>
                </a:cubicBezTo>
                <a:cubicBezTo>
                  <a:pt x="3407156" y="0"/>
                  <a:pt x="4389882" y="697484"/>
                  <a:pt x="4389882" y="1558036"/>
                </a:cubicBezTo>
                <a:cubicBezTo>
                  <a:pt x="4389882" y="2418588"/>
                  <a:pt x="3407156" y="3115945"/>
                  <a:pt x="2194941" y="3115945"/>
                </a:cubicBezTo>
                <a:cubicBezTo>
                  <a:pt x="982726" y="3115945"/>
                  <a:pt x="0" y="2418461"/>
                  <a:pt x="0" y="1558036"/>
                </a:cubicBezTo>
                <a:close/>
              </a:path>
            </a:pathLst>
          </a:custGeom>
          <a:gradFill>
            <a:gsLst>
              <a:gs pos="0">
                <a:srgbClr val="FF5757"/>
              </a:gs>
              <a:gs pos="100000">
                <a:srgbClr val="8C52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txBox="1"/>
          <p:nvPr/>
        </p:nvSpPr>
        <p:spPr>
          <a:xfrm>
            <a:off x="3253610" y="4377119"/>
            <a:ext cx="2805943" cy="1551812"/>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en-US" sz="3699" b="0" i="0" u="none" strike="noStrike" cap="none">
                <a:solidFill>
                  <a:srgbClr val="FFFFFF"/>
                </a:solidFill>
                <a:latin typeface="Arimo"/>
                <a:ea typeface="Arimo"/>
                <a:cs typeface="Arimo"/>
                <a:sym typeface="Arimo"/>
              </a:rPr>
              <a:t>DANA </a:t>
            </a:r>
            <a:endParaRPr/>
          </a:p>
          <a:p>
            <a:pPr marL="0" marR="0" lvl="0" indent="0" algn="ctr" rtl="0">
              <a:lnSpc>
                <a:spcPct val="108002"/>
              </a:lnSpc>
              <a:spcBef>
                <a:spcPts val="0"/>
              </a:spcBef>
              <a:spcAft>
                <a:spcPts val="0"/>
              </a:spcAft>
              <a:buNone/>
            </a:pPr>
            <a:r>
              <a:rPr lang="en-US" sz="3699" b="0" i="0" u="none" strike="noStrike" cap="none">
                <a:solidFill>
                  <a:srgbClr val="FFFFFF"/>
                </a:solidFill>
                <a:latin typeface="Arimo"/>
                <a:ea typeface="Arimo"/>
                <a:cs typeface="Arimo"/>
                <a:sym typeface="Arimo"/>
              </a:rPr>
              <a:t>LEMBAGA KEUANGAN</a:t>
            </a:r>
            <a:endParaRPr/>
          </a:p>
        </p:txBody>
      </p:sp>
      <p:sp>
        <p:nvSpPr>
          <p:cNvPr id="125" name="Google Shape;125;p3"/>
          <p:cNvSpPr/>
          <p:nvPr/>
        </p:nvSpPr>
        <p:spPr>
          <a:xfrm>
            <a:off x="11575573" y="3381910"/>
            <a:ext cx="4561790" cy="3237966"/>
          </a:xfrm>
          <a:custGeom>
            <a:avLst/>
            <a:gdLst/>
            <a:ahLst/>
            <a:cxnLst/>
            <a:rect l="l" t="t" r="r" b="b"/>
            <a:pathLst>
              <a:path w="4389882" h="3115945" extrusionOk="0">
                <a:moveTo>
                  <a:pt x="0" y="1558036"/>
                </a:moveTo>
                <a:cubicBezTo>
                  <a:pt x="0" y="697484"/>
                  <a:pt x="982726" y="0"/>
                  <a:pt x="2194941" y="0"/>
                </a:cubicBezTo>
                <a:cubicBezTo>
                  <a:pt x="3407156" y="0"/>
                  <a:pt x="4389882" y="697484"/>
                  <a:pt x="4389882" y="1558036"/>
                </a:cubicBezTo>
                <a:cubicBezTo>
                  <a:pt x="4389882" y="2418588"/>
                  <a:pt x="3407156" y="3115945"/>
                  <a:pt x="2194941" y="3115945"/>
                </a:cubicBezTo>
                <a:cubicBezTo>
                  <a:pt x="982726" y="3115945"/>
                  <a:pt x="0" y="2418461"/>
                  <a:pt x="0" y="1558036"/>
                </a:cubicBezTo>
                <a:close/>
              </a:path>
            </a:pathLst>
          </a:custGeom>
          <a:gradFill>
            <a:gsLst>
              <a:gs pos="0">
                <a:srgbClr val="FF5757"/>
              </a:gs>
              <a:gs pos="100000">
                <a:srgbClr val="8C52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txBox="1"/>
          <p:nvPr/>
        </p:nvSpPr>
        <p:spPr>
          <a:xfrm>
            <a:off x="12593286" y="4486938"/>
            <a:ext cx="2526344" cy="1046987"/>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en-US" sz="3699" b="0" i="0" u="none" strike="noStrike" cap="none">
                <a:solidFill>
                  <a:srgbClr val="FFFFFF"/>
                </a:solidFill>
                <a:latin typeface="Arimo"/>
                <a:ea typeface="Arimo"/>
                <a:cs typeface="Arimo"/>
                <a:sym typeface="Arimo"/>
              </a:rPr>
              <a:t>DANA</a:t>
            </a:r>
            <a:endParaRPr/>
          </a:p>
          <a:p>
            <a:pPr marL="0" marR="0" lvl="0" indent="0" algn="ctr" rtl="0">
              <a:lnSpc>
                <a:spcPct val="108002"/>
              </a:lnSpc>
              <a:spcBef>
                <a:spcPts val="0"/>
              </a:spcBef>
              <a:spcAft>
                <a:spcPts val="0"/>
              </a:spcAft>
              <a:buNone/>
            </a:pPr>
            <a:r>
              <a:rPr lang="en-US" sz="3699" b="0" i="0" u="none" strike="noStrike" cap="none">
                <a:solidFill>
                  <a:srgbClr val="FFFFFF"/>
                </a:solidFill>
                <a:latin typeface="Arimo"/>
                <a:ea typeface="Arimo"/>
                <a:cs typeface="Arimo"/>
                <a:sym typeface="Arimo"/>
              </a:rPr>
              <a:t>INVESTOR</a:t>
            </a:r>
            <a:endParaRPr/>
          </a:p>
        </p:txBody>
      </p:sp>
      <p:sp>
        <p:nvSpPr>
          <p:cNvPr id="127" name="Google Shape;127;p3"/>
          <p:cNvSpPr/>
          <p:nvPr/>
        </p:nvSpPr>
        <p:spPr>
          <a:xfrm>
            <a:off x="6781289" y="7219265"/>
            <a:ext cx="4766500" cy="1972913"/>
          </a:xfrm>
          <a:custGeom>
            <a:avLst/>
            <a:gdLst/>
            <a:ahLst/>
            <a:cxnLst/>
            <a:rect l="l" t="t" r="r" b="b"/>
            <a:pathLst>
              <a:path w="6355334" h="2630551" extrusionOk="0">
                <a:moveTo>
                  <a:pt x="0" y="1315212"/>
                </a:moveTo>
                <a:cubicBezTo>
                  <a:pt x="0" y="588899"/>
                  <a:pt x="1422654" y="0"/>
                  <a:pt x="3177667" y="0"/>
                </a:cubicBezTo>
                <a:cubicBezTo>
                  <a:pt x="4932680" y="0"/>
                  <a:pt x="6355334" y="588899"/>
                  <a:pt x="6355334" y="1315212"/>
                </a:cubicBezTo>
                <a:cubicBezTo>
                  <a:pt x="6355334" y="2041525"/>
                  <a:pt x="4932680" y="2630551"/>
                  <a:pt x="3177667" y="2630551"/>
                </a:cubicBezTo>
                <a:cubicBezTo>
                  <a:pt x="1422654" y="2630551"/>
                  <a:pt x="0" y="2041652"/>
                  <a:pt x="0" y="1315212"/>
                </a:cubicBezTo>
                <a:close/>
              </a:path>
            </a:pathLst>
          </a:custGeom>
          <a:gradFill>
            <a:gsLst>
              <a:gs pos="0">
                <a:srgbClr val="FF3131"/>
              </a:gs>
              <a:gs pos="100000">
                <a:srgbClr val="FF914D"/>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txBox="1"/>
          <p:nvPr/>
        </p:nvSpPr>
        <p:spPr>
          <a:xfrm>
            <a:off x="7807708" y="7691748"/>
            <a:ext cx="2672583" cy="1046987"/>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en-US" sz="3699" b="0" i="0" u="none" strike="noStrike" cap="none">
                <a:solidFill>
                  <a:srgbClr val="FFFFFF"/>
                </a:solidFill>
                <a:latin typeface="Arimo"/>
                <a:ea typeface="Arimo"/>
                <a:cs typeface="Arimo"/>
                <a:sym typeface="Arimo"/>
              </a:rPr>
              <a:t>DANA </a:t>
            </a:r>
            <a:endParaRPr/>
          </a:p>
          <a:p>
            <a:pPr marL="0" marR="0" lvl="0" indent="0" algn="ctr" rtl="0">
              <a:lnSpc>
                <a:spcPct val="108002"/>
              </a:lnSpc>
              <a:spcBef>
                <a:spcPts val="0"/>
              </a:spcBef>
              <a:spcAft>
                <a:spcPts val="0"/>
              </a:spcAft>
              <a:buNone/>
            </a:pPr>
            <a:r>
              <a:rPr lang="en-US" sz="3699" b="0" i="0" u="none" strike="noStrike" cap="none">
                <a:solidFill>
                  <a:srgbClr val="FFFFFF"/>
                </a:solidFill>
                <a:latin typeface="Arimo"/>
                <a:ea typeface="Arimo"/>
                <a:cs typeface="Arimo"/>
                <a:sym typeface="Arimo"/>
              </a:rPr>
              <a:t>SUPLIER</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3F2E"/>
        </a:solidFill>
        <a:effectLst/>
      </p:bgPr>
    </p:bg>
    <p:spTree>
      <p:nvGrpSpPr>
        <p:cNvPr id="1" name="Shape 132"/>
        <p:cNvGrpSpPr/>
        <p:nvPr/>
      </p:nvGrpSpPr>
      <p:grpSpPr>
        <a:xfrm>
          <a:off x="0" y="0"/>
          <a:ext cx="0" cy="0"/>
          <a:chOff x="0" y="0"/>
          <a:chExt cx="0" cy="0"/>
        </a:xfrm>
      </p:grpSpPr>
      <p:sp>
        <p:nvSpPr>
          <p:cNvPr id="133" name="Google Shape;133;p4"/>
          <p:cNvSpPr/>
          <p:nvPr/>
        </p:nvSpPr>
        <p:spPr>
          <a:xfrm>
            <a:off x="284417" y="191453"/>
            <a:ext cx="17767935" cy="9904096"/>
          </a:xfrm>
          <a:custGeom>
            <a:avLst/>
            <a:gdLst/>
            <a:ahLst/>
            <a:cxnLst/>
            <a:rect l="l" t="t" r="r" b="b"/>
            <a:pathLst>
              <a:path w="23690580" h="13205461" extrusionOk="0">
                <a:moveTo>
                  <a:pt x="19050" y="0"/>
                </a:moveTo>
                <a:lnTo>
                  <a:pt x="23671530" y="0"/>
                </a:lnTo>
                <a:cubicBezTo>
                  <a:pt x="23682071" y="0"/>
                  <a:pt x="23690580" y="8509"/>
                  <a:pt x="23690580" y="19050"/>
                </a:cubicBezTo>
                <a:lnTo>
                  <a:pt x="23690580" y="13186411"/>
                </a:lnTo>
                <a:cubicBezTo>
                  <a:pt x="23690580" y="13196951"/>
                  <a:pt x="23682071" y="13205461"/>
                  <a:pt x="23671530" y="13205461"/>
                </a:cubicBezTo>
                <a:lnTo>
                  <a:pt x="19050" y="13205461"/>
                </a:lnTo>
                <a:cubicBezTo>
                  <a:pt x="8509" y="13205461"/>
                  <a:pt x="0" y="13196951"/>
                  <a:pt x="0" y="13186411"/>
                </a:cubicBezTo>
                <a:lnTo>
                  <a:pt x="0" y="19050"/>
                </a:lnTo>
                <a:cubicBezTo>
                  <a:pt x="0" y="8509"/>
                  <a:pt x="8509" y="0"/>
                  <a:pt x="19050" y="0"/>
                </a:cubicBezTo>
                <a:moveTo>
                  <a:pt x="19050" y="38100"/>
                </a:moveTo>
                <a:lnTo>
                  <a:pt x="19050" y="19050"/>
                </a:lnTo>
                <a:lnTo>
                  <a:pt x="38100" y="19050"/>
                </a:lnTo>
                <a:lnTo>
                  <a:pt x="38100" y="13186411"/>
                </a:lnTo>
                <a:lnTo>
                  <a:pt x="19050" y="13186411"/>
                </a:lnTo>
                <a:lnTo>
                  <a:pt x="19050" y="13167361"/>
                </a:lnTo>
                <a:lnTo>
                  <a:pt x="23671530" y="13167361"/>
                </a:lnTo>
                <a:lnTo>
                  <a:pt x="23671530" y="13186411"/>
                </a:lnTo>
                <a:lnTo>
                  <a:pt x="23652480" y="13186411"/>
                </a:lnTo>
                <a:lnTo>
                  <a:pt x="23652480" y="19050"/>
                </a:lnTo>
                <a:lnTo>
                  <a:pt x="23671530" y="19050"/>
                </a:lnTo>
                <a:lnTo>
                  <a:pt x="23671530"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4"/>
          <p:cNvGrpSpPr/>
          <p:nvPr/>
        </p:nvGrpSpPr>
        <p:grpSpPr>
          <a:xfrm>
            <a:off x="2963639" y="5023928"/>
            <a:ext cx="3273838" cy="1651253"/>
            <a:chOff x="0" y="0"/>
            <a:chExt cx="4365117" cy="2201672"/>
          </a:xfrm>
        </p:grpSpPr>
        <p:sp>
          <p:nvSpPr>
            <p:cNvPr id="135" name="Google Shape;135;p4"/>
            <p:cNvSpPr/>
            <p:nvPr/>
          </p:nvSpPr>
          <p:spPr>
            <a:xfrm>
              <a:off x="19050" y="19050"/>
              <a:ext cx="4327017" cy="2163572"/>
            </a:xfrm>
            <a:custGeom>
              <a:avLst/>
              <a:gdLst/>
              <a:ahLst/>
              <a:cxnLst/>
              <a:rect l="l" t="t" r="r" b="b"/>
              <a:pathLst>
                <a:path w="4327017" h="2163572" extrusionOk="0">
                  <a:moveTo>
                    <a:pt x="0" y="216408"/>
                  </a:moveTo>
                  <a:cubicBezTo>
                    <a:pt x="0" y="96901"/>
                    <a:pt x="97663" y="0"/>
                    <a:pt x="218186" y="0"/>
                  </a:cubicBezTo>
                  <a:lnTo>
                    <a:pt x="4108831" y="0"/>
                  </a:lnTo>
                  <a:cubicBezTo>
                    <a:pt x="4229354" y="0"/>
                    <a:pt x="4327017" y="96901"/>
                    <a:pt x="4327017" y="216408"/>
                  </a:cubicBezTo>
                  <a:lnTo>
                    <a:pt x="4327017" y="1947164"/>
                  </a:lnTo>
                  <a:cubicBezTo>
                    <a:pt x="4327017" y="2066671"/>
                    <a:pt x="4229354" y="2163572"/>
                    <a:pt x="4108831" y="2163572"/>
                  </a:cubicBezTo>
                  <a:lnTo>
                    <a:pt x="218186" y="2163572"/>
                  </a:lnTo>
                  <a:cubicBezTo>
                    <a:pt x="97663" y="2163572"/>
                    <a:pt x="0" y="2066671"/>
                    <a:pt x="0" y="1947164"/>
                  </a:cubicBez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0" y="0"/>
              <a:ext cx="4365117" cy="2201672"/>
            </a:xfrm>
            <a:custGeom>
              <a:avLst/>
              <a:gdLst/>
              <a:ahLst/>
              <a:cxnLst/>
              <a:rect l="l" t="t" r="r" b="b"/>
              <a:pathLst>
                <a:path w="4365117" h="2201672" extrusionOk="0">
                  <a:moveTo>
                    <a:pt x="0" y="235458"/>
                  </a:moveTo>
                  <a:cubicBezTo>
                    <a:pt x="0" y="105283"/>
                    <a:pt x="106426" y="0"/>
                    <a:pt x="237236" y="0"/>
                  </a:cubicBezTo>
                  <a:lnTo>
                    <a:pt x="4127881" y="0"/>
                  </a:lnTo>
                  <a:lnTo>
                    <a:pt x="4127881" y="19050"/>
                  </a:lnTo>
                  <a:lnTo>
                    <a:pt x="4127881" y="0"/>
                  </a:lnTo>
                  <a:cubicBezTo>
                    <a:pt x="4258818" y="0"/>
                    <a:pt x="4365117" y="105283"/>
                    <a:pt x="4365117" y="235458"/>
                  </a:cubicBezTo>
                  <a:lnTo>
                    <a:pt x="4346067" y="235458"/>
                  </a:lnTo>
                  <a:lnTo>
                    <a:pt x="4365117" y="235458"/>
                  </a:lnTo>
                  <a:lnTo>
                    <a:pt x="4365117" y="1966214"/>
                  </a:lnTo>
                  <a:lnTo>
                    <a:pt x="4346067" y="1966214"/>
                  </a:lnTo>
                  <a:lnTo>
                    <a:pt x="4365117" y="1966214"/>
                  </a:lnTo>
                  <a:cubicBezTo>
                    <a:pt x="4365117" y="2096389"/>
                    <a:pt x="4258691" y="2201672"/>
                    <a:pt x="4127881" y="2201672"/>
                  </a:cubicBezTo>
                  <a:lnTo>
                    <a:pt x="4127881" y="2182622"/>
                  </a:lnTo>
                  <a:lnTo>
                    <a:pt x="4127881" y="2201672"/>
                  </a:lnTo>
                  <a:lnTo>
                    <a:pt x="237236" y="2201672"/>
                  </a:lnTo>
                  <a:lnTo>
                    <a:pt x="237236" y="2182622"/>
                  </a:lnTo>
                  <a:lnTo>
                    <a:pt x="237236" y="2201672"/>
                  </a:lnTo>
                  <a:cubicBezTo>
                    <a:pt x="106426" y="2201672"/>
                    <a:pt x="0" y="2096389"/>
                    <a:pt x="0" y="1966214"/>
                  </a:cubicBezTo>
                  <a:lnTo>
                    <a:pt x="0" y="235458"/>
                  </a:lnTo>
                  <a:lnTo>
                    <a:pt x="19050" y="235458"/>
                  </a:lnTo>
                  <a:lnTo>
                    <a:pt x="0" y="235458"/>
                  </a:lnTo>
                  <a:moveTo>
                    <a:pt x="38100" y="235458"/>
                  </a:moveTo>
                  <a:lnTo>
                    <a:pt x="38100" y="1966214"/>
                  </a:lnTo>
                  <a:lnTo>
                    <a:pt x="19050" y="1966214"/>
                  </a:lnTo>
                  <a:lnTo>
                    <a:pt x="38100" y="1966214"/>
                  </a:lnTo>
                  <a:cubicBezTo>
                    <a:pt x="38100" y="2075053"/>
                    <a:pt x="127127" y="2163572"/>
                    <a:pt x="237236" y="2163572"/>
                  </a:cubicBezTo>
                  <a:lnTo>
                    <a:pt x="4127881" y="2163572"/>
                  </a:lnTo>
                  <a:cubicBezTo>
                    <a:pt x="4237990" y="2163572"/>
                    <a:pt x="4327017" y="2075053"/>
                    <a:pt x="4327017" y="1966214"/>
                  </a:cubicBezTo>
                  <a:lnTo>
                    <a:pt x="4327017" y="235458"/>
                  </a:lnTo>
                  <a:cubicBezTo>
                    <a:pt x="4327017" y="126619"/>
                    <a:pt x="4237990" y="38100"/>
                    <a:pt x="4127881" y="38100"/>
                  </a:cubicBezTo>
                  <a:lnTo>
                    <a:pt x="237236" y="38100"/>
                  </a:lnTo>
                  <a:lnTo>
                    <a:pt x="237236" y="19050"/>
                  </a:lnTo>
                  <a:lnTo>
                    <a:pt x="237236" y="38100"/>
                  </a:lnTo>
                  <a:cubicBezTo>
                    <a:pt x="127127" y="38100"/>
                    <a:pt x="38100" y="126619"/>
                    <a:pt x="38100" y="2354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4"/>
          <p:cNvSpPr txBox="1"/>
          <p:nvPr/>
        </p:nvSpPr>
        <p:spPr>
          <a:xfrm>
            <a:off x="3029421" y="5287946"/>
            <a:ext cx="3142312" cy="1094613"/>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en-US" sz="3699" b="0" i="0" u="none" strike="noStrike" cap="none">
                <a:solidFill>
                  <a:srgbClr val="000000"/>
                </a:solidFill>
                <a:latin typeface="Arial"/>
                <a:ea typeface="Arial"/>
                <a:cs typeface="Arial"/>
                <a:sym typeface="Arial"/>
              </a:rPr>
              <a:t>MENDIRIKAN USAHA</a:t>
            </a:r>
            <a:endParaRPr/>
          </a:p>
        </p:txBody>
      </p:sp>
      <p:grpSp>
        <p:nvGrpSpPr>
          <p:cNvPr id="138" name="Google Shape;138;p4"/>
          <p:cNvGrpSpPr/>
          <p:nvPr/>
        </p:nvGrpSpPr>
        <p:grpSpPr>
          <a:xfrm>
            <a:off x="7507060" y="2440782"/>
            <a:ext cx="3273838" cy="2520696"/>
            <a:chOff x="0" y="0"/>
            <a:chExt cx="4365117" cy="3360928"/>
          </a:xfrm>
        </p:grpSpPr>
        <p:sp>
          <p:nvSpPr>
            <p:cNvPr id="139" name="Google Shape;139;p4"/>
            <p:cNvSpPr/>
            <p:nvPr/>
          </p:nvSpPr>
          <p:spPr>
            <a:xfrm>
              <a:off x="19050" y="19050"/>
              <a:ext cx="4327017" cy="3322828"/>
            </a:xfrm>
            <a:custGeom>
              <a:avLst/>
              <a:gdLst/>
              <a:ahLst/>
              <a:cxnLst/>
              <a:rect l="l" t="t" r="r" b="b"/>
              <a:pathLst>
                <a:path w="4327017" h="3322828" extrusionOk="0">
                  <a:moveTo>
                    <a:pt x="0" y="332232"/>
                  </a:moveTo>
                  <a:cubicBezTo>
                    <a:pt x="0" y="148717"/>
                    <a:pt x="149225" y="0"/>
                    <a:pt x="333121" y="0"/>
                  </a:cubicBezTo>
                  <a:lnTo>
                    <a:pt x="3993896" y="0"/>
                  </a:lnTo>
                  <a:cubicBezTo>
                    <a:pt x="4177919" y="0"/>
                    <a:pt x="4327017" y="148717"/>
                    <a:pt x="4327017" y="332232"/>
                  </a:cubicBezTo>
                  <a:lnTo>
                    <a:pt x="4327017" y="2990596"/>
                  </a:lnTo>
                  <a:cubicBezTo>
                    <a:pt x="4327017" y="3174111"/>
                    <a:pt x="4177792" y="3322828"/>
                    <a:pt x="3993896" y="3322828"/>
                  </a:cubicBezTo>
                  <a:lnTo>
                    <a:pt x="333121" y="3322828"/>
                  </a:lnTo>
                  <a:cubicBezTo>
                    <a:pt x="149098" y="3322828"/>
                    <a:pt x="0" y="3174111"/>
                    <a:pt x="0" y="2990596"/>
                  </a:cubicBez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0" y="0"/>
              <a:ext cx="4365117" cy="3360928"/>
            </a:xfrm>
            <a:custGeom>
              <a:avLst/>
              <a:gdLst/>
              <a:ahLst/>
              <a:cxnLst/>
              <a:rect l="l" t="t" r="r" b="b"/>
              <a:pathLst>
                <a:path w="4365117" h="3360928" extrusionOk="0">
                  <a:moveTo>
                    <a:pt x="0" y="351282"/>
                  </a:moveTo>
                  <a:cubicBezTo>
                    <a:pt x="0" y="157226"/>
                    <a:pt x="157734" y="0"/>
                    <a:pt x="352171" y="0"/>
                  </a:cubicBezTo>
                  <a:lnTo>
                    <a:pt x="4012946" y="0"/>
                  </a:lnTo>
                  <a:lnTo>
                    <a:pt x="4012946" y="19050"/>
                  </a:lnTo>
                  <a:lnTo>
                    <a:pt x="4012946" y="0"/>
                  </a:lnTo>
                  <a:cubicBezTo>
                    <a:pt x="4207383" y="0"/>
                    <a:pt x="4365117" y="157226"/>
                    <a:pt x="4365117" y="351282"/>
                  </a:cubicBezTo>
                  <a:lnTo>
                    <a:pt x="4346067" y="351282"/>
                  </a:lnTo>
                  <a:lnTo>
                    <a:pt x="4365117" y="351282"/>
                  </a:lnTo>
                  <a:lnTo>
                    <a:pt x="4365117" y="3009646"/>
                  </a:lnTo>
                  <a:lnTo>
                    <a:pt x="4346067" y="3009646"/>
                  </a:lnTo>
                  <a:lnTo>
                    <a:pt x="4365117" y="3009646"/>
                  </a:lnTo>
                  <a:cubicBezTo>
                    <a:pt x="4365117" y="3203702"/>
                    <a:pt x="4207383" y="3360928"/>
                    <a:pt x="4012946" y="3360928"/>
                  </a:cubicBezTo>
                  <a:lnTo>
                    <a:pt x="4012946" y="3341878"/>
                  </a:lnTo>
                  <a:lnTo>
                    <a:pt x="4012946" y="3360928"/>
                  </a:lnTo>
                  <a:lnTo>
                    <a:pt x="352171" y="3360928"/>
                  </a:lnTo>
                  <a:lnTo>
                    <a:pt x="352171" y="3341878"/>
                  </a:lnTo>
                  <a:lnTo>
                    <a:pt x="352171" y="3360928"/>
                  </a:lnTo>
                  <a:cubicBezTo>
                    <a:pt x="157734" y="3360928"/>
                    <a:pt x="0" y="3203702"/>
                    <a:pt x="0" y="3009646"/>
                  </a:cubicBezTo>
                  <a:lnTo>
                    <a:pt x="0" y="351282"/>
                  </a:lnTo>
                  <a:lnTo>
                    <a:pt x="19050" y="351282"/>
                  </a:lnTo>
                  <a:lnTo>
                    <a:pt x="0" y="351282"/>
                  </a:lnTo>
                  <a:moveTo>
                    <a:pt x="38100" y="351282"/>
                  </a:moveTo>
                  <a:lnTo>
                    <a:pt x="38100" y="3009646"/>
                  </a:lnTo>
                  <a:lnTo>
                    <a:pt x="19050" y="3009646"/>
                  </a:lnTo>
                  <a:lnTo>
                    <a:pt x="38100" y="3009646"/>
                  </a:lnTo>
                  <a:cubicBezTo>
                    <a:pt x="38100" y="3182620"/>
                    <a:pt x="178689" y="3322828"/>
                    <a:pt x="352171" y="3322828"/>
                  </a:cubicBezTo>
                  <a:lnTo>
                    <a:pt x="4012946" y="3322828"/>
                  </a:lnTo>
                  <a:cubicBezTo>
                    <a:pt x="4186428" y="3322828"/>
                    <a:pt x="4327017" y="3182493"/>
                    <a:pt x="4327017" y="3009646"/>
                  </a:cubicBezTo>
                  <a:lnTo>
                    <a:pt x="4327017" y="351282"/>
                  </a:lnTo>
                  <a:cubicBezTo>
                    <a:pt x="4327017" y="178435"/>
                    <a:pt x="4186428" y="38100"/>
                    <a:pt x="4012946" y="38100"/>
                  </a:cubicBezTo>
                  <a:lnTo>
                    <a:pt x="352171" y="38100"/>
                  </a:lnTo>
                  <a:lnTo>
                    <a:pt x="352171" y="19050"/>
                  </a:lnTo>
                  <a:lnTo>
                    <a:pt x="352171" y="38100"/>
                  </a:lnTo>
                  <a:cubicBezTo>
                    <a:pt x="178689" y="38100"/>
                    <a:pt x="38100" y="178435"/>
                    <a:pt x="38100" y="35128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4"/>
          <p:cNvSpPr txBox="1"/>
          <p:nvPr/>
        </p:nvSpPr>
        <p:spPr>
          <a:xfrm>
            <a:off x="7598309" y="2887145"/>
            <a:ext cx="3091377" cy="1599438"/>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en-US" sz="3699" b="0" i="0" u="none" strike="noStrike" cap="none">
                <a:solidFill>
                  <a:srgbClr val="000000"/>
                </a:solidFill>
                <a:latin typeface="Arial"/>
                <a:ea typeface="Arial"/>
                <a:cs typeface="Arial"/>
                <a:sym typeface="Arial"/>
              </a:rPr>
              <a:t>MODAL MATERIL (UANG)</a:t>
            </a:r>
            <a:endParaRPr/>
          </a:p>
        </p:txBody>
      </p:sp>
      <p:grpSp>
        <p:nvGrpSpPr>
          <p:cNvPr id="142" name="Google Shape;142;p4"/>
          <p:cNvGrpSpPr/>
          <p:nvPr/>
        </p:nvGrpSpPr>
        <p:grpSpPr>
          <a:xfrm>
            <a:off x="12141731" y="2440782"/>
            <a:ext cx="3273838" cy="2520696"/>
            <a:chOff x="0" y="0"/>
            <a:chExt cx="4365117" cy="3360928"/>
          </a:xfrm>
        </p:grpSpPr>
        <p:sp>
          <p:nvSpPr>
            <p:cNvPr id="143" name="Google Shape;143;p4"/>
            <p:cNvSpPr/>
            <p:nvPr/>
          </p:nvSpPr>
          <p:spPr>
            <a:xfrm>
              <a:off x="19050" y="19050"/>
              <a:ext cx="4327017" cy="3322828"/>
            </a:xfrm>
            <a:custGeom>
              <a:avLst/>
              <a:gdLst/>
              <a:ahLst/>
              <a:cxnLst/>
              <a:rect l="l" t="t" r="r" b="b"/>
              <a:pathLst>
                <a:path w="4327017" h="3322828" extrusionOk="0">
                  <a:moveTo>
                    <a:pt x="0" y="332232"/>
                  </a:moveTo>
                  <a:cubicBezTo>
                    <a:pt x="0" y="148717"/>
                    <a:pt x="149225" y="0"/>
                    <a:pt x="333121" y="0"/>
                  </a:cubicBezTo>
                  <a:lnTo>
                    <a:pt x="3993896" y="0"/>
                  </a:lnTo>
                  <a:cubicBezTo>
                    <a:pt x="4177919" y="0"/>
                    <a:pt x="4327017" y="148717"/>
                    <a:pt x="4327017" y="332232"/>
                  </a:cubicBezTo>
                  <a:lnTo>
                    <a:pt x="4327017" y="2990596"/>
                  </a:lnTo>
                  <a:cubicBezTo>
                    <a:pt x="4327017" y="3174111"/>
                    <a:pt x="4177792" y="3322828"/>
                    <a:pt x="3993896" y="3322828"/>
                  </a:cubicBezTo>
                  <a:lnTo>
                    <a:pt x="333121" y="3322828"/>
                  </a:lnTo>
                  <a:cubicBezTo>
                    <a:pt x="149098" y="3322828"/>
                    <a:pt x="0" y="3174111"/>
                    <a:pt x="0" y="2990596"/>
                  </a:cubicBez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0" y="0"/>
              <a:ext cx="4365117" cy="3360928"/>
            </a:xfrm>
            <a:custGeom>
              <a:avLst/>
              <a:gdLst/>
              <a:ahLst/>
              <a:cxnLst/>
              <a:rect l="l" t="t" r="r" b="b"/>
              <a:pathLst>
                <a:path w="4365117" h="3360928" extrusionOk="0">
                  <a:moveTo>
                    <a:pt x="0" y="351282"/>
                  </a:moveTo>
                  <a:cubicBezTo>
                    <a:pt x="0" y="157226"/>
                    <a:pt x="157734" y="0"/>
                    <a:pt x="352171" y="0"/>
                  </a:cubicBezTo>
                  <a:lnTo>
                    <a:pt x="4012946" y="0"/>
                  </a:lnTo>
                  <a:lnTo>
                    <a:pt x="4012946" y="19050"/>
                  </a:lnTo>
                  <a:lnTo>
                    <a:pt x="4012946" y="0"/>
                  </a:lnTo>
                  <a:cubicBezTo>
                    <a:pt x="4207383" y="0"/>
                    <a:pt x="4365117" y="157226"/>
                    <a:pt x="4365117" y="351282"/>
                  </a:cubicBezTo>
                  <a:lnTo>
                    <a:pt x="4346067" y="351282"/>
                  </a:lnTo>
                  <a:lnTo>
                    <a:pt x="4365117" y="351282"/>
                  </a:lnTo>
                  <a:lnTo>
                    <a:pt x="4365117" y="3009646"/>
                  </a:lnTo>
                  <a:lnTo>
                    <a:pt x="4346067" y="3009646"/>
                  </a:lnTo>
                  <a:lnTo>
                    <a:pt x="4365117" y="3009646"/>
                  </a:lnTo>
                  <a:cubicBezTo>
                    <a:pt x="4365117" y="3203702"/>
                    <a:pt x="4207383" y="3360928"/>
                    <a:pt x="4012946" y="3360928"/>
                  </a:cubicBezTo>
                  <a:lnTo>
                    <a:pt x="4012946" y="3341878"/>
                  </a:lnTo>
                  <a:lnTo>
                    <a:pt x="4012946" y="3360928"/>
                  </a:lnTo>
                  <a:lnTo>
                    <a:pt x="352171" y="3360928"/>
                  </a:lnTo>
                  <a:lnTo>
                    <a:pt x="352171" y="3341878"/>
                  </a:lnTo>
                  <a:lnTo>
                    <a:pt x="352171" y="3360928"/>
                  </a:lnTo>
                  <a:cubicBezTo>
                    <a:pt x="157734" y="3360928"/>
                    <a:pt x="0" y="3203702"/>
                    <a:pt x="0" y="3009646"/>
                  </a:cubicBezTo>
                  <a:lnTo>
                    <a:pt x="0" y="351282"/>
                  </a:lnTo>
                  <a:lnTo>
                    <a:pt x="19050" y="351282"/>
                  </a:lnTo>
                  <a:lnTo>
                    <a:pt x="0" y="351282"/>
                  </a:lnTo>
                  <a:moveTo>
                    <a:pt x="38100" y="351282"/>
                  </a:moveTo>
                  <a:lnTo>
                    <a:pt x="38100" y="3009646"/>
                  </a:lnTo>
                  <a:lnTo>
                    <a:pt x="19050" y="3009646"/>
                  </a:lnTo>
                  <a:lnTo>
                    <a:pt x="38100" y="3009646"/>
                  </a:lnTo>
                  <a:cubicBezTo>
                    <a:pt x="38100" y="3182620"/>
                    <a:pt x="178689" y="3322828"/>
                    <a:pt x="352171" y="3322828"/>
                  </a:cubicBezTo>
                  <a:lnTo>
                    <a:pt x="4012946" y="3322828"/>
                  </a:lnTo>
                  <a:cubicBezTo>
                    <a:pt x="4186428" y="3322828"/>
                    <a:pt x="4327017" y="3182493"/>
                    <a:pt x="4327017" y="3009646"/>
                  </a:cubicBezTo>
                  <a:lnTo>
                    <a:pt x="4327017" y="351282"/>
                  </a:lnTo>
                  <a:cubicBezTo>
                    <a:pt x="4327017" y="178435"/>
                    <a:pt x="4186428" y="38100"/>
                    <a:pt x="4012946" y="38100"/>
                  </a:cubicBezTo>
                  <a:lnTo>
                    <a:pt x="352171" y="38100"/>
                  </a:lnTo>
                  <a:lnTo>
                    <a:pt x="352171" y="19050"/>
                  </a:lnTo>
                  <a:lnTo>
                    <a:pt x="352171" y="38100"/>
                  </a:lnTo>
                  <a:cubicBezTo>
                    <a:pt x="178689" y="38100"/>
                    <a:pt x="38100" y="178435"/>
                    <a:pt x="38100" y="35128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4"/>
          <p:cNvSpPr txBox="1"/>
          <p:nvPr/>
        </p:nvSpPr>
        <p:spPr>
          <a:xfrm>
            <a:off x="12232980" y="2634732"/>
            <a:ext cx="3091377" cy="2104263"/>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en-US" sz="3699" b="0" i="0" u="none" strike="noStrike" cap="none">
                <a:solidFill>
                  <a:srgbClr val="000000"/>
                </a:solidFill>
                <a:latin typeface="Arial"/>
                <a:ea typeface="Arial"/>
                <a:cs typeface="Arial"/>
                <a:sym typeface="Arial"/>
              </a:rPr>
              <a:t>MEMBIAYAI SEGALA KEBUTUHAN USAHA</a:t>
            </a:r>
            <a:endParaRPr/>
          </a:p>
        </p:txBody>
      </p:sp>
      <p:grpSp>
        <p:nvGrpSpPr>
          <p:cNvPr id="146" name="Google Shape;146;p4"/>
          <p:cNvGrpSpPr/>
          <p:nvPr/>
        </p:nvGrpSpPr>
        <p:grpSpPr>
          <a:xfrm>
            <a:off x="7507060" y="6508962"/>
            <a:ext cx="3273838" cy="2749296"/>
            <a:chOff x="0" y="0"/>
            <a:chExt cx="4365117" cy="3665728"/>
          </a:xfrm>
        </p:grpSpPr>
        <p:sp>
          <p:nvSpPr>
            <p:cNvPr id="147" name="Google Shape;147;p4"/>
            <p:cNvSpPr/>
            <p:nvPr/>
          </p:nvSpPr>
          <p:spPr>
            <a:xfrm>
              <a:off x="19050" y="19050"/>
              <a:ext cx="4327017" cy="3627628"/>
            </a:xfrm>
            <a:custGeom>
              <a:avLst/>
              <a:gdLst/>
              <a:ahLst/>
              <a:cxnLst/>
              <a:rect l="l" t="t" r="r" b="b"/>
              <a:pathLst>
                <a:path w="4327017" h="3627628" extrusionOk="0">
                  <a:moveTo>
                    <a:pt x="0" y="362712"/>
                  </a:moveTo>
                  <a:cubicBezTo>
                    <a:pt x="0" y="162433"/>
                    <a:pt x="162687" y="0"/>
                    <a:pt x="363347" y="0"/>
                  </a:cubicBezTo>
                  <a:lnTo>
                    <a:pt x="3963670" y="0"/>
                  </a:lnTo>
                  <a:cubicBezTo>
                    <a:pt x="4164330" y="0"/>
                    <a:pt x="4327017" y="162433"/>
                    <a:pt x="4327017" y="362712"/>
                  </a:cubicBezTo>
                  <a:lnTo>
                    <a:pt x="4327017" y="3264916"/>
                  </a:lnTo>
                  <a:cubicBezTo>
                    <a:pt x="4327017" y="3465322"/>
                    <a:pt x="4164330" y="3627628"/>
                    <a:pt x="3963670" y="3627628"/>
                  </a:cubicBezTo>
                  <a:lnTo>
                    <a:pt x="363347" y="3627628"/>
                  </a:lnTo>
                  <a:cubicBezTo>
                    <a:pt x="162687" y="3627628"/>
                    <a:pt x="0" y="3465195"/>
                    <a:pt x="0" y="3264916"/>
                  </a:cubicBez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0" y="0"/>
              <a:ext cx="4365117" cy="3665728"/>
            </a:xfrm>
            <a:custGeom>
              <a:avLst/>
              <a:gdLst/>
              <a:ahLst/>
              <a:cxnLst/>
              <a:rect l="l" t="t" r="r" b="b"/>
              <a:pathLst>
                <a:path w="4365117" h="3665728" extrusionOk="0">
                  <a:moveTo>
                    <a:pt x="0" y="381762"/>
                  </a:moveTo>
                  <a:cubicBezTo>
                    <a:pt x="0" y="170942"/>
                    <a:pt x="171196" y="0"/>
                    <a:pt x="382397" y="0"/>
                  </a:cubicBezTo>
                  <a:lnTo>
                    <a:pt x="3982720" y="0"/>
                  </a:lnTo>
                  <a:lnTo>
                    <a:pt x="3982720" y="19050"/>
                  </a:lnTo>
                  <a:lnTo>
                    <a:pt x="3982720" y="0"/>
                  </a:lnTo>
                  <a:cubicBezTo>
                    <a:pt x="4193921" y="0"/>
                    <a:pt x="4365117" y="170942"/>
                    <a:pt x="4365117" y="381762"/>
                  </a:cubicBezTo>
                  <a:lnTo>
                    <a:pt x="4346067" y="381762"/>
                  </a:lnTo>
                  <a:lnTo>
                    <a:pt x="4365117" y="381762"/>
                  </a:lnTo>
                  <a:lnTo>
                    <a:pt x="4365117" y="3283966"/>
                  </a:lnTo>
                  <a:lnTo>
                    <a:pt x="4346067" y="3283966"/>
                  </a:lnTo>
                  <a:lnTo>
                    <a:pt x="4365117" y="3283966"/>
                  </a:lnTo>
                  <a:cubicBezTo>
                    <a:pt x="4365117" y="3494913"/>
                    <a:pt x="4193921" y="3665728"/>
                    <a:pt x="3982720" y="3665728"/>
                  </a:cubicBezTo>
                  <a:lnTo>
                    <a:pt x="3982720" y="3646678"/>
                  </a:lnTo>
                  <a:lnTo>
                    <a:pt x="3982720" y="3665728"/>
                  </a:lnTo>
                  <a:lnTo>
                    <a:pt x="382397" y="3665728"/>
                  </a:lnTo>
                  <a:lnTo>
                    <a:pt x="382397" y="3646678"/>
                  </a:lnTo>
                  <a:lnTo>
                    <a:pt x="382397" y="3665728"/>
                  </a:lnTo>
                  <a:cubicBezTo>
                    <a:pt x="171196" y="3665728"/>
                    <a:pt x="0" y="3494913"/>
                    <a:pt x="0" y="3283966"/>
                  </a:cubicBezTo>
                  <a:lnTo>
                    <a:pt x="0" y="381762"/>
                  </a:lnTo>
                  <a:lnTo>
                    <a:pt x="19050" y="381762"/>
                  </a:lnTo>
                  <a:lnTo>
                    <a:pt x="0" y="381762"/>
                  </a:lnTo>
                  <a:moveTo>
                    <a:pt x="38100" y="381762"/>
                  </a:moveTo>
                  <a:lnTo>
                    <a:pt x="38100" y="3283966"/>
                  </a:lnTo>
                  <a:lnTo>
                    <a:pt x="19050" y="3283966"/>
                  </a:lnTo>
                  <a:lnTo>
                    <a:pt x="38100" y="3283966"/>
                  </a:lnTo>
                  <a:cubicBezTo>
                    <a:pt x="38100" y="3473704"/>
                    <a:pt x="192278" y="3627628"/>
                    <a:pt x="382397" y="3627628"/>
                  </a:cubicBezTo>
                  <a:lnTo>
                    <a:pt x="3982720" y="3627628"/>
                  </a:lnTo>
                  <a:cubicBezTo>
                    <a:pt x="4172966" y="3627628"/>
                    <a:pt x="4327017" y="3473704"/>
                    <a:pt x="4327017" y="3283966"/>
                  </a:cubicBezTo>
                  <a:lnTo>
                    <a:pt x="4327017" y="381762"/>
                  </a:lnTo>
                  <a:cubicBezTo>
                    <a:pt x="4327017" y="192024"/>
                    <a:pt x="4172966" y="38100"/>
                    <a:pt x="3982720" y="38100"/>
                  </a:cubicBezTo>
                  <a:lnTo>
                    <a:pt x="382397" y="38100"/>
                  </a:lnTo>
                  <a:lnTo>
                    <a:pt x="382397" y="19050"/>
                  </a:lnTo>
                  <a:lnTo>
                    <a:pt x="382397" y="38100"/>
                  </a:lnTo>
                  <a:cubicBezTo>
                    <a:pt x="192278" y="38100"/>
                    <a:pt x="38100" y="192024"/>
                    <a:pt x="38100" y="3817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4"/>
          <p:cNvSpPr txBox="1"/>
          <p:nvPr/>
        </p:nvSpPr>
        <p:spPr>
          <a:xfrm>
            <a:off x="7605005" y="7088675"/>
            <a:ext cx="3077985" cy="1599438"/>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en-US" sz="3699" b="0" i="0" u="none" strike="noStrike" cap="none">
                <a:solidFill>
                  <a:srgbClr val="000000"/>
                </a:solidFill>
                <a:latin typeface="Arial"/>
                <a:ea typeface="Arial"/>
                <a:cs typeface="Arial"/>
                <a:sym typeface="Arial"/>
              </a:rPr>
              <a:t>MODAL TENAGA (KEAHLIAN)</a:t>
            </a:r>
            <a:endParaRPr/>
          </a:p>
        </p:txBody>
      </p:sp>
      <p:grpSp>
        <p:nvGrpSpPr>
          <p:cNvPr id="150" name="Google Shape;150;p4"/>
          <p:cNvGrpSpPr/>
          <p:nvPr/>
        </p:nvGrpSpPr>
        <p:grpSpPr>
          <a:xfrm>
            <a:off x="12152536" y="6528012"/>
            <a:ext cx="3273838" cy="2749296"/>
            <a:chOff x="0" y="0"/>
            <a:chExt cx="4365117" cy="3665728"/>
          </a:xfrm>
        </p:grpSpPr>
        <p:sp>
          <p:nvSpPr>
            <p:cNvPr id="151" name="Google Shape;151;p4"/>
            <p:cNvSpPr/>
            <p:nvPr/>
          </p:nvSpPr>
          <p:spPr>
            <a:xfrm>
              <a:off x="19050" y="19050"/>
              <a:ext cx="4327017" cy="3627628"/>
            </a:xfrm>
            <a:custGeom>
              <a:avLst/>
              <a:gdLst/>
              <a:ahLst/>
              <a:cxnLst/>
              <a:rect l="l" t="t" r="r" b="b"/>
              <a:pathLst>
                <a:path w="4327017" h="3627628" extrusionOk="0">
                  <a:moveTo>
                    <a:pt x="0" y="362712"/>
                  </a:moveTo>
                  <a:cubicBezTo>
                    <a:pt x="0" y="162433"/>
                    <a:pt x="162687" y="0"/>
                    <a:pt x="363347" y="0"/>
                  </a:cubicBezTo>
                  <a:lnTo>
                    <a:pt x="3963670" y="0"/>
                  </a:lnTo>
                  <a:cubicBezTo>
                    <a:pt x="4164330" y="0"/>
                    <a:pt x="4327017" y="162433"/>
                    <a:pt x="4327017" y="362712"/>
                  </a:cubicBezTo>
                  <a:lnTo>
                    <a:pt x="4327017" y="3264916"/>
                  </a:lnTo>
                  <a:cubicBezTo>
                    <a:pt x="4327017" y="3465322"/>
                    <a:pt x="4164330" y="3627628"/>
                    <a:pt x="3963670" y="3627628"/>
                  </a:cubicBezTo>
                  <a:lnTo>
                    <a:pt x="363347" y="3627628"/>
                  </a:lnTo>
                  <a:cubicBezTo>
                    <a:pt x="162687" y="3627628"/>
                    <a:pt x="0" y="3465195"/>
                    <a:pt x="0" y="3264916"/>
                  </a:cubicBez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0" y="0"/>
              <a:ext cx="4365117" cy="3665728"/>
            </a:xfrm>
            <a:custGeom>
              <a:avLst/>
              <a:gdLst/>
              <a:ahLst/>
              <a:cxnLst/>
              <a:rect l="l" t="t" r="r" b="b"/>
              <a:pathLst>
                <a:path w="4365117" h="3665728" extrusionOk="0">
                  <a:moveTo>
                    <a:pt x="0" y="381762"/>
                  </a:moveTo>
                  <a:cubicBezTo>
                    <a:pt x="0" y="170942"/>
                    <a:pt x="171196" y="0"/>
                    <a:pt x="382397" y="0"/>
                  </a:cubicBezTo>
                  <a:lnTo>
                    <a:pt x="3982720" y="0"/>
                  </a:lnTo>
                  <a:lnTo>
                    <a:pt x="3982720" y="19050"/>
                  </a:lnTo>
                  <a:lnTo>
                    <a:pt x="3982720" y="0"/>
                  </a:lnTo>
                  <a:cubicBezTo>
                    <a:pt x="4193921" y="0"/>
                    <a:pt x="4365117" y="170942"/>
                    <a:pt x="4365117" y="381762"/>
                  </a:cubicBezTo>
                  <a:lnTo>
                    <a:pt x="4346067" y="381762"/>
                  </a:lnTo>
                  <a:lnTo>
                    <a:pt x="4365117" y="381762"/>
                  </a:lnTo>
                  <a:lnTo>
                    <a:pt x="4365117" y="3283966"/>
                  </a:lnTo>
                  <a:lnTo>
                    <a:pt x="4346067" y="3283966"/>
                  </a:lnTo>
                  <a:lnTo>
                    <a:pt x="4365117" y="3283966"/>
                  </a:lnTo>
                  <a:cubicBezTo>
                    <a:pt x="4365117" y="3494913"/>
                    <a:pt x="4193921" y="3665728"/>
                    <a:pt x="3982720" y="3665728"/>
                  </a:cubicBezTo>
                  <a:lnTo>
                    <a:pt x="3982720" y="3646678"/>
                  </a:lnTo>
                  <a:lnTo>
                    <a:pt x="3982720" y="3665728"/>
                  </a:lnTo>
                  <a:lnTo>
                    <a:pt x="382397" y="3665728"/>
                  </a:lnTo>
                  <a:lnTo>
                    <a:pt x="382397" y="3646678"/>
                  </a:lnTo>
                  <a:lnTo>
                    <a:pt x="382397" y="3665728"/>
                  </a:lnTo>
                  <a:cubicBezTo>
                    <a:pt x="171196" y="3665728"/>
                    <a:pt x="0" y="3494913"/>
                    <a:pt x="0" y="3283966"/>
                  </a:cubicBezTo>
                  <a:lnTo>
                    <a:pt x="0" y="381762"/>
                  </a:lnTo>
                  <a:lnTo>
                    <a:pt x="19050" y="381762"/>
                  </a:lnTo>
                  <a:lnTo>
                    <a:pt x="0" y="381762"/>
                  </a:lnTo>
                  <a:moveTo>
                    <a:pt x="38100" y="381762"/>
                  </a:moveTo>
                  <a:lnTo>
                    <a:pt x="38100" y="3283966"/>
                  </a:lnTo>
                  <a:lnTo>
                    <a:pt x="19050" y="3283966"/>
                  </a:lnTo>
                  <a:lnTo>
                    <a:pt x="38100" y="3283966"/>
                  </a:lnTo>
                  <a:cubicBezTo>
                    <a:pt x="38100" y="3473704"/>
                    <a:pt x="192278" y="3627628"/>
                    <a:pt x="382397" y="3627628"/>
                  </a:cubicBezTo>
                  <a:lnTo>
                    <a:pt x="3982720" y="3627628"/>
                  </a:lnTo>
                  <a:cubicBezTo>
                    <a:pt x="4172966" y="3627628"/>
                    <a:pt x="4327017" y="3473704"/>
                    <a:pt x="4327017" y="3283966"/>
                  </a:cubicBezTo>
                  <a:lnTo>
                    <a:pt x="4327017" y="381762"/>
                  </a:lnTo>
                  <a:cubicBezTo>
                    <a:pt x="4327017" y="192024"/>
                    <a:pt x="4172966" y="38100"/>
                    <a:pt x="3982720" y="38100"/>
                  </a:cubicBezTo>
                  <a:lnTo>
                    <a:pt x="382397" y="38100"/>
                  </a:lnTo>
                  <a:lnTo>
                    <a:pt x="382397" y="19050"/>
                  </a:lnTo>
                  <a:lnTo>
                    <a:pt x="382397" y="38100"/>
                  </a:lnTo>
                  <a:cubicBezTo>
                    <a:pt x="192278" y="38100"/>
                    <a:pt x="38100" y="192024"/>
                    <a:pt x="38100" y="3817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4"/>
          <p:cNvSpPr txBox="1"/>
          <p:nvPr/>
        </p:nvSpPr>
        <p:spPr>
          <a:xfrm>
            <a:off x="12250481" y="7088675"/>
            <a:ext cx="3077985" cy="1599438"/>
          </a:xfrm>
          <a:prstGeom prst="rect">
            <a:avLst/>
          </a:prstGeom>
          <a:noFill/>
          <a:ln>
            <a:noFill/>
          </a:ln>
        </p:spPr>
        <p:txBody>
          <a:bodyPr spcFirstLastPara="1" wrap="square" lIns="0" tIns="0" rIns="0" bIns="0" anchor="t" anchorCtr="0">
            <a:spAutoFit/>
          </a:bodyPr>
          <a:lstStyle/>
          <a:p>
            <a:pPr marL="0" marR="0" lvl="0" indent="0" algn="ctr" rtl="0">
              <a:lnSpc>
                <a:spcPct val="108002"/>
              </a:lnSpc>
              <a:spcBef>
                <a:spcPts val="0"/>
              </a:spcBef>
              <a:spcAft>
                <a:spcPts val="0"/>
              </a:spcAft>
              <a:buNone/>
            </a:pPr>
            <a:r>
              <a:rPr lang="en-US" sz="3699" b="0" i="0" u="none" strike="noStrike" cap="none">
                <a:solidFill>
                  <a:srgbClr val="000000"/>
                </a:solidFill>
                <a:latin typeface="Arial"/>
                <a:ea typeface="Arial"/>
                <a:cs typeface="Arial"/>
                <a:sym typeface="Arial"/>
              </a:rPr>
              <a:t>KEAHLIAN DAN KEMAMPUAN</a:t>
            </a:r>
            <a:endParaRPr/>
          </a:p>
        </p:txBody>
      </p:sp>
      <p:sp>
        <p:nvSpPr>
          <p:cNvPr id="154" name="Google Shape;154;p4"/>
          <p:cNvSpPr txBox="1"/>
          <p:nvPr/>
        </p:nvSpPr>
        <p:spPr>
          <a:xfrm>
            <a:off x="1722118" y="671514"/>
            <a:ext cx="14843760" cy="10477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900" b="0" i="0" u="none" strike="noStrike" cap="none">
                <a:solidFill>
                  <a:srgbClr val="FFFFFF"/>
                </a:solidFill>
                <a:latin typeface="Arial"/>
                <a:ea typeface="Arial"/>
                <a:cs typeface="Arial"/>
                <a:sym typeface="Arial"/>
              </a:rPr>
              <a:t>Cara Memperoleh Modal</a:t>
            </a:r>
            <a:endParaRPr/>
          </a:p>
        </p:txBody>
      </p:sp>
      <p:cxnSp>
        <p:nvCxnSpPr>
          <p:cNvPr id="155" name="Google Shape;155;p4"/>
          <p:cNvCxnSpPr/>
          <p:nvPr/>
        </p:nvCxnSpPr>
        <p:spPr>
          <a:xfrm rot="10800000" flipH="1">
            <a:off x="6237515" y="3701151"/>
            <a:ext cx="1269545" cy="2167439"/>
          </a:xfrm>
          <a:prstGeom prst="straightConnector1">
            <a:avLst/>
          </a:prstGeom>
          <a:noFill/>
          <a:ln w="38100" cap="flat" cmpd="sng">
            <a:solidFill>
              <a:srgbClr val="FFFFFF"/>
            </a:solidFill>
            <a:prstDash val="solid"/>
            <a:round/>
            <a:headEnd type="none" w="sm" len="sm"/>
            <a:tailEnd type="none" w="sm" len="sm"/>
          </a:ln>
        </p:spPr>
      </p:cxnSp>
      <p:cxnSp>
        <p:nvCxnSpPr>
          <p:cNvPr id="156" name="Google Shape;156;p4"/>
          <p:cNvCxnSpPr/>
          <p:nvPr/>
        </p:nvCxnSpPr>
        <p:spPr>
          <a:xfrm>
            <a:off x="6241805" y="5887151"/>
            <a:ext cx="1265255" cy="2322294"/>
          </a:xfrm>
          <a:prstGeom prst="straightConnector1">
            <a:avLst/>
          </a:prstGeom>
          <a:noFill/>
          <a:ln w="38100" cap="flat" cmpd="sng">
            <a:solidFill>
              <a:srgbClr val="FFFFFF"/>
            </a:solidFill>
            <a:prstDash val="solid"/>
            <a:round/>
            <a:headEnd type="none" w="sm" len="sm"/>
            <a:tailEnd type="none" w="sm" len="sm"/>
          </a:ln>
        </p:spPr>
      </p:cxnSp>
      <p:cxnSp>
        <p:nvCxnSpPr>
          <p:cNvPr id="157" name="Google Shape;157;p4"/>
          <p:cNvCxnSpPr/>
          <p:nvPr/>
        </p:nvCxnSpPr>
        <p:spPr>
          <a:xfrm>
            <a:off x="10780936" y="7902681"/>
            <a:ext cx="1371600" cy="0"/>
          </a:xfrm>
          <a:prstGeom prst="straightConnector1">
            <a:avLst/>
          </a:prstGeom>
          <a:noFill/>
          <a:ln w="38100" cap="flat" cmpd="sng">
            <a:solidFill>
              <a:srgbClr val="FFFFFF"/>
            </a:solidFill>
            <a:prstDash val="solid"/>
            <a:round/>
            <a:headEnd type="none" w="sm" len="sm"/>
            <a:tailEnd type="none" w="sm" len="sm"/>
          </a:ln>
        </p:spPr>
      </p:cxnSp>
      <p:cxnSp>
        <p:nvCxnSpPr>
          <p:cNvPr id="158" name="Google Shape;158;p4"/>
          <p:cNvCxnSpPr/>
          <p:nvPr/>
        </p:nvCxnSpPr>
        <p:spPr>
          <a:xfrm>
            <a:off x="10770131" y="3682101"/>
            <a:ext cx="1371600" cy="0"/>
          </a:xfrm>
          <a:prstGeom prst="straightConnector1">
            <a:avLst/>
          </a:prstGeom>
          <a:noFill/>
          <a:ln w="38100" cap="flat" cmpd="sng">
            <a:solidFill>
              <a:srgbClr val="FFFFFF"/>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sp>
      <p:sp>
        <p:nvSpPr>
          <p:cNvPr id="226" name="Google Shape;226;p11"/>
          <p:cNvSpPr/>
          <p:nvPr/>
        </p:nvSpPr>
        <p:spPr>
          <a:xfrm>
            <a:off x="284416" y="191452"/>
            <a:ext cx="17767935" cy="9904096"/>
          </a:xfrm>
          <a:custGeom>
            <a:avLst/>
            <a:gdLst/>
            <a:ahLst/>
            <a:cxnLst/>
            <a:rect l="l" t="t" r="r" b="b"/>
            <a:pathLst>
              <a:path w="23690580" h="13205461" extrusionOk="0">
                <a:moveTo>
                  <a:pt x="19050" y="0"/>
                </a:moveTo>
                <a:lnTo>
                  <a:pt x="23671530" y="0"/>
                </a:lnTo>
                <a:cubicBezTo>
                  <a:pt x="23682071" y="0"/>
                  <a:pt x="23690580" y="8509"/>
                  <a:pt x="23690580" y="19050"/>
                </a:cubicBezTo>
                <a:lnTo>
                  <a:pt x="23690580" y="13186411"/>
                </a:lnTo>
                <a:cubicBezTo>
                  <a:pt x="23690580" y="13196951"/>
                  <a:pt x="23682071" y="13205461"/>
                  <a:pt x="23671530" y="13205461"/>
                </a:cubicBezTo>
                <a:lnTo>
                  <a:pt x="19050" y="13205461"/>
                </a:lnTo>
                <a:cubicBezTo>
                  <a:pt x="8509" y="13205461"/>
                  <a:pt x="0" y="13196951"/>
                  <a:pt x="0" y="13186411"/>
                </a:cubicBezTo>
                <a:lnTo>
                  <a:pt x="0" y="19050"/>
                </a:lnTo>
                <a:cubicBezTo>
                  <a:pt x="0" y="8509"/>
                  <a:pt x="8509" y="0"/>
                  <a:pt x="19050" y="0"/>
                </a:cubicBezTo>
                <a:moveTo>
                  <a:pt x="19050" y="38100"/>
                </a:moveTo>
                <a:lnTo>
                  <a:pt x="19050" y="19050"/>
                </a:lnTo>
                <a:lnTo>
                  <a:pt x="38100" y="19050"/>
                </a:lnTo>
                <a:lnTo>
                  <a:pt x="38100" y="13186411"/>
                </a:lnTo>
                <a:lnTo>
                  <a:pt x="19050" y="13186411"/>
                </a:lnTo>
                <a:lnTo>
                  <a:pt x="19050" y="13167361"/>
                </a:lnTo>
                <a:lnTo>
                  <a:pt x="23671530" y="13167361"/>
                </a:lnTo>
                <a:lnTo>
                  <a:pt x="23671530" y="13186411"/>
                </a:lnTo>
                <a:lnTo>
                  <a:pt x="23652480" y="13186411"/>
                </a:lnTo>
                <a:lnTo>
                  <a:pt x="23652480" y="19050"/>
                </a:lnTo>
                <a:lnTo>
                  <a:pt x="23671530" y="19050"/>
                </a:lnTo>
                <a:lnTo>
                  <a:pt x="23671530"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11"/>
          <p:cNvGrpSpPr/>
          <p:nvPr/>
        </p:nvGrpSpPr>
        <p:grpSpPr>
          <a:xfrm>
            <a:off x="2735613" y="4197177"/>
            <a:ext cx="2807018" cy="2807018"/>
            <a:chOff x="0" y="0"/>
            <a:chExt cx="3742690" cy="3742690"/>
          </a:xfrm>
        </p:grpSpPr>
        <p:sp>
          <p:nvSpPr>
            <p:cNvPr id="228" name="Google Shape;228;p11"/>
            <p:cNvSpPr/>
            <p:nvPr/>
          </p:nvSpPr>
          <p:spPr>
            <a:xfrm>
              <a:off x="19050" y="19050"/>
              <a:ext cx="3704590" cy="3704590"/>
            </a:xfrm>
            <a:custGeom>
              <a:avLst/>
              <a:gdLst/>
              <a:ahLst/>
              <a:cxnLst/>
              <a:rect l="l" t="t" r="r" b="b"/>
              <a:pathLst>
                <a:path w="3704590" h="3704590" extrusionOk="0">
                  <a:moveTo>
                    <a:pt x="0" y="1852295"/>
                  </a:moveTo>
                  <a:cubicBezTo>
                    <a:pt x="0" y="829310"/>
                    <a:pt x="829310" y="0"/>
                    <a:pt x="1852295" y="0"/>
                  </a:cubicBezTo>
                  <a:cubicBezTo>
                    <a:pt x="2875280" y="0"/>
                    <a:pt x="3704590" y="829310"/>
                    <a:pt x="3704590" y="1852295"/>
                  </a:cubicBezTo>
                  <a:cubicBezTo>
                    <a:pt x="3704590" y="2875280"/>
                    <a:pt x="2875280" y="3704590"/>
                    <a:pt x="1852295" y="3704590"/>
                  </a:cubicBezTo>
                  <a:cubicBezTo>
                    <a:pt x="829310" y="3704590"/>
                    <a:pt x="0" y="2875280"/>
                    <a:pt x="0" y="1852295"/>
                  </a:cubicBezTo>
                  <a:close/>
                </a:path>
              </a:pathLst>
            </a:custGeom>
            <a:solidFill>
              <a:srgbClr val="C1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0" y="0"/>
              <a:ext cx="3742690" cy="3742690"/>
            </a:xfrm>
            <a:custGeom>
              <a:avLst/>
              <a:gdLst/>
              <a:ahLst/>
              <a:cxnLst/>
              <a:rect l="l" t="t" r="r" b="b"/>
              <a:pathLst>
                <a:path w="3742690" h="3742690" extrusionOk="0">
                  <a:moveTo>
                    <a:pt x="0" y="1871345"/>
                  </a:moveTo>
                  <a:cubicBezTo>
                    <a:pt x="0" y="837819"/>
                    <a:pt x="837819" y="0"/>
                    <a:pt x="1871345" y="0"/>
                  </a:cubicBezTo>
                  <a:lnTo>
                    <a:pt x="1871345" y="19050"/>
                  </a:lnTo>
                  <a:lnTo>
                    <a:pt x="1871345" y="0"/>
                  </a:lnTo>
                  <a:cubicBezTo>
                    <a:pt x="2904871" y="0"/>
                    <a:pt x="3742690" y="837819"/>
                    <a:pt x="3742690" y="1871345"/>
                  </a:cubicBezTo>
                  <a:lnTo>
                    <a:pt x="3723640" y="1871345"/>
                  </a:lnTo>
                  <a:lnTo>
                    <a:pt x="3742690" y="1871345"/>
                  </a:lnTo>
                  <a:cubicBezTo>
                    <a:pt x="3742690" y="2904871"/>
                    <a:pt x="2904871" y="3742690"/>
                    <a:pt x="1871345" y="3742690"/>
                  </a:cubicBezTo>
                  <a:lnTo>
                    <a:pt x="1871345" y="3723640"/>
                  </a:lnTo>
                  <a:lnTo>
                    <a:pt x="1871345" y="3742690"/>
                  </a:lnTo>
                  <a:cubicBezTo>
                    <a:pt x="837819" y="3742690"/>
                    <a:pt x="0" y="2904871"/>
                    <a:pt x="0" y="1871345"/>
                  </a:cubicBezTo>
                  <a:lnTo>
                    <a:pt x="19050" y="1871345"/>
                  </a:lnTo>
                  <a:lnTo>
                    <a:pt x="35179" y="1881632"/>
                  </a:lnTo>
                  <a:cubicBezTo>
                    <a:pt x="30607" y="1888744"/>
                    <a:pt x="21971" y="1892046"/>
                    <a:pt x="13843" y="1889633"/>
                  </a:cubicBezTo>
                  <a:cubicBezTo>
                    <a:pt x="5715" y="1887220"/>
                    <a:pt x="0" y="1879854"/>
                    <a:pt x="0" y="1871345"/>
                  </a:cubicBezTo>
                  <a:moveTo>
                    <a:pt x="38100" y="1871345"/>
                  </a:moveTo>
                  <a:lnTo>
                    <a:pt x="19050" y="1871345"/>
                  </a:lnTo>
                  <a:lnTo>
                    <a:pt x="2921" y="1861058"/>
                  </a:lnTo>
                  <a:cubicBezTo>
                    <a:pt x="7493" y="1853946"/>
                    <a:pt x="16129" y="1850644"/>
                    <a:pt x="24257" y="1853057"/>
                  </a:cubicBezTo>
                  <a:cubicBezTo>
                    <a:pt x="32385" y="1855470"/>
                    <a:pt x="38100" y="1862836"/>
                    <a:pt x="38100" y="1871345"/>
                  </a:cubicBezTo>
                  <a:cubicBezTo>
                    <a:pt x="38100" y="2883789"/>
                    <a:pt x="858901" y="3704590"/>
                    <a:pt x="1871345" y="3704590"/>
                  </a:cubicBezTo>
                  <a:cubicBezTo>
                    <a:pt x="2883789" y="3704590"/>
                    <a:pt x="3704590" y="2883789"/>
                    <a:pt x="3704590" y="1871345"/>
                  </a:cubicBezTo>
                  <a:cubicBezTo>
                    <a:pt x="3704590" y="858901"/>
                    <a:pt x="2883789" y="38100"/>
                    <a:pt x="1871345" y="38100"/>
                  </a:cubicBezTo>
                  <a:lnTo>
                    <a:pt x="1871345" y="19050"/>
                  </a:lnTo>
                  <a:lnTo>
                    <a:pt x="1871345" y="38100"/>
                  </a:lnTo>
                  <a:cubicBezTo>
                    <a:pt x="858901" y="38100"/>
                    <a:pt x="38100" y="858901"/>
                    <a:pt x="38100" y="187134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11"/>
          <p:cNvGrpSpPr/>
          <p:nvPr/>
        </p:nvGrpSpPr>
        <p:grpSpPr>
          <a:xfrm>
            <a:off x="9966866" y="4197177"/>
            <a:ext cx="2807018" cy="2807018"/>
            <a:chOff x="0" y="0"/>
            <a:chExt cx="3742690" cy="3742690"/>
          </a:xfrm>
        </p:grpSpPr>
        <p:sp>
          <p:nvSpPr>
            <p:cNvPr id="231" name="Google Shape;231;p11"/>
            <p:cNvSpPr/>
            <p:nvPr/>
          </p:nvSpPr>
          <p:spPr>
            <a:xfrm>
              <a:off x="19050" y="19050"/>
              <a:ext cx="3704590" cy="3704590"/>
            </a:xfrm>
            <a:custGeom>
              <a:avLst/>
              <a:gdLst/>
              <a:ahLst/>
              <a:cxnLst/>
              <a:rect l="l" t="t" r="r" b="b"/>
              <a:pathLst>
                <a:path w="3704590" h="3704590" extrusionOk="0">
                  <a:moveTo>
                    <a:pt x="0" y="1852295"/>
                  </a:moveTo>
                  <a:cubicBezTo>
                    <a:pt x="0" y="829310"/>
                    <a:pt x="829310" y="0"/>
                    <a:pt x="1852295" y="0"/>
                  </a:cubicBezTo>
                  <a:cubicBezTo>
                    <a:pt x="2875280" y="0"/>
                    <a:pt x="3704590" y="829310"/>
                    <a:pt x="3704590" y="1852295"/>
                  </a:cubicBezTo>
                  <a:cubicBezTo>
                    <a:pt x="3704590" y="2875280"/>
                    <a:pt x="2875280" y="3704590"/>
                    <a:pt x="1852295" y="3704590"/>
                  </a:cubicBezTo>
                  <a:cubicBezTo>
                    <a:pt x="829310" y="3704590"/>
                    <a:pt x="0" y="2875280"/>
                    <a:pt x="0" y="1852295"/>
                  </a:cubicBezTo>
                  <a:close/>
                </a:path>
              </a:pathLst>
            </a:custGeom>
            <a:solidFill>
              <a:srgbClr val="C1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a:off x="0" y="0"/>
              <a:ext cx="3742690" cy="3742690"/>
            </a:xfrm>
            <a:custGeom>
              <a:avLst/>
              <a:gdLst/>
              <a:ahLst/>
              <a:cxnLst/>
              <a:rect l="l" t="t" r="r" b="b"/>
              <a:pathLst>
                <a:path w="3742690" h="3742690" extrusionOk="0">
                  <a:moveTo>
                    <a:pt x="0" y="1871345"/>
                  </a:moveTo>
                  <a:cubicBezTo>
                    <a:pt x="0" y="837819"/>
                    <a:pt x="837819" y="0"/>
                    <a:pt x="1871345" y="0"/>
                  </a:cubicBezTo>
                  <a:lnTo>
                    <a:pt x="1871345" y="19050"/>
                  </a:lnTo>
                  <a:lnTo>
                    <a:pt x="1871345" y="0"/>
                  </a:lnTo>
                  <a:cubicBezTo>
                    <a:pt x="2904871" y="0"/>
                    <a:pt x="3742690" y="837819"/>
                    <a:pt x="3742690" y="1871345"/>
                  </a:cubicBezTo>
                  <a:lnTo>
                    <a:pt x="3723640" y="1871345"/>
                  </a:lnTo>
                  <a:lnTo>
                    <a:pt x="3742690" y="1871345"/>
                  </a:lnTo>
                  <a:cubicBezTo>
                    <a:pt x="3742690" y="2904871"/>
                    <a:pt x="2904871" y="3742690"/>
                    <a:pt x="1871345" y="3742690"/>
                  </a:cubicBezTo>
                  <a:lnTo>
                    <a:pt x="1871345" y="3723640"/>
                  </a:lnTo>
                  <a:lnTo>
                    <a:pt x="1871345" y="3742690"/>
                  </a:lnTo>
                  <a:cubicBezTo>
                    <a:pt x="837819" y="3742690"/>
                    <a:pt x="0" y="2904871"/>
                    <a:pt x="0" y="1871345"/>
                  </a:cubicBezTo>
                  <a:lnTo>
                    <a:pt x="19050" y="1871345"/>
                  </a:lnTo>
                  <a:lnTo>
                    <a:pt x="35179" y="1881632"/>
                  </a:lnTo>
                  <a:cubicBezTo>
                    <a:pt x="30607" y="1888744"/>
                    <a:pt x="21971" y="1892046"/>
                    <a:pt x="13843" y="1889633"/>
                  </a:cubicBezTo>
                  <a:cubicBezTo>
                    <a:pt x="5715" y="1887220"/>
                    <a:pt x="0" y="1879854"/>
                    <a:pt x="0" y="1871345"/>
                  </a:cubicBezTo>
                  <a:moveTo>
                    <a:pt x="38100" y="1871345"/>
                  </a:moveTo>
                  <a:lnTo>
                    <a:pt x="19050" y="1871345"/>
                  </a:lnTo>
                  <a:lnTo>
                    <a:pt x="2921" y="1861058"/>
                  </a:lnTo>
                  <a:cubicBezTo>
                    <a:pt x="7493" y="1853946"/>
                    <a:pt x="16129" y="1850644"/>
                    <a:pt x="24257" y="1853057"/>
                  </a:cubicBezTo>
                  <a:cubicBezTo>
                    <a:pt x="32385" y="1855470"/>
                    <a:pt x="38100" y="1862836"/>
                    <a:pt x="38100" y="1871345"/>
                  </a:cubicBezTo>
                  <a:cubicBezTo>
                    <a:pt x="38100" y="2883789"/>
                    <a:pt x="858901" y="3704590"/>
                    <a:pt x="1871345" y="3704590"/>
                  </a:cubicBezTo>
                  <a:cubicBezTo>
                    <a:pt x="2883789" y="3704590"/>
                    <a:pt x="3704590" y="2883789"/>
                    <a:pt x="3704590" y="1871345"/>
                  </a:cubicBezTo>
                  <a:cubicBezTo>
                    <a:pt x="3704590" y="858901"/>
                    <a:pt x="2883789" y="38100"/>
                    <a:pt x="1871345" y="38100"/>
                  </a:cubicBezTo>
                  <a:lnTo>
                    <a:pt x="1871345" y="19050"/>
                  </a:lnTo>
                  <a:lnTo>
                    <a:pt x="1871345" y="38100"/>
                  </a:lnTo>
                  <a:cubicBezTo>
                    <a:pt x="858901" y="38100"/>
                    <a:pt x="38100" y="858901"/>
                    <a:pt x="38100" y="187134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11"/>
          <p:cNvGrpSpPr/>
          <p:nvPr/>
        </p:nvGrpSpPr>
        <p:grpSpPr>
          <a:xfrm>
            <a:off x="12745338" y="4197177"/>
            <a:ext cx="2807017" cy="2807018"/>
            <a:chOff x="0" y="0"/>
            <a:chExt cx="3742690" cy="3742690"/>
          </a:xfrm>
        </p:grpSpPr>
        <p:sp>
          <p:nvSpPr>
            <p:cNvPr id="234" name="Google Shape;234;p11"/>
            <p:cNvSpPr/>
            <p:nvPr/>
          </p:nvSpPr>
          <p:spPr>
            <a:xfrm>
              <a:off x="19050" y="19050"/>
              <a:ext cx="3704590" cy="3704590"/>
            </a:xfrm>
            <a:custGeom>
              <a:avLst/>
              <a:gdLst/>
              <a:ahLst/>
              <a:cxnLst/>
              <a:rect l="l" t="t" r="r" b="b"/>
              <a:pathLst>
                <a:path w="3704590" h="3704590" extrusionOk="0">
                  <a:moveTo>
                    <a:pt x="0" y="1852295"/>
                  </a:moveTo>
                  <a:cubicBezTo>
                    <a:pt x="0" y="829310"/>
                    <a:pt x="829310" y="0"/>
                    <a:pt x="1852295" y="0"/>
                  </a:cubicBezTo>
                  <a:cubicBezTo>
                    <a:pt x="2875280" y="0"/>
                    <a:pt x="3704590" y="829310"/>
                    <a:pt x="3704590" y="1852295"/>
                  </a:cubicBezTo>
                  <a:cubicBezTo>
                    <a:pt x="3704590" y="2875280"/>
                    <a:pt x="2875280" y="3704590"/>
                    <a:pt x="1852295" y="3704590"/>
                  </a:cubicBezTo>
                  <a:cubicBezTo>
                    <a:pt x="829310" y="3704590"/>
                    <a:pt x="0" y="2875280"/>
                    <a:pt x="0" y="1852295"/>
                  </a:cubicBezTo>
                  <a:close/>
                </a:path>
              </a:pathLst>
            </a:custGeom>
            <a:solidFill>
              <a:srgbClr val="C1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0" y="0"/>
              <a:ext cx="3742690" cy="3742690"/>
            </a:xfrm>
            <a:custGeom>
              <a:avLst/>
              <a:gdLst/>
              <a:ahLst/>
              <a:cxnLst/>
              <a:rect l="l" t="t" r="r" b="b"/>
              <a:pathLst>
                <a:path w="3742690" h="3742690" extrusionOk="0">
                  <a:moveTo>
                    <a:pt x="0" y="1871345"/>
                  </a:moveTo>
                  <a:cubicBezTo>
                    <a:pt x="0" y="837819"/>
                    <a:pt x="837819" y="0"/>
                    <a:pt x="1871345" y="0"/>
                  </a:cubicBezTo>
                  <a:lnTo>
                    <a:pt x="1871345" y="19050"/>
                  </a:lnTo>
                  <a:lnTo>
                    <a:pt x="1871345" y="0"/>
                  </a:lnTo>
                  <a:cubicBezTo>
                    <a:pt x="2904871" y="0"/>
                    <a:pt x="3742690" y="837819"/>
                    <a:pt x="3742690" y="1871345"/>
                  </a:cubicBezTo>
                  <a:lnTo>
                    <a:pt x="3723640" y="1871345"/>
                  </a:lnTo>
                  <a:lnTo>
                    <a:pt x="3742690" y="1871345"/>
                  </a:lnTo>
                  <a:cubicBezTo>
                    <a:pt x="3742690" y="2904871"/>
                    <a:pt x="2904871" y="3742690"/>
                    <a:pt x="1871345" y="3742690"/>
                  </a:cubicBezTo>
                  <a:lnTo>
                    <a:pt x="1871345" y="3723640"/>
                  </a:lnTo>
                  <a:lnTo>
                    <a:pt x="1871345" y="3742690"/>
                  </a:lnTo>
                  <a:cubicBezTo>
                    <a:pt x="837819" y="3742690"/>
                    <a:pt x="0" y="2904871"/>
                    <a:pt x="0" y="1871345"/>
                  </a:cubicBezTo>
                  <a:lnTo>
                    <a:pt x="19050" y="1871345"/>
                  </a:lnTo>
                  <a:lnTo>
                    <a:pt x="35179" y="1881632"/>
                  </a:lnTo>
                  <a:cubicBezTo>
                    <a:pt x="30607" y="1888744"/>
                    <a:pt x="21971" y="1892046"/>
                    <a:pt x="13843" y="1889633"/>
                  </a:cubicBezTo>
                  <a:cubicBezTo>
                    <a:pt x="5715" y="1887220"/>
                    <a:pt x="0" y="1879854"/>
                    <a:pt x="0" y="1871345"/>
                  </a:cubicBezTo>
                  <a:moveTo>
                    <a:pt x="38100" y="1871345"/>
                  </a:moveTo>
                  <a:lnTo>
                    <a:pt x="19050" y="1871345"/>
                  </a:lnTo>
                  <a:lnTo>
                    <a:pt x="2921" y="1861058"/>
                  </a:lnTo>
                  <a:cubicBezTo>
                    <a:pt x="7493" y="1853946"/>
                    <a:pt x="16129" y="1850644"/>
                    <a:pt x="24257" y="1853057"/>
                  </a:cubicBezTo>
                  <a:cubicBezTo>
                    <a:pt x="32385" y="1855470"/>
                    <a:pt x="38100" y="1862836"/>
                    <a:pt x="38100" y="1871345"/>
                  </a:cubicBezTo>
                  <a:cubicBezTo>
                    <a:pt x="38100" y="2883789"/>
                    <a:pt x="858901" y="3704590"/>
                    <a:pt x="1871345" y="3704590"/>
                  </a:cubicBezTo>
                  <a:cubicBezTo>
                    <a:pt x="2883789" y="3704590"/>
                    <a:pt x="3704590" y="2883789"/>
                    <a:pt x="3704590" y="1871345"/>
                  </a:cubicBezTo>
                  <a:cubicBezTo>
                    <a:pt x="3704590" y="858901"/>
                    <a:pt x="2883789" y="38100"/>
                    <a:pt x="1871345" y="38100"/>
                  </a:cubicBezTo>
                  <a:lnTo>
                    <a:pt x="1871345" y="19050"/>
                  </a:lnTo>
                  <a:lnTo>
                    <a:pt x="1871345" y="38100"/>
                  </a:lnTo>
                  <a:cubicBezTo>
                    <a:pt x="858901" y="38100"/>
                    <a:pt x="38100" y="858901"/>
                    <a:pt x="38100" y="187134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1"/>
          <p:cNvGrpSpPr/>
          <p:nvPr/>
        </p:nvGrpSpPr>
        <p:grpSpPr>
          <a:xfrm>
            <a:off x="6211712" y="3835524"/>
            <a:ext cx="3086100" cy="1307976"/>
            <a:chOff x="0" y="-95250"/>
            <a:chExt cx="812800" cy="344487"/>
          </a:xfrm>
        </p:grpSpPr>
        <p:sp>
          <p:nvSpPr>
            <p:cNvPr id="237" name="Google Shape;237;p11"/>
            <p:cNvSpPr/>
            <p:nvPr/>
          </p:nvSpPr>
          <p:spPr>
            <a:xfrm>
              <a:off x="0" y="0"/>
              <a:ext cx="812800" cy="249237"/>
            </a:xfrm>
            <a:custGeom>
              <a:avLst/>
              <a:gdLst/>
              <a:ahLst/>
              <a:cxnLst/>
              <a:rect l="l" t="t" r="r" b="b"/>
              <a:pathLst>
                <a:path w="812800" h="249237" extrusionOk="0">
                  <a:moveTo>
                    <a:pt x="0" y="0"/>
                  </a:moveTo>
                  <a:lnTo>
                    <a:pt x="812800" y="0"/>
                  </a:lnTo>
                  <a:lnTo>
                    <a:pt x="812800" y="249237"/>
                  </a:lnTo>
                  <a:lnTo>
                    <a:pt x="0" y="249237"/>
                  </a:lnTo>
                  <a:close/>
                </a:path>
              </a:pathLst>
            </a:custGeom>
            <a:solidFill>
              <a:srgbClr val="C17529"/>
            </a:solidFill>
            <a:ln>
              <a:noFill/>
            </a:ln>
          </p:spPr>
        </p:sp>
        <p:sp>
          <p:nvSpPr>
            <p:cNvPr id="238" name="Google Shape;238;p11"/>
            <p:cNvSpPr txBox="1"/>
            <p:nvPr/>
          </p:nvSpPr>
          <p:spPr>
            <a:xfrm>
              <a:off x="0" y="-95250"/>
              <a:ext cx="812800" cy="344487"/>
            </a:xfrm>
            <a:prstGeom prst="rect">
              <a:avLst/>
            </a:prstGeom>
            <a:noFill/>
            <a:ln>
              <a:noFill/>
            </a:ln>
          </p:spPr>
          <p:txBody>
            <a:bodyPr spcFirstLastPara="1" wrap="square" lIns="50800" tIns="50800" rIns="50800" bIns="50800" anchor="ctr" anchorCtr="0">
              <a:noAutofit/>
            </a:bodyPr>
            <a:lstStyle/>
            <a:p>
              <a:pPr marL="0" marR="0" lvl="0" indent="0" algn="ctr" rtl="0">
                <a:lnSpc>
                  <a:spcPct val="140009"/>
                </a:lnSpc>
                <a:spcBef>
                  <a:spcPts val="0"/>
                </a:spcBef>
                <a:spcAft>
                  <a:spcPts val="0"/>
                </a:spcAft>
                <a:buNone/>
              </a:pPr>
              <a:r>
                <a:rPr lang="en-US" sz="4399" b="0" i="0" u="none" strike="noStrike" cap="none">
                  <a:solidFill>
                    <a:srgbClr val="FFFFFF"/>
                  </a:solidFill>
                  <a:latin typeface="Lilita One"/>
                  <a:ea typeface="Lilita One"/>
                  <a:cs typeface="Lilita One"/>
                  <a:sym typeface="Lilita One"/>
                </a:rPr>
                <a:t>INVESTASI</a:t>
              </a:r>
              <a:endParaRPr/>
            </a:p>
          </p:txBody>
        </p:sp>
      </p:grpSp>
      <p:sp>
        <p:nvSpPr>
          <p:cNvPr id="239" name="Google Shape;239;p11"/>
          <p:cNvSpPr txBox="1"/>
          <p:nvPr/>
        </p:nvSpPr>
        <p:spPr>
          <a:xfrm>
            <a:off x="3144892" y="5217414"/>
            <a:ext cx="1988488" cy="785622"/>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US" sz="2800" b="0" i="0" u="none" strike="noStrike" cap="none">
                <a:solidFill>
                  <a:srgbClr val="FFFFFF"/>
                </a:solidFill>
                <a:latin typeface="Lilita One"/>
                <a:ea typeface="Lilita One"/>
                <a:cs typeface="Lilita One"/>
                <a:sym typeface="Lilita One"/>
              </a:rPr>
              <a:t>KEBUTUHAN MODAL</a:t>
            </a:r>
            <a:endParaRPr/>
          </a:p>
        </p:txBody>
      </p:sp>
      <p:sp>
        <p:nvSpPr>
          <p:cNvPr id="240" name="Google Shape;240;p11"/>
          <p:cNvSpPr txBox="1"/>
          <p:nvPr/>
        </p:nvSpPr>
        <p:spPr>
          <a:xfrm>
            <a:off x="10376144" y="5217414"/>
            <a:ext cx="1988489" cy="785622"/>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US" sz="2800" b="0" i="0" u="none" strike="noStrike" cap="none">
                <a:solidFill>
                  <a:srgbClr val="FFFFFF"/>
                </a:solidFill>
                <a:latin typeface="Lilita One"/>
                <a:ea typeface="Lilita One"/>
                <a:cs typeface="Lilita One"/>
                <a:sym typeface="Lilita One"/>
              </a:rPr>
              <a:t>MODAL SENDIRI</a:t>
            </a:r>
            <a:endParaRPr/>
          </a:p>
        </p:txBody>
      </p:sp>
      <p:sp>
        <p:nvSpPr>
          <p:cNvPr id="241" name="Google Shape;241;p11"/>
          <p:cNvSpPr txBox="1"/>
          <p:nvPr/>
        </p:nvSpPr>
        <p:spPr>
          <a:xfrm>
            <a:off x="13154617" y="5217414"/>
            <a:ext cx="1988489" cy="785622"/>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US" sz="2800" b="0" i="0" u="none" strike="noStrike" cap="none">
                <a:solidFill>
                  <a:srgbClr val="FFFFFF"/>
                </a:solidFill>
                <a:latin typeface="Lilita One"/>
                <a:ea typeface="Lilita One"/>
                <a:cs typeface="Lilita One"/>
                <a:sym typeface="Lilita One"/>
              </a:rPr>
              <a:t>MODAL PINJAMAN</a:t>
            </a:r>
            <a:endParaRPr/>
          </a:p>
        </p:txBody>
      </p:sp>
      <p:sp>
        <p:nvSpPr>
          <p:cNvPr id="242" name="Google Shape;242;p11"/>
          <p:cNvSpPr txBox="1"/>
          <p:nvPr/>
        </p:nvSpPr>
        <p:spPr>
          <a:xfrm>
            <a:off x="1713155" y="1463413"/>
            <a:ext cx="14861691" cy="105537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900" b="0" i="0" u="none" strike="noStrike" cap="none">
                <a:solidFill>
                  <a:srgbClr val="000000"/>
                </a:solidFill>
                <a:latin typeface="Arial"/>
                <a:ea typeface="Arial"/>
                <a:cs typeface="Arial"/>
                <a:sym typeface="Arial"/>
              </a:rPr>
              <a:t>Sumber-Sumber Modal</a:t>
            </a:r>
            <a:endParaRPr/>
          </a:p>
        </p:txBody>
      </p:sp>
      <p:grpSp>
        <p:nvGrpSpPr>
          <p:cNvPr id="243" name="Google Shape;243;p11"/>
          <p:cNvGrpSpPr/>
          <p:nvPr/>
        </p:nvGrpSpPr>
        <p:grpSpPr>
          <a:xfrm>
            <a:off x="6211712" y="5651289"/>
            <a:ext cx="3086100" cy="1307976"/>
            <a:chOff x="0" y="-95250"/>
            <a:chExt cx="812800" cy="344487"/>
          </a:xfrm>
        </p:grpSpPr>
        <p:sp>
          <p:nvSpPr>
            <p:cNvPr id="244" name="Google Shape;244;p11"/>
            <p:cNvSpPr/>
            <p:nvPr/>
          </p:nvSpPr>
          <p:spPr>
            <a:xfrm>
              <a:off x="0" y="0"/>
              <a:ext cx="812800" cy="249237"/>
            </a:xfrm>
            <a:custGeom>
              <a:avLst/>
              <a:gdLst/>
              <a:ahLst/>
              <a:cxnLst/>
              <a:rect l="l" t="t" r="r" b="b"/>
              <a:pathLst>
                <a:path w="812800" h="249237" extrusionOk="0">
                  <a:moveTo>
                    <a:pt x="0" y="0"/>
                  </a:moveTo>
                  <a:lnTo>
                    <a:pt x="812800" y="0"/>
                  </a:lnTo>
                  <a:lnTo>
                    <a:pt x="812800" y="249237"/>
                  </a:lnTo>
                  <a:lnTo>
                    <a:pt x="0" y="249237"/>
                  </a:lnTo>
                  <a:close/>
                </a:path>
              </a:pathLst>
            </a:custGeom>
            <a:solidFill>
              <a:srgbClr val="C17529"/>
            </a:solidFill>
            <a:ln>
              <a:noFill/>
            </a:ln>
          </p:spPr>
        </p:sp>
        <p:sp>
          <p:nvSpPr>
            <p:cNvPr id="245" name="Google Shape;245;p11"/>
            <p:cNvSpPr txBox="1"/>
            <p:nvPr/>
          </p:nvSpPr>
          <p:spPr>
            <a:xfrm>
              <a:off x="0" y="-95250"/>
              <a:ext cx="812800" cy="344487"/>
            </a:xfrm>
            <a:prstGeom prst="rect">
              <a:avLst/>
            </a:prstGeom>
            <a:noFill/>
            <a:ln>
              <a:noFill/>
            </a:ln>
          </p:spPr>
          <p:txBody>
            <a:bodyPr spcFirstLastPara="1" wrap="square" lIns="50800" tIns="50800" rIns="50800" bIns="50800" anchor="ctr" anchorCtr="0">
              <a:noAutofit/>
            </a:bodyPr>
            <a:lstStyle/>
            <a:p>
              <a:pPr marL="0" marR="0" lvl="0" indent="0" algn="ctr" rtl="0">
                <a:lnSpc>
                  <a:spcPct val="140009"/>
                </a:lnSpc>
                <a:spcBef>
                  <a:spcPts val="0"/>
                </a:spcBef>
                <a:spcAft>
                  <a:spcPts val="0"/>
                </a:spcAft>
                <a:buNone/>
              </a:pPr>
              <a:r>
                <a:rPr lang="en-US" sz="4399" b="0" i="0" u="none" strike="noStrike" cap="none">
                  <a:solidFill>
                    <a:srgbClr val="FFFFFF"/>
                  </a:solidFill>
                  <a:latin typeface="Lilita One"/>
                  <a:ea typeface="Lilita One"/>
                  <a:cs typeface="Lilita One"/>
                  <a:sym typeface="Lilita One"/>
                </a:rPr>
                <a:t>KERJA</a:t>
              </a:r>
              <a:endParaRPr/>
            </a:p>
          </p:txBody>
        </p:sp>
      </p:grpSp>
      <p:cxnSp>
        <p:nvCxnSpPr>
          <p:cNvPr id="246" name="Google Shape;246;p11"/>
          <p:cNvCxnSpPr/>
          <p:nvPr/>
        </p:nvCxnSpPr>
        <p:spPr>
          <a:xfrm rot="10800000" flipH="1">
            <a:off x="5542659" y="4670338"/>
            <a:ext cx="669053" cy="949411"/>
          </a:xfrm>
          <a:prstGeom prst="straightConnector1">
            <a:avLst/>
          </a:prstGeom>
          <a:noFill/>
          <a:ln w="38100" cap="flat" cmpd="sng">
            <a:solidFill>
              <a:srgbClr val="000000"/>
            </a:solidFill>
            <a:prstDash val="solid"/>
            <a:round/>
            <a:headEnd type="none" w="sm" len="sm"/>
            <a:tailEnd type="none" w="sm" len="sm"/>
          </a:ln>
        </p:spPr>
      </p:cxnSp>
      <p:cxnSp>
        <p:nvCxnSpPr>
          <p:cNvPr id="247" name="Google Shape;247;p11"/>
          <p:cNvCxnSpPr/>
          <p:nvPr/>
        </p:nvCxnSpPr>
        <p:spPr>
          <a:xfrm>
            <a:off x="5551455" y="5636648"/>
            <a:ext cx="660257" cy="849456"/>
          </a:xfrm>
          <a:prstGeom prst="straightConnector1">
            <a:avLst/>
          </a:prstGeom>
          <a:noFill/>
          <a:ln w="38100" cap="flat" cmpd="sng">
            <a:solidFill>
              <a:srgbClr val="000000"/>
            </a:solidFill>
            <a:prstDash val="solid"/>
            <a:round/>
            <a:headEnd type="none" w="sm" len="sm"/>
            <a:tailEnd type="none" w="sm" len="sm"/>
          </a:ln>
        </p:spPr>
      </p:cxnSp>
      <p:cxnSp>
        <p:nvCxnSpPr>
          <p:cNvPr id="248" name="Google Shape;248;p11"/>
          <p:cNvCxnSpPr/>
          <p:nvPr/>
        </p:nvCxnSpPr>
        <p:spPr>
          <a:xfrm flipH="1">
            <a:off x="9297812" y="5618337"/>
            <a:ext cx="684497" cy="867766"/>
          </a:xfrm>
          <a:prstGeom prst="straightConnector1">
            <a:avLst/>
          </a:prstGeom>
          <a:noFill/>
          <a:ln w="38100" cap="flat" cmpd="sng">
            <a:solidFill>
              <a:srgbClr val="000000"/>
            </a:solidFill>
            <a:prstDash val="solid"/>
            <a:round/>
            <a:headEnd type="none" w="sm" len="sm"/>
            <a:tailEnd type="none" w="sm" len="sm"/>
          </a:ln>
        </p:spPr>
      </p:cxnSp>
      <p:cxnSp>
        <p:nvCxnSpPr>
          <p:cNvPr id="249" name="Google Shape;249;p11"/>
          <p:cNvCxnSpPr/>
          <p:nvPr/>
        </p:nvCxnSpPr>
        <p:spPr>
          <a:xfrm rot="10800000">
            <a:off x="9297812" y="4670338"/>
            <a:ext cx="675700" cy="931101"/>
          </a:xfrm>
          <a:prstGeom prst="straightConnector1">
            <a:avLst/>
          </a:prstGeom>
          <a:noFill/>
          <a:ln w="38100" cap="flat" cmpd="sng">
            <a:solidFill>
              <a:srgbClr val="000000"/>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3F2E"/>
        </a:solidFill>
        <a:effectLst/>
      </p:bgPr>
    </p:bg>
    <p:spTree>
      <p:nvGrpSpPr>
        <p:cNvPr id="1" name="Shape 187"/>
        <p:cNvGrpSpPr/>
        <p:nvPr/>
      </p:nvGrpSpPr>
      <p:grpSpPr>
        <a:xfrm>
          <a:off x="0" y="0"/>
          <a:ext cx="0" cy="0"/>
          <a:chOff x="0" y="0"/>
          <a:chExt cx="0" cy="0"/>
        </a:xfrm>
      </p:grpSpPr>
      <p:sp>
        <p:nvSpPr>
          <p:cNvPr id="188" name="Google Shape;188;p6"/>
          <p:cNvSpPr/>
          <p:nvPr/>
        </p:nvSpPr>
        <p:spPr>
          <a:xfrm>
            <a:off x="284416" y="191452"/>
            <a:ext cx="17767935" cy="9904096"/>
          </a:xfrm>
          <a:custGeom>
            <a:avLst/>
            <a:gdLst/>
            <a:ahLst/>
            <a:cxnLst/>
            <a:rect l="l" t="t" r="r" b="b"/>
            <a:pathLst>
              <a:path w="23690580" h="13205461" extrusionOk="0">
                <a:moveTo>
                  <a:pt x="19050" y="0"/>
                </a:moveTo>
                <a:lnTo>
                  <a:pt x="23671530" y="0"/>
                </a:lnTo>
                <a:cubicBezTo>
                  <a:pt x="23682071" y="0"/>
                  <a:pt x="23690580" y="8509"/>
                  <a:pt x="23690580" y="19050"/>
                </a:cubicBezTo>
                <a:lnTo>
                  <a:pt x="23690580" y="13186411"/>
                </a:lnTo>
                <a:cubicBezTo>
                  <a:pt x="23690580" y="13196951"/>
                  <a:pt x="23682071" y="13205461"/>
                  <a:pt x="23671530" y="13205461"/>
                </a:cubicBezTo>
                <a:lnTo>
                  <a:pt x="19050" y="13205461"/>
                </a:lnTo>
                <a:cubicBezTo>
                  <a:pt x="8509" y="13205461"/>
                  <a:pt x="0" y="13196951"/>
                  <a:pt x="0" y="13186411"/>
                </a:cubicBezTo>
                <a:lnTo>
                  <a:pt x="0" y="19050"/>
                </a:lnTo>
                <a:cubicBezTo>
                  <a:pt x="0" y="8509"/>
                  <a:pt x="8509" y="0"/>
                  <a:pt x="19050" y="0"/>
                </a:cubicBezTo>
                <a:moveTo>
                  <a:pt x="19050" y="38100"/>
                </a:moveTo>
                <a:lnTo>
                  <a:pt x="19050" y="19050"/>
                </a:lnTo>
                <a:lnTo>
                  <a:pt x="38100" y="19050"/>
                </a:lnTo>
                <a:lnTo>
                  <a:pt x="38100" y="13186411"/>
                </a:lnTo>
                <a:lnTo>
                  <a:pt x="19050" y="13186411"/>
                </a:lnTo>
                <a:lnTo>
                  <a:pt x="19050" y="13167361"/>
                </a:lnTo>
                <a:lnTo>
                  <a:pt x="23671530" y="13167361"/>
                </a:lnTo>
                <a:lnTo>
                  <a:pt x="23671530" y="13186411"/>
                </a:lnTo>
                <a:lnTo>
                  <a:pt x="23652480" y="13186411"/>
                </a:lnTo>
                <a:lnTo>
                  <a:pt x="23652480" y="19050"/>
                </a:lnTo>
                <a:lnTo>
                  <a:pt x="23671530" y="19050"/>
                </a:lnTo>
                <a:lnTo>
                  <a:pt x="23671530"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txBox="1"/>
          <p:nvPr/>
        </p:nvSpPr>
        <p:spPr>
          <a:xfrm>
            <a:off x="1436125" y="1564805"/>
            <a:ext cx="7193293" cy="7176440"/>
          </a:xfrm>
          <a:prstGeom prst="rect">
            <a:avLst/>
          </a:prstGeom>
          <a:noFill/>
          <a:ln>
            <a:noFill/>
          </a:ln>
        </p:spPr>
        <p:txBody>
          <a:bodyPr spcFirstLastPara="1" wrap="square" lIns="0" tIns="0" rIns="0" bIns="0" anchor="t" anchorCtr="0">
            <a:spAutoFit/>
          </a:bodyPr>
          <a:lstStyle/>
          <a:p>
            <a:pPr marL="0" marR="0" lvl="0" indent="0" algn="just" rtl="0">
              <a:lnSpc>
                <a:spcPct val="96011"/>
              </a:lnSpc>
              <a:spcBef>
                <a:spcPts val="0"/>
              </a:spcBef>
              <a:spcAft>
                <a:spcPts val="0"/>
              </a:spcAft>
              <a:buNone/>
            </a:pPr>
            <a:r>
              <a:rPr lang="en-US" sz="4162" b="0" i="0" u="none" strike="noStrike" cap="none">
                <a:solidFill>
                  <a:srgbClr val="FFFFFF"/>
                </a:solidFill>
                <a:latin typeface="Arial"/>
                <a:ea typeface="Arial"/>
                <a:cs typeface="Arial"/>
                <a:sym typeface="Arial"/>
              </a:rPr>
              <a:t>1. Modal Investasi</a:t>
            </a:r>
            <a:endParaRPr/>
          </a:p>
          <a:p>
            <a:pPr marL="1324951" marR="0" lvl="2" indent="-441650" algn="just" rtl="0">
              <a:lnSpc>
                <a:spcPct val="96007"/>
              </a:lnSpc>
              <a:spcBef>
                <a:spcPts val="0"/>
              </a:spcBef>
              <a:spcAft>
                <a:spcPts val="0"/>
              </a:spcAft>
              <a:buClr>
                <a:srgbClr val="FFFFFF"/>
              </a:buClr>
              <a:buSzPts val="3607"/>
              <a:buFont typeface="Arial"/>
              <a:buChar char="⚬"/>
            </a:pPr>
            <a:r>
              <a:rPr lang="en-US" sz="3607" b="0" i="0" u="none" strike="noStrike" cap="none">
                <a:solidFill>
                  <a:srgbClr val="FFFFFF"/>
                </a:solidFill>
                <a:latin typeface="Arial"/>
                <a:ea typeface="Arial"/>
                <a:cs typeface="Arial"/>
                <a:sym typeface="Arial"/>
              </a:rPr>
              <a:t>Penggunaan utama untuk membeli aktiva tetap, seperti tanah, bangunan atau gedung, mesin-mesin, peralatan, kendaraan, serta inventariss lainnya.</a:t>
            </a:r>
            <a:endParaRPr/>
          </a:p>
          <a:p>
            <a:pPr marL="1324951" marR="0" lvl="2" indent="-441650" algn="just" rtl="0">
              <a:lnSpc>
                <a:spcPct val="96007"/>
              </a:lnSpc>
              <a:spcBef>
                <a:spcPts val="0"/>
              </a:spcBef>
              <a:spcAft>
                <a:spcPts val="0"/>
              </a:spcAft>
              <a:buClr>
                <a:srgbClr val="FFFFFF"/>
              </a:buClr>
              <a:buSzPts val="3607"/>
              <a:buFont typeface="Arial"/>
              <a:buChar char="⚬"/>
            </a:pPr>
            <a:r>
              <a:rPr lang="en-US" sz="3607" b="0" i="0" u="none" strike="noStrike" cap="none">
                <a:solidFill>
                  <a:srgbClr val="FFFFFF"/>
                </a:solidFill>
                <a:latin typeface="Arial"/>
                <a:ea typeface="Arial"/>
                <a:cs typeface="Arial"/>
                <a:sym typeface="Arial"/>
              </a:rPr>
              <a:t>Porsi terbesar dalam komponen pembiayaan suatu usaha dan biasanya dikeluarkan pada awal perusahaan didirikan atau untuk perluasan pabrik</a:t>
            </a:r>
            <a:endParaRPr/>
          </a:p>
          <a:p>
            <a:pPr marL="1324951" marR="0" lvl="2" indent="-441650" algn="just" rtl="0">
              <a:lnSpc>
                <a:spcPct val="96007"/>
              </a:lnSpc>
              <a:spcBef>
                <a:spcPts val="0"/>
              </a:spcBef>
              <a:spcAft>
                <a:spcPts val="0"/>
              </a:spcAft>
              <a:buClr>
                <a:srgbClr val="FFFFFF"/>
              </a:buClr>
              <a:buSzPts val="3607"/>
              <a:buFont typeface="Arial"/>
              <a:buChar char="⚬"/>
            </a:pPr>
            <a:r>
              <a:rPr lang="en-US" sz="3607" b="0" i="0" u="none" strike="noStrike" cap="none">
                <a:solidFill>
                  <a:srgbClr val="FFFFFF"/>
                </a:solidFill>
                <a:latin typeface="Arial"/>
                <a:ea typeface="Arial"/>
                <a:cs typeface="Arial"/>
                <a:sym typeface="Arial"/>
              </a:rPr>
              <a:t>Biasanya diperoleh dari modal pinjaman berjangka waktu panjang (Perbankan)</a:t>
            </a:r>
            <a:endParaRPr/>
          </a:p>
        </p:txBody>
      </p:sp>
      <p:sp>
        <p:nvSpPr>
          <p:cNvPr id="190" name="Google Shape;190;p6"/>
          <p:cNvSpPr/>
          <p:nvPr/>
        </p:nvSpPr>
        <p:spPr>
          <a:xfrm>
            <a:off x="9499536" y="1238674"/>
            <a:ext cx="7759764" cy="7809652"/>
          </a:xfrm>
          <a:custGeom>
            <a:avLst/>
            <a:gdLst/>
            <a:ahLst/>
            <a:cxnLst/>
            <a:rect l="l" t="t" r="r" b="b"/>
            <a:pathLst>
              <a:path w="7759764" h="7809652" extrusionOk="0">
                <a:moveTo>
                  <a:pt x="0" y="0"/>
                </a:moveTo>
                <a:lnTo>
                  <a:pt x="7759764" y="0"/>
                </a:lnTo>
                <a:lnTo>
                  <a:pt x="7759764" y="7809652"/>
                </a:lnTo>
                <a:lnTo>
                  <a:pt x="0" y="7809652"/>
                </a:lnTo>
                <a:lnTo>
                  <a:pt x="0" y="0"/>
                </a:lnTo>
                <a:close/>
              </a:path>
            </a:pathLst>
          </a:custGeom>
          <a:blipFill rotWithShape="1">
            <a:blip r:embed="rId3">
              <a:alphaModFix/>
            </a:blip>
            <a:stretch>
              <a:fillRect t="-47082" b="-4708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7"/>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sp>
      <p:sp>
        <p:nvSpPr>
          <p:cNvPr id="196" name="Google Shape;196;p7"/>
          <p:cNvSpPr/>
          <p:nvPr/>
        </p:nvSpPr>
        <p:spPr>
          <a:xfrm>
            <a:off x="284416" y="191452"/>
            <a:ext cx="17767935" cy="9904096"/>
          </a:xfrm>
          <a:custGeom>
            <a:avLst/>
            <a:gdLst/>
            <a:ahLst/>
            <a:cxnLst/>
            <a:rect l="l" t="t" r="r" b="b"/>
            <a:pathLst>
              <a:path w="23690580" h="13205461" extrusionOk="0">
                <a:moveTo>
                  <a:pt x="19050" y="0"/>
                </a:moveTo>
                <a:lnTo>
                  <a:pt x="23671530" y="0"/>
                </a:lnTo>
                <a:cubicBezTo>
                  <a:pt x="23682071" y="0"/>
                  <a:pt x="23690580" y="8509"/>
                  <a:pt x="23690580" y="19050"/>
                </a:cubicBezTo>
                <a:lnTo>
                  <a:pt x="23690580" y="13186411"/>
                </a:lnTo>
                <a:cubicBezTo>
                  <a:pt x="23690580" y="13196951"/>
                  <a:pt x="23682071" y="13205461"/>
                  <a:pt x="23671530" y="13205461"/>
                </a:cubicBezTo>
                <a:lnTo>
                  <a:pt x="19050" y="13205461"/>
                </a:lnTo>
                <a:cubicBezTo>
                  <a:pt x="8509" y="13205461"/>
                  <a:pt x="0" y="13196951"/>
                  <a:pt x="0" y="13186411"/>
                </a:cubicBezTo>
                <a:lnTo>
                  <a:pt x="0" y="19050"/>
                </a:lnTo>
                <a:cubicBezTo>
                  <a:pt x="0" y="8509"/>
                  <a:pt x="8509" y="0"/>
                  <a:pt x="19050" y="0"/>
                </a:cubicBezTo>
                <a:moveTo>
                  <a:pt x="19050" y="38100"/>
                </a:moveTo>
                <a:lnTo>
                  <a:pt x="19050" y="19050"/>
                </a:lnTo>
                <a:lnTo>
                  <a:pt x="38100" y="19050"/>
                </a:lnTo>
                <a:lnTo>
                  <a:pt x="38100" y="13186411"/>
                </a:lnTo>
                <a:lnTo>
                  <a:pt x="19050" y="13186411"/>
                </a:lnTo>
                <a:lnTo>
                  <a:pt x="19050" y="13167361"/>
                </a:lnTo>
                <a:lnTo>
                  <a:pt x="23671530" y="13167361"/>
                </a:lnTo>
                <a:lnTo>
                  <a:pt x="23671530" y="13186411"/>
                </a:lnTo>
                <a:lnTo>
                  <a:pt x="23652480" y="13186411"/>
                </a:lnTo>
                <a:lnTo>
                  <a:pt x="23652480" y="19050"/>
                </a:lnTo>
                <a:lnTo>
                  <a:pt x="23671530" y="19050"/>
                </a:lnTo>
                <a:lnTo>
                  <a:pt x="23671530"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txBox="1"/>
          <p:nvPr/>
        </p:nvSpPr>
        <p:spPr>
          <a:xfrm>
            <a:off x="1758874" y="1839222"/>
            <a:ext cx="8846820" cy="6726080"/>
          </a:xfrm>
          <a:prstGeom prst="rect">
            <a:avLst/>
          </a:prstGeom>
          <a:noFill/>
          <a:ln>
            <a:noFill/>
          </a:ln>
        </p:spPr>
        <p:txBody>
          <a:bodyPr spcFirstLastPara="1" wrap="square" lIns="0" tIns="0" rIns="0" bIns="0" anchor="t" anchorCtr="0">
            <a:spAutoFit/>
          </a:bodyPr>
          <a:lstStyle/>
          <a:p>
            <a:pPr marL="0" marR="0" lvl="0" indent="0" algn="just" rtl="0">
              <a:lnSpc>
                <a:spcPct val="108000"/>
              </a:lnSpc>
              <a:spcBef>
                <a:spcPts val="0"/>
              </a:spcBef>
              <a:spcAft>
                <a:spcPts val="0"/>
              </a:spcAft>
              <a:buNone/>
            </a:pPr>
            <a:r>
              <a:rPr lang="en-US" sz="4162" b="0" i="0" u="none" strike="noStrike" cap="none">
                <a:solidFill>
                  <a:srgbClr val="000000"/>
                </a:solidFill>
                <a:latin typeface="Arial"/>
                <a:ea typeface="Arial"/>
                <a:cs typeface="Arial"/>
                <a:sym typeface="Arial"/>
              </a:rPr>
              <a:t>2. Modal Kerja</a:t>
            </a:r>
            <a:endParaRPr/>
          </a:p>
          <a:p>
            <a:pPr marL="1324951" marR="0" lvl="2" indent="-441650" algn="just" rtl="0">
              <a:lnSpc>
                <a:spcPct val="108012"/>
              </a:lnSpc>
              <a:spcBef>
                <a:spcPts val="0"/>
              </a:spcBef>
              <a:spcAft>
                <a:spcPts val="0"/>
              </a:spcAft>
              <a:buClr>
                <a:srgbClr val="000000"/>
              </a:buClr>
              <a:buSzPts val="3607"/>
              <a:buFont typeface="Arial"/>
              <a:buChar char="⚬"/>
            </a:pPr>
            <a:r>
              <a:rPr lang="en-US" sz="3607" b="0" i="0" u="none" strike="noStrike" cap="none">
                <a:solidFill>
                  <a:srgbClr val="000000"/>
                </a:solidFill>
                <a:latin typeface="Arial"/>
                <a:ea typeface="Arial"/>
                <a:cs typeface="Arial"/>
                <a:sym typeface="Arial"/>
              </a:rPr>
              <a:t>Modal yang digunakan untuk membiayai operasional perusahaan pada saat perusahaan sedang beroperasi</a:t>
            </a:r>
            <a:endParaRPr/>
          </a:p>
          <a:p>
            <a:pPr marL="1324951" marR="0" lvl="2" indent="-441650" algn="just" rtl="0">
              <a:lnSpc>
                <a:spcPct val="108012"/>
              </a:lnSpc>
              <a:spcBef>
                <a:spcPts val="0"/>
              </a:spcBef>
              <a:spcAft>
                <a:spcPts val="0"/>
              </a:spcAft>
              <a:buClr>
                <a:srgbClr val="000000"/>
              </a:buClr>
              <a:buSzPts val="3607"/>
              <a:buFont typeface="Arial"/>
              <a:buChar char="⚬"/>
            </a:pPr>
            <a:r>
              <a:rPr lang="en-US" sz="3607" b="0" i="0" u="none" strike="noStrike" cap="none">
                <a:solidFill>
                  <a:srgbClr val="000000"/>
                </a:solidFill>
                <a:latin typeface="Arial"/>
                <a:ea typeface="Arial"/>
                <a:cs typeface="Arial"/>
                <a:sym typeface="Arial"/>
              </a:rPr>
              <a:t>Jenis modalnya bersifat jangka pendek (sekali atau beberap kali produksi)</a:t>
            </a:r>
            <a:endParaRPr/>
          </a:p>
          <a:p>
            <a:pPr marL="1324951" marR="0" lvl="2" indent="-441650" algn="just" rtl="0">
              <a:lnSpc>
                <a:spcPct val="108012"/>
              </a:lnSpc>
              <a:spcBef>
                <a:spcPts val="0"/>
              </a:spcBef>
              <a:spcAft>
                <a:spcPts val="0"/>
              </a:spcAft>
              <a:buClr>
                <a:srgbClr val="000000"/>
              </a:buClr>
              <a:buSzPts val="3607"/>
              <a:buFont typeface="Arial"/>
              <a:buChar char="⚬"/>
            </a:pPr>
            <a:r>
              <a:rPr lang="en-US" sz="3607" b="0" i="0" u="none" strike="noStrike" cap="none">
                <a:solidFill>
                  <a:srgbClr val="000000"/>
                </a:solidFill>
                <a:latin typeface="Arial"/>
                <a:ea typeface="Arial"/>
                <a:cs typeface="Arial"/>
                <a:sym typeface="Arial"/>
              </a:rPr>
              <a:t>Digunakan untuk membeli bahan baku, gaji karyawan, pemeliharaan, dll</a:t>
            </a:r>
            <a:endParaRPr/>
          </a:p>
          <a:p>
            <a:pPr marL="1324951" marR="0" lvl="2" indent="-441650" algn="just" rtl="0">
              <a:lnSpc>
                <a:spcPct val="108012"/>
              </a:lnSpc>
              <a:spcBef>
                <a:spcPts val="0"/>
              </a:spcBef>
              <a:spcAft>
                <a:spcPts val="0"/>
              </a:spcAft>
              <a:buClr>
                <a:srgbClr val="000000"/>
              </a:buClr>
              <a:buSzPts val="3607"/>
              <a:buFont typeface="Arial"/>
              <a:buChar char="⚬"/>
            </a:pPr>
            <a:r>
              <a:rPr lang="en-US" sz="3607" b="0" i="0" u="none" strike="noStrike" cap="none">
                <a:solidFill>
                  <a:srgbClr val="000000"/>
                </a:solidFill>
                <a:latin typeface="Arial"/>
                <a:ea typeface="Arial"/>
                <a:cs typeface="Arial"/>
                <a:sym typeface="Arial"/>
              </a:rPr>
              <a:t>Bisa dari bank (Maksimal 1 Th)</a:t>
            </a:r>
            <a:endParaRPr/>
          </a:p>
        </p:txBody>
      </p:sp>
      <p:sp>
        <p:nvSpPr>
          <p:cNvPr id="198" name="Google Shape;198;p7"/>
          <p:cNvSpPr/>
          <p:nvPr/>
        </p:nvSpPr>
        <p:spPr>
          <a:xfrm>
            <a:off x="11241741" y="1302544"/>
            <a:ext cx="6320118" cy="7429500"/>
          </a:xfrm>
          <a:custGeom>
            <a:avLst/>
            <a:gdLst/>
            <a:ahLst/>
            <a:cxnLst/>
            <a:rect l="l" t="t" r="r" b="b"/>
            <a:pathLst>
              <a:path w="6320118" h="7429500" extrusionOk="0">
                <a:moveTo>
                  <a:pt x="0" y="0"/>
                </a:moveTo>
                <a:lnTo>
                  <a:pt x="6320118" y="0"/>
                </a:lnTo>
                <a:lnTo>
                  <a:pt x="6320118" y="7429500"/>
                </a:lnTo>
                <a:lnTo>
                  <a:pt x="0" y="7429500"/>
                </a:lnTo>
                <a:lnTo>
                  <a:pt x="0" y="0"/>
                </a:lnTo>
                <a:close/>
              </a:path>
            </a:pathLst>
          </a:custGeom>
          <a:blipFill rotWithShape="1">
            <a:blip r:embed="rId4">
              <a:alphaModFix/>
            </a:blip>
            <a:stretch>
              <a:fillRect r="-64793"/>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43F2E"/>
        </a:solidFill>
        <a:effectLst/>
      </p:bgPr>
    </p:bg>
    <p:spTree>
      <p:nvGrpSpPr>
        <p:cNvPr id="1" name="Shape 253"/>
        <p:cNvGrpSpPr/>
        <p:nvPr/>
      </p:nvGrpSpPr>
      <p:grpSpPr>
        <a:xfrm>
          <a:off x="0" y="0"/>
          <a:ext cx="0" cy="0"/>
          <a:chOff x="0" y="0"/>
          <a:chExt cx="0" cy="0"/>
        </a:xfrm>
      </p:grpSpPr>
      <p:sp>
        <p:nvSpPr>
          <p:cNvPr id="254" name="Google Shape;254;p12"/>
          <p:cNvSpPr/>
          <p:nvPr/>
        </p:nvSpPr>
        <p:spPr>
          <a:xfrm>
            <a:off x="260032" y="191452"/>
            <a:ext cx="17767935" cy="9904096"/>
          </a:xfrm>
          <a:custGeom>
            <a:avLst/>
            <a:gdLst/>
            <a:ahLst/>
            <a:cxnLst/>
            <a:rect l="l" t="t" r="r" b="b"/>
            <a:pathLst>
              <a:path w="23690580" h="13205461" extrusionOk="0">
                <a:moveTo>
                  <a:pt x="19050" y="0"/>
                </a:moveTo>
                <a:lnTo>
                  <a:pt x="23671530" y="0"/>
                </a:lnTo>
                <a:cubicBezTo>
                  <a:pt x="23682071" y="0"/>
                  <a:pt x="23690580" y="8509"/>
                  <a:pt x="23690580" y="19050"/>
                </a:cubicBezTo>
                <a:lnTo>
                  <a:pt x="23690580" y="13186411"/>
                </a:lnTo>
                <a:cubicBezTo>
                  <a:pt x="23690580" y="13196951"/>
                  <a:pt x="23682071" y="13205461"/>
                  <a:pt x="23671530" y="13205461"/>
                </a:cubicBezTo>
                <a:lnTo>
                  <a:pt x="19050" y="13205461"/>
                </a:lnTo>
                <a:cubicBezTo>
                  <a:pt x="8509" y="13205461"/>
                  <a:pt x="0" y="13196951"/>
                  <a:pt x="0" y="13186411"/>
                </a:cubicBezTo>
                <a:lnTo>
                  <a:pt x="0" y="19050"/>
                </a:lnTo>
                <a:cubicBezTo>
                  <a:pt x="0" y="8509"/>
                  <a:pt x="8509" y="0"/>
                  <a:pt x="19050" y="0"/>
                </a:cubicBezTo>
                <a:moveTo>
                  <a:pt x="19050" y="38100"/>
                </a:moveTo>
                <a:lnTo>
                  <a:pt x="19050" y="19050"/>
                </a:lnTo>
                <a:lnTo>
                  <a:pt x="38100" y="19050"/>
                </a:lnTo>
                <a:lnTo>
                  <a:pt x="38100" y="13186411"/>
                </a:lnTo>
                <a:lnTo>
                  <a:pt x="19050" y="13186411"/>
                </a:lnTo>
                <a:lnTo>
                  <a:pt x="19050" y="13167361"/>
                </a:lnTo>
                <a:lnTo>
                  <a:pt x="23671530" y="13167361"/>
                </a:lnTo>
                <a:lnTo>
                  <a:pt x="23671530" y="13186411"/>
                </a:lnTo>
                <a:lnTo>
                  <a:pt x="23652480" y="13186411"/>
                </a:lnTo>
                <a:lnTo>
                  <a:pt x="23652480" y="19050"/>
                </a:lnTo>
                <a:lnTo>
                  <a:pt x="23671530" y="19050"/>
                </a:lnTo>
                <a:lnTo>
                  <a:pt x="23671530"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2"/>
          <p:cNvSpPr txBox="1"/>
          <p:nvPr/>
        </p:nvSpPr>
        <p:spPr>
          <a:xfrm>
            <a:off x="1001744" y="1109705"/>
            <a:ext cx="16284512" cy="298894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500" b="0" i="0" u="none" strike="noStrike" cap="none">
                <a:solidFill>
                  <a:srgbClr val="000000"/>
                </a:solidFill>
                <a:latin typeface="Arial"/>
                <a:ea typeface="Arial"/>
                <a:cs typeface="Arial"/>
                <a:sym typeface="Arial"/>
              </a:rPr>
              <a:t>1. Modal Sendiri</a:t>
            </a:r>
            <a:endParaRPr/>
          </a:p>
          <a:p>
            <a:pPr marL="820421" marR="0" lvl="1" indent="-410210" algn="l" rtl="0">
              <a:lnSpc>
                <a:spcPct val="120000"/>
              </a:lnSpc>
              <a:spcBef>
                <a:spcPts val="0"/>
              </a:spcBef>
              <a:spcAft>
                <a:spcPts val="0"/>
              </a:spcAft>
              <a:buClr>
                <a:srgbClr val="FFFFFF"/>
              </a:buClr>
              <a:buSzPts val="3800"/>
              <a:buFont typeface="Arial"/>
              <a:buChar char="•"/>
            </a:pPr>
            <a:r>
              <a:rPr lang="en-US" sz="3800" b="0" i="0" u="none" strike="noStrike" cap="none">
                <a:solidFill>
                  <a:srgbClr val="FFFFFF"/>
                </a:solidFill>
                <a:latin typeface="Arial"/>
                <a:ea typeface="Arial"/>
                <a:cs typeface="Arial"/>
                <a:sym typeface="Arial"/>
              </a:rPr>
              <a:t>Modal yang diperoleh dari pemilik perusahaan dengan cara mengeluarkan saham</a:t>
            </a:r>
            <a:endParaRPr/>
          </a:p>
          <a:p>
            <a:pPr marL="820421" marR="0" lvl="1" indent="-410210" algn="l" rtl="0">
              <a:lnSpc>
                <a:spcPct val="120000"/>
              </a:lnSpc>
              <a:spcBef>
                <a:spcPts val="0"/>
              </a:spcBef>
              <a:spcAft>
                <a:spcPts val="0"/>
              </a:spcAft>
              <a:buClr>
                <a:srgbClr val="FFFFFF"/>
              </a:buClr>
              <a:buSzPts val="3800"/>
              <a:buFont typeface="Arial"/>
              <a:buChar char="•"/>
            </a:pPr>
            <a:r>
              <a:rPr lang="en-US" sz="3800" b="0" i="0" u="none" strike="noStrike" cap="none">
                <a:solidFill>
                  <a:srgbClr val="FFFFFF"/>
                </a:solidFill>
                <a:latin typeface="Arial"/>
                <a:ea typeface="Arial"/>
                <a:cs typeface="Arial"/>
                <a:sym typeface="Arial"/>
              </a:rPr>
              <a:t>Saham yang dikeluarkan dapat berupa saham tertutup atau terbuka</a:t>
            </a:r>
            <a:endParaRPr/>
          </a:p>
          <a:p>
            <a:pPr marL="820421" marR="0" lvl="1" indent="-410210" algn="l" rtl="0">
              <a:lnSpc>
                <a:spcPct val="120000"/>
              </a:lnSpc>
              <a:spcBef>
                <a:spcPts val="0"/>
              </a:spcBef>
              <a:spcAft>
                <a:spcPts val="0"/>
              </a:spcAft>
              <a:buClr>
                <a:srgbClr val="FFFFFF"/>
              </a:buClr>
              <a:buSzPts val="3800"/>
              <a:buFont typeface="Arial"/>
              <a:buChar char="•"/>
            </a:pPr>
            <a:r>
              <a:rPr lang="en-US" sz="3800" b="0" i="0" u="none" strike="noStrike" cap="none">
                <a:solidFill>
                  <a:srgbClr val="FFFFFF"/>
                </a:solidFill>
                <a:latin typeface="Arial"/>
                <a:ea typeface="Arial"/>
                <a:cs typeface="Arial"/>
                <a:sym typeface="Arial"/>
              </a:rPr>
              <a:t>Modal juga bisa diambil dari cadangan laba atau laba yang belum dibagi</a:t>
            </a:r>
            <a:endParaRPr/>
          </a:p>
        </p:txBody>
      </p:sp>
      <p:grpSp>
        <p:nvGrpSpPr>
          <p:cNvPr id="256" name="Google Shape;256;p12"/>
          <p:cNvGrpSpPr/>
          <p:nvPr/>
        </p:nvGrpSpPr>
        <p:grpSpPr>
          <a:xfrm>
            <a:off x="2491113" y="4689200"/>
            <a:ext cx="6529007" cy="1145762"/>
            <a:chOff x="0" y="0"/>
            <a:chExt cx="8705342" cy="1527683"/>
          </a:xfrm>
        </p:grpSpPr>
        <p:sp>
          <p:nvSpPr>
            <p:cNvPr id="257" name="Google Shape;257;p12"/>
            <p:cNvSpPr/>
            <p:nvPr/>
          </p:nvSpPr>
          <p:spPr>
            <a:xfrm>
              <a:off x="19050" y="27513"/>
              <a:ext cx="8667242" cy="1472659"/>
            </a:xfrm>
            <a:custGeom>
              <a:avLst/>
              <a:gdLst/>
              <a:ahLst/>
              <a:cxnLst/>
              <a:rect l="l" t="t" r="r" b="b"/>
              <a:pathLst>
                <a:path w="8667242" h="1472659" extrusionOk="0">
                  <a:moveTo>
                    <a:pt x="0" y="0"/>
                  </a:moveTo>
                  <a:lnTo>
                    <a:pt x="8667242" y="0"/>
                  </a:lnTo>
                  <a:lnTo>
                    <a:pt x="8667242" y="1472659"/>
                  </a:lnTo>
                  <a:lnTo>
                    <a:pt x="0" y="1472659"/>
                  </a:lnTo>
                  <a:close/>
                </a:path>
              </a:pathLst>
            </a:custGeom>
            <a:solidFill>
              <a:srgbClr val="F0A22E"/>
            </a:solidFill>
            <a:ln>
              <a:noFill/>
            </a:ln>
          </p:spPr>
        </p:sp>
        <p:sp>
          <p:nvSpPr>
            <p:cNvPr id="258" name="Google Shape;258;p12"/>
            <p:cNvSpPr/>
            <p:nvPr/>
          </p:nvSpPr>
          <p:spPr>
            <a:xfrm>
              <a:off x="0" y="0"/>
              <a:ext cx="8705342" cy="1527683"/>
            </a:xfrm>
            <a:custGeom>
              <a:avLst/>
              <a:gdLst/>
              <a:ahLst/>
              <a:cxnLst/>
              <a:rect l="l" t="t" r="r" b="b"/>
              <a:pathLst>
                <a:path w="8705342" h="1527683" extrusionOk="0">
                  <a:moveTo>
                    <a:pt x="19050" y="0"/>
                  </a:moveTo>
                  <a:lnTo>
                    <a:pt x="8686292" y="0"/>
                  </a:lnTo>
                  <a:cubicBezTo>
                    <a:pt x="8696833" y="0"/>
                    <a:pt x="8705342" y="12289"/>
                    <a:pt x="8705342" y="27513"/>
                  </a:cubicBezTo>
                  <a:lnTo>
                    <a:pt x="8705342" y="1500172"/>
                  </a:lnTo>
                  <a:cubicBezTo>
                    <a:pt x="8705342" y="1515395"/>
                    <a:pt x="8696833" y="1527683"/>
                    <a:pt x="8686292" y="1527683"/>
                  </a:cubicBezTo>
                  <a:lnTo>
                    <a:pt x="19050" y="1527683"/>
                  </a:lnTo>
                  <a:cubicBezTo>
                    <a:pt x="8509" y="1527683"/>
                    <a:pt x="0" y="1515395"/>
                    <a:pt x="0" y="1500172"/>
                  </a:cubicBezTo>
                  <a:lnTo>
                    <a:pt x="0" y="27513"/>
                  </a:lnTo>
                  <a:cubicBezTo>
                    <a:pt x="0" y="12289"/>
                    <a:pt x="8509" y="0"/>
                    <a:pt x="19050" y="0"/>
                  </a:cubicBezTo>
                  <a:moveTo>
                    <a:pt x="19050" y="55025"/>
                  </a:moveTo>
                  <a:lnTo>
                    <a:pt x="19050" y="27513"/>
                  </a:lnTo>
                  <a:lnTo>
                    <a:pt x="38100" y="27513"/>
                  </a:lnTo>
                  <a:lnTo>
                    <a:pt x="38100" y="1500172"/>
                  </a:lnTo>
                  <a:lnTo>
                    <a:pt x="19050" y="1500172"/>
                  </a:lnTo>
                  <a:lnTo>
                    <a:pt x="19050" y="1472659"/>
                  </a:lnTo>
                  <a:lnTo>
                    <a:pt x="8686292" y="1472659"/>
                  </a:lnTo>
                  <a:lnTo>
                    <a:pt x="8686292" y="1500172"/>
                  </a:lnTo>
                  <a:lnTo>
                    <a:pt x="8667242" y="1500172"/>
                  </a:lnTo>
                  <a:lnTo>
                    <a:pt x="8667242" y="27513"/>
                  </a:lnTo>
                  <a:lnTo>
                    <a:pt x="8686292" y="27513"/>
                  </a:lnTo>
                  <a:lnTo>
                    <a:pt x="8686292" y="55025"/>
                  </a:lnTo>
                  <a:lnTo>
                    <a:pt x="19050" y="55025"/>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2"/>
          <p:cNvGrpSpPr/>
          <p:nvPr/>
        </p:nvGrpSpPr>
        <p:grpSpPr>
          <a:xfrm>
            <a:off x="9316610" y="4689200"/>
            <a:ext cx="6529007" cy="1145762"/>
            <a:chOff x="0" y="0"/>
            <a:chExt cx="8705342" cy="1527683"/>
          </a:xfrm>
        </p:grpSpPr>
        <p:sp>
          <p:nvSpPr>
            <p:cNvPr id="260" name="Google Shape;260;p12"/>
            <p:cNvSpPr/>
            <p:nvPr/>
          </p:nvSpPr>
          <p:spPr>
            <a:xfrm>
              <a:off x="19050" y="27513"/>
              <a:ext cx="8667242" cy="1472659"/>
            </a:xfrm>
            <a:custGeom>
              <a:avLst/>
              <a:gdLst/>
              <a:ahLst/>
              <a:cxnLst/>
              <a:rect l="l" t="t" r="r" b="b"/>
              <a:pathLst>
                <a:path w="8667242" h="1472659" extrusionOk="0">
                  <a:moveTo>
                    <a:pt x="0" y="0"/>
                  </a:moveTo>
                  <a:lnTo>
                    <a:pt x="8667242" y="0"/>
                  </a:lnTo>
                  <a:lnTo>
                    <a:pt x="8667242" y="1472659"/>
                  </a:lnTo>
                  <a:lnTo>
                    <a:pt x="0" y="1472659"/>
                  </a:lnTo>
                  <a:close/>
                </a:path>
              </a:pathLst>
            </a:custGeom>
            <a:solidFill>
              <a:srgbClr val="F0A22E"/>
            </a:solidFill>
            <a:ln>
              <a:noFill/>
            </a:ln>
          </p:spPr>
        </p:sp>
        <p:sp>
          <p:nvSpPr>
            <p:cNvPr id="261" name="Google Shape;261;p12"/>
            <p:cNvSpPr/>
            <p:nvPr/>
          </p:nvSpPr>
          <p:spPr>
            <a:xfrm>
              <a:off x="0" y="0"/>
              <a:ext cx="8705342" cy="1527683"/>
            </a:xfrm>
            <a:custGeom>
              <a:avLst/>
              <a:gdLst/>
              <a:ahLst/>
              <a:cxnLst/>
              <a:rect l="l" t="t" r="r" b="b"/>
              <a:pathLst>
                <a:path w="8705342" h="1527683" extrusionOk="0">
                  <a:moveTo>
                    <a:pt x="19050" y="0"/>
                  </a:moveTo>
                  <a:lnTo>
                    <a:pt x="8686292" y="0"/>
                  </a:lnTo>
                  <a:cubicBezTo>
                    <a:pt x="8696833" y="0"/>
                    <a:pt x="8705342" y="12289"/>
                    <a:pt x="8705342" y="27513"/>
                  </a:cubicBezTo>
                  <a:lnTo>
                    <a:pt x="8705342" y="1500172"/>
                  </a:lnTo>
                  <a:cubicBezTo>
                    <a:pt x="8705342" y="1515395"/>
                    <a:pt x="8696833" y="1527683"/>
                    <a:pt x="8686292" y="1527683"/>
                  </a:cubicBezTo>
                  <a:lnTo>
                    <a:pt x="19050" y="1527683"/>
                  </a:lnTo>
                  <a:cubicBezTo>
                    <a:pt x="8509" y="1527683"/>
                    <a:pt x="0" y="1515395"/>
                    <a:pt x="0" y="1500172"/>
                  </a:cubicBezTo>
                  <a:lnTo>
                    <a:pt x="0" y="27513"/>
                  </a:lnTo>
                  <a:cubicBezTo>
                    <a:pt x="0" y="12289"/>
                    <a:pt x="8509" y="0"/>
                    <a:pt x="19050" y="0"/>
                  </a:cubicBezTo>
                  <a:moveTo>
                    <a:pt x="19050" y="55025"/>
                  </a:moveTo>
                  <a:lnTo>
                    <a:pt x="19050" y="27513"/>
                  </a:lnTo>
                  <a:lnTo>
                    <a:pt x="38100" y="27513"/>
                  </a:lnTo>
                  <a:lnTo>
                    <a:pt x="38100" y="1500172"/>
                  </a:lnTo>
                  <a:lnTo>
                    <a:pt x="19050" y="1500172"/>
                  </a:lnTo>
                  <a:lnTo>
                    <a:pt x="19050" y="1472659"/>
                  </a:lnTo>
                  <a:lnTo>
                    <a:pt x="8686292" y="1472659"/>
                  </a:lnTo>
                  <a:lnTo>
                    <a:pt x="8686292" y="1500172"/>
                  </a:lnTo>
                  <a:lnTo>
                    <a:pt x="8667242" y="1500172"/>
                  </a:lnTo>
                  <a:lnTo>
                    <a:pt x="8667242" y="27513"/>
                  </a:lnTo>
                  <a:lnTo>
                    <a:pt x="8686292" y="27513"/>
                  </a:lnTo>
                  <a:lnTo>
                    <a:pt x="8686292" y="55025"/>
                  </a:lnTo>
                  <a:lnTo>
                    <a:pt x="19050" y="55025"/>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12"/>
          <p:cNvSpPr txBox="1"/>
          <p:nvPr/>
        </p:nvSpPr>
        <p:spPr>
          <a:xfrm>
            <a:off x="2608747" y="4718012"/>
            <a:ext cx="6293778" cy="1030986"/>
          </a:xfrm>
          <a:prstGeom prst="rect">
            <a:avLst/>
          </a:prstGeom>
          <a:noFill/>
          <a:ln>
            <a:noFill/>
          </a:ln>
        </p:spPr>
        <p:txBody>
          <a:bodyPr spcFirstLastPara="1" wrap="square" lIns="0" tIns="0" rIns="0" bIns="0" anchor="t" anchorCtr="0">
            <a:spAutoFit/>
          </a:bodyPr>
          <a:lstStyle/>
          <a:p>
            <a:pPr marL="0" marR="0" lvl="0" indent="0" algn="ctr" rtl="0">
              <a:lnSpc>
                <a:spcPct val="108001"/>
              </a:lnSpc>
              <a:spcBef>
                <a:spcPts val="0"/>
              </a:spcBef>
              <a:spcAft>
                <a:spcPts val="0"/>
              </a:spcAft>
              <a:buNone/>
            </a:pPr>
            <a:r>
              <a:rPr lang="en-US" sz="6399" b="0" i="0" u="none" strike="noStrike" cap="none">
                <a:solidFill>
                  <a:srgbClr val="000000"/>
                </a:solidFill>
                <a:latin typeface="Arial"/>
                <a:ea typeface="Arial"/>
                <a:cs typeface="Arial"/>
                <a:sym typeface="Arial"/>
              </a:rPr>
              <a:t>Kelebihan</a:t>
            </a:r>
            <a:endParaRPr/>
          </a:p>
        </p:txBody>
      </p:sp>
      <p:sp>
        <p:nvSpPr>
          <p:cNvPr id="263" name="Google Shape;263;p12"/>
          <p:cNvSpPr txBox="1"/>
          <p:nvPr/>
        </p:nvSpPr>
        <p:spPr>
          <a:xfrm>
            <a:off x="9434243" y="4718012"/>
            <a:ext cx="6293778" cy="1030986"/>
          </a:xfrm>
          <a:prstGeom prst="rect">
            <a:avLst/>
          </a:prstGeom>
          <a:noFill/>
          <a:ln>
            <a:noFill/>
          </a:ln>
        </p:spPr>
        <p:txBody>
          <a:bodyPr spcFirstLastPara="1" wrap="square" lIns="0" tIns="0" rIns="0" bIns="0" anchor="t" anchorCtr="0">
            <a:spAutoFit/>
          </a:bodyPr>
          <a:lstStyle/>
          <a:p>
            <a:pPr marL="0" marR="0" lvl="0" indent="0" algn="ctr" rtl="0">
              <a:lnSpc>
                <a:spcPct val="108001"/>
              </a:lnSpc>
              <a:spcBef>
                <a:spcPts val="0"/>
              </a:spcBef>
              <a:spcAft>
                <a:spcPts val="0"/>
              </a:spcAft>
              <a:buNone/>
            </a:pPr>
            <a:r>
              <a:rPr lang="en-US" sz="6399" b="0" i="0" u="none" strike="noStrike" cap="none">
                <a:solidFill>
                  <a:srgbClr val="000000"/>
                </a:solidFill>
                <a:latin typeface="Arial"/>
                <a:ea typeface="Arial"/>
                <a:cs typeface="Arial"/>
                <a:sym typeface="Arial"/>
              </a:rPr>
              <a:t>Kekurangan</a:t>
            </a:r>
            <a:endParaRPr/>
          </a:p>
        </p:txBody>
      </p:sp>
      <p:grpSp>
        <p:nvGrpSpPr>
          <p:cNvPr id="264" name="Google Shape;264;p12"/>
          <p:cNvGrpSpPr/>
          <p:nvPr/>
        </p:nvGrpSpPr>
        <p:grpSpPr>
          <a:xfrm>
            <a:off x="2491113" y="6145550"/>
            <a:ext cx="366257" cy="366257"/>
            <a:chOff x="0" y="0"/>
            <a:chExt cx="674878" cy="674878"/>
          </a:xfrm>
        </p:grpSpPr>
        <p:sp>
          <p:nvSpPr>
            <p:cNvPr id="265" name="Google Shape;265;p12"/>
            <p:cNvSpPr/>
            <p:nvPr/>
          </p:nvSpPr>
          <p:spPr>
            <a:xfrm>
              <a:off x="19050" y="19050"/>
              <a:ext cx="636778" cy="636778"/>
            </a:xfrm>
            <a:custGeom>
              <a:avLst/>
              <a:gdLst/>
              <a:ahLst/>
              <a:cxnLst/>
              <a:rect l="l" t="t" r="r" b="b"/>
              <a:pathLst>
                <a:path w="636778" h="636778" extrusionOk="0">
                  <a:moveTo>
                    <a:pt x="0" y="0"/>
                  </a:moveTo>
                  <a:lnTo>
                    <a:pt x="636778" y="0"/>
                  </a:lnTo>
                  <a:lnTo>
                    <a:pt x="636778" y="636778"/>
                  </a:lnTo>
                  <a:lnTo>
                    <a:pt x="0" y="636778"/>
                  </a:lnTo>
                  <a:close/>
                </a:path>
              </a:pathLst>
            </a:custGeom>
            <a:solidFill>
              <a:srgbClr val="FFFFFF">
                <a:alpha val="89803"/>
              </a:srgbClr>
            </a:solidFill>
            <a:ln>
              <a:noFill/>
            </a:ln>
          </p:spPr>
        </p:sp>
        <p:sp>
          <p:nvSpPr>
            <p:cNvPr id="266" name="Google Shape;266;p12"/>
            <p:cNvSpPr/>
            <p:nvPr/>
          </p:nvSpPr>
          <p:spPr>
            <a:xfrm>
              <a:off x="0" y="0"/>
              <a:ext cx="674878" cy="674878"/>
            </a:xfrm>
            <a:custGeom>
              <a:avLst/>
              <a:gdLst/>
              <a:ahLst/>
              <a:cxnLst/>
              <a:rect l="l" t="t" r="r" b="b"/>
              <a:pathLst>
                <a:path w="674878" h="674878" extrusionOk="0">
                  <a:moveTo>
                    <a:pt x="19050" y="0"/>
                  </a:moveTo>
                  <a:lnTo>
                    <a:pt x="655828" y="0"/>
                  </a:lnTo>
                  <a:cubicBezTo>
                    <a:pt x="666369" y="0"/>
                    <a:pt x="674878" y="8509"/>
                    <a:pt x="674878" y="19050"/>
                  </a:cubicBezTo>
                  <a:lnTo>
                    <a:pt x="674878" y="655828"/>
                  </a:lnTo>
                  <a:cubicBezTo>
                    <a:pt x="674878" y="666369"/>
                    <a:pt x="666369" y="674878"/>
                    <a:pt x="655828" y="674878"/>
                  </a:cubicBezTo>
                  <a:lnTo>
                    <a:pt x="19050" y="674878"/>
                  </a:lnTo>
                  <a:cubicBezTo>
                    <a:pt x="8509" y="674878"/>
                    <a:pt x="0" y="666369"/>
                    <a:pt x="0" y="655828"/>
                  </a:cubicBezTo>
                  <a:lnTo>
                    <a:pt x="0" y="19050"/>
                  </a:lnTo>
                  <a:cubicBezTo>
                    <a:pt x="0" y="8509"/>
                    <a:pt x="8509" y="0"/>
                    <a:pt x="19050" y="0"/>
                  </a:cubicBezTo>
                  <a:moveTo>
                    <a:pt x="19050" y="38100"/>
                  </a:moveTo>
                  <a:lnTo>
                    <a:pt x="19050" y="19050"/>
                  </a:lnTo>
                  <a:lnTo>
                    <a:pt x="38100" y="19050"/>
                  </a:lnTo>
                  <a:lnTo>
                    <a:pt x="38100" y="655828"/>
                  </a:lnTo>
                  <a:lnTo>
                    <a:pt x="19050" y="655828"/>
                  </a:lnTo>
                  <a:lnTo>
                    <a:pt x="19050" y="636778"/>
                  </a:lnTo>
                  <a:lnTo>
                    <a:pt x="655828" y="636778"/>
                  </a:lnTo>
                  <a:lnTo>
                    <a:pt x="655828" y="655828"/>
                  </a:lnTo>
                  <a:lnTo>
                    <a:pt x="636778" y="655828"/>
                  </a:lnTo>
                  <a:lnTo>
                    <a:pt x="636778" y="19050"/>
                  </a:lnTo>
                  <a:lnTo>
                    <a:pt x="655828" y="19050"/>
                  </a:lnTo>
                  <a:lnTo>
                    <a:pt x="655828"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12"/>
          <p:cNvGrpSpPr/>
          <p:nvPr/>
        </p:nvGrpSpPr>
        <p:grpSpPr>
          <a:xfrm>
            <a:off x="2491113" y="6826107"/>
            <a:ext cx="366197" cy="366197"/>
            <a:chOff x="0" y="0"/>
            <a:chExt cx="674751" cy="674751"/>
          </a:xfrm>
        </p:grpSpPr>
        <p:sp>
          <p:nvSpPr>
            <p:cNvPr id="268" name="Google Shape;268;p12"/>
            <p:cNvSpPr/>
            <p:nvPr/>
          </p:nvSpPr>
          <p:spPr>
            <a:xfrm>
              <a:off x="19050" y="19050"/>
              <a:ext cx="636651" cy="636651"/>
            </a:xfrm>
            <a:custGeom>
              <a:avLst/>
              <a:gdLst/>
              <a:ahLst/>
              <a:cxnLst/>
              <a:rect l="l" t="t" r="r" b="b"/>
              <a:pathLst>
                <a:path w="636651" h="636651" extrusionOk="0">
                  <a:moveTo>
                    <a:pt x="0" y="0"/>
                  </a:moveTo>
                  <a:lnTo>
                    <a:pt x="636651" y="0"/>
                  </a:lnTo>
                  <a:lnTo>
                    <a:pt x="636651" y="636651"/>
                  </a:lnTo>
                  <a:lnTo>
                    <a:pt x="0" y="636651"/>
                  </a:lnTo>
                  <a:close/>
                </a:path>
              </a:pathLst>
            </a:custGeom>
            <a:solidFill>
              <a:srgbClr val="FFFFFF"/>
            </a:solidFill>
            <a:ln>
              <a:noFill/>
            </a:ln>
          </p:spPr>
        </p:sp>
        <p:sp>
          <p:nvSpPr>
            <p:cNvPr id="269" name="Google Shape;269;p12"/>
            <p:cNvSpPr/>
            <p:nvPr/>
          </p:nvSpPr>
          <p:spPr>
            <a:xfrm>
              <a:off x="0" y="0"/>
              <a:ext cx="674751" cy="674751"/>
            </a:xfrm>
            <a:custGeom>
              <a:avLst/>
              <a:gdLst/>
              <a:ahLst/>
              <a:cxnLst/>
              <a:rect l="l" t="t" r="r" b="b"/>
              <a:pathLst>
                <a:path w="674751" h="674751" extrusionOk="0">
                  <a:moveTo>
                    <a:pt x="19050" y="0"/>
                  </a:moveTo>
                  <a:lnTo>
                    <a:pt x="655701" y="0"/>
                  </a:lnTo>
                  <a:cubicBezTo>
                    <a:pt x="666242" y="0"/>
                    <a:pt x="674751" y="8509"/>
                    <a:pt x="674751" y="19050"/>
                  </a:cubicBezTo>
                  <a:lnTo>
                    <a:pt x="674751" y="655701"/>
                  </a:lnTo>
                  <a:cubicBezTo>
                    <a:pt x="674751" y="666242"/>
                    <a:pt x="666242" y="674751"/>
                    <a:pt x="655701" y="674751"/>
                  </a:cubicBezTo>
                  <a:lnTo>
                    <a:pt x="19050" y="674751"/>
                  </a:lnTo>
                  <a:cubicBezTo>
                    <a:pt x="8509" y="674751"/>
                    <a:pt x="0" y="666242"/>
                    <a:pt x="0" y="655701"/>
                  </a:cubicBezTo>
                  <a:lnTo>
                    <a:pt x="0" y="19050"/>
                  </a:lnTo>
                  <a:cubicBezTo>
                    <a:pt x="0" y="8509"/>
                    <a:pt x="8509" y="0"/>
                    <a:pt x="19050" y="0"/>
                  </a:cubicBezTo>
                  <a:moveTo>
                    <a:pt x="19050" y="38100"/>
                  </a:moveTo>
                  <a:lnTo>
                    <a:pt x="19050" y="19050"/>
                  </a:lnTo>
                  <a:lnTo>
                    <a:pt x="38100" y="19050"/>
                  </a:lnTo>
                  <a:lnTo>
                    <a:pt x="38100" y="655701"/>
                  </a:lnTo>
                  <a:lnTo>
                    <a:pt x="19050" y="655701"/>
                  </a:lnTo>
                  <a:lnTo>
                    <a:pt x="19050" y="636651"/>
                  </a:lnTo>
                  <a:lnTo>
                    <a:pt x="655701" y="636651"/>
                  </a:lnTo>
                  <a:lnTo>
                    <a:pt x="655701" y="655701"/>
                  </a:lnTo>
                  <a:lnTo>
                    <a:pt x="636651" y="655701"/>
                  </a:lnTo>
                  <a:lnTo>
                    <a:pt x="636651" y="19050"/>
                  </a:lnTo>
                  <a:lnTo>
                    <a:pt x="655701" y="19050"/>
                  </a:lnTo>
                  <a:lnTo>
                    <a:pt x="655701"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2"/>
          <p:cNvGrpSpPr/>
          <p:nvPr/>
        </p:nvGrpSpPr>
        <p:grpSpPr>
          <a:xfrm>
            <a:off x="2491113" y="7754313"/>
            <a:ext cx="366197" cy="366197"/>
            <a:chOff x="0" y="0"/>
            <a:chExt cx="674751" cy="674751"/>
          </a:xfrm>
        </p:grpSpPr>
        <p:sp>
          <p:nvSpPr>
            <p:cNvPr id="271" name="Google Shape;271;p12"/>
            <p:cNvSpPr/>
            <p:nvPr/>
          </p:nvSpPr>
          <p:spPr>
            <a:xfrm>
              <a:off x="19050" y="19050"/>
              <a:ext cx="636651" cy="636651"/>
            </a:xfrm>
            <a:custGeom>
              <a:avLst/>
              <a:gdLst/>
              <a:ahLst/>
              <a:cxnLst/>
              <a:rect l="l" t="t" r="r" b="b"/>
              <a:pathLst>
                <a:path w="636651" h="636651" extrusionOk="0">
                  <a:moveTo>
                    <a:pt x="0" y="0"/>
                  </a:moveTo>
                  <a:lnTo>
                    <a:pt x="636651" y="0"/>
                  </a:lnTo>
                  <a:lnTo>
                    <a:pt x="636651" y="636651"/>
                  </a:lnTo>
                  <a:lnTo>
                    <a:pt x="0" y="636651"/>
                  </a:lnTo>
                  <a:close/>
                </a:path>
              </a:pathLst>
            </a:custGeom>
            <a:solidFill>
              <a:srgbClr val="FFFFFF"/>
            </a:solidFill>
            <a:ln>
              <a:noFill/>
            </a:ln>
          </p:spPr>
        </p:sp>
        <p:sp>
          <p:nvSpPr>
            <p:cNvPr id="272" name="Google Shape;272;p12"/>
            <p:cNvSpPr/>
            <p:nvPr/>
          </p:nvSpPr>
          <p:spPr>
            <a:xfrm>
              <a:off x="0" y="0"/>
              <a:ext cx="674751" cy="674751"/>
            </a:xfrm>
            <a:custGeom>
              <a:avLst/>
              <a:gdLst/>
              <a:ahLst/>
              <a:cxnLst/>
              <a:rect l="l" t="t" r="r" b="b"/>
              <a:pathLst>
                <a:path w="674751" h="674751" extrusionOk="0">
                  <a:moveTo>
                    <a:pt x="19050" y="0"/>
                  </a:moveTo>
                  <a:lnTo>
                    <a:pt x="655701" y="0"/>
                  </a:lnTo>
                  <a:cubicBezTo>
                    <a:pt x="666242" y="0"/>
                    <a:pt x="674751" y="8509"/>
                    <a:pt x="674751" y="19050"/>
                  </a:cubicBezTo>
                  <a:lnTo>
                    <a:pt x="674751" y="655701"/>
                  </a:lnTo>
                  <a:cubicBezTo>
                    <a:pt x="674751" y="666242"/>
                    <a:pt x="666242" y="674751"/>
                    <a:pt x="655701" y="674751"/>
                  </a:cubicBezTo>
                  <a:lnTo>
                    <a:pt x="19050" y="674751"/>
                  </a:lnTo>
                  <a:cubicBezTo>
                    <a:pt x="8509" y="674751"/>
                    <a:pt x="0" y="666242"/>
                    <a:pt x="0" y="655701"/>
                  </a:cubicBezTo>
                  <a:lnTo>
                    <a:pt x="0" y="19050"/>
                  </a:lnTo>
                  <a:cubicBezTo>
                    <a:pt x="0" y="8509"/>
                    <a:pt x="8509" y="0"/>
                    <a:pt x="19050" y="0"/>
                  </a:cubicBezTo>
                  <a:moveTo>
                    <a:pt x="19050" y="38100"/>
                  </a:moveTo>
                  <a:lnTo>
                    <a:pt x="19050" y="19050"/>
                  </a:lnTo>
                  <a:lnTo>
                    <a:pt x="38100" y="19050"/>
                  </a:lnTo>
                  <a:lnTo>
                    <a:pt x="38100" y="655701"/>
                  </a:lnTo>
                  <a:lnTo>
                    <a:pt x="19050" y="655701"/>
                  </a:lnTo>
                  <a:lnTo>
                    <a:pt x="19050" y="636651"/>
                  </a:lnTo>
                  <a:lnTo>
                    <a:pt x="655701" y="636651"/>
                  </a:lnTo>
                  <a:lnTo>
                    <a:pt x="655701" y="655701"/>
                  </a:lnTo>
                  <a:lnTo>
                    <a:pt x="636651" y="655701"/>
                  </a:lnTo>
                  <a:lnTo>
                    <a:pt x="636651" y="19050"/>
                  </a:lnTo>
                  <a:lnTo>
                    <a:pt x="655701" y="19050"/>
                  </a:lnTo>
                  <a:lnTo>
                    <a:pt x="655701"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2"/>
          <p:cNvGrpSpPr/>
          <p:nvPr/>
        </p:nvGrpSpPr>
        <p:grpSpPr>
          <a:xfrm>
            <a:off x="2491113" y="8924925"/>
            <a:ext cx="366197" cy="366197"/>
            <a:chOff x="0" y="0"/>
            <a:chExt cx="674751" cy="674751"/>
          </a:xfrm>
        </p:grpSpPr>
        <p:sp>
          <p:nvSpPr>
            <p:cNvPr id="274" name="Google Shape;274;p12"/>
            <p:cNvSpPr/>
            <p:nvPr/>
          </p:nvSpPr>
          <p:spPr>
            <a:xfrm>
              <a:off x="19050" y="19050"/>
              <a:ext cx="636651" cy="636651"/>
            </a:xfrm>
            <a:custGeom>
              <a:avLst/>
              <a:gdLst/>
              <a:ahLst/>
              <a:cxnLst/>
              <a:rect l="l" t="t" r="r" b="b"/>
              <a:pathLst>
                <a:path w="636651" h="636651" extrusionOk="0">
                  <a:moveTo>
                    <a:pt x="0" y="0"/>
                  </a:moveTo>
                  <a:lnTo>
                    <a:pt x="636651" y="0"/>
                  </a:lnTo>
                  <a:lnTo>
                    <a:pt x="636651" y="636651"/>
                  </a:lnTo>
                  <a:lnTo>
                    <a:pt x="0" y="636651"/>
                  </a:lnTo>
                  <a:close/>
                </a:path>
              </a:pathLst>
            </a:custGeom>
            <a:solidFill>
              <a:srgbClr val="FFFFFF"/>
            </a:solidFill>
            <a:ln>
              <a:noFill/>
            </a:ln>
          </p:spPr>
        </p:sp>
        <p:sp>
          <p:nvSpPr>
            <p:cNvPr id="275" name="Google Shape;275;p12"/>
            <p:cNvSpPr/>
            <p:nvPr/>
          </p:nvSpPr>
          <p:spPr>
            <a:xfrm>
              <a:off x="0" y="0"/>
              <a:ext cx="674751" cy="674751"/>
            </a:xfrm>
            <a:custGeom>
              <a:avLst/>
              <a:gdLst/>
              <a:ahLst/>
              <a:cxnLst/>
              <a:rect l="l" t="t" r="r" b="b"/>
              <a:pathLst>
                <a:path w="674751" h="674751" extrusionOk="0">
                  <a:moveTo>
                    <a:pt x="19050" y="0"/>
                  </a:moveTo>
                  <a:lnTo>
                    <a:pt x="655701" y="0"/>
                  </a:lnTo>
                  <a:cubicBezTo>
                    <a:pt x="666242" y="0"/>
                    <a:pt x="674751" y="8509"/>
                    <a:pt x="674751" y="19050"/>
                  </a:cubicBezTo>
                  <a:lnTo>
                    <a:pt x="674751" y="655701"/>
                  </a:lnTo>
                  <a:cubicBezTo>
                    <a:pt x="674751" y="666242"/>
                    <a:pt x="666242" y="674751"/>
                    <a:pt x="655701" y="674751"/>
                  </a:cubicBezTo>
                  <a:lnTo>
                    <a:pt x="19050" y="674751"/>
                  </a:lnTo>
                  <a:cubicBezTo>
                    <a:pt x="8509" y="674751"/>
                    <a:pt x="0" y="666242"/>
                    <a:pt x="0" y="655701"/>
                  </a:cubicBezTo>
                  <a:lnTo>
                    <a:pt x="0" y="19050"/>
                  </a:lnTo>
                  <a:cubicBezTo>
                    <a:pt x="0" y="8509"/>
                    <a:pt x="8509" y="0"/>
                    <a:pt x="19050" y="0"/>
                  </a:cubicBezTo>
                  <a:moveTo>
                    <a:pt x="19050" y="38100"/>
                  </a:moveTo>
                  <a:lnTo>
                    <a:pt x="19050" y="19050"/>
                  </a:lnTo>
                  <a:lnTo>
                    <a:pt x="38100" y="19050"/>
                  </a:lnTo>
                  <a:lnTo>
                    <a:pt x="38100" y="655701"/>
                  </a:lnTo>
                  <a:lnTo>
                    <a:pt x="19050" y="655701"/>
                  </a:lnTo>
                  <a:lnTo>
                    <a:pt x="19050" y="636651"/>
                  </a:lnTo>
                  <a:lnTo>
                    <a:pt x="655701" y="636651"/>
                  </a:lnTo>
                  <a:lnTo>
                    <a:pt x="655701" y="655701"/>
                  </a:lnTo>
                  <a:lnTo>
                    <a:pt x="636651" y="655701"/>
                  </a:lnTo>
                  <a:lnTo>
                    <a:pt x="636651" y="19050"/>
                  </a:lnTo>
                  <a:lnTo>
                    <a:pt x="655701" y="19050"/>
                  </a:lnTo>
                  <a:lnTo>
                    <a:pt x="655701"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12"/>
          <p:cNvGrpSpPr/>
          <p:nvPr/>
        </p:nvGrpSpPr>
        <p:grpSpPr>
          <a:xfrm>
            <a:off x="9316610" y="6145550"/>
            <a:ext cx="366257" cy="366257"/>
            <a:chOff x="0" y="0"/>
            <a:chExt cx="674878" cy="674878"/>
          </a:xfrm>
        </p:grpSpPr>
        <p:sp>
          <p:nvSpPr>
            <p:cNvPr id="277" name="Google Shape;277;p12"/>
            <p:cNvSpPr/>
            <p:nvPr/>
          </p:nvSpPr>
          <p:spPr>
            <a:xfrm>
              <a:off x="19050" y="19050"/>
              <a:ext cx="636778" cy="636778"/>
            </a:xfrm>
            <a:custGeom>
              <a:avLst/>
              <a:gdLst/>
              <a:ahLst/>
              <a:cxnLst/>
              <a:rect l="l" t="t" r="r" b="b"/>
              <a:pathLst>
                <a:path w="636778" h="636778" extrusionOk="0">
                  <a:moveTo>
                    <a:pt x="0" y="0"/>
                  </a:moveTo>
                  <a:lnTo>
                    <a:pt x="636778" y="0"/>
                  </a:lnTo>
                  <a:lnTo>
                    <a:pt x="636778" y="636778"/>
                  </a:lnTo>
                  <a:lnTo>
                    <a:pt x="0" y="636778"/>
                  </a:lnTo>
                  <a:close/>
                </a:path>
              </a:pathLst>
            </a:custGeom>
            <a:solidFill>
              <a:srgbClr val="FFFFFF">
                <a:alpha val="89803"/>
              </a:srgbClr>
            </a:solidFill>
            <a:ln>
              <a:noFill/>
            </a:ln>
          </p:spPr>
        </p:sp>
        <p:sp>
          <p:nvSpPr>
            <p:cNvPr id="278" name="Google Shape;278;p12"/>
            <p:cNvSpPr/>
            <p:nvPr/>
          </p:nvSpPr>
          <p:spPr>
            <a:xfrm>
              <a:off x="0" y="0"/>
              <a:ext cx="674878" cy="674878"/>
            </a:xfrm>
            <a:custGeom>
              <a:avLst/>
              <a:gdLst/>
              <a:ahLst/>
              <a:cxnLst/>
              <a:rect l="l" t="t" r="r" b="b"/>
              <a:pathLst>
                <a:path w="674878" h="674878" extrusionOk="0">
                  <a:moveTo>
                    <a:pt x="19050" y="0"/>
                  </a:moveTo>
                  <a:lnTo>
                    <a:pt x="655828" y="0"/>
                  </a:lnTo>
                  <a:cubicBezTo>
                    <a:pt x="666369" y="0"/>
                    <a:pt x="674878" y="8509"/>
                    <a:pt x="674878" y="19050"/>
                  </a:cubicBezTo>
                  <a:lnTo>
                    <a:pt x="674878" y="655828"/>
                  </a:lnTo>
                  <a:cubicBezTo>
                    <a:pt x="674878" y="666369"/>
                    <a:pt x="666369" y="674878"/>
                    <a:pt x="655828" y="674878"/>
                  </a:cubicBezTo>
                  <a:lnTo>
                    <a:pt x="19050" y="674878"/>
                  </a:lnTo>
                  <a:cubicBezTo>
                    <a:pt x="8509" y="674878"/>
                    <a:pt x="0" y="666369"/>
                    <a:pt x="0" y="655828"/>
                  </a:cubicBezTo>
                  <a:lnTo>
                    <a:pt x="0" y="19050"/>
                  </a:lnTo>
                  <a:cubicBezTo>
                    <a:pt x="0" y="8509"/>
                    <a:pt x="8509" y="0"/>
                    <a:pt x="19050" y="0"/>
                  </a:cubicBezTo>
                  <a:moveTo>
                    <a:pt x="19050" y="38100"/>
                  </a:moveTo>
                  <a:lnTo>
                    <a:pt x="19050" y="19050"/>
                  </a:lnTo>
                  <a:lnTo>
                    <a:pt x="38100" y="19050"/>
                  </a:lnTo>
                  <a:lnTo>
                    <a:pt x="38100" y="655828"/>
                  </a:lnTo>
                  <a:lnTo>
                    <a:pt x="19050" y="655828"/>
                  </a:lnTo>
                  <a:lnTo>
                    <a:pt x="19050" y="636778"/>
                  </a:lnTo>
                  <a:lnTo>
                    <a:pt x="655828" y="636778"/>
                  </a:lnTo>
                  <a:lnTo>
                    <a:pt x="655828" y="655828"/>
                  </a:lnTo>
                  <a:lnTo>
                    <a:pt x="636778" y="655828"/>
                  </a:lnTo>
                  <a:lnTo>
                    <a:pt x="636778" y="19050"/>
                  </a:lnTo>
                  <a:lnTo>
                    <a:pt x="655828" y="19050"/>
                  </a:lnTo>
                  <a:lnTo>
                    <a:pt x="655828"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12"/>
          <p:cNvGrpSpPr/>
          <p:nvPr/>
        </p:nvGrpSpPr>
        <p:grpSpPr>
          <a:xfrm>
            <a:off x="9316610" y="6949932"/>
            <a:ext cx="366197" cy="366197"/>
            <a:chOff x="0" y="0"/>
            <a:chExt cx="674751" cy="674751"/>
          </a:xfrm>
        </p:grpSpPr>
        <p:sp>
          <p:nvSpPr>
            <p:cNvPr id="280" name="Google Shape;280;p12"/>
            <p:cNvSpPr/>
            <p:nvPr/>
          </p:nvSpPr>
          <p:spPr>
            <a:xfrm>
              <a:off x="19050" y="19050"/>
              <a:ext cx="636651" cy="636651"/>
            </a:xfrm>
            <a:custGeom>
              <a:avLst/>
              <a:gdLst/>
              <a:ahLst/>
              <a:cxnLst/>
              <a:rect l="l" t="t" r="r" b="b"/>
              <a:pathLst>
                <a:path w="636651" h="636651" extrusionOk="0">
                  <a:moveTo>
                    <a:pt x="0" y="0"/>
                  </a:moveTo>
                  <a:lnTo>
                    <a:pt x="636651" y="0"/>
                  </a:lnTo>
                  <a:lnTo>
                    <a:pt x="636651" y="636651"/>
                  </a:lnTo>
                  <a:lnTo>
                    <a:pt x="0" y="636651"/>
                  </a:lnTo>
                  <a:close/>
                </a:path>
              </a:pathLst>
            </a:custGeom>
            <a:solidFill>
              <a:srgbClr val="FFFFFF"/>
            </a:solidFill>
            <a:ln>
              <a:noFill/>
            </a:ln>
          </p:spPr>
        </p:sp>
        <p:sp>
          <p:nvSpPr>
            <p:cNvPr id="281" name="Google Shape;281;p12"/>
            <p:cNvSpPr/>
            <p:nvPr/>
          </p:nvSpPr>
          <p:spPr>
            <a:xfrm>
              <a:off x="0" y="0"/>
              <a:ext cx="674751" cy="674751"/>
            </a:xfrm>
            <a:custGeom>
              <a:avLst/>
              <a:gdLst/>
              <a:ahLst/>
              <a:cxnLst/>
              <a:rect l="l" t="t" r="r" b="b"/>
              <a:pathLst>
                <a:path w="674751" h="674751" extrusionOk="0">
                  <a:moveTo>
                    <a:pt x="19050" y="0"/>
                  </a:moveTo>
                  <a:lnTo>
                    <a:pt x="655701" y="0"/>
                  </a:lnTo>
                  <a:cubicBezTo>
                    <a:pt x="666242" y="0"/>
                    <a:pt x="674751" y="8509"/>
                    <a:pt x="674751" y="19050"/>
                  </a:cubicBezTo>
                  <a:lnTo>
                    <a:pt x="674751" y="655701"/>
                  </a:lnTo>
                  <a:cubicBezTo>
                    <a:pt x="674751" y="666242"/>
                    <a:pt x="666242" y="674751"/>
                    <a:pt x="655701" y="674751"/>
                  </a:cubicBezTo>
                  <a:lnTo>
                    <a:pt x="19050" y="674751"/>
                  </a:lnTo>
                  <a:cubicBezTo>
                    <a:pt x="8509" y="674751"/>
                    <a:pt x="0" y="666242"/>
                    <a:pt x="0" y="655701"/>
                  </a:cubicBezTo>
                  <a:lnTo>
                    <a:pt x="0" y="19050"/>
                  </a:lnTo>
                  <a:cubicBezTo>
                    <a:pt x="0" y="8509"/>
                    <a:pt x="8509" y="0"/>
                    <a:pt x="19050" y="0"/>
                  </a:cubicBezTo>
                  <a:moveTo>
                    <a:pt x="19050" y="38100"/>
                  </a:moveTo>
                  <a:lnTo>
                    <a:pt x="19050" y="19050"/>
                  </a:lnTo>
                  <a:lnTo>
                    <a:pt x="38100" y="19050"/>
                  </a:lnTo>
                  <a:lnTo>
                    <a:pt x="38100" y="655701"/>
                  </a:lnTo>
                  <a:lnTo>
                    <a:pt x="19050" y="655701"/>
                  </a:lnTo>
                  <a:lnTo>
                    <a:pt x="19050" y="636651"/>
                  </a:lnTo>
                  <a:lnTo>
                    <a:pt x="655701" y="636651"/>
                  </a:lnTo>
                  <a:lnTo>
                    <a:pt x="655701" y="655701"/>
                  </a:lnTo>
                  <a:lnTo>
                    <a:pt x="636651" y="655701"/>
                  </a:lnTo>
                  <a:lnTo>
                    <a:pt x="636651" y="19050"/>
                  </a:lnTo>
                  <a:lnTo>
                    <a:pt x="655701" y="19050"/>
                  </a:lnTo>
                  <a:lnTo>
                    <a:pt x="655701"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12"/>
          <p:cNvGrpSpPr/>
          <p:nvPr/>
        </p:nvGrpSpPr>
        <p:grpSpPr>
          <a:xfrm>
            <a:off x="9316610" y="7754313"/>
            <a:ext cx="366197" cy="366197"/>
            <a:chOff x="0" y="0"/>
            <a:chExt cx="674751" cy="674751"/>
          </a:xfrm>
        </p:grpSpPr>
        <p:sp>
          <p:nvSpPr>
            <p:cNvPr id="283" name="Google Shape;283;p12"/>
            <p:cNvSpPr/>
            <p:nvPr/>
          </p:nvSpPr>
          <p:spPr>
            <a:xfrm>
              <a:off x="19050" y="19050"/>
              <a:ext cx="636651" cy="636651"/>
            </a:xfrm>
            <a:custGeom>
              <a:avLst/>
              <a:gdLst/>
              <a:ahLst/>
              <a:cxnLst/>
              <a:rect l="l" t="t" r="r" b="b"/>
              <a:pathLst>
                <a:path w="636651" h="636651" extrusionOk="0">
                  <a:moveTo>
                    <a:pt x="0" y="0"/>
                  </a:moveTo>
                  <a:lnTo>
                    <a:pt x="636651" y="0"/>
                  </a:lnTo>
                  <a:lnTo>
                    <a:pt x="636651" y="636651"/>
                  </a:lnTo>
                  <a:lnTo>
                    <a:pt x="0" y="636651"/>
                  </a:lnTo>
                  <a:close/>
                </a:path>
              </a:pathLst>
            </a:custGeom>
            <a:solidFill>
              <a:srgbClr val="FFFFFF"/>
            </a:solidFill>
            <a:ln>
              <a:noFill/>
            </a:ln>
          </p:spPr>
        </p:sp>
        <p:sp>
          <p:nvSpPr>
            <p:cNvPr id="284" name="Google Shape;284;p12"/>
            <p:cNvSpPr/>
            <p:nvPr/>
          </p:nvSpPr>
          <p:spPr>
            <a:xfrm>
              <a:off x="0" y="0"/>
              <a:ext cx="674751" cy="674751"/>
            </a:xfrm>
            <a:custGeom>
              <a:avLst/>
              <a:gdLst/>
              <a:ahLst/>
              <a:cxnLst/>
              <a:rect l="l" t="t" r="r" b="b"/>
              <a:pathLst>
                <a:path w="674751" h="674751" extrusionOk="0">
                  <a:moveTo>
                    <a:pt x="19050" y="0"/>
                  </a:moveTo>
                  <a:lnTo>
                    <a:pt x="655701" y="0"/>
                  </a:lnTo>
                  <a:cubicBezTo>
                    <a:pt x="666242" y="0"/>
                    <a:pt x="674751" y="8509"/>
                    <a:pt x="674751" y="19050"/>
                  </a:cubicBezTo>
                  <a:lnTo>
                    <a:pt x="674751" y="655701"/>
                  </a:lnTo>
                  <a:cubicBezTo>
                    <a:pt x="674751" y="666242"/>
                    <a:pt x="666242" y="674751"/>
                    <a:pt x="655701" y="674751"/>
                  </a:cubicBezTo>
                  <a:lnTo>
                    <a:pt x="19050" y="674751"/>
                  </a:lnTo>
                  <a:cubicBezTo>
                    <a:pt x="8509" y="674751"/>
                    <a:pt x="0" y="666242"/>
                    <a:pt x="0" y="655701"/>
                  </a:cubicBezTo>
                  <a:lnTo>
                    <a:pt x="0" y="19050"/>
                  </a:lnTo>
                  <a:cubicBezTo>
                    <a:pt x="0" y="8509"/>
                    <a:pt x="8509" y="0"/>
                    <a:pt x="19050" y="0"/>
                  </a:cubicBezTo>
                  <a:moveTo>
                    <a:pt x="19050" y="38100"/>
                  </a:moveTo>
                  <a:lnTo>
                    <a:pt x="19050" y="19050"/>
                  </a:lnTo>
                  <a:lnTo>
                    <a:pt x="38100" y="19050"/>
                  </a:lnTo>
                  <a:lnTo>
                    <a:pt x="38100" y="655701"/>
                  </a:lnTo>
                  <a:lnTo>
                    <a:pt x="19050" y="655701"/>
                  </a:lnTo>
                  <a:lnTo>
                    <a:pt x="19050" y="636651"/>
                  </a:lnTo>
                  <a:lnTo>
                    <a:pt x="655701" y="636651"/>
                  </a:lnTo>
                  <a:lnTo>
                    <a:pt x="655701" y="655701"/>
                  </a:lnTo>
                  <a:lnTo>
                    <a:pt x="636651" y="655701"/>
                  </a:lnTo>
                  <a:lnTo>
                    <a:pt x="636651" y="19050"/>
                  </a:lnTo>
                  <a:lnTo>
                    <a:pt x="655701" y="19050"/>
                  </a:lnTo>
                  <a:lnTo>
                    <a:pt x="655701" y="38100"/>
                  </a:lnTo>
                  <a:lnTo>
                    <a:pt x="19050" y="38100"/>
                  </a:lnTo>
                  <a:close/>
                </a:path>
              </a:pathLst>
            </a:custGeom>
            <a:solidFill>
              <a:srgbClr val="F0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12"/>
          <p:cNvSpPr txBox="1"/>
          <p:nvPr/>
        </p:nvSpPr>
        <p:spPr>
          <a:xfrm>
            <a:off x="3056921" y="6129403"/>
            <a:ext cx="5803693" cy="379476"/>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400" b="0" i="0" u="none" strike="noStrike" cap="none">
                <a:solidFill>
                  <a:srgbClr val="FFFFFF"/>
                </a:solidFill>
                <a:latin typeface="Arial"/>
                <a:ea typeface="Arial"/>
                <a:cs typeface="Arial"/>
                <a:sym typeface="Arial"/>
              </a:rPr>
              <a:t>Tidak ada biaya bunga atau administrasi</a:t>
            </a:r>
            <a:endParaRPr/>
          </a:p>
        </p:txBody>
      </p:sp>
      <p:sp>
        <p:nvSpPr>
          <p:cNvPr id="286" name="Google Shape;286;p12"/>
          <p:cNvSpPr txBox="1"/>
          <p:nvPr/>
        </p:nvSpPr>
        <p:spPr>
          <a:xfrm>
            <a:off x="3098831" y="6812862"/>
            <a:ext cx="5803693" cy="379476"/>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400" b="0" i="0" u="none" strike="noStrike" cap="none">
                <a:solidFill>
                  <a:srgbClr val="FFFFFF"/>
                </a:solidFill>
                <a:latin typeface="Arial"/>
                <a:ea typeface="Arial"/>
                <a:cs typeface="Arial"/>
                <a:sym typeface="Arial"/>
              </a:rPr>
              <a:t>Tidak tergantung kepada pihak lain</a:t>
            </a:r>
            <a:endParaRPr/>
          </a:p>
        </p:txBody>
      </p:sp>
      <p:sp>
        <p:nvSpPr>
          <p:cNvPr id="287" name="Google Shape;287;p12"/>
          <p:cNvSpPr txBox="1"/>
          <p:nvPr/>
        </p:nvSpPr>
        <p:spPr>
          <a:xfrm>
            <a:off x="3098831" y="7414315"/>
            <a:ext cx="5803693" cy="1027176"/>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400" b="0" i="0" u="none" strike="noStrike" cap="none">
                <a:solidFill>
                  <a:srgbClr val="FFFFFF"/>
                </a:solidFill>
                <a:latin typeface="Arial"/>
                <a:ea typeface="Arial"/>
                <a:cs typeface="Arial"/>
                <a:sym typeface="Arial"/>
              </a:rPr>
              <a:t>Tanpa memerlukan persyaratan yang rumit dan memakan waktu yang relatif lama</a:t>
            </a:r>
            <a:endParaRPr/>
          </a:p>
        </p:txBody>
      </p:sp>
      <p:sp>
        <p:nvSpPr>
          <p:cNvPr id="288" name="Google Shape;288;p12"/>
          <p:cNvSpPr txBox="1"/>
          <p:nvPr/>
        </p:nvSpPr>
        <p:spPr>
          <a:xfrm>
            <a:off x="3056921" y="8722759"/>
            <a:ext cx="5803693" cy="703326"/>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400" b="0" i="0" u="none" strike="noStrike" cap="none">
                <a:solidFill>
                  <a:srgbClr val="FFFFFF"/>
                </a:solidFill>
                <a:latin typeface="Arial"/>
                <a:ea typeface="Arial"/>
                <a:cs typeface="Arial"/>
                <a:sym typeface="Arial"/>
              </a:rPr>
              <a:t>Tidak ada keharusan pengembalian modal (Modal tertahan lama)</a:t>
            </a:r>
            <a:endParaRPr/>
          </a:p>
        </p:txBody>
      </p:sp>
      <p:sp>
        <p:nvSpPr>
          <p:cNvPr id="289" name="Google Shape;289;p12"/>
          <p:cNvSpPr txBox="1"/>
          <p:nvPr/>
        </p:nvSpPr>
        <p:spPr>
          <a:xfrm>
            <a:off x="9882866" y="6126500"/>
            <a:ext cx="5803693" cy="379476"/>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400" b="0" i="0" u="none" strike="noStrike" cap="none">
                <a:solidFill>
                  <a:srgbClr val="FFFFFF"/>
                </a:solidFill>
                <a:latin typeface="Arial"/>
                <a:ea typeface="Arial"/>
                <a:cs typeface="Arial"/>
                <a:sym typeface="Arial"/>
              </a:rPr>
              <a:t>Jumlahnya terbatas</a:t>
            </a:r>
            <a:endParaRPr/>
          </a:p>
        </p:txBody>
      </p:sp>
      <p:sp>
        <p:nvSpPr>
          <p:cNvPr id="290" name="Google Shape;290;p12"/>
          <p:cNvSpPr txBox="1"/>
          <p:nvPr/>
        </p:nvSpPr>
        <p:spPr>
          <a:xfrm>
            <a:off x="9882866" y="6925076"/>
            <a:ext cx="5803693" cy="379476"/>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400" b="0" i="0" u="none" strike="noStrike" cap="none">
                <a:solidFill>
                  <a:srgbClr val="FFFFFF"/>
                </a:solidFill>
                <a:latin typeface="Arial"/>
                <a:ea typeface="Arial"/>
                <a:cs typeface="Arial"/>
                <a:sym typeface="Arial"/>
              </a:rPr>
              <a:t>Perolehan lebih sulit (Kinerja dan prospek)</a:t>
            </a:r>
            <a:endParaRPr/>
          </a:p>
        </p:txBody>
      </p:sp>
      <p:sp>
        <p:nvSpPr>
          <p:cNvPr id="291" name="Google Shape;291;p12"/>
          <p:cNvSpPr txBox="1"/>
          <p:nvPr/>
        </p:nvSpPr>
        <p:spPr>
          <a:xfrm>
            <a:off x="9924328" y="7741068"/>
            <a:ext cx="5803693" cy="379476"/>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400" b="0" i="0" u="none" strike="noStrike" cap="none">
                <a:solidFill>
                  <a:srgbClr val="FFFFFF"/>
                </a:solidFill>
                <a:latin typeface="Arial"/>
                <a:ea typeface="Arial"/>
                <a:cs typeface="Arial"/>
                <a:sym typeface="Arial"/>
              </a:rPr>
              <a:t>Kurang motivasi</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845</Words>
  <Application>Microsoft Office PowerPoint</Application>
  <PresentationFormat>Custom</PresentationFormat>
  <Paragraphs>94</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Bree Serif</vt:lpstr>
      <vt:lpstr>Calibri</vt:lpstr>
      <vt:lpstr>Zen Maru Gothic</vt:lpstr>
      <vt:lpstr>Arimo</vt:lpstr>
      <vt:lpstr>Lilita One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Ey_Coss</cp:lastModifiedBy>
  <cp:revision>2</cp:revision>
  <dcterms:created xsi:type="dcterms:W3CDTF">2006-08-16T00:00:00Z</dcterms:created>
  <dcterms:modified xsi:type="dcterms:W3CDTF">2024-10-01T12:13:22Z</dcterms:modified>
</cp:coreProperties>
</file>