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89" r:id="rId2"/>
  </p:sldMasterIdLst>
  <p:notesMasterIdLst>
    <p:notesMasterId r:id="rId85"/>
  </p:notesMasterIdLst>
  <p:sldIdLst>
    <p:sldId id="362" r:id="rId3"/>
    <p:sldId id="256" r:id="rId4"/>
    <p:sldId id="278" r:id="rId5"/>
    <p:sldId id="257" r:id="rId6"/>
    <p:sldId id="260" r:id="rId7"/>
    <p:sldId id="276" r:id="rId8"/>
    <p:sldId id="277" r:id="rId9"/>
    <p:sldId id="258" r:id="rId10"/>
    <p:sldId id="316" r:id="rId11"/>
    <p:sldId id="261" r:id="rId12"/>
    <p:sldId id="259" r:id="rId13"/>
    <p:sldId id="263" r:id="rId14"/>
    <p:sldId id="297" r:id="rId15"/>
    <p:sldId id="335" r:id="rId16"/>
    <p:sldId id="264" r:id="rId17"/>
    <p:sldId id="336" r:id="rId18"/>
    <p:sldId id="337" r:id="rId19"/>
    <p:sldId id="298" r:id="rId20"/>
    <p:sldId id="299" r:id="rId21"/>
    <p:sldId id="300" r:id="rId22"/>
    <p:sldId id="301" r:id="rId23"/>
    <p:sldId id="302" r:id="rId24"/>
    <p:sldId id="315" r:id="rId25"/>
    <p:sldId id="303" r:id="rId26"/>
    <p:sldId id="304" r:id="rId27"/>
    <p:sldId id="305" r:id="rId28"/>
    <p:sldId id="306" r:id="rId29"/>
    <p:sldId id="307" r:id="rId30"/>
    <p:sldId id="308" r:id="rId31"/>
    <p:sldId id="309" r:id="rId32"/>
    <p:sldId id="310" r:id="rId33"/>
    <p:sldId id="311" r:id="rId34"/>
    <p:sldId id="332" r:id="rId35"/>
    <p:sldId id="312" r:id="rId36"/>
    <p:sldId id="355" r:id="rId37"/>
    <p:sldId id="356" r:id="rId38"/>
    <p:sldId id="357" r:id="rId39"/>
    <p:sldId id="358" r:id="rId40"/>
    <p:sldId id="359" r:id="rId41"/>
    <p:sldId id="360" r:id="rId42"/>
    <p:sldId id="340" r:id="rId43"/>
    <p:sldId id="262" r:id="rId44"/>
    <p:sldId id="313" r:id="rId45"/>
    <p:sldId id="314" r:id="rId46"/>
    <p:sldId id="317" r:id="rId47"/>
    <p:sldId id="266" r:id="rId48"/>
    <p:sldId id="318" r:id="rId49"/>
    <p:sldId id="319" r:id="rId50"/>
    <p:sldId id="320" r:id="rId51"/>
    <p:sldId id="321" r:id="rId52"/>
    <p:sldId id="322" r:id="rId53"/>
    <p:sldId id="323" r:id="rId54"/>
    <p:sldId id="353" r:id="rId55"/>
    <p:sldId id="354" r:id="rId56"/>
    <p:sldId id="324" r:id="rId57"/>
    <p:sldId id="268" r:id="rId58"/>
    <p:sldId id="270" r:id="rId59"/>
    <p:sldId id="269" r:id="rId60"/>
    <p:sldId id="271" r:id="rId61"/>
    <p:sldId id="272" r:id="rId62"/>
    <p:sldId id="273" r:id="rId63"/>
    <p:sldId id="274" r:id="rId64"/>
    <p:sldId id="338" r:id="rId65"/>
    <p:sldId id="325" r:id="rId66"/>
    <p:sldId id="326" r:id="rId67"/>
    <p:sldId id="327" r:id="rId68"/>
    <p:sldId id="328" r:id="rId69"/>
    <p:sldId id="343" r:id="rId70"/>
    <p:sldId id="339" r:id="rId71"/>
    <p:sldId id="329" r:id="rId72"/>
    <p:sldId id="330" r:id="rId73"/>
    <p:sldId id="345" r:id="rId74"/>
    <p:sldId id="341" r:id="rId75"/>
    <p:sldId id="347" r:id="rId76"/>
    <p:sldId id="348" r:id="rId77"/>
    <p:sldId id="349" r:id="rId78"/>
    <p:sldId id="342" r:id="rId79"/>
    <p:sldId id="275" r:id="rId80"/>
    <p:sldId id="331" r:id="rId81"/>
    <p:sldId id="351" r:id="rId82"/>
    <p:sldId id="352" r:id="rId83"/>
    <p:sldId id="364"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6EE2D6-FDA7-402B-9069-BE3C21BC7FB2}" type="datetimeFigureOut">
              <a:rPr lang="en-US" smtClean="0"/>
              <a:pPr/>
              <a:t>7/14/2022</a:t>
            </a:fld>
            <a:endParaRPr lang="en-S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6A8A20-5588-4D80-94CC-185EA392D102}" type="slidenum">
              <a:rPr lang="en-SG" smtClean="0"/>
              <a:pPr/>
              <a:t>‹#›</a:t>
            </a:fld>
            <a:endParaRPr lang="en-SG"/>
          </a:p>
        </p:txBody>
      </p:sp>
    </p:spTree>
    <p:extLst>
      <p:ext uri="{BB962C8B-B14F-4D97-AF65-F5344CB8AC3E}">
        <p14:creationId xmlns:p14="http://schemas.microsoft.com/office/powerpoint/2010/main" val="3848475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free-powerpoint-templates-design.com/" TargetMode="External"/><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free-powerpoint-templates-design.com/" TargetMode="External"/><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free-powerpoint-templates-design.com/" TargetMode="External"/><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www.free-powerpoint-templates-design.com/" TargetMode="External"/><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www.free-powerpoint-templates-design.com/" TargetMode="External"/><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free-powerpoint-templates-design.com/" TargetMode="External"/><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free-powerpoint-templates-design.com/" TargetMode="External"/><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83B67D-30BA-4E3B-8D78-A84762B0C37C}" type="datetime1">
              <a:rPr lang="en-US" smtClean="0"/>
              <a:t>7/14/2022</a:t>
            </a:fld>
            <a:endParaRPr lang="en-SG"/>
          </a:p>
        </p:txBody>
      </p:sp>
      <p:sp>
        <p:nvSpPr>
          <p:cNvPr id="5" name="Footer Placeholder 4"/>
          <p:cNvSpPr>
            <a:spLocks noGrp="1"/>
          </p:cNvSpPr>
          <p:nvPr>
            <p:ph type="ftr" sz="quarter" idx="11"/>
          </p:nvPr>
        </p:nvSpPr>
        <p:spPr/>
        <p:txBody>
          <a:bodyPr/>
          <a:lstStyle/>
          <a:p>
            <a:r>
              <a:rPr lang="en-SG" smtClean="0"/>
              <a:t>Komunikasi Data</a:t>
            </a:r>
            <a:endParaRPr lang="en-SG"/>
          </a:p>
        </p:txBody>
      </p:sp>
      <p:sp>
        <p:nvSpPr>
          <p:cNvPr id="6" name="Slide Number Placeholder 5"/>
          <p:cNvSpPr>
            <a:spLocks noGrp="1"/>
          </p:cNvSpPr>
          <p:nvPr>
            <p:ph type="sldNum" sz="quarter" idx="12"/>
          </p:nvPr>
        </p:nvSpPr>
        <p:spPr/>
        <p:txBody>
          <a:bodyPr/>
          <a:lstStyle/>
          <a:p>
            <a:fld id="{33FE6DC0-3D3F-452A-B58D-D3787DC8F01A}" type="slidenum">
              <a:rPr lang="en-SG" smtClean="0"/>
              <a:pPr/>
              <a:t>‹#›</a:t>
            </a:fld>
            <a:endParaRPr lang="en-SG"/>
          </a:p>
        </p:txBody>
      </p:sp>
      <p:sp>
        <p:nvSpPr>
          <p:cNvPr id="7" name="Rectangle 6"/>
          <p:cNvSpPr/>
          <p:nvPr userDrawn="1"/>
        </p:nvSpPr>
        <p:spPr>
          <a:xfrm>
            <a:off x="0" y="3857628"/>
            <a:ext cx="9144000" cy="92869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bg1"/>
              </a:solidFill>
              <a:latin typeface="Franklin Gothic Book" pitchFamily="34" charset="0"/>
            </a:endParaRPr>
          </a:p>
        </p:txBody>
      </p:sp>
      <p:sp>
        <p:nvSpPr>
          <p:cNvPr id="8" name="Rectangle 7"/>
          <p:cNvSpPr/>
          <p:nvPr userDrawn="1"/>
        </p:nvSpPr>
        <p:spPr>
          <a:xfrm>
            <a:off x="0" y="2143116"/>
            <a:ext cx="9144000" cy="1714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bg1"/>
              </a:solidFill>
              <a:latin typeface="Franklin Gothic Book" pitchFamily="34" charset="0"/>
            </a:endParaRPr>
          </a:p>
        </p:txBody>
      </p:sp>
      <p:pic>
        <p:nvPicPr>
          <p:cNvPr id="9" name="Picture 8" descr="logo.jpg"/>
          <p:cNvPicPr>
            <a:picLocks noChangeAspect="1"/>
          </p:cNvPicPr>
          <p:nvPr userDrawn="1"/>
        </p:nvPicPr>
        <p:blipFill>
          <a:blip r:embed="rId2"/>
          <a:stretch>
            <a:fillRect/>
          </a:stretch>
        </p:blipFill>
        <p:spPr>
          <a:xfrm>
            <a:off x="357158" y="357166"/>
            <a:ext cx="1571636" cy="1571636"/>
          </a:xfrm>
          <a:prstGeom prst="rect">
            <a:avLst/>
          </a:prstGeom>
        </p:spPr>
      </p:pic>
    </p:spTree>
    <p:extLst>
      <p:ext uri="{BB962C8B-B14F-4D97-AF65-F5344CB8AC3E}">
        <p14:creationId xmlns:p14="http://schemas.microsoft.com/office/powerpoint/2010/main" val="3775697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9101CE-BCED-4328-B13A-57794024F982}" type="datetime1">
              <a:rPr lang="en-US" smtClean="0"/>
              <a:t>7/14/2022</a:t>
            </a:fld>
            <a:endParaRPr lang="en-SG"/>
          </a:p>
        </p:txBody>
      </p:sp>
      <p:sp>
        <p:nvSpPr>
          <p:cNvPr id="5" name="Footer Placeholder 4"/>
          <p:cNvSpPr>
            <a:spLocks noGrp="1"/>
          </p:cNvSpPr>
          <p:nvPr>
            <p:ph type="ftr" sz="quarter" idx="11"/>
          </p:nvPr>
        </p:nvSpPr>
        <p:spPr/>
        <p:txBody>
          <a:bodyPr/>
          <a:lstStyle/>
          <a:p>
            <a:r>
              <a:rPr lang="en-SG" smtClean="0"/>
              <a:t>Komunikasi Data</a:t>
            </a:r>
            <a:endParaRPr lang="en-SG"/>
          </a:p>
        </p:txBody>
      </p:sp>
      <p:sp>
        <p:nvSpPr>
          <p:cNvPr id="6" name="Slide Number Placeholder 5"/>
          <p:cNvSpPr>
            <a:spLocks noGrp="1"/>
          </p:cNvSpPr>
          <p:nvPr>
            <p:ph type="sldNum" sz="quarter" idx="12"/>
          </p:nvPr>
        </p:nvSpPr>
        <p:spPr/>
        <p:txBody>
          <a:bodyPr/>
          <a:lstStyle/>
          <a:p>
            <a:fld id="{33FE6DC0-3D3F-452A-B58D-D3787DC8F01A}" type="slidenum">
              <a:rPr lang="en-SG" smtClean="0"/>
              <a:pPr/>
              <a:t>‹#›</a:t>
            </a:fld>
            <a:endParaRPr lang="en-SG"/>
          </a:p>
        </p:txBody>
      </p:sp>
    </p:spTree>
    <p:extLst>
      <p:ext uri="{BB962C8B-B14F-4D97-AF65-F5344CB8AC3E}">
        <p14:creationId xmlns:p14="http://schemas.microsoft.com/office/powerpoint/2010/main" val="1633599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4C4A3B-AFBB-4469-B40B-51C474E16EF4}" type="datetime1">
              <a:rPr lang="en-US" smtClean="0"/>
              <a:t>7/14/2022</a:t>
            </a:fld>
            <a:endParaRPr lang="en-SG"/>
          </a:p>
        </p:txBody>
      </p:sp>
      <p:sp>
        <p:nvSpPr>
          <p:cNvPr id="5" name="Footer Placeholder 4"/>
          <p:cNvSpPr>
            <a:spLocks noGrp="1"/>
          </p:cNvSpPr>
          <p:nvPr>
            <p:ph type="ftr" sz="quarter" idx="11"/>
          </p:nvPr>
        </p:nvSpPr>
        <p:spPr/>
        <p:txBody>
          <a:bodyPr/>
          <a:lstStyle/>
          <a:p>
            <a:r>
              <a:rPr lang="en-SG" smtClean="0"/>
              <a:t>Komunikasi Data</a:t>
            </a:r>
            <a:endParaRPr lang="en-SG"/>
          </a:p>
        </p:txBody>
      </p:sp>
      <p:sp>
        <p:nvSpPr>
          <p:cNvPr id="6" name="Slide Number Placeholder 5"/>
          <p:cNvSpPr>
            <a:spLocks noGrp="1"/>
          </p:cNvSpPr>
          <p:nvPr>
            <p:ph type="sldNum" sz="quarter" idx="12"/>
          </p:nvPr>
        </p:nvSpPr>
        <p:spPr/>
        <p:txBody>
          <a:bodyPr/>
          <a:lstStyle/>
          <a:p>
            <a:fld id="{33FE6DC0-3D3F-452A-B58D-D3787DC8F01A}" type="slidenum">
              <a:rPr lang="en-SG" smtClean="0"/>
              <a:pPr/>
              <a:t>‹#›</a:t>
            </a:fld>
            <a:endParaRPr lang="en-SG"/>
          </a:p>
        </p:txBody>
      </p:sp>
    </p:spTree>
    <p:extLst>
      <p:ext uri="{BB962C8B-B14F-4D97-AF65-F5344CB8AC3E}">
        <p14:creationId xmlns:p14="http://schemas.microsoft.com/office/powerpoint/2010/main" val="4050659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hlinkClick r:id="rId3"/>
            <a:extLst>
              <a:ext uri="{FF2B5EF4-FFF2-40B4-BE49-F238E27FC236}">
                <a16:creationId xmlns:a16="http://schemas.microsoft.com/office/drawing/2014/main" xmlns="" id="{72B42CB9-BE78-4971-938A-E6BEC37BF121}"/>
              </a:ext>
            </a:extLst>
          </p:cNvPr>
          <p:cNvSpPr txBox="1"/>
          <p:nvPr userDrawn="1"/>
        </p:nvSpPr>
        <p:spPr>
          <a:xfrm>
            <a:off x="256310" y="6450072"/>
            <a:ext cx="8769816" cy="261610"/>
          </a:xfrm>
          <a:prstGeom prst="rect">
            <a:avLst/>
          </a:prstGeom>
          <a:noFill/>
        </p:spPr>
        <p:txBody>
          <a:bodyPr wrap="square" rtlCol="0">
            <a:spAutoFit/>
          </a:bodyPr>
          <a:lstStyle/>
          <a:p>
            <a:pPr algn="r" defTabSz="914286"/>
            <a:r>
              <a:rPr lang="en-US" altLang="ko-KR" sz="1100" spc="300" dirty="0">
                <a:solidFill>
                  <a:prstClr val="white"/>
                </a:solidFill>
                <a:latin typeface="Open Sans" panose="020B0606030504020204" pitchFamily="34" charset="0"/>
                <a:ea typeface="Open Sans" panose="020B0606030504020204" pitchFamily="34" charset="0"/>
                <a:cs typeface="Open Sans" panose="020B0606030504020204" pitchFamily="34" charset="0"/>
              </a:rPr>
              <a:t>Universitas </a:t>
            </a:r>
            <a:r>
              <a:rPr lang="en-US" altLang="ko-KR" sz="1100" spc="300" dirty="0" err="1">
                <a:solidFill>
                  <a:prstClr val="white"/>
                </a:solidFill>
                <a:latin typeface="Open Sans" panose="020B0606030504020204" pitchFamily="34" charset="0"/>
                <a:ea typeface="Open Sans" panose="020B0606030504020204" pitchFamily="34" charset="0"/>
                <a:cs typeface="Open Sans" panose="020B0606030504020204" pitchFamily="34" charset="0"/>
              </a:rPr>
              <a:t>Brawijaya</a:t>
            </a:r>
            <a:r>
              <a:rPr lang="en-US" altLang="ko-KR" sz="1100" spc="300" dirty="0">
                <a:solidFill>
                  <a:prstClr val="white"/>
                </a:solidFill>
                <a:latin typeface="Open Sans" panose="020B0606030504020204" pitchFamily="34" charset="0"/>
                <a:ea typeface="Open Sans" panose="020B0606030504020204" pitchFamily="34" charset="0"/>
                <a:cs typeface="Open Sans" panose="020B0606030504020204" pitchFamily="34" charset="0"/>
              </a:rPr>
              <a:t> - </a:t>
            </a:r>
            <a:r>
              <a:rPr lang="en-US" altLang="ko-KR" sz="1100" i="1" spc="300" dirty="0">
                <a:solidFill>
                  <a:prstClr val="white"/>
                </a:solidFill>
                <a:latin typeface="Open Sans" panose="020B0606030504020204" pitchFamily="34" charset="0"/>
                <a:ea typeface="Open Sans" panose="020B0606030504020204" pitchFamily="34" charset="0"/>
                <a:cs typeface="Open Sans" panose="020B0606030504020204" pitchFamily="34" charset="0"/>
              </a:rPr>
              <a:t>Building Up Noble Future</a:t>
            </a:r>
            <a:endParaRPr lang="ko-KR" altLang="en-US" sz="1100" i="1" spc="300" dirty="0">
              <a:solidFill>
                <a:prstClr val="white"/>
              </a:solidFill>
              <a:latin typeface="Open Sans" panose="020B0606030504020204" pitchFamily="34" charset="0"/>
              <a:cs typeface="Open Sans" panose="020B0606030504020204" pitchFamily="34" charset="0"/>
            </a:endParaRPr>
          </a:p>
        </p:txBody>
      </p:sp>
      <p:sp>
        <p:nvSpPr>
          <p:cNvPr id="6" name="TextBox 5">
            <a:hlinkClick r:id="rId3"/>
            <a:extLst>
              <a:ext uri="{FF2B5EF4-FFF2-40B4-BE49-F238E27FC236}">
                <a16:creationId xmlns:a16="http://schemas.microsoft.com/office/drawing/2014/main" xmlns="" id="{FB595962-5060-4C00-974B-8859CA1C986F}"/>
              </a:ext>
            </a:extLst>
          </p:cNvPr>
          <p:cNvSpPr txBox="1"/>
          <p:nvPr userDrawn="1"/>
        </p:nvSpPr>
        <p:spPr>
          <a:xfrm>
            <a:off x="1" y="6439308"/>
            <a:ext cx="935071" cy="430887"/>
          </a:xfrm>
          <a:prstGeom prst="rect">
            <a:avLst/>
          </a:prstGeom>
          <a:noFill/>
        </p:spPr>
        <p:txBody>
          <a:bodyPr wrap="square" rtlCol="0">
            <a:spAutoFit/>
          </a:bodyPr>
          <a:lstStyle/>
          <a:p>
            <a:pPr algn="r" defTabSz="914286"/>
            <a:r>
              <a:rPr lang="en-US" altLang="ko-KR" sz="1100" dirty="0">
                <a:solidFill>
                  <a:srgbClr val="FE8A0C"/>
                </a:solidFill>
                <a:latin typeface="Open Sans" panose="020B0606030504020204" pitchFamily="34" charset="0"/>
                <a:ea typeface="Open Sans" panose="020B0606030504020204" pitchFamily="34" charset="0"/>
                <a:cs typeface="Open Sans" panose="020B0606030504020204" pitchFamily="34" charset="0"/>
              </a:rPr>
              <a:t>brone.ub.ac.id</a:t>
            </a:r>
            <a:endParaRPr lang="ko-KR" altLang="en-US" sz="1100" i="1" dirty="0">
              <a:solidFill>
                <a:srgbClr val="FE8A0C"/>
              </a:solidFill>
              <a:latin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48572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hlinkClick r:id="rId3"/>
            <a:extLst>
              <a:ext uri="{FF2B5EF4-FFF2-40B4-BE49-F238E27FC236}">
                <a16:creationId xmlns:a16="http://schemas.microsoft.com/office/drawing/2014/main" xmlns="" id="{B359887E-7AFA-45E7-B934-13098E35628A}"/>
              </a:ext>
            </a:extLst>
          </p:cNvPr>
          <p:cNvSpPr txBox="1"/>
          <p:nvPr userDrawn="1"/>
        </p:nvSpPr>
        <p:spPr>
          <a:xfrm>
            <a:off x="8091055" y="6485490"/>
            <a:ext cx="935071" cy="430887"/>
          </a:xfrm>
          <a:prstGeom prst="rect">
            <a:avLst/>
          </a:prstGeom>
          <a:noFill/>
        </p:spPr>
        <p:txBody>
          <a:bodyPr wrap="square" rtlCol="0">
            <a:spAutoFit/>
          </a:bodyPr>
          <a:lstStyle/>
          <a:p>
            <a:pPr algn="r" defTabSz="914286"/>
            <a:r>
              <a:rPr lang="en-US" altLang="ko-KR" sz="1100" dirty="0">
                <a:solidFill>
                  <a:srgbClr val="FE8A0C"/>
                </a:solidFill>
                <a:latin typeface="Open Sans" panose="020B0606030504020204" pitchFamily="34" charset="0"/>
                <a:ea typeface="Open Sans" panose="020B0606030504020204" pitchFamily="34" charset="0"/>
                <a:cs typeface="Open Sans" panose="020B0606030504020204" pitchFamily="34" charset="0"/>
              </a:rPr>
              <a:t>brone.ub.ac.id</a:t>
            </a:r>
            <a:endParaRPr lang="ko-KR" altLang="en-US" sz="1100" i="1" dirty="0">
              <a:solidFill>
                <a:srgbClr val="FE8A0C"/>
              </a:solidFill>
              <a:latin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38168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xmlns="" id="{F3660F3E-CC98-4298-B994-1F6112C6803B}"/>
              </a:ext>
            </a:extLst>
          </p:cNvPr>
          <p:cNvSpPr>
            <a:spLocks noGrp="1"/>
          </p:cNvSpPr>
          <p:nvPr>
            <p:ph type="title"/>
          </p:nvPr>
        </p:nvSpPr>
        <p:spPr>
          <a:xfrm>
            <a:off x="628650" y="365126"/>
            <a:ext cx="7886700" cy="1325563"/>
          </a:xfrm>
          <a:prstGeom prst="rect">
            <a:avLst/>
          </a:prstGeom>
        </p:spPr>
        <p:txBody>
          <a:bodyPr/>
          <a:lstStyle>
            <a:lvl1pPr>
              <a:defRPr>
                <a:solidFill>
                  <a:schemeClr val="bg1"/>
                </a:solidFill>
              </a:defRPr>
            </a:lvl1pPr>
          </a:lstStyle>
          <a:p>
            <a:endParaRPr lang="en-US"/>
          </a:p>
        </p:txBody>
      </p:sp>
      <p:sp>
        <p:nvSpPr>
          <p:cNvPr id="3" name="Content Placeholder 4">
            <a:extLst>
              <a:ext uri="{FF2B5EF4-FFF2-40B4-BE49-F238E27FC236}">
                <a16:creationId xmlns:a16="http://schemas.microsoft.com/office/drawing/2014/main" xmlns="" id="{32EE5C97-BF09-4B7E-B89B-2DC7EB37924D}"/>
              </a:ext>
            </a:extLst>
          </p:cNvPr>
          <p:cNvSpPr>
            <a:spLocks noGrp="1"/>
          </p:cNvSpPr>
          <p:nvPr>
            <p:ph idx="1"/>
          </p:nvPr>
        </p:nvSpPr>
        <p:spPr>
          <a:xfrm>
            <a:off x="628650" y="1825625"/>
            <a:ext cx="7886700" cy="4351338"/>
          </a:xfrm>
          <a:prstGeom prst="rect">
            <a:avLst/>
          </a:prstGeom>
        </p:spPr>
        <p:txBody>
          <a:bodyPr/>
          <a:lstStyle>
            <a:lvl1pPr>
              <a:defRPr>
                <a:solidFill>
                  <a:schemeClr val="bg1"/>
                </a:solidFill>
              </a:defRPr>
            </a:lvl1pPr>
          </a:lstStyle>
          <a:p>
            <a:endParaRPr lang="en-US" dirty="0"/>
          </a:p>
        </p:txBody>
      </p:sp>
      <p:sp>
        <p:nvSpPr>
          <p:cNvPr id="4" name="TextBox 3">
            <a:hlinkClick r:id="rId3"/>
            <a:extLst>
              <a:ext uri="{FF2B5EF4-FFF2-40B4-BE49-F238E27FC236}">
                <a16:creationId xmlns:a16="http://schemas.microsoft.com/office/drawing/2014/main" xmlns="" id="{6899AAC2-E74E-448D-B0C8-C85ED4BCE0AE}"/>
              </a:ext>
            </a:extLst>
          </p:cNvPr>
          <p:cNvSpPr txBox="1"/>
          <p:nvPr userDrawn="1"/>
        </p:nvSpPr>
        <p:spPr>
          <a:xfrm>
            <a:off x="256310" y="6450072"/>
            <a:ext cx="8769816" cy="261610"/>
          </a:xfrm>
          <a:prstGeom prst="rect">
            <a:avLst/>
          </a:prstGeom>
          <a:noFill/>
        </p:spPr>
        <p:txBody>
          <a:bodyPr wrap="square" rtlCol="0">
            <a:spAutoFit/>
          </a:bodyPr>
          <a:lstStyle/>
          <a:p>
            <a:pPr algn="r" defTabSz="914286"/>
            <a:r>
              <a:rPr lang="en-US" altLang="ko-KR" sz="1100" spc="300" dirty="0">
                <a:solidFill>
                  <a:prstClr val="white"/>
                </a:solidFill>
                <a:latin typeface="Open Sans" panose="020B0606030504020204" pitchFamily="34" charset="0"/>
                <a:ea typeface="Open Sans" panose="020B0606030504020204" pitchFamily="34" charset="0"/>
                <a:cs typeface="Open Sans" panose="020B0606030504020204" pitchFamily="34" charset="0"/>
              </a:rPr>
              <a:t>Universitas </a:t>
            </a:r>
            <a:r>
              <a:rPr lang="en-US" altLang="ko-KR" sz="1100" spc="300" dirty="0" err="1">
                <a:solidFill>
                  <a:prstClr val="white"/>
                </a:solidFill>
                <a:latin typeface="Open Sans" panose="020B0606030504020204" pitchFamily="34" charset="0"/>
                <a:ea typeface="Open Sans" panose="020B0606030504020204" pitchFamily="34" charset="0"/>
                <a:cs typeface="Open Sans" panose="020B0606030504020204" pitchFamily="34" charset="0"/>
              </a:rPr>
              <a:t>Brawijaya</a:t>
            </a:r>
            <a:r>
              <a:rPr lang="en-US" altLang="ko-KR" sz="1100" spc="300" dirty="0">
                <a:solidFill>
                  <a:prstClr val="white"/>
                </a:solidFill>
                <a:latin typeface="Open Sans" panose="020B0606030504020204" pitchFamily="34" charset="0"/>
                <a:ea typeface="Open Sans" panose="020B0606030504020204" pitchFamily="34" charset="0"/>
                <a:cs typeface="Open Sans" panose="020B0606030504020204" pitchFamily="34" charset="0"/>
              </a:rPr>
              <a:t> - </a:t>
            </a:r>
            <a:r>
              <a:rPr lang="en-US" altLang="ko-KR" sz="1100" i="1" spc="300" dirty="0">
                <a:solidFill>
                  <a:prstClr val="white"/>
                </a:solidFill>
                <a:latin typeface="Open Sans" panose="020B0606030504020204" pitchFamily="34" charset="0"/>
                <a:ea typeface="Open Sans" panose="020B0606030504020204" pitchFamily="34" charset="0"/>
                <a:cs typeface="Open Sans" panose="020B0606030504020204" pitchFamily="34" charset="0"/>
              </a:rPr>
              <a:t>Building Up Noble Future</a:t>
            </a:r>
            <a:endParaRPr lang="ko-KR" altLang="en-US" sz="1100" i="1" spc="300" dirty="0">
              <a:solidFill>
                <a:prstClr val="white"/>
              </a:solidFill>
              <a:latin typeface="Open Sans" panose="020B0606030504020204" pitchFamily="34" charset="0"/>
              <a:cs typeface="Open Sans" panose="020B0606030504020204" pitchFamily="34" charset="0"/>
            </a:endParaRPr>
          </a:p>
        </p:txBody>
      </p:sp>
      <p:sp>
        <p:nvSpPr>
          <p:cNvPr id="5" name="TextBox 4">
            <a:hlinkClick r:id="rId3"/>
            <a:extLst>
              <a:ext uri="{FF2B5EF4-FFF2-40B4-BE49-F238E27FC236}">
                <a16:creationId xmlns:a16="http://schemas.microsoft.com/office/drawing/2014/main" xmlns="" id="{B57C84C1-0D98-42BD-8B07-F10677599F2A}"/>
              </a:ext>
            </a:extLst>
          </p:cNvPr>
          <p:cNvSpPr txBox="1"/>
          <p:nvPr userDrawn="1"/>
        </p:nvSpPr>
        <p:spPr>
          <a:xfrm>
            <a:off x="1" y="6439308"/>
            <a:ext cx="935071" cy="430887"/>
          </a:xfrm>
          <a:prstGeom prst="rect">
            <a:avLst/>
          </a:prstGeom>
          <a:noFill/>
        </p:spPr>
        <p:txBody>
          <a:bodyPr wrap="square" rtlCol="0">
            <a:spAutoFit/>
          </a:bodyPr>
          <a:lstStyle/>
          <a:p>
            <a:pPr algn="r" defTabSz="914286"/>
            <a:r>
              <a:rPr lang="en-US" altLang="ko-KR" sz="1100" dirty="0">
                <a:solidFill>
                  <a:srgbClr val="FE8A0C"/>
                </a:solidFill>
                <a:latin typeface="Open Sans" panose="020B0606030504020204" pitchFamily="34" charset="0"/>
                <a:ea typeface="Open Sans" panose="020B0606030504020204" pitchFamily="34" charset="0"/>
                <a:cs typeface="Open Sans" panose="020B0606030504020204" pitchFamily="34" charset="0"/>
              </a:rPr>
              <a:t>brone.ub.ac.id</a:t>
            </a:r>
            <a:endParaRPr lang="ko-KR" altLang="en-US" sz="1100" i="1" dirty="0">
              <a:solidFill>
                <a:srgbClr val="FE8A0C"/>
              </a:solidFill>
              <a:latin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62640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1">
    <p:bg>
      <p:bgPr>
        <a:blipFill dpi="0" rotWithShape="1">
          <a:blip r:embed="rId2">
            <a:alphaModFix amt="49000"/>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xmlns="" id="{0106416A-C158-4B88-826E-C061CDB445E7}"/>
              </a:ext>
            </a:extLst>
          </p:cNvPr>
          <p:cNvSpPr>
            <a:spLocks noGrp="1"/>
          </p:cNvSpPr>
          <p:nvPr>
            <p:ph type="title"/>
          </p:nvPr>
        </p:nvSpPr>
        <p:spPr>
          <a:xfrm>
            <a:off x="628650" y="365126"/>
            <a:ext cx="7886700" cy="1325563"/>
          </a:xfrm>
          <a:prstGeom prst="rect">
            <a:avLst/>
          </a:prstGeom>
        </p:spPr>
        <p:txBody>
          <a:bodyPr/>
          <a:lstStyle/>
          <a:p>
            <a:endParaRPr lang="en-US"/>
          </a:p>
        </p:txBody>
      </p:sp>
      <p:sp>
        <p:nvSpPr>
          <p:cNvPr id="3" name="Content Placeholder 4">
            <a:extLst>
              <a:ext uri="{FF2B5EF4-FFF2-40B4-BE49-F238E27FC236}">
                <a16:creationId xmlns:a16="http://schemas.microsoft.com/office/drawing/2014/main" xmlns="" id="{89C5FDCC-AC02-42FE-8155-C04F11A6673A}"/>
              </a:ext>
            </a:extLst>
          </p:cNvPr>
          <p:cNvSpPr>
            <a:spLocks noGrp="1"/>
          </p:cNvSpPr>
          <p:nvPr>
            <p:ph idx="1"/>
          </p:nvPr>
        </p:nvSpPr>
        <p:spPr>
          <a:xfrm>
            <a:off x="628650" y="1825625"/>
            <a:ext cx="7886700" cy="4351338"/>
          </a:xfrm>
          <a:prstGeom prst="rect">
            <a:avLst/>
          </a:prstGeom>
        </p:spPr>
        <p:txBody>
          <a:bodyPr/>
          <a:lstStyle/>
          <a:p>
            <a:endParaRPr lang="en-US"/>
          </a:p>
        </p:txBody>
      </p:sp>
      <p:sp>
        <p:nvSpPr>
          <p:cNvPr id="4" name="TextBox 3">
            <a:hlinkClick r:id="rId3"/>
            <a:extLst>
              <a:ext uri="{FF2B5EF4-FFF2-40B4-BE49-F238E27FC236}">
                <a16:creationId xmlns:a16="http://schemas.microsoft.com/office/drawing/2014/main" xmlns="" id="{BC4FFCFB-A60A-4100-B16F-CF61E470F94C}"/>
              </a:ext>
            </a:extLst>
          </p:cNvPr>
          <p:cNvSpPr txBox="1"/>
          <p:nvPr userDrawn="1"/>
        </p:nvSpPr>
        <p:spPr>
          <a:xfrm>
            <a:off x="256310" y="6450072"/>
            <a:ext cx="8769816" cy="261610"/>
          </a:xfrm>
          <a:prstGeom prst="rect">
            <a:avLst/>
          </a:prstGeom>
          <a:noFill/>
        </p:spPr>
        <p:txBody>
          <a:bodyPr wrap="square" rtlCol="0">
            <a:spAutoFit/>
          </a:bodyPr>
          <a:lstStyle/>
          <a:p>
            <a:pPr algn="r" defTabSz="914286"/>
            <a:r>
              <a:rPr lang="en-US" altLang="ko-KR" sz="1100" spc="300" dirty="0">
                <a:solidFill>
                  <a:srgbClr val="3282BE"/>
                </a:solidFill>
                <a:latin typeface="Open Sans" panose="020B0606030504020204" pitchFamily="34" charset="0"/>
                <a:ea typeface="Open Sans" panose="020B0606030504020204" pitchFamily="34" charset="0"/>
                <a:cs typeface="Open Sans" panose="020B0606030504020204" pitchFamily="34" charset="0"/>
              </a:rPr>
              <a:t>Universitas </a:t>
            </a:r>
            <a:r>
              <a:rPr lang="en-US" altLang="ko-KR" sz="1100" spc="300" dirty="0" err="1">
                <a:solidFill>
                  <a:srgbClr val="3282BE"/>
                </a:solidFill>
                <a:latin typeface="Open Sans" panose="020B0606030504020204" pitchFamily="34" charset="0"/>
                <a:ea typeface="Open Sans" panose="020B0606030504020204" pitchFamily="34" charset="0"/>
                <a:cs typeface="Open Sans" panose="020B0606030504020204" pitchFamily="34" charset="0"/>
              </a:rPr>
              <a:t>Brawijaya</a:t>
            </a:r>
            <a:r>
              <a:rPr lang="en-US" altLang="ko-KR" sz="1100" spc="300" dirty="0">
                <a:solidFill>
                  <a:srgbClr val="3282BE"/>
                </a:solidFill>
                <a:latin typeface="Open Sans" panose="020B0606030504020204" pitchFamily="34" charset="0"/>
                <a:ea typeface="Open Sans" panose="020B0606030504020204" pitchFamily="34" charset="0"/>
                <a:cs typeface="Open Sans" panose="020B0606030504020204" pitchFamily="34" charset="0"/>
              </a:rPr>
              <a:t> - </a:t>
            </a:r>
            <a:r>
              <a:rPr lang="en-US" altLang="ko-KR" sz="1100" i="1" spc="300" dirty="0">
                <a:solidFill>
                  <a:srgbClr val="3282BE"/>
                </a:solidFill>
                <a:latin typeface="Open Sans" panose="020B0606030504020204" pitchFamily="34" charset="0"/>
                <a:ea typeface="Open Sans" panose="020B0606030504020204" pitchFamily="34" charset="0"/>
                <a:cs typeface="Open Sans" panose="020B0606030504020204" pitchFamily="34" charset="0"/>
              </a:rPr>
              <a:t>Building Up Noble Future</a:t>
            </a:r>
            <a:endParaRPr lang="ko-KR" altLang="en-US" sz="1100" i="1" spc="300" dirty="0">
              <a:solidFill>
                <a:srgbClr val="3282BE"/>
              </a:solidFill>
              <a:latin typeface="Open Sans" panose="020B0606030504020204" pitchFamily="34" charset="0"/>
              <a:cs typeface="Open Sans" panose="020B0606030504020204" pitchFamily="34" charset="0"/>
            </a:endParaRPr>
          </a:p>
        </p:txBody>
      </p:sp>
      <p:sp>
        <p:nvSpPr>
          <p:cNvPr id="5" name="TextBox 4">
            <a:hlinkClick r:id="rId3"/>
            <a:extLst>
              <a:ext uri="{FF2B5EF4-FFF2-40B4-BE49-F238E27FC236}">
                <a16:creationId xmlns:a16="http://schemas.microsoft.com/office/drawing/2014/main" xmlns="" id="{8E7761A8-FF6D-44F6-8465-CF72313C2666}"/>
              </a:ext>
            </a:extLst>
          </p:cNvPr>
          <p:cNvSpPr txBox="1"/>
          <p:nvPr userDrawn="1"/>
        </p:nvSpPr>
        <p:spPr>
          <a:xfrm>
            <a:off x="1" y="6439308"/>
            <a:ext cx="935071" cy="430887"/>
          </a:xfrm>
          <a:prstGeom prst="rect">
            <a:avLst/>
          </a:prstGeom>
          <a:noFill/>
        </p:spPr>
        <p:txBody>
          <a:bodyPr wrap="square" rtlCol="0">
            <a:spAutoFit/>
          </a:bodyPr>
          <a:lstStyle/>
          <a:p>
            <a:pPr algn="r" defTabSz="914286"/>
            <a:r>
              <a:rPr lang="en-US" altLang="ko-KR" sz="1100" dirty="0">
                <a:solidFill>
                  <a:srgbClr val="FE8A0C"/>
                </a:solidFill>
                <a:latin typeface="Open Sans" panose="020B0606030504020204" pitchFamily="34" charset="0"/>
                <a:ea typeface="Open Sans" panose="020B0606030504020204" pitchFamily="34" charset="0"/>
                <a:cs typeface="Open Sans" panose="020B0606030504020204" pitchFamily="34" charset="0"/>
              </a:rPr>
              <a:t>brone.ub.ac.id</a:t>
            </a:r>
            <a:endParaRPr lang="ko-KR" altLang="en-US" sz="1100" i="1" dirty="0">
              <a:solidFill>
                <a:srgbClr val="FE8A0C"/>
              </a:solidFill>
              <a:latin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23930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DA008B7D-F18E-4882-B2A9-D05C196439E4}"/>
              </a:ext>
            </a:extLst>
          </p:cNvPr>
          <p:cNvSpPr>
            <a:spLocks noGrp="1"/>
          </p:cNvSpPr>
          <p:nvPr>
            <p:ph type="title"/>
          </p:nvPr>
        </p:nvSpPr>
        <p:spPr>
          <a:xfrm>
            <a:off x="236765" y="225167"/>
            <a:ext cx="8670473" cy="1430703"/>
          </a:xfrm>
          <a:prstGeom prst="rect">
            <a:avLst/>
          </a:prstGeom>
        </p:spPr>
        <p:txBody>
          <a:bodyPr/>
          <a:lstStyle>
            <a:lvl1pPr>
              <a:defRPr>
                <a:solidFill>
                  <a:schemeClr val="bg1"/>
                </a:solidFill>
              </a:defRPr>
            </a:lvl1pPr>
          </a:lstStyle>
          <a:p>
            <a:endParaRPr lang="en-US" dirty="0"/>
          </a:p>
        </p:txBody>
      </p:sp>
      <p:sp>
        <p:nvSpPr>
          <p:cNvPr id="6" name="Content Placeholder 2">
            <a:extLst>
              <a:ext uri="{FF2B5EF4-FFF2-40B4-BE49-F238E27FC236}">
                <a16:creationId xmlns:a16="http://schemas.microsoft.com/office/drawing/2014/main" xmlns="" id="{BD37E37D-B865-4E43-A56C-B697A2D15CA5}"/>
              </a:ext>
            </a:extLst>
          </p:cNvPr>
          <p:cNvSpPr>
            <a:spLocks noGrp="1"/>
          </p:cNvSpPr>
          <p:nvPr>
            <p:ph sz="half" idx="1"/>
          </p:nvPr>
        </p:nvSpPr>
        <p:spPr>
          <a:xfrm>
            <a:off x="232098" y="1759851"/>
            <a:ext cx="4195277" cy="4696473"/>
          </a:xfrm>
          <a:prstGeom prst="rect">
            <a:avLst/>
          </a:prstGeom>
        </p:spPr>
        <p:txBody>
          <a:bodyPr/>
          <a:lstStyle>
            <a:lvl1pPr>
              <a:defRPr>
                <a:solidFill>
                  <a:schemeClr val="bg1"/>
                </a:solidFill>
              </a:defRPr>
            </a:lvl1pPr>
          </a:lstStyle>
          <a:p>
            <a:endParaRPr lang="en-US" dirty="0"/>
          </a:p>
        </p:txBody>
      </p:sp>
      <p:sp>
        <p:nvSpPr>
          <p:cNvPr id="7" name="Content Placeholder 3">
            <a:extLst>
              <a:ext uri="{FF2B5EF4-FFF2-40B4-BE49-F238E27FC236}">
                <a16:creationId xmlns:a16="http://schemas.microsoft.com/office/drawing/2014/main" xmlns="" id="{B2B3BDFF-C51D-43E2-B278-15F0915113B4}"/>
              </a:ext>
            </a:extLst>
          </p:cNvPr>
          <p:cNvSpPr>
            <a:spLocks noGrp="1"/>
          </p:cNvSpPr>
          <p:nvPr>
            <p:ph sz="half" idx="2"/>
          </p:nvPr>
        </p:nvSpPr>
        <p:spPr>
          <a:xfrm>
            <a:off x="4716629" y="1759852"/>
            <a:ext cx="4195277" cy="4696473"/>
          </a:xfrm>
          <a:prstGeom prst="rect">
            <a:avLst/>
          </a:prstGeom>
        </p:spPr>
        <p:txBody>
          <a:bodyPr/>
          <a:lstStyle>
            <a:lvl1pPr>
              <a:defRPr>
                <a:solidFill>
                  <a:schemeClr val="bg1"/>
                </a:solidFill>
              </a:defRPr>
            </a:lvl1pPr>
          </a:lstStyle>
          <a:p>
            <a:endParaRPr lang="en-US" dirty="0"/>
          </a:p>
        </p:txBody>
      </p:sp>
      <p:sp>
        <p:nvSpPr>
          <p:cNvPr id="8" name="TextBox 7">
            <a:hlinkClick r:id="rId3"/>
            <a:extLst>
              <a:ext uri="{FF2B5EF4-FFF2-40B4-BE49-F238E27FC236}">
                <a16:creationId xmlns:a16="http://schemas.microsoft.com/office/drawing/2014/main" xmlns="" id="{9475D6DE-B5F0-497E-9AF7-742A85C66376}"/>
              </a:ext>
            </a:extLst>
          </p:cNvPr>
          <p:cNvSpPr txBox="1"/>
          <p:nvPr userDrawn="1"/>
        </p:nvSpPr>
        <p:spPr>
          <a:xfrm>
            <a:off x="232097" y="6560300"/>
            <a:ext cx="8769816" cy="261610"/>
          </a:xfrm>
          <a:prstGeom prst="rect">
            <a:avLst/>
          </a:prstGeom>
          <a:noFill/>
        </p:spPr>
        <p:txBody>
          <a:bodyPr wrap="square" rtlCol="0">
            <a:spAutoFit/>
          </a:bodyPr>
          <a:lstStyle/>
          <a:p>
            <a:pPr defTabSz="914286"/>
            <a:r>
              <a:rPr lang="en-US" altLang="ko-KR" sz="1100" spc="300" dirty="0">
                <a:solidFill>
                  <a:prstClr val="white"/>
                </a:solidFill>
                <a:latin typeface="Open Sans" panose="020B0606030504020204" pitchFamily="34" charset="0"/>
                <a:ea typeface="Open Sans" panose="020B0606030504020204" pitchFamily="34" charset="0"/>
                <a:cs typeface="Open Sans" panose="020B0606030504020204" pitchFamily="34" charset="0"/>
              </a:rPr>
              <a:t>Universitas </a:t>
            </a:r>
            <a:r>
              <a:rPr lang="en-US" altLang="ko-KR" sz="1100" spc="300" dirty="0" err="1">
                <a:solidFill>
                  <a:prstClr val="white"/>
                </a:solidFill>
                <a:latin typeface="Open Sans" panose="020B0606030504020204" pitchFamily="34" charset="0"/>
                <a:ea typeface="Open Sans" panose="020B0606030504020204" pitchFamily="34" charset="0"/>
                <a:cs typeface="Open Sans" panose="020B0606030504020204" pitchFamily="34" charset="0"/>
              </a:rPr>
              <a:t>Brawijaya</a:t>
            </a:r>
            <a:r>
              <a:rPr lang="en-US" altLang="ko-KR" sz="1100" spc="300" dirty="0">
                <a:solidFill>
                  <a:prstClr val="white"/>
                </a:solidFill>
                <a:latin typeface="Open Sans" panose="020B0606030504020204" pitchFamily="34" charset="0"/>
                <a:ea typeface="Open Sans" panose="020B0606030504020204" pitchFamily="34" charset="0"/>
                <a:cs typeface="Open Sans" panose="020B0606030504020204" pitchFamily="34" charset="0"/>
              </a:rPr>
              <a:t> - </a:t>
            </a:r>
            <a:r>
              <a:rPr lang="en-US" altLang="ko-KR" sz="1100" i="1" spc="300" dirty="0">
                <a:solidFill>
                  <a:prstClr val="white"/>
                </a:solidFill>
                <a:latin typeface="Open Sans" panose="020B0606030504020204" pitchFamily="34" charset="0"/>
                <a:ea typeface="Open Sans" panose="020B0606030504020204" pitchFamily="34" charset="0"/>
                <a:cs typeface="Open Sans" panose="020B0606030504020204" pitchFamily="34" charset="0"/>
              </a:rPr>
              <a:t>Building Up Noble Future</a:t>
            </a:r>
            <a:endParaRPr lang="ko-KR" altLang="en-US" sz="1100" i="1" spc="300" dirty="0">
              <a:solidFill>
                <a:prstClr val="white"/>
              </a:solidFill>
              <a:latin typeface="Open Sans" panose="020B0606030504020204" pitchFamily="34" charset="0"/>
              <a:cs typeface="Open Sans" panose="020B0606030504020204" pitchFamily="34" charset="0"/>
            </a:endParaRPr>
          </a:p>
        </p:txBody>
      </p:sp>
      <p:sp>
        <p:nvSpPr>
          <p:cNvPr id="9" name="TextBox 8">
            <a:hlinkClick r:id="rId3"/>
            <a:extLst>
              <a:ext uri="{FF2B5EF4-FFF2-40B4-BE49-F238E27FC236}">
                <a16:creationId xmlns:a16="http://schemas.microsoft.com/office/drawing/2014/main" xmlns="" id="{E7580CBA-1364-43CD-924D-C99A166BC27E}"/>
              </a:ext>
            </a:extLst>
          </p:cNvPr>
          <p:cNvSpPr txBox="1"/>
          <p:nvPr userDrawn="1"/>
        </p:nvSpPr>
        <p:spPr>
          <a:xfrm>
            <a:off x="8066843" y="6560301"/>
            <a:ext cx="935071" cy="430887"/>
          </a:xfrm>
          <a:prstGeom prst="rect">
            <a:avLst/>
          </a:prstGeom>
          <a:noFill/>
        </p:spPr>
        <p:txBody>
          <a:bodyPr wrap="square" rtlCol="0">
            <a:spAutoFit/>
          </a:bodyPr>
          <a:lstStyle/>
          <a:p>
            <a:pPr algn="r" defTabSz="914286"/>
            <a:r>
              <a:rPr lang="en-US" altLang="ko-KR" sz="1100" dirty="0">
                <a:solidFill>
                  <a:srgbClr val="FE8A0C"/>
                </a:solidFill>
                <a:latin typeface="Open Sans" panose="020B0606030504020204" pitchFamily="34" charset="0"/>
                <a:ea typeface="Open Sans" panose="020B0606030504020204" pitchFamily="34" charset="0"/>
                <a:cs typeface="Open Sans" panose="020B0606030504020204" pitchFamily="34" charset="0"/>
              </a:rPr>
              <a:t>brone.ub.ac.id</a:t>
            </a:r>
            <a:endParaRPr lang="ko-KR" altLang="en-US" sz="1100" i="1" dirty="0">
              <a:solidFill>
                <a:srgbClr val="FE8A0C"/>
              </a:solidFill>
              <a:latin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61131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1">
    <p:bg>
      <p:bgPr>
        <a:blipFill dpi="0" rotWithShape="1">
          <a:blip r:embed="rId2">
            <a:alphaModFix amt="49000"/>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462DA18-AEF6-4273-99B2-DEF09D737CB9}"/>
              </a:ext>
            </a:extLst>
          </p:cNvPr>
          <p:cNvSpPr>
            <a:spLocks noGrp="1"/>
          </p:cNvSpPr>
          <p:nvPr>
            <p:ph type="title"/>
          </p:nvPr>
        </p:nvSpPr>
        <p:spPr>
          <a:xfrm>
            <a:off x="628650" y="365126"/>
            <a:ext cx="7886700" cy="1325563"/>
          </a:xfrm>
          <a:prstGeom prst="rect">
            <a:avLst/>
          </a:prstGeom>
        </p:spPr>
        <p:txBody>
          <a:bodyPr/>
          <a:lstStyle/>
          <a:p>
            <a:endParaRPr lang="en-US"/>
          </a:p>
        </p:txBody>
      </p:sp>
      <p:sp>
        <p:nvSpPr>
          <p:cNvPr id="5" name="Content Placeholder 2">
            <a:extLst>
              <a:ext uri="{FF2B5EF4-FFF2-40B4-BE49-F238E27FC236}">
                <a16:creationId xmlns:a16="http://schemas.microsoft.com/office/drawing/2014/main" xmlns="" id="{FA15DFDE-26EE-4DE0-B9DD-68DB4DE3C3E6}"/>
              </a:ext>
            </a:extLst>
          </p:cNvPr>
          <p:cNvSpPr>
            <a:spLocks noGrp="1"/>
          </p:cNvSpPr>
          <p:nvPr>
            <p:ph sz="half" idx="1"/>
          </p:nvPr>
        </p:nvSpPr>
        <p:spPr>
          <a:xfrm>
            <a:off x="628650" y="1825625"/>
            <a:ext cx="3886200" cy="4351338"/>
          </a:xfrm>
          <a:prstGeom prst="rect">
            <a:avLst/>
          </a:prstGeom>
        </p:spPr>
        <p:txBody>
          <a:bodyPr/>
          <a:lstStyle/>
          <a:p>
            <a:endParaRPr lang="en-US"/>
          </a:p>
        </p:txBody>
      </p:sp>
      <p:sp>
        <p:nvSpPr>
          <p:cNvPr id="6" name="Content Placeholder 3">
            <a:extLst>
              <a:ext uri="{FF2B5EF4-FFF2-40B4-BE49-F238E27FC236}">
                <a16:creationId xmlns:a16="http://schemas.microsoft.com/office/drawing/2014/main" xmlns="" id="{DF1F02C7-2631-463A-BFCD-4C87F0CDE520}"/>
              </a:ext>
            </a:extLst>
          </p:cNvPr>
          <p:cNvSpPr>
            <a:spLocks noGrp="1"/>
          </p:cNvSpPr>
          <p:nvPr>
            <p:ph sz="half" idx="2"/>
          </p:nvPr>
        </p:nvSpPr>
        <p:spPr>
          <a:xfrm>
            <a:off x="4629150" y="1825625"/>
            <a:ext cx="3886200" cy="4351338"/>
          </a:xfrm>
          <a:prstGeom prst="rect">
            <a:avLst/>
          </a:prstGeom>
        </p:spPr>
        <p:txBody>
          <a:bodyPr/>
          <a:lstStyle/>
          <a:p>
            <a:endParaRPr lang="en-US"/>
          </a:p>
        </p:txBody>
      </p:sp>
      <p:sp>
        <p:nvSpPr>
          <p:cNvPr id="7" name="TextBox 6">
            <a:hlinkClick r:id="rId3"/>
            <a:extLst>
              <a:ext uri="{FF2B5EF4-FFF2-40B4-BE49-F238E27FC236}">
                <a16:creationId xmlns:a16="http://schemas.microsoft.com/office/drawing/2014/main" xmlns="" id="{A7B7BB2E-E133-4CA4-A7D1-101B8F7A04BE}"/>
              </a:ext>
            </a:extLst>
          </p:cNvPr>
          <p:cNvSpPr txBox="1"/>
          <p:nvPr userDrawn="1"/>
        </p:nvSpPr>
        <p:spPr>
          <a:xfrm>
            <a:off x="256310" y="6450072"/>
            <a:ext cx="8769816" cy="261610"/>
          </a:xfrm>
          <a:prstGeom prst="rect">
            <a:avLst/>
          </a:prstGeom>
          <a:noFill/>
        </p:spPr>
        <p:txBody>
          <a:bodyPr wrap="square" rtlCol="0">
            <a:spAutoFit/>
          </a:bodyPr>
          <a:lstStyle/>
          <a:p>
            <a:pPr algn="r" defTabSz="914286"/>
            <a:r>
              <a:rPr lang="en-US" altLang="ko-KR" sz="1100" spc="300" dirty="0">
                <a:solidFill>
                  <a:srgbClr val="013659"/>
                </a:solidFill>
                <a:latin typeface="Open Sans" panose="020B0606030504020204" pitchFamily="34" charset="0"/>
                <a:ea typeface="Open Sans" panose="020B0606030504020204" pitchFamily="34" charset="0"/>
                <a:cs typeface="Open Sans" panose="020B0606030504020204" pitchFamily="34" charset="0"/>
              </a:rPr>
              <a:t>Universitas </a:t>
            </a:r>
            <a:r>
              <a:rPr lang="en-US" altLang="ko-KR" sz="1100" spc="300" dirty="0" err="1">
                <a:solidFill>
                  <a:srgbClr val="013659"/>
                </a:solidFill>
                <a:latin typeface="Open Sans" panose="020B0606030504020204" pitchFamily="34" charset="0"/>
                <a:ea typeface="Open Sans" panose="020B0606030504020204" pitchFamily="34" charset="0"/>
                <a:cs typeface="Open Sans" panose="020B0606030504020204" pitchFamily="34" charset="0"/>
              </a:rPr>
              <a:t>Brawijaya</a:t>
            </a:r>
            <a:r>
              <a:rPr lang="en-US" altLang="ko-KR" sz="1100" spc="300" dirty="0">
                <a:solidFill>
                  <a:srgbClr val="013659"/>
                </a:solidFill>
                <a:latin typeface="Open Sans" panose="020B0606030504020204" pitchFamily="34" charset="0"/>
                <a:ea typeface="Open Sans" panose="020B0606030504020204" pitchFamily="34" charset="0"/>
                <a:cs typeface="Open Sans" panose="020B0606030504020204" pitchFamily="34" charset="0"/>
              </a:rPr>
              <a:t> - </a:t>
            </a:r>
            <a:r>
              <a:rPr lang="en-US" altLang="ko-KR" sz="1100" i="1" spc="300" dirty="0">
                <a:solidFill>
                  <a:srgbClr val="013659"/>
                </a:solidFill>
                <a:latin typeface="Open Sans" panose="020B0606030504020204" pitchFamily="34" charset="0"/>
                <a:ea typeface="Open Sans" panose="020B0606030504020204" pitchFamily="34" charset="0"/>
                <a:cs typeface="Open Sans" panose="020B0606030504020204" pitchFamily="34" charset="0"/>
              </a:rPr>
              <a:t>Building Up Noble Future</a:t>
            </a:r>
            <a:endParaRPr lang="ko-KR" altLang="en-US" sz="1100" i="1" spc="300" dirty="0">
              <a:solidFill>
                <a:srgbClr val="013659"/>
              </a:solidFill>
              <a:latin typeface="Open Sans" panose="020B0606030504020204" pitchFamily="34" charset="0"/>
              <a:cs typeface="Open Sans" panose="020B0606030504020204" pitchFamily="34" charset="0"/>
            </a:endParaRPr>
          </a:p>
        </p:txBody>
      </p:sp>
      <p:sp>
        <p:nvSpPr>
          <p:cNvPr id="8" name="TextBox 7">
            <a:hlinkClick r:id="rId3"/>
            <a:extLst>
              <a:ext uri="{FF2B5EF4-FFF2-40B4-BE49-F238E27FC236}">
                <a16:creationId xmlns:a16="http://schemas.microsoft.com/office/drawing/2014/main" xmlns="" id="{BC866DBA-927C-48DB-9F49-752981A2DF8B}"/>
              </a:ext>
            </a:extLst>
          </p:cNvPr>
          <p:cNvSpPr txBox="1"/>
          <p:nvPr userDrawn="1"/>
        </p:nvSpPr>
        <p:spPr>
          <a:xfrm>
            <a:off x="1" y="6439308"/>
            <a:ext cx="935071" cy="430887"/>
          </a:xfrm>
          <a:prstGeom prst="rect">
            <a:avLst/>
          </a:prstGeom>
          <a:noFill/>
        </p:spPr>
        <p:txBody>
          <a:bodyPr wrap="square" rtlCol="0">
            <a:spAutoFit/>
          </a:bodyPr>
          <a:lstStyle/>
          <a:p>
            <a:pPr algn="r" defTabSz="914286"/>
            <a:r>
              <a:rPr lang="en-US" altLang="ko-KR" sz="1100" dirty="0">
                <a:solidFill>
                  <a:srgbClr val="FE8A0C"/>
                </a:solidFill>
                <a:latin typeface="Open Sans" panose="020B0606030504020204" pitchFamily="34" charset="0"/>
                <a:ea typeface="Open Sans" panose="020B0606030504020204" pitchFamily="34" charset="0"/>
                <a:cs typeface="Open Sans" panose="020B0606030504020204" pitchFamily="34" charset="0"/>
              </a:rPr>
              <a:t>brone.ub.ac.id</a:t>
            </a:r>
            <a:endParaRPr lang="ko-KR" altLang="en-US" sz="1100" i="1" dirty="0">
              <a:solidFill>
                <a:srgbClr val="FE8A0C"/>
              </a:solidFill>
              <a:latin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05479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6AFFB5B8-275F-4541-94CB-C7A723310F6D}"/>
              </a:ext>
            </a:extLst>
          </p:cNvPr>
          <p:cNvSpPr/>
          <p:nvPr userDrawn="1"/>
        </p:nvSpPr>
        <p:spPr>
          <a:xfrm rot="20330711">
            <a:off x="4869519" y="-293216"/>
            <a:ext cx="176110" cy="7444430"/>
          </a:xfrm>
          <a:custGeom>
            <a:avLst/>
            <a:gdLst>
              <a:gd name="connsiteX0" fmla="*/ 0 w 234813"/>
              <a:gd name="connsiteY0" fmla="*/ 0 h 7444430"/>
              <a:gd name="connsiteX1" fmla="*/ 234813 w 234813"/>
              <a:gd name="connsiteY1" fmla="*/ 90866 h 7444430"/>
              <a:gd name="connsiteX2" fmla="*/ 234813 w 234813"/>
              <a:gd name="connsiteY2" fmla="*/ 7444430 h 7444430"/>
              <a:gd name="connsiteX3" fmla="*/ 0 w 234813"/>
              <a:gd name="connsiteY3" fmla="*/ 7353565 h 7444430"/>
            </a:gdLst>
            <a:ahLst/>
            <a:cxnLst>
              <a:cxn ang="0">
                <a:pos x="connsiteX0" y="connsiteY0"/>
              </a:cxn>
              <a:cxn ang="0">
                <a:pos x="connsiteX1" y="connsiteY1"/>
              </a:cxn>
              <a:cxn ang="0">
                <a:pos x="connsiteX2" y="connsiteY2"/>
              </a:cxn>
              <a:cxn ang="0">
                <a:pos x="connsiteX3" y="connsiteY3"/>
              </a:cxn>
            </a:cxnLst>
            <a:rect l="l" t="t" r="r" b="b"/>
            <a:pathLst>
              <a:path w="234813" h="7444430">
                <a:moveTo>
                  <a:pt x="0" y="0"/>
                </a:moveTo>
                <a:lnTo>
                  <a:pt x="234813" y="90866"/>
                </a:lnTo>
                <a:lnTo>
                  <a:pt x="234813" y="7444430"/>
                </a:lnTo>
                <a:lnTo>
                  <a:pt x="0" y="7353565"/>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sp>
        <p:nvSpPr>
          <p:cNvPr id="13" name="Freeform: Shape 12">
            <a:extLst>
              <a:ext uri="{FF2B5EF4-FFF2-40B4-BE49-F238E27FC236}">
                <a16:creationId xmlns:a16="http://schemas.microsoft.com/office/drawing/2014/main" xmlns="" id="{2A91EB93-1A80-4108-9845-8CEBD98D597C}"/>
              </a:ext>
            </a:extLst>
          </p:cNvPr>
          <p:cNvSpPr/>
          <p:nvPr userDrawn="1"/>
        </p:nvSpPr>
        <p:spPr>
          <a:xfrm rot="20330711">
            <a:off x="4483946" y="-134683"/>
            <a:ext cx="176110" cy="2739613"/>
          </a:xfrm>
          <a:custGeom>
            <a:avLst/>
            <a:gdLst>
              <a:gd name="connsiteX0" fmla="*/ 0 w 234813"/>
              <a:gd name="connsiteY0" fmla="*/ 0 h 2739613"/>
              <a:gd name="connsiteX1" fmla="*/ 234813 w 234813"/>
              <a:gd name="connsiteY1" fmla="*/ 90866 h 2739613"/>
              <a:gd name="connsiteX2" fmla="*/ 234813 w 234813"/>
              <a:gd name="connsiteY2" fmla="*/ 2739613 h 2739613"/>
              <a:gd name="connsiteX3" fmla="*/ 0 w 234813"/>
              <a:gd name="connsiteY3" fmla="*/ 2648748 h 2739613"/>
            </a:gdLst>
            <a:ahLst/>
            <a:cxnLst>
              <a:cxn ang="0">
                <a:pos x="connsiteX0" y="connsiteY0"/>
              </a:cxn>
              <a:cxn ang="0">
                <a:pos x="connsiteX1" y="connsiteY1"/>
              </a:cxn>
              <a:cxn ang="0">
                <a:pos x="connsiteX2" y="connsiteY2"/>
              </a:cxn>
              <a:cxn ang="0">
                <a:pos x="connsiteX3" y="connsiteY3"/>
              </a:cxn>
            </a:cxnLst>
            <a:rect l="l" t="t" r="r" b="b"/>
            <a:pathLst>
              <a:path w="234813" h="2739613">
                <a:moveTo>
                  <a:pt x="0" y="0"/>
                </a:moveTo>
                <a:lnTo>
                  <a:pt x="234813" y="90866"/>
                </a:lnTo>
                <a:lnTo>
                  <a:pt x="234813" y="2739613"/>
                </a:lnTo>
                <a:lnTo>
                  <a:pt x="0" y="264874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sp>
        <p:nvSpPr>
          <p:cNvPr id="14" name="Freeform: Shape 13">
            <a:extLst>
              <a:ext uri="{FF2B5EF4-FFF2-40B4-BE49-F238E27FC236}">
                <a16:creationId xmlns:a16="http://schemas.microsoft.com/office/drawing/2014/main" xmlns="" id="{F3E07247-868E-438C-BD34-0D0EC28772B4}"/>
              </a:ext>
            </a:extLst>
          </p:cNvPr>
          <p:cNvSpPr/>
          <p:nvPr userDrawn="1"/>
        </p:nvSpPr>
        <p:spPr>
          <a:xfrm rot="20330711" flipH="1" flipV="1">
            <a:off x="5322402" y="4570313"/>
            <a:ext cx="176110" cy="2739613"/>
          </a:xfrm>
          <a:custGeom>
            <a:avLst/>
            <a:gdLst>
              <a:gd name="connsiteX0" fmla="*/ 0 w 234813"/>
              <a:gd name="connsiteY0" fmla="*/ 0 h 2739613"/>
              <a:gd name="connsiteX1" fmla="*/ 234813 w 234813"/>
              <a:gd name="connsiteY1" fmla="*/ 90866 h 2739613"/>
              <a:gd name="connsiteX2" fmla="*/ 234813 w 234813"/>
              <a:gd name="connsiteY2" fmla="*/ 2739613 h 2739613"/>
              <a:gd name="connsiteX3" fmla="*/ 0 w 234813"/>
              <a:gd name="connsiteY3" fmla="*/ 2648748 h 2739613"/>
            </a:gdLst>
            <a:ahLst/>
            <a:cxnLst>
              <a:cxn ang="0">
                <a:pos x="connsiteX0" y="connsiteY0"/>
              </a:cxn>
              <a:cxn ang="0">
                <a:pos x="connsiteX1" y="connsiteY1"/>
              </a:cxn>
              <a:cxn ang="0">
                <a:pos x="connsiteX2" y="connsiteY2"/>
              </a:cxn>
              <a:cxn ang="0">
                <a:pos x="connsiteX3" y="connsiteY3"/>
              </a:cxn>
            </a:cxnLst>
            <a:rect l="l" t="t" r="r" b="b"/>
            <a:pathLst>
              <a:path w="234813" h="2739613">
                <a:moveTo>
                  <a:pt x="0" y="0"/>
                </a:moveTo>
                <a:lnTo>
                  <a:pt x="234813" y="90866"/>
                </a:lnTo>
                <a:lnTo>
                  <a:pt x="234813" y="2739613"/>
                </a:lnTo>
                <a:lnTo>
                  <a:pt x="0" y="264874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sp>
        <p:nvSpPr>
          <p:cNvPr id="5" name="TextBox 4">
            <a:hlinkClick r:id="rId3"/>
            <a:extLst>
              <a:ext uri="{FF2B5EF4-FFF2-40B4-BE49-F238E27FC236}">
                <a16:creationId xmlns:a16="http://schemas.microsoft.com/office/drawing/2014/main" xmlns="" id="{EE374240-B393-42BB-9A32-4142BF566D70}"/>
              </a:ext>
            </a:extLst>
          </p:cNvPr>
          <p:cNvSpPr txBox="1"/>
          <p:nvPr userDrawn="1"/>
        </p:nvSpPr>
        <p:spPr>
          <a:xfrm>
            <a:off x="256310" y="6450072"/>
            <a:ext cx="8769816" cy="261610"/>
          </a:xfrm>
          <a:prstGeom prst="rect">
            <a:avLst/>
          </a:prstGeom>
          <a:noFill/>
        </p:spPr>
        <p:txBody>
          <a:bodyPr wrap="square" rtlCol="0">
            <a:spAutoFit/>
          </a:bodyPr>
          <a:lstStyle/>
          <a:p>
            <a:pPr algn="r" defTabSz="914286"/>
            <a:r>
              <a:rPr lang="en-US" altLang="ko-KR" sz="1100" spc="300" dirty="0">
                <a:solidFill>
                  <a:prstClr val="white"/>
                </a:solidFill>
                <a:latin typeface="Open Sans" panose="020B0606030504020204" pitchFamily="34" charset="0"/>
                <a:ea typeface="Open Sans" panose="020B0606030504020204" pitchFamily="34" charset="0"/>
                <a:cs typeface="Open Sans" panose="020B0606030504020204" pitchFamily="34" charset="0"/>
              </a:rPr>
              <a:t>Universitas </a:t>
            </a:r>
            <a:r>
              <a:rPr lang="en-US" altLang="ko-KR" sz="1100" spc="300" dirty="0" err="1">
                <a:solidFill>
                  <a:prstClr val="white"/>
                </a:solidFill>
                <a:latin typeface="Open Sans" panose="020B0606030504020204" pitchFamily="34" charset="0"/>
                <a:ea typeface="Open Sans" panose="020B0606030504020204" pitchFamily="34" charset="0"/>
                <a:cs typeface="Open Sans" panose="020B0606030504020204" pitchFamily="34" charset="0"/>
              </a:rPr>
              <a:t>Brawijaya</a:t>
            </a:r>
            <a:r>
              <a:rPr lang="en-US" altLang="ko-KR" sz="1100" spc="300" dirty="0">
                <a:solidFill>
                  <a:prstClr val="white"/>
                </a:solidFill>
                <a:latin typeface="Open Sans" panose="020B0606030504020204" pitchFamily="34" charset="0"/>
                <a:ea typeface="Open Sans" panose="020B0606030504020204" pitchFamily="34" charset="0"/>
                <a:cs typeface="Open Sans" panose="020B0606030504020204" pitchFamily="34" charset="0"/>
              </a:rPr>
              <a:t> - </a:t>
            </a:r>
            <a:r>
              <a:rPr lang="en-US" altLang="ko-KR" sz="1100" i="1" spc="300" dirty="0">
                <a:solidFill>
                  <a:prstClr val="white"/>
                </a:solidFill>
                <a:latin typeface="Open Sans" panose="020B0606030504020204" pitchFamily="34" charset="0"/>
                <a:ea typeface="Open Sans" panose="020B0606030504020204" pitchFamily="34" charset="0"/>
                <a:cs typeface="Open Sans" panose="020B0606030504020204" pitchFamily="34" charset="0"/>
              </a:rPr>
              <a:t>Building Up Noble Future</a:t>
            </a:r>
            <a:endParaRPr lang="ko-KR" altLang="en-US" sz="1100" i="1" spc="300" dirty="0">
              <a:solidFill>
                <a:prstClr val="white"/>
              </a:solidFill>
              <a:latin typeface="Open Sans" panose="020B0606030504020204" pitchFamily="34" charset="0"/>
              <a:cs typeface="Open Sans" panose="020B0606030504020204" pitchFamily="34" charset="0"/>
            </a:endParaRPr>
          </a:p>
        </p:txBody>
      </p:sp>
      <p:sp>
        <p:nvSpPr>
          <p:cNvPr id="6" name="TextBox 5">
            <a:hlinkClick r:id="rId3"/>
            <a:extLst>
              <a:ext uri="{FF2B5EF4-FFF2-40B4-BE49-F238E27FC236}">
                <a16:creationId xmlns:a16="http://schemas.microsoft.com/office/drawing/2014/main" xmlns="" id="{F4E6020E-DA59-40F3-980B-E8673B2A7F31}"/>
              </a:ext>
            </a:extLst>
          </p:cNvPr>
          <p:cNvSpPr txBox="1"/>
          <p:nvPr userDrawn="1"/>
        </p:nvSpPr>
        <p:spPr>
          <a:xfrm>
            <a:off x="1" y="6439308"/>
            <a:ext cx="935071" cy="430887"/>
          </a:xfrm>
          <a:prstGeom prst="rect">
            <a:avLst/>
          </a:prstGeom>
          <a:noFill/>
        </p:spPr>
        <p:txBody>
          <a:bodyPr wrap="square" rtlCol="0">
            <a:spAutoFit/>
          </a:bodyPr>
          <a:lstStyle/>
          <a:p>
            <a:pPr algn="r" defTabSz="914286"/>
            <a:r>
              <a:rPr lang="en-US" altLang="ko-KR" sz="1100" dirty="0">
                <a:solidFill>
                  <a:srgbClr val="FE8A0C"/>
                </a:solidFill>
                <a:latin typeface="Open Sans" panose="020B0606030504020204" pitchFamily="34" charset="0"/>
                <a:ea typeface="Open Sans" panose="020B0606030504020204" pitchFamily="34" charset="0"/>
                <a:cs typeface="Open Sans" panose="020B0606030504020204" pitchFamily="34" charset="0"/>
              </a:rPr>
              <a:t>brone.ub.ac.id</a:t>
            </a:r>
            <a:endParaRPr lang="ko-KR" altLang="en-US" sz="1100" i="1" dirty="0">
              <a:solidFill>
                <a:srgbClr val="FE8A0C"/>
              </a:solidFill>
              <a:latin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44622879"/>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1C5F1D-12BB-4D69-9FF8-AB47E6657A3A}" type="datetime1">
              <a:rPr lang="en-US" smtClean="0"/>
              <a:t>7/14/2022</a:t>
            </a:fld>
            <a:endParaRPr lang="en-SG" dirty="0"/>
          </a:p>
        </p:txBody>
      </p:sp>
      <p:sp>
        <p:nvSpPr>
          <p:cNvPr id="5" name="Footer Placeholder 4"/>
          <p:cNvSpPr>
            <a:spLocks noGrp="1"/>
          </p:cNvSpPr>
          <p:nvPr>
            <p:ph type="ftr" sz="quarter" idx="11"/>
          </p:nvPr>
        </p:nvSpPr>
        <p:spPr/>
        <p:txBody>
          <a:bodyPr/>
          <a:lstStyle/>
          <a:p>
            <a:r>
              <a:rPr lang="en-US" smtClean="0"/>
              <a:t>Komunikasi Data</a:t>
            </a:r>
            <a:endParaRPr lang="en-SG" dirty="0"/>
          </a:p>
        </p:txBody>
      </p:sp>
      <p:sp>
        <p:nvSpPr>
          <p:cNvPr id="6" name="Slide Number Placeholder 5"/>
          <p:cNvSpPr>
            <a:spLocks noGrp="1"/>
          </p:cNvSpPr>
          <p:nvPr>
            <p:ph type="sldNum" sz="quarter" idx="12"/>
          </p:nvPr>
        </p:nvSpPr>
        <p:spPr/>
        <p:txBody>
          <a:bodyPr/>
          <a:lstStyle/>
          <a:p>
            <a:fld id="{33FE6DC0-3D3F-452A-B58D-D3787DC8F01A}" type="slidenum">
              <a:rPr lang="en-SG" smtClean="0"/>
              <a:pPr/>
              <a:t>‹#›</a:t>
            </a:fld>
            <a:endParaRPr lang="en-SG" dirty="0"/>
          </a:p>
        </p:txBody>
      </p:sp>
      <p:sp>
        <p:nvSpPr>
          <p:cNvPr id="7" name="Rectangle 6"/>
          <p:cNvSpPr/>
          <p:nvPr userDrawn="1"/>
        </p:nvSpPr>
        <p:spPr>
          <a:xfrm>
            <a:off x="0" y="6286520"/>
            <a:ext cx="9144000" cy="5714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chemeClr val="bg1"/>
              </a:solidFill>
            </a:endParaRPr>
          </a:p>
        </p:txBody>
      </p:sp>
      <p:sp>
        <p:nvSpPr>
          <p:cNvPr id="8" name="Rectangle 7"/>
          <p:cNvSpPr/>
          <p:nvPr userDrawn="1"/>
        </p:nvSpPr>
        <p:spPr>
          <a:xfrm>
            <a:off x="0" y="0"/>
            <a:ext cx="9144000" cy="1500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9" name="Picture 8" descr="logo.jpg"/>
          <p:cNvPicPr>
            <a:picLocks noChangeAspect="1"/>
          </p:cNvPicPr>
          <p:nvPr userDrawn="1"/>
        </p:nvPicPr>
        <p:blipFill>
          <a:blip r:embed="rId2"/>
          <a:stretch>
            <a:fillRect/>
          </a:stretch>
        </p:blipFill>
        <p:spPr>
          <a:xfrm>
            <a:off x="357158" y="214290"/>
            <a:ext cx="1143008" cy="1143008"/>
          </a:xfrm>
          <a:prstGeom prst="rect">
            <a:avLst/>
          </a:prstGeom>
        </p:spPr>
      </p:pic>
    </p:spTree>
    <p:extLst>
      <p:ext uri="{BB962C8B-B14F-4D97-AF65-F5344CB8AC3E}">
        <p14:creationId xmlns:p14="http://schemas.microsoft.com/office/powerpoint/2010/main" val="3028150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6791EF-7EB5-4FFB-9B39-7AA3342C76F3}" type="datetime1">
              <a:rPr lang="en-US" smtClean="0"/>
              <a:t>7/14/2022</a:t>
            </a:fld>
            <a:endParaRPr lang="en-SG"/>
          </a:p>
        </p:txBody>
      </p:sp>
      <p:sp>
        <p:nvSpPr>
          <p:cNvPr id="5" name="Footer Placeholder 4"/>
          <p:cNvSpPr>
            <a:spLocks noGrp="1"/>
          </p:cNvSpPr>
          <p:nvPr>
            <p:ph type="ftr" sz="quarter" idx="11"/>
          </p:nvPr>
        </p:nvSpPr>
        <p:spPr/>
        <p:txBody>
          <a:bodyPr/>
          <a:lstStyle/>
          <a:p>
            <a:r>
              <a:rPr lang="en-SG" smtClean="0"/>
              <a:t>Komunikasi Data</a:t>
            </a:r>
            <a:endParaRPr lang="en-SG"/>
          </a:p>
        </p:txBody>
      </p:sp>
      <p:sp>
        <p:nvSpPr>
          <p:cNvPr id="6" name="Slide Number Placeholder 5"/>
          <p:cNvSpPr>
            <a:spLocks noGrp="1"/>
          </p:cNvSpPr>
          <p:nvPr>
            <p:ph type="sldNum" sz="quarter" idx="12"/>
          </p:nvPr>
        </p:nvSpPr>
        <p:spPr/>
        <p:txBody>
          <a:bodyPr/>
          <a:lstStyle/>
          <a:p>
            <a:fld id="{33FE6DC0-3D3F-452A-B58D-D3787DC8F01A}" type="slidenum">
              <a:rPr lang="en-SG" smtClean="0"/>
              <a:pPr/>
              <a:t>‹#›</a:t>
            </a:fld>
            <a:endParaRPr lang="en-SG"/>
          </a:p>
        </p:txBody>
      </p:sp>
      <p:sp>
        <p:nvSpPr>
          <p:cNvPr id="7" name="Rectangle 6"/>
          <p:cNvSpPr/>
          <p:nvPr userDrawn="1"/>
        </p:nvSpPr>
        <p:spPr>
          <a:xfrm>
            <a:off x="0" y="4000504"/>
            <a:ext cx="9144000" cy="2071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2625393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7A0906-C3C7-4729-B344-E39A61C218D5}" type="datetime1">
              <a:rPr lang="en-US" smtClean="0"/>
              <a:t>7/14/2022</a:t>
            </a:fld>
            <a:endParaRPr lang="en-SG"/>
          </a:p>
        </p:txBody>
      </p:sp>
      <p:sp>
        <p:nvSpPr>
          <p:cNvPr id="6" name="Footer Placeholder 5"/>
          <p:cNvSpPr>
            <a:spLocks noGrp="1"/>
          </p:cNvSpPr>
          <p:nvPr>
            <p:ph type="ftr" sz="quarter" idx="11"/>
          </p:nvPr>
        </p:nvSpPr>
        <p:spPr/>
        <p:txBody>
          <a:bodyPr/>
          <a:lstStyle/>
          <a:p>
            <a:r>
              <a:rPr lang="en-SG" smtClean="0"/>
              <a:t>Komunikasi Data</a:t>
            </a:r>
            <a:endParaRPr lang="en-SG"/>
          </a:p>
        </p:txBody>
      </p:sp>
      <p:sp>
        <p:nvSpPr>
          <p:cNvPr id="7" name="Slide Number Placeholder 6"/>
          <p:cNvSpPr>
            <a:spLocks noGrp="1"/>
          </p:cNvSpPr>
          <p:nvPr>
            <p:ph type="sldNum" sz="quarter" idx="12"/>
          </p:nvPr>
        </p:nvSpPr>
        <p:spPr/>
        <p:txBody>
          <a:bodyPr/>
          <a:lstStyle/>
          <a:p>
            <a:fld id="{33FE6DC0-3D3F-452A-B58D-D3787DC8F01A}" type="slidenum">
              <a:rPr lang="en-SG" smtClean="0"/>
              <a:pPr/>
              <a:t>‹#›</a:t>
            </a:fld>
            <a:endParaRPr lang="en-SG"/>
          </a:p>
        </p:txBody>
      </p:sp>
    </p:spTree>
    <p:extLst>
      <p:ext uri="{BB962C8B-B14F-4D97-AF65-F5344CB8AC3E}">
        <p14:creationId xmlns:p14="http://schemas.microsoft.com/office/powerpoint/2010/main" val="2830128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34A219-5585-45FB-B3F7-8326A3859E5F}" type="datetime1">
              <a:rPr lang="en-US" smtClean="0"/>
              <a:t>7/14/2022</a:t>
            </a:fld>
            <a:endParaRPr lang="en-SG"/>
          </a:p>
        </p:txBody>
      </p:sp>
      <p:sp>
        <p:nvSpPr>
          <p:cNvPr id="8" name="Footer Placeholder 7"/>
          <p:cNvSpPr>
            <a:spLocks noGrp="1"/>
          </p:cNvSpPr>
          <p:nvPr>
            <p:ph type="ftr" sz="quarter" idx="11"/>
          </p:nvPr>
        </p:nvSpPr>
        <p:spPr/>
        <p:txBody>
          <a:bodyPr/>
          <a:lstStyle/>
          <a:p>
            <a:r>
              <a:rPr lang="en-SG" smtClean="0"/>
              <a:t>Komunikasi Data</a:t>
            </a:r>
            <a:endParaRPr lang="en-SG"/>
          </a:p>
        </p:txBody>
      </p:sp>
      <p:sp>
        <p:nvSpPr>
          <p:cNvPr id="9" name="Slide Number Placeholder 8"/>
          <p:cNvSpPr>
            <a:spLocks noGrp="1"/>
          </p:cNvSpPr>
          <p:nvPr>
            <p:ph type="sldNum" sz="quarter" idx="12"/>
          </p:nvPr>
        </p:nvSpPr>
        <p:spPr/>
        <p:txBody>
          <a:bodyPr/>
          <a:lstStyle/>
          <a:p>
            <a:fld id="{33FE6DC0-3D3F-452A-B58D-D3787DC8F01A}" type="slidenum">
              <a:rPr lang="en-SG" smtClean="0"/>
              <a:pPr/>
              <a:t>‹#›</a:t>
            </a:fld>
            <a:endParaRPr lang="en-SG"/>
          </a:p>
        </p:txBody>
      </p:sp>
    </p:spTree>
    <p:extLst>
      <p:ext uri="{BB962C8B-B14F-4D97-AF65-F5344CB8AC3E}">
        <p14:creationId xmlns:p14="http://schemas.microsoft.com/office/powerpoint/2010/main" val="3791020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B0488D-0313-4A9C-A987-90130720A593}" type="datetime1">
              <a:rPr lang="en-US" smtClean="0"/>
              <a:t>7/14/2022</a:t>
            </a:fld>
            <a:endParaRPr lang="en-SG"/>
          </a:p>
        </p:txBody>
      </p:sp>
      <p:sp>
        <p:nvSpPr>
          <p:cNvPr id="4" name="Footer Placeholder 3"/>
          <p:cNvSpPr>
            <a:spLocks noGrp="1"/>
          </p:cNvSpPr>
          <p:nvPr>
            <p:ph type="ftr" sz="quarter" idx="11"/>
          </p:nvPr>
        </p:nvSpPr>
        <p:spPr/>
        <p:txBody>
          <a:bodyPr/>
          <a:lstStyle/>
          <a:p>
            <a:r>
              <a:rPr lang="en-SG" smtClean="0"/>
              <a:t>Komunikasi Data</a:t>
            </a:r>
            <a:endParaRPr lang="en-SG"/>
          </a:p>
        </p:txBody>
      </p:sp>
      <p:sp>
        <p:nvSpPr>
          <p:cNvPr id="5" name="Slide Number Placeholder 4"/>
          <p:cNvSpPr>
            <a:spLocks noGrp="1"/>
          </p:cNvSpPr>
          <p:nvPr>
            <p:ph type="sldNum" sz="quarter" idx="12"/>
          </p:nvPr>
        </p:nvSpPr>
        <p:spPr/>
        <p:txBody>
          <a:bodyPr/>
          <a:lstStyle/>
          <a:p>
            <a:fld id="{33FE6DC0-3D3F-452A-B58D-D3787DC8F01A}" type="slidenum">
              <a:rPr lang="en-SG" smtClean="0"/>
              <a:pPr/>
              <a:t>‹#›</a:t>
            </a:fld>
            <a:endParaRPr lang="en-SG"/>
          </a:p>
        </p:txBody>
      </p:sp>
    </p:spTree>
    <p:extLst>
      <p:ext uri="{BB962C8B-B14F-4D97-AF65-F5344CB8AC3E}">
        <p14:creationId xmlns:p14="http://schemas.microsoft.com/office/powerpoint/2010/main" val="2050152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9FFA73-F6A4-4F9A-B3D7-53254582339F}" type="datetime1">
              <a:rPr lang="en-US" smtClean="0"/>
              <a:t>7/14/2022</a:t>
            </a:fld>
            <a:endParaRPr lang="en-SG"/>
          </a:p>
        </p:txBody>
      </p:sp>
      <p:sp>
        <p:nvSpPr>
          <p:cNvPr id="3" name="Footer Placeholder 2"/>
          <p:cNvSpPr>
            <a:spLocks noGrp="1"/>
          </p:cNvSpPr>
          <p:nvPr>
            <p:ph type="ftr" sz="quarter" idx="11"/>
          </p:nvPr>
        </p:nvSpPr>
        <p:spPr/>
        <p:txBody>
          <a:bodyPr/>
          <a:lstStyle/>
          <a:p>
            <a:r>
              <a:rPr lang="en-SG" smtClean="0"/>
              <a:t>Komunikasi Data</a:t>
            </a:r>
            <a:endParaRPr lang="en-SG"/>
          </a:p>
        </p:txBody>
      </p:sp>
      <p:sp>
        <p:nvSpPr>
          <p:cNvPr id="4" name="Slide Number Placeholder 3"/>
          <p:cNvSpPr>
            <a:spLocks noGrp="1"/>
          </p:cNvSpPr>
          <p:nvPr>
            <p:ph type="sldNum" sz="quarter" idx="12"/>
          </p:nvPr>
        </p:nvSpPr>
        <p:spPr/>
        <p:txBody>
          <a:bodyPr/>
          <a:lstStyle/>
          <a:p>
            <a:fld id="{33FE6DC0-3D3F-452A-B58D-D3787DC8F01A}" type="slidenum">
              <a:rPr lang="en-SG" smtClean="0"/>
              <a:pPr/>
              <a:t>‹#›</a:t>
            </a:fld>
            <a:endParaRPr lang="en-SG"/>
          </a:p>
        </p:txBody>
      </p:sp>
    </p:spTree>
    <p:extLst>
      <p:ext uri="{BB962C8B-B14F-4D97-AF65-F5344CB8AC3E}">
        <p14:creationId xmlns:p14="http://schemas.microsoft.com/office/powerpoint/2010/main" val="4057786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EA7FB1-B34C-4526-A488-CD1E2D064E37}" type="datetime1">
              <a:rPr lang="en-US" smtClean="0"/>
              <a:t>7/14/2022</a:t>
            </a:fld>
            <a:endParaRPr lang="en-SG"/>
          </a:p>
        </p:txBody>
      </p:sp>
      <p:sp>
        <p:nvSpPr>
          <p:cNvPr id="6" name="Footer Placeholder 5"/>
          <p:cNvSpPr>
            <a:spLocks noGrp="1"/>
          </p:cNvSpPr>
          <p:nvPr>
            <p:ph type="ftr" sz="quarter" idx="11"/>
          </p:nvPr>
        </p:nvSpPr>
        <p:spPr/>
        <p:txBody>
          <a:bodyPr/>
          <a:lstStyle/>
          <a:p>
            <a:r>
              <a:rPr lang="en-SG" smtClean="0"/>
              <a:t>Komunikasi Data</a:t>
            </a:r>
            <a:endParaRPr lang="en-SG"/>
          </a:p>
        </p:txBody>
      </p:sp>
      <p:sp>
        <p:nvSpPr>
          <p:cNvPr id="7" name="Slide Number Placeholder 6"/>
          <p:cNvSpPr>
            <a:spLocks noGrp="1"/>
          </p:cNvSpPr>
          <p:nvPr>
            <p:ph type="sldNum" sz="quarter" idx="12"/>
          </p:nvPr>
        </p:nvSpPr>
        <p:spPr/>
        <p:txBody>
          <a:bodyPr/>
          <a:lstStyle/>
          <a:p>
            <a:fld id="{33FE6DC0-3D3F-452A-B58D-D3787DC8F01A}" type="slidenum">
              <a:rPr lang="en-SG" smtClean="0"/>
              <a:pPr/>
              <a:t>‹#›</a:t>
            </a:fld>
            <a:endParaRPr lang="en-SG"/>
          </a:p>
        </p:txBody>
      </p:sp>
    </p:spTree>
    <p:extLst>
      <p:ext uri="{BB962C8B-B14F-4D97-AF65-F5344CB8AC3E}">
        <p14:creationId xmlns:p14="http://schemas.microsoft.com/office/powerpoint/2010/main" val="3231765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EE3B35-602C-4557-A115-F6F7863F9C0F}" type="datetime1">
              <a:rPr lang="en-US" smtClean="0"/>
              <a:t>7/14/2022</a:t>
            </a:fld>
            <a:endParaRPr lang="en-SG"/>
          </a:p>
        </p:txBody>
      </p:sp>
      <p:sp>
        <p:nvSpPr>
          <p:cNvPr id="6" name="Footer Placeholder 5"/>
          <p:cNvSpPr>
            <a:spLocks noGrp="1"/>
          </p:cNvSpPr>
          <p:nvPr>
            <p:ph type="ftr" sz="quarter" idx="11"/>
          </p:nvPr>
        </p:nvSpPr>
        <p:spPr/>
        <p:txBody>
          <a:bodyPr/>
          <a:lstStyle/>
          <a:p>
            <a:r>
              <a:rPr lang="en-SG" smtClean="0"/>
              <a:t>Komunikasi Data</a:t>
            </a:r>
            <a:endParaRPr lang="en-SG"/>
          </a:p>
        </p:txBody>
      </p:sp>
      <p:sp>
        <p:nvSpPr>
          <p:cNvPr id="7" name="Slide Number Placeholder 6"/>
          <p:cNvSpPr>
            <a:spLocks noGrp="1"/>
          </p:cNvSpPr>
          <p:nvPr>
            <p:ph type="sldNum" sz="quarter" idx="12"/>
          </p:nvPr>
        </p:nvSpPr>
        <p:spPr/>
        <p:txBody>
          <a:bodyPr/>
          <a:lstStyle/>
          <a:p>
            <a:fld id="{33FE6DC0-3D3F-452A-B58D-D3787DC8F01A}" type="slidenum">
              <a:rPr lang="en-SG" smtClean="0"/>
              <a:pPr/>
              <a:t>‹#›</a:t>
            </a:fld>
            <a:endParaRPr lang="en-SG"/>
          </a:p>
        </p:txBody>
      </p:sp>
    </p:spTree>
    <p:extLst>
      <p:ext uri="{BB962C8B-B14F-4D97-AF65-F5344CB8AC3E}">
        <p14:creationId xmlns:p14="http://schemas.microsoft.com/office/powerpoint/2010/main" val="488667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B17492-3178-4016-A205-8E8C204E63C3}" type="datetime1">
              <a:rPr lang="en-US" smtClean="0"/>
              <a:t>7/14/2022</a:t>
            </a:fld>
            <a:endParaRPr lang="en-S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SG" smtClean="0"/>
              <a:t>Komunikasi Data</a:t>
            </a:r>
            <a:endParaRPr lang="en-S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FE6DC0-3D3F-452A-B58D-D3787DC8F01A}" type="slidenum">
              <a:rPr lang="en-SG" smtClean="0"/>
              <a:pPr/>
              <a:t>‹#›</a:t>
            </a:fld>
            <a:endParaRPr lang="en-SG"/>
          </a:p>
        </p:txBody>
      </p:sp>
    </p:spTree>
    <p:extLst>
      <p:ext uri="{BB962C8B-B14F-4D97-AF65-F5344CB8AC3E}">
        <p14:creationId xmlns:p14="http://schemas.microsoft.com/office/powerpoint/2010/main" val="102422536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782123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hyperlink" Target="http://en.wikipedia.org/wiki/OC-48" TargetMode="External"/><Relationship Id="rId3" Type="http://schemas.openxmlformats.org/officeDocument/2006/relationships/hyperlink" Target="http://en.wikipedia.org/wiki/Data_rate_units" TargetMode="External"/><Relationship Id="rId7" Type="http://schemas.openxmlformats.org/officeDocument/2006/relationships/hyperlink" Target="http://en.wikipedia.org/wiki/OC-24" TargetMode="External"/><Relationship Id="rId2" Type="http://schemas.openxmlformats.org/officeDocument/2006/relationships/hyperlink" Target="http://en.wikipedia.org/wiki/Synchronous_optical_networking" TargetMode="External"/><Relationship Id="rId1" Type="http://schemas.openxmlformats.org/officeDocument/2006/relationships/slideLayout" Target="../slideLayouts/slideLayout7.xml"/><Relationship Id="rId6" Type="http://schemas.openxmlformats.org/officeDocument/2006/relationships/hyperlink" Target="http://en.wikipedia.org/wiki/OC-12" TargetMode="External"/><Relationship Id="rId5" Type="http://schemas.openxmlformats.org/officeDocument/2006/relationships/hyperlink" Target="http://en.wikipedia.org/wiki/OC-3" TargetMode="External"/><Relationship Id="rId10" Type="http://schemas.openxmlformats.org/officeDocument/2006/relationships/hyperlink" Target="http://en.wikipedia.org/wiki/OC-768" TargetMode="External"/><Relationship Id="rId4" Type="http://schemas.openxmlformats.org/officeDocument/2006/relationships/hyperlink" Target="http://en.wikipedia.org/wiki/OC-1" TargetMode="External"/><Relationship Id="rId9" Type="http://schemas.openxmlformats.org/officeDocument/2006/relationships/hyperlink" Target="http://en.wikipedia.org/wiki/OC-192"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C221F751-3C5B-4561-AD14-8637C5B66736}"/>
              </a:ext>
            </a:extLst>
          </p:cNvPr>
          <p:cNvSpPr txBox="1"/>
          <p:nvPr/>
        </p:nvSpPr>
        <p:spPr>
          <a:xfrm>
            <a:off x="3048001" y="3835204"/>
            <a:ext cx="5830424" cy="923330"/>
          </a:xfrm>
          <a:prstGeom prst="rect">
            <a:avLst/>
          </a:prstGeom>
          <a:noFill/>
        </p:spPr>
        <p:txBody>
          <a:bodyPr wrap="square" rtlCol="0" anchor="ctr">
            <a:spAutoFit/>
          </a:bodyPr>
          <a:lstStyle/>
          <a:p>
            <a:pPr algn="r" defTabSz="914286"/>
            <a:r>
              <a:rPr lang="en-US" altLang="ko-KR" sz="5400" dirty="0" smtClean="0">
                <a:solidFill>
                  <a:prstClr val="white"/>
                </a:solidFill>
                <a:latin typeface="Montserrat" panose="02000505000000020004" pitchFamily="2" charset="0"/>
                <a:ea typeface="Open Sans" panose="020B0606030504020204" pitchFamily="34" charset="0"/>
                <a:cs typeface="Open Sans" panose="020B0606030504020204" pitchFamily="34" charset="0"/>
              </a:rPr>
              <a:t>Telekomunikasi</a:t>
            </a:r>
            <a:endParaRPr lang="ko-KR" altLang="en-US" sz="5400" dirty="0">
              <a:solidFill>
                <a:prstClr val="white"/>
              </a:solidFill>
              <a:latin typeface="Montserrat" panose="02000505000000020004" pitchFamily="2" charset="0"/>
              <a:cs typeface="Open Sans" panose="020B0606030504020204" pitchFamily="34" charset="0"/>
            </a:endParaRPr>
          </a:p>
        </p:txBody>
      </p:sp>
      <p:sp>
        <p:nvSpPr>
          <p:cNvPr id="14" name="TextBox 13">
            <a:extLst>
              <a:ext uri="{FF2B5EF4-FFF2-40B4-BE49-F238E27FC236}">
                <a16:creationId xmlns:a16="http://schemas.microsoft.com/office/drawing/2014/main" xmlns="" id="{DF166F6B-B975-4F3C-BCF2-9971086140FB}"/>
              </a:ext>
            </a:extLst>
          </p:cNvPr>
          <p:cNvSpPr txBox="1"/>
          <p:nvPr/>
        </p:nvSpPr>
        <p:spPr>
          <a:xfrm>
            <a:off x="5278257" y="5537994"/>
            <a:ext cx="3581615" cy="461665"/>
          </a:xfrm>
          <a:prstGeom prst="rect">
            <a:avLst/>
          </a:prstGeom>
          <a:noFill/>
        </p:spPr>
        <p:txBody>
          <a:bodyPr wrap="square" rtlCol="0" anchor="ctr">
            <a:spAutoFit/>
          </a:bodyPr>
          <a:lstStyle/>
          <a:p>
            <a:pPr algn="r" defTabSz="914286"/>
            <a:r>
              <a:rPr lang="en-US" altLang="ko-KR" sz="2400" dirty="0" smtClean="0">
                <a:solidFill>
                  <a:prstClr val="white"/>
                </a:solidFill>
                <a:latin typeface="Montserrat" panose="02000505000000020004" pitchFamily="2" charset="0"/>
                <a:cs typeface="Arial" pitchFamily="34" charset="0"/>
              </a:rPr>
              <a:t>MULTIPLEXING</a:t>
            </a:r>
            <a:endParaRPr lang="ko-KR" altLang="en-US" sz="2400" dirty="0">
              <a:solidFill>
                <a:prstClr val="white"/>
              </a:solidFill>
              <a:latin typeface="Montserrat" panose="02000505000000020004" pitchFamily="2" charset="0"/>
              <a:cs typeface="Arial" pitchFamily="34" charset="0"/>
            </a:endParaRPr>
          </a:p>
        </p:txBody>
      </p:sp>
    </p:spTree>
    <p:extLst>
      <p:ext uri="{BB962C8B-B14F-4D97-AF65-F5344CB8AC3E}">
        <p14:creationId xmlns:p14="http://schemas.microsoft.com/office/powerpoint/2010/main" val="468702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52B0ACB-3120-4099-B293-95AC2CD50ABD}"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10</a:t>
            </a:fld>
            <a:endParaRPr lang="en-SG" dirty="0"/>
          </a:p>
        </p:txBody>
      </p:sp>
      <p:sp>
        <p:nvSpPr>
          <p:cNvPr id="2" name="Title 1"/>
          <p:cNvSpPr>
            <a:spLocks noGrp="1"/>
          </p:cNvSpPr>
          <p:nvPr>
            <p:ph type="title" idx="4294967295"/>
          </p:nvPr>
        </p:nvSpPr>
        <p:spPr>
          <a:xfrm>
            <a:off x="2028825" y="214313"/>
            <a:ext cx="7115175" cy="1143000"/>
          </a:xfrm>
        </p:spPr>
        <p:txBody>
          <a:bodyPr>
            <a:normAutofit fontScale="90000"/>
          </a:bodyPr>
          <a:lstStyle/>
          <a:p>
            <a:r>
              <a:rPr lang="en-US" dirty="0" smtClean="0"/>
              <a:t>Frequency Division Multiplexing (FDM)</a:t>
            </a:r>
            <a:endParaRPr lang="en-SG" dirty="0"/>
          </a:p>
        </p:txBody>
      </p:sp>
      <p:sp>
        <p:nvSpPr>
          <p:cNvPr id="3" name="Content Placeholder 2"/>
          <p:cNvSpPr>
            <a:spLocks noGrp="1"/>
          </p:cNvSpPr>
          <p:nvPr>
            <p:ph idx="4294967295"/>
          </p:nvPr>
        </p:nvSpPr>
        <p:spPr>
          <a:xfrm>
            <a:off x="0" y="1600200"/>
            <a:ext cx="8329613" cy="4525963"/>
          </a:xfrm>
        </p:spPr>
        <p:txBody>
          <a:bodyPr>
            <a:normAutofit fontScale="70000" lnSpcReduction="20000"/>
          </a:bodyPr>
          <a:lstStyle/>
          <a:p>
            <a:pPr>
              <a:lnSpc>
                <a:spcPct val="170000"/>
              </a:lnSpc>
            </a:pPr>
            <a:r>
              <a:rPr lang="en-US" dirty="0" err="1" smtClean="0"/>
              <a:t>Dapat</a:t>
            </a:r>
            <a:r>
              <a:rPr lang="en-US" dirty="0" smtClean="0"/>
              <a:t> </a:t>
            </a:r>
            <a:r>
              <a:rPr lang="en-US" dirty="0" err="1" smtClean="0"/>
              <a:t>digunakan</a:t>
            </a:r>
            <a:r>
              <a:rPr lang="en-US" dirty="0" smtClean="0"/>
              <a:t> </a:t>
            </a:r>
            <a:r>
              <a:rPr lang="en-US" dirty="0" err="1" smtClean="0"/>
              <a:t>dengan</a:t>
            </a:r>
            <a:r>
              <a:rPr lang="en-US" dirty="0" smtClean="0"/>
              <a:t> </a:t>
            </a:r>
            <a:r>
              <a:rPr lang="en-US" dirty="0" err="1" smtClean="0"/>
              <a:t>sinyal</a:t>
            </a:r>
            <a:r>
              <a:rPr lang="en-US" dirty="0" smtClean="0"/>
              <a:t> analog</a:t>
            </a:r>
          </a:p>
          <a:p>
            <a:pPr>
              <a:lnSpc>
                <a:spcPct val="170000"/>
              </a:lnSpc>
            </a:pPr>
            <a:r>
              <a:rPr lang="en-US" dirty="0" err="1" smtClean="0"/>
              <a:t>Sejumlah</a:t>
            </a:r>
            <a:r>
              <a:rPr lang="en-US" dirty="0" smtClean="0"/>
              <a:t> </a:t>
            </a:r>
            <a:r>
              <a:rPr lang="en-US" dirty="0" err="1" smtClean="0"/>
              <a:t>sinyal</a:t>
            </a:r>
            <a:r>
              <a:rPr lang="en-US" dirty="0" smtClean="0"/>
              <a:t> </a:t>
            </a:r>
            <a:r>
              <a:rPr lang="en-US" dirty="0" err="1" smtClean="0"/>
              <a:t>dibawa</a:t>
            </a:r>
            <a:r>
              <a:rPr lang="en-US" dirty="0" smtClean="0"/>
              <a:t> </a:t>
            </a:r>
            <a:r>
              <a:rPr lang="en-US" dirty="0" err="1" smtClean="0"/>
              <a:t>secara</a:t>
            </a:r>
            <a:r>
              <a:rPr lang="en-US" dirty="0" smtClean="0"/>
              <a:t> </a:t>
            </a:r>
            <a:r>
              <a:rPr lang="en-US" dirty="0" err="1" smtClean="0"/>
              <a:t>bersamaan</a:t>
            </a:r>
            <a:r>
              <a:rPr lang="en-US" dirty="0" smtClean="0"/>
              <a:t> </a:t>
            </a:r>
            <a:r>
              <a:rPr lang="en-US" dirty="0" err="1" smtClean="0"/>
              <a:t>dalam</a:t>
            </a:r>
            <a:r>
              <a:rPr lang="en-US" dirty="0" smtClean="0"/>
              <a:t> media yang </a:t>
            </a:r>
            <a:r>
              <a:rPr lang="en-US" dirty="0" err="1" smtClean="0"/>
              <a:t>sama</a:t>
            </a:r>
            <a:r>
              <a:rPr lang="en-US" dirty="0" smtClean="0"/>
              <a:t> </a:t>
            </a:r>
            <a:r>
              <a:rPr lang="en-US" dirty="0" err="1" smtClean="0"/>
              <a:t>dengan</a:t>
            </a:r>
            <a:r>
              <a:rPr lang="en-US" dirty="0" smtClean="0"/>
              <a:t> </a:t>
            </a:r>
            <a:r>
              <a:rPr lang="en-US" dirty="0" err="1" smtClean="0"/>
              <a:t>mengalokasikan</a:t>
            </a:r>
            <a:r>
              <a:rPr lang="en-US" dirty="0" smtClean="0"/>
              <a:t> </a:t>
            </a:r>
            <a:r>
              <a:rPr lang="en-US" dirty="0" err="1" smtClean="0"/>
              <a:t>masing-masing</a:t>
            </a:r>
            <a:r>
              <a:rPr lang="en-US" dirty="0" smtClean="0"/>
              <a:t> </a:t>
            </a:r>
            <a:r>
              <a:rPr lang="en-US" dirty="0" err="1" smtClean="0"/>
              <a:t>sinyal</a:t>
            </a:r>
            <a:r>
              <a:rPr lang="en-US" dirty="0" smtClean="0"/>
              <a:t> </a:t>
            </a:r>
            <a:r>
              <a:rPr lang="en-US" dirty="0" err="1" smtClean="0"/>
              <a:t>ada</a:t>
            </a:r>
            <a:r>
              <a:rPr lang="en-US" dirty="0" smtClean="0"/>
              <a:t> band </a:t>
            </a:r>
            <a:r>
              <a:rPr lang="en-US" dirty="0" err="1" smtClean="0"/>
              <a:t>frekuensi</a:t>
            </a:r>
            <a:r>
              <a:rPr lang="en-US" dirty="0" smtClean="0"/>
              <a:t> yang </a:t>
            </a:r>
            <a:r>
              <a:rPr lang="en-US" dirty="0" err="1" smtClean="0"/>
              <a:t>berbeda</a:t>
            </a:r>
            <a:endParaRPr lang="en-US" dirty="0" smtClean="0"/>
          </a:p>
          <a:p>
            <a:pPr>
              <a:lnSpc>
                <a:spcPct val="170000"/>
              </a:lnSpc>
            </a:pPr>
            <a:r>
              <a:rPr lang="en-US" dirty="0" err="1" smtClean="0"/>
              <a:t>Perlengkapan</a:t>
            </a:r>
            <a:r>
              <a:rPr lang="en-US" dirty="0" smtClean="0"/>
              <a:t> </a:t>
            </a:r>
            <a:r>
              <a:rPr lang="en-US" dirty="0" err="1" smtClean="0"/>
              <a:t>modulasi</a:t>
            </a:r>
            <a:r>
              <a:rPr lang="en-US" dirty="0" smtClean="0"/>
              <a:t> </a:t>
            </a:r>
            <a:r>
              <a:rPr lang="en-US" dirty="0" err="1" smtClean="0"/>
              <a:t>diperlukan</a:t>
            </a:r>
            <a:r>
              <a:rPr lang="en-US" dirty="0" smtClean="0"/>
              <a:t> </a:t>
            </a:r>
            <a:r>
              <a:rPr lang="en-US" dirty="0" err="1" smtClean="0"/>
              <a:t>untuk</a:t>
            </a:r>
            <a:r>
              <a:rPr lang="en-US" dirty="0" smtClean="0"/>
              <a:t> </a:t>
            </a:r>
            <a:r>
              <a:rPr lang="en-US" dirty="0" err="1" smtClean="0"/>
              <a:t>memindahkan</a:t>
            </a:r>
            <a:r>
              <a:rPr lang="en-US" dirty="0" smtClean="0"/>
              <a:t> </a:t>
            </a:r>
            <a:r>
              <a:rPr lang="en-US" dirty="0" err="1" smtClean="0"/>
              <a:t>setiap</a:t>
            </a:r>
            <a:r>
              <a:rPr lang="en-US" dirty="0" smtClean="0"/>
              <a:t> </a:t>
            </a:r>
            <a:r>
              <a:rPr lang="en-US" dirty="0" err="1" smtClean="0"/>
              <a:t>sinyal</a:t>
            </a:r>
            <a:r>
              <a:rPr lang="en-US" dirty="0" smtClean="0"/>
              <a:t> </a:t>
            </a:r>
            <a:r>
              <a:rPr lang="en-US" dirty="0" err="1" smtClean="0"/>
              <a:t>ke</a:t>
            </a:r>
            <a:r>
              <a:rPr lang="en-US" dirty="0" smtClean="0"/>
              <a:t> band </a:t>
            </a:r>
            <a:r>
              <a:rPr lang="en-US" dirty="0" err="1" smtClean="0"/>
              <a:t>frekuensi</a:t>
            </a:r>
            <a:r>
              <a:rPr lang="en-US" dirty="0" smtClean="0"/>
              <a:t> yang </a:t>
            </a:r>
            <a:r>
              <a:rPr lang="en-US" dirty="0" err="1" smtClean="0"/>
              <a:t>dibutuhkan</a:t>
            </a:r>
            <a:r>
              <a:rPr lang="en-US" dirty="0" smtClean="0"/>
              <a:t>, </a:t>
            </a:r>
            <a:r>
              <a:rPr lang="en-US" dirty="0" err="1" smtClean="0"/>
              <a:t>dan</a:t>
            </a:r>
            <a:r>
              <a:rPr lang="en-US" dirty="0" smtClean="0"/>
              <a:t> </a:t>
            </a:r>
            <a:r>
              <a:rPr lang="en-US" dirty="0" err="1" smtClean="0"/>
              <a:t>perlengkapan</a:t>
            </a:r>
            <a:r>
              <a:rPr lang="en-US" dirty="0" smtClean="0"/>
              <a:t> multiplexing </a:t>
            </a:r>
            <a:r>
              <a:rPr lang="en-US" dirty="0" err="1" smtClean="0"/>
              <a:t>diperlukan</a:t>
            </a:r>
            <a:r>
              <a:rPr lang="en-US" dirty="0" smtClean="0"/>
              <a:t> </a:t>
            </a:r>
            <a:r>
              <a:rPr lang="en-US" dirty="0" err="1" smtClean="0"/>
              <a:t>untuk</a:t>
            </a:r>
            <a:r>
              <a:rPr lang="en-US" dirty="0" smtClean="0"/>
              <a:t> </a:t>
            </a:r>
            <a:r>
              <a:rPr lang="en-US" dirty="0" err="1" smtClean="0"/>
              <a:t>menggabungkan</a:t>
            </a:r>
            <a:r>
              <a:rPr lang="en-US" dirty="0" smtClean="0"/>
              <a:t> </a:t>
            </a:r>
            <a:r>
              <a:rPr lang="en-US" dirty="0" err="1" smtClean="0"/>
              <a:t>sinyal-sinyal</a:t>
            </a:r>
            <a:r>
              <a:rPr lang="en-US" dirty="0" smtClean="0"/>
              <a:t> yang </a:t>
            </a:r>
            <a:r>
              <a:rPr lang="en-US" dirty="0" err="1" smtClean="0"/>
              <a:t>dimodulasi</a:t>
            </a:r>
            <a:endParaRPr lang="en-SG"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EAA0C49-1836-481A-B80B-8B282789B7D7}"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11</a:t>
            </a:fld>
            <a:endParaRPr lang="en-SG" dirty="0"/>
          </a:p>
        </p:txBody>
      </p:sp>
      <p:sp>
        <p:nvSpPr>
          <p:cNvPr id="2" name="Title 1"/>
          <p:cNvSpPr>
            <a:spLocks noGrp="1"/>
          </p:cNvSpPr>
          <p:nvPr>
            <p:ph type="title" idx="4294967295"/>
          </p:nvPr>
        </p:nvSpPr>
        <p:spPr>
          <a:xfrm>
            <a:off x="2028825" y="214313"/>
            <a:ext cx="7115175" cy="1143000"/>
          </a:xfrm>
        </p:spPr>
        <p:txBody>
          <a:bodyPr>
            <a:normAutofit fontScale="90000"/>
          </a:bodyPr>
          <a:lstStyle/>
          <a:p>
            <a:r>
              <a:rPr lang="en-US" dirty="0" smtClean="0"/>
              <a:t>Frequency Division Multiplexing (FDM)</a:t>
            </a:r>
            <a:endParaRPr lang="en-SG" dirty="0"/>
          </a:p>
        </p:txBody>
      </p:sp>
      <p:pic>
        <p:nvPicPr>
          <p:cNvPr id="7" name="Picture 7" descr="FIG5-01"/>
          <p:cNvPicPr>
            <a:picLocks noChangeAspect="1" noChangeArrowheads="1"/>
          </p:cNvPicPr>
          <p:nvPr/>
        </p:nvPicPr>
        <p:blipFill>
          <a:blip r:embed="rId2"/>
          <a:srcRect/>
          <a:stretch>
            <a:fillRect/>
          </a:stretch>
        </p:blipFill>
        <p:spPr bwMode="auto">
          <a:xfrm>
            <a:off x="928662" y="1500174"/>
            <a:ext cx="7000924" cy="4659990"/>
          </a:xfrm>
          <a:prstGeom prst="rect">
            <a:avLst/>
          </a:prstGeom>
          <a:noFill/>
        </p:spPr>
      </p:pic>
      <p:sp>
        <p:nvSpPr>
          <p:cNvPr id="8" name="TextBox 7"/>
          <p:cNvSpPr txBox="1"/>
          <p:nvPr/>
        </p:nvSpPr>
        <p:spPr>
          <a:xfrm>
            <a:off x="428596" y="5286388"/>
            <a:ext cx="8358246" cy="923330"/>
          </a:xfrm>
          <a:prstGeom prst="rect">
            <a:avLst/>
          </a:prstGeom>
          <a:noFill/>
        </p:spPr>
        <p:txBody>
          <a:bodyPr wrap="square" rtlCol="0">
            <a:spAutoFit/>
          </a:bodyPr>
          <a:lstStyle/>
          <a:p>
            <a:r>
              <a:rPr lang="en-US" dirty="0" err="1" smtClean="0">
                <a:latin typeface="Franklin Gothic Book" pitchFamily="34" charset="0"/>
              </a:rPr>
              <a:t>Sejumlah</a:t>
            </a:r>
            <a:r>
              <a:rPr lang="en-US" dirty="0" smtClean="0">
                <a:latin typeface="Franklin Gothic Book" pitchFamily="34" charset="0"/>
              </a:rPr>
              <a:t> </a:t>
            </a:r>
            <a:r>
              <a:rPr lang="en-US" dirty="0" err="1" smtClean="0">
                <a:latin typeface="Franklin Gothic Book" pitchFamily="34" charset="0"/>
              </a:rPr>
              <a:t>sinyal</a:t>
            </a:r>
            <a:r>
              <a:rPr lang="en-US" dirty="0" smtClean="0">
                <a:latin typeface="Franklin Gothic Book" pitchFamily="34" charset="0"/>
              </a:rPr>
              <a:t> </a:t>
            </a:r>
            <a:r>
              <a:rPr lang="en-US" dirty="0" err="1" smtClean="0">
                <a:latin typeface="Franklin Gothic Book" pitchFamily="34" charset="0"/>
              </a:rPr>
              <a:t>dapat</a:t>
            </a:r>
            <a:r>
              <a:rPr lang="en-US" dirty="0" smtClean="0">
                <a:latin typeface="Franklin Gothic Book" pitchFamily="34" charset="0"/>
              </a:rPr>
              <a:t> </a:t>
            </a:r>
            <a:r>
              <a:rPr lang="en-US" dirty="0" err="1" smtClean="0">
                <a:latin typeface="Franklin Gothic Book" pitchFamily="34" charset="0"/>
              </a:rPr>
              <a:t>dibawa</a:t>
            </a:r>
            <a:r>
              <a:rPr lang="en-US" dirty="0" smtClean="0">
                <a:latin typeface="Franklin Gothic Book" pitchFamily="34" charset="0"/>
              </a:rPr>
              <a:t> </a:t>
            </a:r>
            <a:r>
              <a:rPr lang="en-US" dirty="0" err="1" smtClean="0">
                <a:latin typeface="Franklin Gothic Book" pitchFamily="34" charset="0"/>
              </a:rPr>
              <a:t>secara</a:t>
            </a:r>
            <a:r>
              <a:rPr lang="en-US" dirty="0" smtClean="0">
                <a:latin typeface="Franklin Gothic Book" pitchFamily="34" charset="0"/>
              </a:rPr>
              <a:t> </a:t>
            </a:r>
            <a:r>
              <a:rPr lang="en-US" dirty="0" err="1" smtClean="0">
                <a:latin typeface="Franklin Gothic Book" pitchFamily="34" charset="0"/>
              </a:rPr>
              <a:t>simultan</a:t>
            </a:r>
            <a:r>
              <a:rPr lang="en-US" dirty="0" smtClean="0">
                <a:latin typeface="Franklin Gothic Book" pitchFamily="34" charset="0"/>
              </a:rPr>
              <a:t> </a:t>
            </a:r>
            <a:r>
              <a:rPr lang="en-US" dirty="0" err="1" smtClean="0">
                <a:latin typeface="Franklin Gothic Book" pitchFamily="34" charset="0"/>
              </a:rPr>
              <a:t>jika</a:t>
            </a:r>
            <a:r>
              <a:rPr lang="en-US" dirty="0" smtClean="0">
                <a:latin typeface="Franklin Gothic Book" pitchFamily="34" charset="0"/>
              </a:rPr>
              <a:t> </a:t>
            </a:r>
            <a:r>
              <a:rPr lang="en-US" dirty="0" err="1" smtClean="0">
                <a:latin typeface="Franklin Gothic Book" pitchFamily="34" charset="0"/>
              </a:rPr>
              <a:t>masing-masing</a:t>
            </a:r>
            <a:r>
              <a:rPr lang="en-US" dirty="0" smtClean="0">
                <a:latin typeface="Franklin Gothic Book" pitchFamily="34" charset="0"/>
              </a:rPr>
              <a:t> </a:t>
            </a:r>
            <a:r>
              <a:rPr lang="en-US" dirty="0" err="1" smtClean="0">
                <a:latin typeface="Franklin Gothic Book" pitchFamily="34" charset="0"/>
              </a:rPr>
              <a:t>sinyal</a:t>
            </a:r>
            <a:r>
              <a:rPr lang="en-US" dirty="0" smtClean="0">
                <a:latin typeface="Franklin Gothic Book" pitchFamily="34" charset="0"/>
              </a:rPr>
              <a:t> </a:t>
            </a:r>
            <a:r>
              <a:rPr lang="en-US" dirty="0" err="1" smtClean="0">
                <a:latin typeface="Franklin Gothic Book" pitchFamily="34" charset="0"/>
              </a:rPr>
              <a:t>dimodulasikan</a:t>
            </a:r>
            <a:r>
              <a:rPr lang="en-US" dirty="0" smtClean="0">
                <a:latin typeface="Franklin Gothic Book" pitchFamily="34" charset="0"/>
              </a:rPr>
              <a:t> </a:t>
            </a:r>
            <a:r>
              <a:rPr lang="en-US" dirty="0" err="1" smtClean="0">
                <a:latin typeface="Franklin Gothic Book" pitchFamily="34" charset="0"/>
              </a:rPr>
              <a:t>kedalam</a:t>
            </a:r>
            <a:r>
              <a:rPr lang="en-US" dirty="0" smtClean="0">
                <a:latin typeface="Franklin Gothic Book" pitchFamily="34" charset="0"/>
              </a:rPr>
              <a:t> </a:t>
            </a:r>
            <a:r>
              <a:rPr lang="en-US" dirty="0" err="1" smtClean="0">
                <a:latin typeface="Franklin Gothic Book" pitchFamily="34" charset="0"/>
              </a:rPr>
              <a:t>frekuensi</a:t>
            </a:r>
            <a:r>
              <a:rPr lang="en-US" dirty="0" smtClean="0">
                <a:latin typeface="Franklin Gothic Book" pitchFamily="34" charset="0"/>
              </a:rPr>
              <a:t> </a:t>
            </a:r>
            <a:r>
              <a:rPr lang="en-US" dirty="0" err="1" smtClean="0">
                <a:latin typeface="Franklin Gothic Book" pitchFamily="34" charset="0"/>
              </a:rPr>
              <a:t>pembawa</a:t>
            </a:r>
            <a:r>
              <a:rPr lang="en-US" dirty="0" smtClean="0">
                <a:latin typeface="Franklin Gothic Book" pitchFamily="34" charset="0"/>
              </a:rPr>
              <a:t> yang </a:t>
            </a:r>
            <a:r>
              <a:rPr lang="en-US" dirty="0" err="1" smtClean="0">
                <a:latin typeface="Franklin Gothic Book" pitchFamily="34" charset="0"/>
              </a:rPr>
              <a:t>berbeda</a:t>
            </a:r>
            <a:r>
              <a:rPr lang="en-US" dirty="0" smtClean="0">
                <a:latin typeface="Franklin Gothic Book" pitchFamily="34" charset="0"/>
              </a:rPr>
              <a:t> </a:t>
            </a:r>
            <a:r>
              <a:rPr lang="en-US" dirty="0" err="1" smtClean="0">
                <a:latin typeface="Franklin Gothic Book" pitchFamily="34" charset="0"/>
              </a:rPr>
              <a:t>dan</a:t>
            </a:r>
            <a:r>
              <a:rPr lang="en-US" dirty="0" smtClean="0">
                <a:latin typeface="Franklin Gothic Book" pitchFamily="34" charset="0"/>
              </a:rPr>
              <a:t> </a:t>
            </a:r>
            <a:r>
              <a:rPr lang="en-US" dirty="0" err="1" smtClean="0">
                <a:latin typeface="Franklin Gothic Book" pitchFamily="34" charset="0"/>
              </a:rPr>
              <a:t>frekuensi</a:t>
            </a:r>
            <a:r>
              <a:rPr lang="en-US" dirty="0" smtClean="0">
                <a:latin typeface="Franklin Gothic Book" pitchFamily="34" charset="0"/>
              </a:rPr>
              <a:t> </a:t>
            </a:r>
            <a:r>
              <a:rPr lang="en-US" dirty="0" err="1" smtClean="0">
                <a:latin typeface="Franklin Gothic Book" pitchFamily="34" charset="0"/>
              </a:rPr>
              <a:t>pembawa</a:t>
            </a:r>
            <a:r>
              <a:rPr lang="en-US" dirty="0" smtClean="0">
                <a:latin typeface="Franklin Gothic Book" pitchFamily="34" charset="0"/>
              </a:rPr>
              <a:t> </a:t>
            </a:r>
            <a:r>
              <a:rPr lang="en-US" dirty="0" err="1" smtClean="0">
                <a:latin typeface="Franklin Gothic Book" pitchFamily="34" charset="0"/>
              </a:rPr>
              <a:t>tersebut</a:t>
            </a:r>
            <a:r>
              <a:rPr lang="en-US" dirty="0" smtClean="0">
                <a:latin typeface="Franklin Gothic Book" pitchFamily="34" charset="0"/>
              </a:rPr>
              <a:t> </a:t>
            </a:r>
            <a:r>
              <a:rPr lang="en-US" dirty="0" err="1" smtClean="0">
                <a:latin typeface="Franklin Gothic Book" pitchFamily="34" charset="0"/>
              </a:rPr>
              <a:t>cukup</a:t>
            </a:r>
            <a:r>
              <a:rPr lang="en-US" dirty="0" smtClean="0">
                <a:latin typeface="Franklin Gothic Book" pitchFamily="34" charset="0"/>
              </a:rPr>
              <a:t> </a:t>
            </a:r>
            <a:r>
              <a:rPr lang="en-US" dirty="0" err="1" smtClean="0">
                <a:latin typeface="Franklin Gothic Book" pitchFamily="34" charset="0"/>
              </a:rPr>
              <a:t>terpisah</a:t>
            </a:r>
            <a:r>
              <a:rPr lang="en-US" dirty="0" smtClean="0">
                <a:latin typeface="Franklin Gothic Book" pitchFamily="34" charset="0"/>
              </a:rPr>
              <a:t> </a:t>
            </a:r>
            <a:r>
              <a:rPr lang="en-US" dirty="0" err="1" smtClean="0">
                <a:latin typeface="Franklin Gothic Book" pitchFamily="34" charset="0"/>
              </a:rPr>
              <a:t>sehingga</a:t>
            </a:r>
            <a:r>
              <a:rPr lang="en-US" dirty="0" smtClean="0">
                <a:latin typeface="Franklin Gothic Book" pitchFamily="34" charset="0"/>
              </a:rPr>
              <a:t> bandwidth </a:t>
            </a:r>
            <a:r>
              <a:rPr lang="en-US" dirty="0" err="1" smtClean="0">
                <a:latin typeface="Franklin Gothic Book" pitchFamily="34" charset="0"/>
              </a:rPr>
              <a:t>sinyal</a:t>
            </a:r>
            <a:r>
              <a:rPr lang="en-US" dirty="0" smtClean="0">
                <a:latin typeface="Franklin Gothic Book" pitchFamily="34" charset="0"/>
              </a:rPr>
              <a:t> </a:t>
            </a:r>
            <a:r>
              <a:rPr lang="en-US" dirty="0" err="1" smtClean="0">
                <a:latin typeface="Franklin Gothic Book" pitchFamily="34" charset="0"/>
              </a:rPr>
              <a:t>tidak</a:t>
            </a:r>
            <a:r>
              <a:rPr lang="en-US" dirty="0" smtClean="0">
                <a:latin typeface="Franklin Gothic Book" pitchFamily="34" charset="0"/>
              </a:rPr>
              <a:t> </a:t>
            </a:r>
            <a:r>
              <a:rPr lang="en-US" dirty="0" err="1" smtClean="0">
                <a:latin typeface="Franklin Gothic Book" pitchFamily="34" charset="0"/>
              </a:rPr>
              <a:t>tumpang</a:t>
            </a:r>
            <a:r>
              <a:rPr lang="en-US" dirty="0" smtClean="0">
                <a:latin typeface="Franklin Gothic Book" pitchFamily="34" charset="0"/>
              </a:rPr>
              <a:t> </a:t>
            </a:r>
            <a:r>
              <a:rPr lang="en-US" dirty="0" err="1" smtClean="0">
                <a:latin typeface="Franklin Gothic Book" pitchFamily="34" charset="0"/>
              </a:rPr>
              <a:t>tindih</a:t>
            </a:r>
            <a:endParaRPr lang="en-SG" dirty="0">
              <a:latin typeface="Franklin Gothic Book"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37A179-3F66-402E-B6EE-E27B6DF015E9}"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12</a:t>
            </a:fld>
            <a:endParaRPr lang="en-SG" dirty="0"/>
          </a:p>
        </p:txBody>
      </p:sp>
      <p:sp>
        <p:nvSpPr>
          <p:cNvPr id="2" name="Title 1"/>
          <p:cNvSpPr>
            <a:spLocks noGrp="1"/>
          </p:cNvSpPr>
          <p:nvPr>
            <p:ph type="title" idx="4294967295"/>
          </p:nvPr>
        </p:nvSpPr>
        <p:spPr>
          <a:xfrm>
            <a:off x="2028825" y="214313"/>
            <a:ext cx="7115175" cy="1143000"/>
          </a:xfrm>
        </p:spPr>
        <p:txBody>
          <a:bodyPr/>
          <a:lstStyle/>
          <a:p>
            <a:r>
              <a:rPr lang="en-US" dirty="0" smtClean="0"/>
              <a:t>FDM</a:t>
            </a:r>
            <a:endParaRPr lang="en-SG" dirty="0"/>
          </a:p>
        </p:txBody>
      </p:sp>
      <p:sp>
        <p:nvSpPr>
          <p:cNvPr id="3" name="Content Placeholder 2"/>
          <p:cNvSpPr>
            <a:spLocks noGrp="1"/>
          </p:cNvSpPr>
          <p:nvPr>
            <p:ph idx="4294967295"/>
          </p:nvPr>
        </p:nvSpPr>
        <p:spPr>
          <a:xfrm>
            <a:off x="0" y="1600200"/>
            <a:ext cx="8329613" cy="4525963"/>
          </a:xfrm>
        </p:spPr>
        <p:txBody>
          <a:bodyPr>
            <a:normAutofit fontScale="92500"/>
          </a:bodyPr>
          <a:lstStyle/>
          <a:p>
            <a:pPr>
              <a:spcBef>
                <a:spcPct val="50000"/>
              </a:spcBef>
            </a:pPr>
            <a:r>
              <a:rPr lang="en-US" dirty="0" smtClean="0"/>
              <a:t>Analog signaling is used to transmits the signals.</a:t>
            </a:r>
          </a:p>
          <a:p>
            <a:pPr>
              <a:spcBef>
                <a:spcPct val="50000"/>
              </a:spcBef>
            </a:pPr>
            <a:r>
              <a:rPr lang="en-US" dirty="0" smtClean="0"/>
              <a:t>Broadcast radio and television, cable television, and the AMPS cellular phone systems use frequency division multiplexing.</a:t>
            </a:r>
          </a:p>
          <a:p>
            <a:pPr>
              <a:spcBef>
                <a:spcPct val="50000"/>
              </a:spcBef>
            </a:pPr>
            <a:r>
              <a:rPr lang="en-US" dirty="0" smtClean="0"/>
              <a:t>This technique is the oldest multiplexing technique.</a:t>
            </a:r>
          </a:p>
          <a:p>
            <a:pPr>
              <a:spcBef>
                <a:spcPct val="50000"/>
              </a:spcBef>
            </a:pPr>
            <a:r>
              <a:rPr lang="en-US" dirty="0" smtClean="0"/>
              <a:t>Since it involves analog signaling, it is more susceptible to noise.</a:t>
            </a:r>
          </a:p>
          <a:p>
            <a:endParaRPr lang="en-SG"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E94C46C-A487-4C39-A359-C5AD0BF17838}" type="datetime1">
              <a:rPr lang="en-US" smtClean="0"/>
              <a:t>7/14/2022</a:t>
            </a:fld>
            <a:endParaRPr lang="en-SG" dirty="0"/>
          </a:p>
        </p:txBody>
      </p:sp>
      <p:sp>
        <p:nvSpPr>
          <p:cNvPr id="8" name="Footer Placeholder 7"/>
          <p:cNvSpPr>
            <a:spLocks noGrp="1"/>
          </p:cNvSpPr>
          <p:nvPr>
            <p:ph type="ftr" sz="quarter" idx="11"/>
          </p:nvPr>
        </p:nvSpPr>
        <p:spPr/>
        <p:txBody>
          <a:bodyPr/>
          <a:lstStyle/>
          <a:p>
            <a:r>
              <a:rPr lang="en-US" smtClean="0"/>
              <a:t>Komunikasi Data</a:t>
            </a:r>
            <a:endParaRPr lang="en-SG" dirty="0"/>
          </a:p>
        </p:txBody>
      </p:sp>
      <p:sp>
        <p:nvSpPr>
          <p:cNvPr id="6" name="Slide Number Placeholder 5"/>
          <p:cNvSpPr>
            <a:spLocks noGrp="1"/>
          </p:cNvSpPr>
          <p:nvPr>
            <p:ph type="sldNum" sz="quarter" idx="12"/>
          </p:nvPr>
        </p:nvSpPr>
        <p:spPr/>
        <p:txBody>
          <a:bodyPr/>
          <a:lstStyle/>
          <a:p>
            <a:fld id="{8777745B-F0B0-4B08-AF44-3E7032AD838A}" type="slidenum">
              <a:rPr lang="en-US"/>
              <a:pPr/>
              <a:t>13</a:t>
            </a:fld>
            <a:endParaRPr lang="en-US"/>
          </a:p>
        </p:txBody>
      </p:sp>
      <p:sp>
        <p:nvSpPr>
          <p:cNvPr id="122882" name="Rectangle 2"/>
          <p:cNvSpPr>
            <a:spLocks noGrp="1" noChangeArrowheads="1"/>
          </p:cNvSpPr>
          <p:nvPr>
            <p:ph type="title" idx="4294967295"/>
          </p:nvPr>
        </p:nvSpPr>
        <p:spPr>
          <a:xfrm>
            <a:off x="2028825" y="214313"/>
            <a:ext cx="7115175" cy="1143000"/>
          </a:xfrm>
        </p:spPr>
        <p:txBody>
          <a:bodyPr>
            <a:normAutofit fontScale="90000"/>
          </a:bodyPr>
          <a:lstStyle/>
          <a:p>
            <a:r>
              <a:rPr lang="id-ID" sz="3600" dirty="0"/>
              <a:t>Frequency-Division Multiplexing (FDM)</a:t>
            </a:r>
            <a:endParaRPr lang="en-US" sz="3600" dirty="0"/>
          </a:p>
        </p:txBody>
      </p:sp>
      <p:sp>
        <p:nvSpPr>
          <p:cNvPr id="122883" name="Rectangle 3"/>
          <p:cNvSpPr>
            <a:spLocks noGrp="1" noChangeArrowheads="1"/>
          </p:cNvSpPr>
          <p:nvPr>
            <p:ph idx="4294967295"/>
          </p:nvPr>
        </p:nvSpPr>
        <p:spPr>
          <a:xfrm>
            <a:off x="0" y="1600200"/>
            <a:ext cx="8329613" cy="4525963"/>
          </a:xfrm>
        </p:spPr>
        <p:txBody>
          <a:bodyPr/>
          <a:lstStyle/>
          <a:p>
            <a:r>
              <a:rPr lang="id-ID" sz="2800" dirty="0"/>
              <a:t>Digunakan pada sistem transmisi analog</a:t>
            </a:r>
            <a:endParaRPr lang="en-US" sz="2800" dirty="0"/>
          </a:p>
        </p:txBody>
      </p:sp>
      <p:pic>
        <p:nvPicPr>
          <p:cNvPr id="122885" name="Picture 5"/>
          <p:cNvPicPr>
            <a:picLocks noChangeAspect="1" noChangeArrowheads="1"/>
          </p:cNvPicPr>
          <p:nvPr/>
        </p:nvPicPr>
        <p:blipFill>
          <a:blip r:embed="rId2"/>
          <a:srcRect/>
          <a:stretch>
            <a:fillRect/>
          </a:stretch>
        </p:blipFill>
        <p:spPr bwMode="auto">
          <a:xfrm>
            <a:off x="0" y="2928934"/>
            <a:ext cx="5715008" cy="1924968"/>
          </a:xfrm>
          <a:prstGeom prst="rect">
            <a:avLst/>
          </a:prstGeom>
          <a:noFill/>
          <a:ln w="9525">
            <a:noFill/>
            <a:miter lim="800000"/>
            <a:headEnd/>
            <a:tailEnd/>
          </a:ln>
          <a:effectLst/>
        </p:spPr>
      </p:pic>
      <p:pic>
        <p:nvPicPr>
          <p:cNvPr id="122886" name="Picture 6"/>
          <p:cNvPicPr>
            <a:picLocks noChangeAspect="1" noChangeArrowheads="1"/>
          </p:cNvPicPr>
          <p:nvPr/>
        </p:nvPicPr>
        <p:blipFill>
          <a:blip r:embed="rId3"/>
          <a:srcRect/>
          <a:stretch>
            <a:fillRect/>
          </a:stretch>
        </p:blipFill>
        <p:spPr bwMode="auto">
          <a:xfrm>
            <a:off x="5786446" y="2786058"/>
            <a:ext cx="3159133" cy="24048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2C13076-EF35-42E0-AA20-C05096A0DA45}"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14</a:t>
            </a:fld>
            <a:endParaRPr lang="en-SG" dirty="0"/>
          </a:p>
        </p:txBody>
      </p:sp>
      <p:pic>
        <p:nvPicPr>
          <p:cNvPr id="10242" name="Picture 2"/>
          <p:cNvPicPr>
            <a:picLocks noGrp="1" noChangeAspect="1" noChangeArrowheads="1"/>
          </p:cNvPicPr>
          <p:nvPr>
            <p:ph idx="4294967295"/>
          </p:nvPr>
        </p:nvPicPr>
        <p:blipFill>
          <a:blip r:embed="rId2"/>
          <a:srcRect/>
          <a:stretch>
            <a:fillRect/>
          </a:stretch>
        </p:blipFill>
        <p:spPr bwMode="auto">
          <a:xfrm>
            <a:off x="3898900" y="1500188"/>
            <a:ext cx="5245100" cy="4786312"/>
          </a:xfrm>
          <a:prstGeom prst="rect">
            <a:avLst/>
          </a:prstGeom>
          <a:noFill/>
          <a:ln w="9525">
            <a:noFill/>
            <a:miter lim="800000"/>
            <a:headEnd/>
            <a:tailEnd/>
          </a:ln>
          <a:effectLst/>
        </p:spPr>
      </p:pic>
      <p:sp>
        <p:nvSpPr>
          <p:cNvPr id="8" name="TextBox 7"/>
          <p:cNvSpPr txBox="1"/>
          <p:nvPr/>
        </p:nvSpPr>
        <p:spPr>
          <a:xfrm>
            <a:off x="357158" y="2071678"/>
            <a:ext cx="1357322" cy="3139321"/>
          </a:xfrm>
          <a:prstGeom prst="rect">
            <a:avLst/>
          </a:prstGeom>
          <a:noFill/>
        </p:spPr>
        <p:txBody>
          <a:bodyPr wrap="square" rtlCol="0">
            <a:spAutoFit/>
          </a:bodyPr>
          <a:lstStyle/>
          <a:p>
            <a:r>
              <a:rPr lang="en-SG" dirty="0" err="1" smtClean="0"/>
              <a:t>Sejumlah</a:t>
            </a:r>
            <a:r>
              <a:rPr lang="en-SG" dirty="0" smtClean="0"/>
              <a:t> </a:t>
            </a:r>
            <a:r>
              <a:rPr lang="en-SG" dirty="0" err="1" smtClean="0"/>
              <a:t>sinyal</a:t>
            </a:r>
            <a:r>
              <a:rPr lang="en-SG" dirty="0" smtClean="0"/>
              <a:t> </a:t>
            </a:r>
            <a:r>
              <a:rPr lang="en-SG" dirty="0" err="1" smtClean="0"/>
              <a:t>analog</a:t>
            </a:r>
            <a:r>
              <a:rPr lang="en-SG" dirty="0" smtClean="0"/>
              <a:t> </a:t>
            </a:r>
            <a:r>
              <a:rPr lang="en-SG" dirty="0" err="1" smtClean="0"/>
              <a:t>atau</a:t>
            </a:r>
            <a:r>
              <a:rPr lang="en-SG" dirty="0" smtClean="0"/>
              <a:t> digital [mi(t); </a:t>
            </a:r>
            <a:r>
              <a:rPr lang="en-SG" dirty="0" err="1" smtClean="0"/>
              <a:t>i</a:t>
            </a:r>
            <a:r>
              <a:rPr lang="en-SG" dirty="0" smtClean="0"/>
              <a:t>=1,…n] </a:t>
            </a:r>
            <a:r>
              <a:rPr lang="en-SG" dirty="0" err="1" smtClean="0"/>
              <a:t>dimultiplex</a:t>
            </a:r>
            <a:r>
              <a:rPr lang="en-SG" dirty="0" smtClean="0"/>
              <a:t> </a:t>
            </a:r>
            <a:r>
              <a:rPr lang="en-SG" dirty="0" err="1" smtClean="0"/>
              <a:t>pada</a:t>
            </a:r>
            <a:r>
              <a:rPr lang="en-SG" dirty="0" smtClean="0"/>
              <a:t> media </a:t>
            </a:r>
            <a:r>
              <a:rPr lang="en-SG" dirty="0" err="1" smtClean="0"/>
              <a:t>Transmisi</a:t>
            </a:r>
            <a:r>
              <a:rPr lang="en-SG" dirty="0" smtClean="0"/>
              <a:t> yang </a:t>
            </a:r>
            <a:r>
              <a:rPr lang="en-SG" dirty="0" err="1" smtClean="0"/>
              <a:t>sama</a:t>
            </a:r>
            <a:r>
              <a:rPr lang="en-SG" dirty="0" smtClean="0"/>
              <a:t>. </a:t>
            </a:r>
            <a:br>
              <a:rPr lang="en-SG" dirty="0" smtClean="0"/>
            </a:br>
            <a:endParaRPr lang="en-SG"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A3CE118-55B6-40F8-9E49-FCE9B52F89CC}"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15</a:t>
            </a:fld>
            <a:endParaRPr lang="en-SG" dirty="0"/>
          </a:p>
        </p:txBody>
      </p:sp>
      <p:pic>
        <p:nvPicPr>
          <p:cNvPr id="7" name="Picture 4" descr="Tbl05-01"/>
          <p:cNvPicPr>
            <a:picLocks noGrp="1" noChangeAspect="1" noChangeArrowheads="1"/>
          </p:cNvPicPr>
          <p:nvPr>
            <p:ph idx="4294967295"/>
          </p:nvPr>
        </p:nvPicPr>
        <p:blipFill>
          <a:blip r:embed="rId2"/>
          <a:srcRect l="15675" r="15753"/>
          <a:stretch>
            <a:fillRect/>
          </a:stretch>
        </p:blipFill>
        <p:spPr>
          <a:xfrm>
            <a:off x="0" y="188913"/>
            <a:ext cx="5638800" cy="6169025"/>
          </a:xfrm>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D468B-DC50-4DD9-A464-4FA36F177D39}" type="datetime1">
              <a:rPr lang="en-US" smtClean="0"/>
              <a:t>7/14/2022</a:t>
            </a:fld>
            <a:endParaRPr lang="en-SG"/>
          </a:p>
        </p:txBody>
      </p:sp>
      <p:sp>
        <p:nvSpPr>
          <p:cNvPr id="3" name="Footer Placeholder 2"/>
          <p:cNvSpPr>
            <a:spLocks noGrp="1"/>
          </p:cNvSpPr>
          <p:nvPr>
            <p:ph type="ftr" sz="quarter" idx="11"/>
          </p:nvPr>
        </p:nvSpPr>
        <p:spPr/>
        <p:txBody>
          <a:bodyPr/>
          <a:lstStyle/>
          <a:p>
            <a:r>
              <a:rPr lang="en-SG" smtClean="0"/>
              <a:t>Komunikasi Data</a:t>
            </a:r>
            <a:endParaRPr lang="en-SG"/>
          </a:p>
        </p:txBody>
      </p:sp>
      <p:sp>
        <p:nvSpPr>
          <p:cNvPr id="4" name="Slide Number Placeholder 3"/>
          <p:cNvSpPr>
            <a:spLocks noGrp="1"/>
          </p:cNvSpPr>
          <p:nvPr>
            <p:ph type="sldNum" sz="quarter" idx="12"/>
          </p:nvPr>
        </p:nvSpPr>
        <p:spPr/>
        <p:txBody>
          <a:bodyPr/>
          <a:lstStyle/>
          <a:p>
            <a:fld id="{33FE6DC0-3D3F-452A-B58D-D3787DC8F01A}" type="slidenum">
              <a:rPr lang="en-SG" smtClean="0"/>
              <a:pPr/>
              <a:t>16</a:t>
            </a:fld>
            <a:endParaRPr lang="en-SG"/>
          </a:p>
        </p:txBody>
      </p:sp>
      <p:sp>
        <p:nvSpPr>
          <p:cNvPr id="6" name="Content Placeholder 5"/>
          <p:cNvSpPr>
            <a:spLocks noGrp="1"/>
          </p:cNvSpPr>
          <p:nvPr>
            <p:ph idx="4294967295"/>
          </p:nvPr>
        </p:nvSpPr>
        <p:spPr>
          <a:xfrm>
            <a:off x="0" y="1600200"/>
            <a:ext cx="8329613" cy="4525963"/>
          </a:xfrm>
        </p:spPr>
        <p:txBody>
          <a:bodyPr/>
          <a:lstStyle/>
          <a:p>
            <a:pPr>
              <a:lnSpc>
                <a:spcPct val="150000"/>
              </a:lnSpc>
            </a:pPr>
            <a:r>
              <a:rPr lang="de-DE" dirty="0" smtClean="0"/>
              <a:t>Masalah yang harus diatasi sistem FDM:crosstalk dan derau intermodulasi.</a:t>
            </a:r>
            <a:endParaRPr lang="en-SG"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BAC664-3D8E-461B-8E8C-F83FE86F334A}"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17</a:t>
            </a:fld>
            <a:endParaRPr lang="en-SG" dirty="0"/>
          </a:p>
        </p:txBody>
      </p:sp>
      <p:pic>
        <p:nvPicPr>
          <p:cNvPr id="11266" name="Picture 2"/>
          <p:cNvPicPr>
            <a:picLocks noGrp="1" noChangeAspect="1" noChangeArrowheads="1"/>
          </p:cNvPicPr>
          <p:nvPr>
            <p:ph idx="4294967295"/>
          </p:nvPr>
        </p:nvPicPr>
        <p:blipFill>
          <a:blip r:embed="rId2"/>
          <a:srcRect/>
          <a:stretch>
            <a:fillRect/>
          </a:stretch>
        </p:blipFill>
        <p:spPr bwMode="auto">
          <a:xfrm>
            <a:off x="3971925" y="1785938"/>
            <a:ext cx="5172075" cy="4170362"/>
          </a:xfrm>
          <a:prstGeom prst="rect">
            <a:avLst/>
          </a:prstGeom>
          <a:noFill/>
          <a:ln w="9525">
            <a:noFill/>
            <a:miter lim="800000"/>
            <a:headEnd/>
            <a:tailEnd/>
          </a:ln>
          <a:effectLst/>
        </p:spPr>
      </p:pic>
      <p:sp>
        <p:nvSpPr>
          <p:cNvPr id="8" name="TextBox 7"/>
          <p:cNvSpPr txBox="1"/>
          <p:nvPr/>
        </p:nvSpPr>
        <p:spPr>
          <a:xfrm>
            <a:off x="642910" y="2000240"/>
            <a:ext cx="2214578" cy="3046988"/>
          </a:xfrm>
          <a:prstGeom prst="rect">
            <a:avLst/>
          </a:prstGeom>
          <a:noFill/>
        </p:spPr>
        <p:txBody>
          <a:bodyPr wrap="square" rtlCol="0">
            <a:spAutoFit/>
          </a:bodyPr>
          <a:lstStyle/>
          <a:p>
            <a:r>
              <a:rPr lang="en-SG" sz="2400" dirty="0" err="1" smtClean="0">
                <a:latin typeface="Franklin Gothic Book" pitchFamily="34" charset="0"/>
              </a:rPr>
              <a:t>Contoh</a:t>
            </a:r>
            <a:r>
              <a:rPr lang="en-SG" sz="2400" dirty="0" smtClean="0">
                <a:latin typeface="Franklin Gothic Book" pitchFamily="34" charset="0"/>
              </a:rPr>
              <a:t> </a:t>
            </a:r>
            <a:r>
              <a:rPr lang="en-SG" sz="2400" dirty="0" err="1" smtClean="0">
                <a:latin typeface="Franklin Gothic Book" pitchFamily="34" charset="0"/>
              </a:rPr>
              <a:t>sederhananya</a:t>
            </a:r>
            <a:r>
              <a:rPr lang="en-SG" sz="2400" dirty="0" smtClean="0">
                <a:latin typeface="Franklin Gothic Book" pitchFamily="34" charset="0"/>
              </a:rPr>
              <a:t> : </a:t>
            </a:r>
            <a:r>
              <a:rPr lang="en-SG" sz="2400" dirty="0" err="1" smtClean="0">
                <a:latin typeface="Franklin Gothic Book" pitchFamily="34" charset="0"/>
              </a:rPr>
              <a:t>transmisi</a:t>
            </a:r>
            <a:r>
              <a:rPr lang="en-SG" sz="2400" dirty="0" smtClean="0">
                <a:latin typeface="Franklin Gothic Book" pitchFamily="34" charset="0"/>
              </a:rPr>
              <a:t> </a:t>
            </a:r>
            <a:r>
              <a:rPr lang="en-SG" sz="2400" dirty="0" err="1" smtClean="0">
                <a:latin typeface="Franklin Gothic Book" pitchFamily="34" charset="0"/>
              </a:rPr>
              <a:t>tiga</a:t>
            </a:r>
            <a:r>
              <a:rPr lang="en-SG" sz="2400" dirty="0" smtClean="0">
                <a:latin typeface="Franklin Gothic Book" pitchFamily="34" charset="0"/>
              </a:rPr>
              <a:t> </a:t>
            </a:r>
            <a:r>
              <a:rPr lang="en-SG" sz="2400" dirty="0" err="1" smtClean="0">
                <a:latin typeface="Franklin Gothic Book" pitchFamily="34" charset="0"/>
              </a:rPr>
              <a:t>sinyal</a:t>
            </a:r>
            <a:r>
              <a:rPr lang="en-SG" sz="2400" dirty="0" smtClean="0">
                <a:latin typeface="Franklin Gothic Book" pitchFamily="34" charset="0"/>
              </a:rPr>
              <a:t> voice (</a:t>
            </a:r>
            <a:r>
              <a:rPr lang="en-SG" sz="2400" dirty="0" err="1" smtClean="0">
                <a:latin typeface="Franklin Gothic Book" pitchFamily="34" charset="0"/>
              </a:rPr>
              <a:t>suara</a:t>
            </a:r>
            <a:r>
              <a:rPr lang="en-SG" sz="2400" dirty="0" smtClean="0">
                <a:latin typeface="Franklin Gothic Book" pitchFamily="34" charset="0"/>
              </a:rPr>
              <a:t>) </a:t>
            </a:r>
            <a:r>
              <a:rPr lang="en-SG" sz="2400" dirty="0" err="1" smtClean="0">
                <a:latin typeface="Franklin Gothic Book" pitchFamily="34" charset="0"/>
              </a:rPr>
              <a:t>secara</a:t>
            </a:r>
            <a:r>
              <a:rPr lang="en-SG" sz="2400" dirty="0" smtClean="0">
                <a:latin typeface="Franklin Gothic Book" pitchFamily="34" charset="0"/>
              </a:rPr>
              <a:t> </a:t>
            </a:r>
            <a:r>
              <a:rPr lang="en-SG" sz="2400" dirty="0" err="1" smtClean="0">
                <a:latin typeface="Franklin Gothic Book" pitchFamily="34" charset="0"/>
              </a:rPr>
              <a:t>simultan</a:t>
            </a:r>
            <a:r>
              <a:rPr lang="en-SG" sz="2400" dirty="0" smtClean="0">
                <a:latin typeface="Franklin Gothic Book" pitchFamily="34" charset="0"/>
              </a:rPr>
              <a:t> </a:t>
            </a:r>
            <a:r>
              <a:rPr lang="en-SG" sz="2400" dirty="0" err="1" smtClean="0">
                <a:latin typeface="Franklin Gothic Book" pitchFamily="34" charset="0"/>
              </a:rPr>
              <a:t>melalui</a:t>
            </a:r>
            <a:r>
              <a:rPr lang="en-SG" sz="2400" dirty="0" smtClean="0">
                <a:latin typeface="Franklin Gothic Book" pitchFamily="34" charset="0"/>
              </a:rPr>
              <a:t> </a:t>
            </a:r>
            <a:r>
              <a:rPr lang="en-SG" sz="2400" dirty="0" err="1" smtClean="0">
                <a:latin typeface="Franklin Gothic Book" pitchFamily="34" charset="0"/>
              </a:rPr>
              <a:t>suatu</a:t>
            </a:r>
            <a:r>
              <a:rPr lang="en-SG" sz="2400" dirty="0" smtClean="0">
                <a:latin typeface="Franklin Gothic Book" pitchFamily="34" charset="0"/>
              </a:rPr>
              <a:t> medium.</a:t>
            </a:r>
            <a:endParaRPr lang="en-SG" sz="2400" dirty="0">
              <a:latin typeface="Franklin Gothic Book"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DEFF30DD-99A2-4E98-9F7B-7CB9A2856C83}" type="datetime1">
              <a:rPr lang="en-US" smtClean="0"/>
              <a:t>7/14/2022</a:t>
            </a:fld>
            <a:endParaRPr lang="en-SG" dirty="0"/>
          </a:p>
        </p:txBody>
      </p:sp>
      <p:sp>
        <p:nvSpPr>
          <p:cNvPr id="8" name="Footer Placeholder 7"/>
          <p:cNvSpPr>
            <a:spLocks noGrp="1"/>
          </p:cNvSpPr>
          <p:nvPr>
            <p:ph type="ftr" sz="quarter" idx="11"/>
          </p:nvPr>
        </p:nvSpPr>
        <p:spPr/>
        <p:txBody>
          <a:bodyPr/>
          <a:lstStyle/>
          <a:p>
            <a:r>
              <a:rPr lang="en-US" smtClean="0"/>
              <a:t>Komunikasi Data</a:t>
            </a:r>
            <a:endParaRPr lang="en-SG" dirty="0"/>
          </a:p>
        </p:txBody>
      </p:sp>
      <p:sp>
        <p:nvSpPr>
          <p:cNvPr id="7" name="Slide Number Placeholder 6"/>
          <p:cNvSpPr>
            <a:spLocks noGrp="1"/>
          </p:cNvSpPr>
          <p:nvPr>
            <p:ph type="sldNum" sz="quarter" idx="12"/>
          </p:nvPr>
        </p:nvSpPr>
        <p:spPr/>
        <p:txBody>
          <a:bodyPr/>
          <a:lstStyle/>
          <a:p>
            <a:fld id="{33FE6DC0-3D3F-452A-B58D-D3787DC8F01A}" type="slidenum">
              <a:rPr lang="en-SG" smtClean="0"/>
              <a:pPr/>
              <a:t>18</a:t>
            </a:fld>
            <a:endParaRPr lang="en-SG" dirty="0"/>
          </a:p>
        </p:txBody>
      </p:sp>
      <p:sp>
        <p:nvSpPr>
          <p:cNvPr id="134146" name="Rectangle 2"/>
          <p:cNvSpPr>
            <a:spLocks noGrp="1" noChangeArrowheads="1"/>
          </p:cNvSpPr>
          <p:nvPr>
            <p:ph type="title" idx="4294967295"/>
          </p:nvPr>
        </p:nvSpPr>
        <p:spPr>
          <a:xfrm>
            <a:off x="2028825" y="214313"/>
            <a:ext cx="7115175" cy="1143000"/>
          </a:xfrm>
        </p:spPr>
        <p:txBody>
          <a:bodyPr/>
          <a:lstStyle/>
          <a:p>
            <a:r>
              <a:rPr lang="id-ID"/>
              <a:t>Hirarki FDM</a:t>
            </a:r>
            <a:endParaRPr lang="en-US"/>
          </a:p>
        </p:txBody>
      </p:sp>
      <p:pic>
        <p:nvPicPr>
          <p:cNvPr id="134211" name="Picture 67"/>
          <p:cNvPicPr>
            <a:picLocks noChangeAspect="1" noChangeArrowheads="1"/>
          </p:cNvPicPr>
          <p:nvPr/>
        </p:nvPicPr>
        <p:blipFill>
          <a:blip r:embed="rId2"/>
          <a:srcRect/>
          <a:stretch>
            <a:fillRect/>
          </a:stretch>
        </p:blipFill>
        <p:spPr bwMode="auto">
          <a:xfrm>
            <a:off x="857224" y="2428868"/>
            <a:ext cx="7345362" cy="2451100"/>
          </a:xfrm>
          <a:prstGeom prst="rect">
            <a:avLst/>
          </a:prstGeom>
          <a:noFill/>
          <a:ln w="9525">
            <a:noFill/>
            <a:miter lim="800000"/>
            <a:headEnd/>
            <a:tailEnd/>
          </a:ln>
          <a:effectLst/>
        </p:spPr>
      </p:pic>
      <p:sp>
        <p:nvSpPr>
          <p:cNvPr id="134219" name="Text Box 75"/>
          <p:cNvSpPr txBox="1">
            <a:spLocks noChangeArrowheads="1"/>
          </p:cNvSpPr>
          <p:nvPr/>
        </p:nvSpPr>
        <p:spPr bwMode="auto">
          <a:xfrm>
            <a:off x="1998652" y="2500306"/>
            <a:ext cx="1073150" cy="396875"/>
          </a:xfrm>
          <a:prstGeom prst="rect">
            <a:avLst/>
          </a:prstGeom>
          <a:noFill/>
          <a:ln w="9525">
            <a:noFill/>
            <a:miter lim="800000"/>
            <a:headEnd/>
            <a:tailEnd/>
          </a:ln>
          <a:effectLst/>
        </p:spPr>
        <p:txBody>
          <a:bodyPr wrap="none">
            <a:spAutoFit/>
          </a:bodyPr>
          <a:lstStyle/>
          <a:p>
            <a:r>
              <a:rPr lang="id-ID" sz="2000" dirty="0">
                <a:latin typeface="Verdana" pitchFamily="34" charset="0"/>
              </a:rPr>
              <a:t>(voice)</a:t>
            </a:r>
            <a:endParaRPr lang="en-US" sz="2000" dirty="0">
              <a:latin typeface="Verdan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AFEBA3C-1293-4F33-A882-48203ADDFF81}"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19</a:t>
            </a:fld>
            <a:endParaRPr lang="en-SG" dirty="0"/>
          </a:p>
        </p:txBody>
      </p:sp>
      <p:pic>
        <p:nvPicPr>
          <p:cNvPr id="3075" name="Picture 3"/>
          <p:cNvPicPr>
            <a:picLocks noChangeAspect="1" noChangeArrowheads="1"/>
          </p:cNvPicPr>
          <p:nvPr/>
        </p:nvPicPr>
        <p:blipFill>
          <a:blip r:embed="rId2"/>
          <a:srcRect/>
          <a:stretch>
            <a:fillRect/>
          </a:stretch>
        </p:blipFill>
        <p:spPr bwMode="auto">
          <a:xfrm>
            <a:off x="1142976" y="1617682"/>
            <a:ext cx="6889750" cy="452596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316163"/>
            <a:ext cx="7772400" cy="1470025"/>
          </a:xfrm>
        </p:spPr>
        <p:txBody>
          <a:bodyPr>
            <a:normAutofit/>
          </a:bodyPr>
          <a:lstStyle/>
          <a:p>
            <a:r>
              <a:rPr lang="en-US" spc="0" dirty="0" smtClean="0"/>
              <a:t>Multiplexing</a:t>
            </a:r>
            <a:endParaRPr lang="en-US" spc="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BDBA65-CA76-4A4A-8790-17874742DF50}"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20</a:t>
            </a:fld>
            <a:endParaRPr lang="en-SG" dirty="0"/>
          </a:p>
        </p:txBody>
      </p:sp>
      <p:pic>
        <p:nvPicPr>
          <p:cNvPr id="5122" name="Picture 2"/>
          <p:cNvPicPr>
            <a:picLocks noChangeAspect="1" noChangeArrowheads="1"/>
          </p:cNvPicPr>
          <p:nvPr/>
        </p:nvPicPr>
        <p:blipFill>
          <a:blip r:embed="rId2"/>
          <a:srcRect/>
          <a:stretch>
            <a:fillRect/>
          </a:stretch>
        </p:blipFill>
        <p:spPr bwMode="auto">
          <a:xfrm>
            <a:off x="762000" y="533400"/>
            <a:ext cx="7620000" cy="579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2505E85-27A4-4CD1-B1F6-E7159B6FE570}"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21</a:t>
            </a:fld>
            <a:endParaRPr lang="en-SG" dirty="0"/>
          </a:p>
        </p:txBody>
      </p:sp>
      <p:pic>
        <p:nvPicPr>
          <p:cNvPr id="4099" name="Picture 3"/>
          <p:cNvPicPr>
            <a:picLocks noChangeAspect="1" noChangeArrowheads="1"/>
          </p:cNvPicPr>
          <p:nvPr/>
        </p:nvPicPr>
        <p:blipFill>
          <a:blip r:embed="rId2"/>
          <a:srcRect/>
          <a:stretch>
            <a:fillRect/>
          </a:stretch>
        </p:blipFill>
        <p:spPr bwMode="auto">
          <a:xfrm>
            <a:off x="762000" y="485775"/>
            <a:ext cx="7620000" cy="5886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7BC5D7-4B72-43EE-A27A-DBCF41D4B1F7}" type="datetime1">
              <a:rPr lang="en-US" smtClean="0"/>
              <a:t>7/14/2022</a:t>
            </a:fld>
            <a:endParaRPr lang="en-SG"/>
          </a:p>
        </p:txBody>
      </p:sp>
      <p:sp>
        <p:nvSpPr>
          <p:cNvPr id="3" name="Footer Placeholder 2"/>
          <p:cNvSpPr>
            <a:spLocks noGrp="1"/>
          </p:cNvSpPr>
          <p:nvPr>
            <p:ph type="ftr" sz="quarter" idx="11"/>
          </p:nvPr>
        </p:nvSpPr>
        <p:spPr/>
        <p:txBody>
          <a:bodyPr/>
          <a:lstStyle/>
          <a:p>
            <a:r>
              <a:rPr lang="en-SG" smtClean="0"/>
              <a:t>Komunikasi Data</a:t>
            </a:r>
            <a:endParaRPr lang="en-SG"/>
          </a:p>
        </p:txBody>
      </p:sp>
      <p:sp>
        <p:nvSpPr>
          <p:cNvPr id="4" name="Slide Number Placeholder 3"/>
          <p:cNvSpPr>
            <a:spLocks noGrp="1"/>
          </p:cNvSpPr>
          <p:nvPr>
            <p:ph type="sldNum" sz="quarter" idx="12"/>
          </p:nvPr>
        </p:nvSpPr>
        <p:spPr/>
        <p:txBody>
          <a:bodyPr/>
          <a:lstStyle/>
          <a:p>
            <a:fld id="{33FE6DC0-3D3F-452A-B58D-D3787DC8F01A}" type="slidenum">
              <a:rPr lang="en-SG" smtClean="0"/>
              <a:pPr/>
              <a:t>22</a:t>
            </a:fld>
            <a:endParaRPr lang="en-SG"/>
          </a:p>
        </p:txBody>
      </p:sp>
      <p:pic>
        <p:nvPicPr>
          <p:cNvPr id="6146" name="Picture 2"/>
          <p:cNvPicPr>
            <a:picLocks noChangeAspect="1" noChangeArrowheads="1"/>
          </p:cNvPicPr>
          <p:nvPr/>
        </p:nvPicPr>
        <p:blipFill>
          <a:blip r:embed="rId2"/>
          <a:srcRect/>
          <a:stretch>
            <a:fillRect/>
          </a:stretch>
        </p:blipFill>
        <p:spPr bwMode="auto">
          <a:xfrm>
            <a:off x="762000" y="581025"/>
            <a:ext cx="7620000" cy="5695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D295A-C398-4C24-BE58-016AF9C98512}" type="datetime1">
              <a:rPr lang="en-US" smtClean="0"/>
              <a:t>7/14/2022</a:t>
            </a:fld>
            <a:endParaRPr lang="en-SG"/>
          </a:p>
        </p:txBody>
      </p:sp>
      <p:sp>
        <p:nvSpPr>
          <p:cNvPr id="3" name="Footer Placeholder 2"/>
          <p:cNvSpPr>
            <a:spLocks noGrp="1"/>
          </p:cNvSpPr>
          <p:nvPr>
            <p:ph type="ftr" sz="quarter" idx="11"/>
          </p:nvPr>
        </p:nvSpPr>
        <p:spPr/>
        <p:txBody>
          <a:bodyPr/>
          <a:lstStyle/>
          <a:p>
            <a:r>
              <a:rPr lang="en-SG" smtClean="0"/>
              <a:t>Komunikasi Data</a:t>
            </a:r>
            <a:endParaRPr lang="en-SG"/>
          </a:p>
        </p:txBody>
      </p:sp>
      <p:sp>
        <p:nvSpPr>
          <p:cNvPr id="4" name="Slide Number Placeholder 3"/>
          <p:cNvSpPr>
            <a:spLocks noGrp="1"/>
          </p:cNvSpPr>
          <p:nvPr>
            <p:ph type="sldNum" sz="quarter" idx="12"/>
          </p:nvPr>
        </p:nvSpPr>
        <p:spPr/>
        <p:txBody>
          <a:bodyPr/>
          <a:lstStyle/>
          <a:p>
            <a:fld id="{33FE6DC0-3D3F-452A-B58D-D3787DC8F01A}" type="slidenum">
              <a:rPr lang="en-SG" smtClean="0"/>
              <a:pPr/>
              <a:t>23</a:t>
            </a:fld>
            <a:endParaRPr lang="en-SG"/>
          </a:p>
        </p:txBody>
      </p:sp>
      <p:sp>
        <p:nvSpPr>
          <p:cNvPr id="5" name="Title 4"/>
          <p:cNvSpPr>
            <a:spLocks noGrp="1"/>
          </p:cNvSpPr>
          <p:nvPr>
            <p:ph type="title" idx="4294967295"/>
          </p:nvPr>
        </p:nvSpPr>
        <p:spPr>
          <a:xfrm>
            <a:off x="1371600" y="4406900"/>
            <a:ext cx="7772400" cy="1362075"/>
          </a:xfrm>
        </p:spPr>
        <p:txBody>
          <a:bodyPr/>
          <a:lstStyle/>
          <a:p>
            <a:r>
              <a:rPr lang="en-US" dirty="0" smtClean="0"/>
              <a:t>Time division multiplexing (TDM)</a:t>
            </a:r>
            <a:endParaRPr lang="en-SG"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8D5D4C6A-E641-4289-BAD3-880BE29136E4}" type="datetime1">
              <a:rPr lang="en-US" smtClean="0"/>
              <a:t>7/14/2022</a:t>
            </a:fld>
            <a:endParaRPr lang="en-SG" dirty="0"/>
          </a:p>
        </p:txBody>
      </p:sp>
      <p:sp>
        <p:nvSpPr>
          <p:cNvPr id="7" name="Footer Placeholder 6"/>
          <p:cNvSpPr>
            <a:spLocks noGrp="1"/>
          </p:cNvSpPr>
          <p:nvPr>
            <p:ph type="ftr" sz="quarter" idx="11"/>
          </p:nvPr>
        </p:nvSpPr>
        <p:spPr/>
        <p:txBody>
          <a:bodyPr/>
          <a:lstStyle/>
          <a:p>
            <a:r>
              <a:rPr lang="en-US" smtClean="0"/>
              <a:t>Komunikasi Data</a:t>
            </a:r>
            <a:endParaRPr lang="en-SG" dirty="0"/>
          </a:p>
        </p:txBody>
      </p:sp>
      <p:sp>
        <p:nvSpPr>
          <p:cNvPr id="5" name="Slide Number Placeholder 5"/>
          <p:cNvSpPr>
            <a:spLocks noGrp="1"/>
          </p:cNvSpPr>
          <p:nvPr>
            <p:ph type="sldNum" sz="quarter" idx="12"/>
          </p:nvPr>
        </p:nvSpPr>
        <p:spPr/>
        <p:txBody>
          <a:bodyPr/>
          <a:lstStyle/>
          <a:p>
            <a:fld id="{54056E22-7B49-4036-980D-AA090EEFFBA8}" type="slidenum">
              <a:rPr lang="en-US"/>
              <a:pPr/>
              <a:t>24</a:t>
            </a:fld>
            <a:endParaRPr lang="en-US"/>
          </a:p>
        </p:txBody>
      </p:sp>
      <p:sp>
        <p:nvSpPr>
          <p:cNvPr id="138242" name="Rectangle 2"/>
          <p:cNvSpPr>
            <a:spLocks noGrp="1" noChangeArrowheads="1"/>
          </p:cNvSpPr>
          <p:nvPr>
            <p:ph type="title" idx="4294967295"/>
          </p:nvPr>
        </p:nvSpPr>
        <p:spPr>
          <a:xfrm>
            <a:off x="2028825" y="214313"/>
            <a:ext cx="7115175" cy="1143000"/>
          </a:xfrm>
        </p:spPr>
        <p:txBody>
          <a:bodyPr>
            <a:normAutofit fontScale="90000"/>
          </a:bodyPr>
          <a:lstStyle/>
          <a:p>
            <a:r>
              <a:rPr lang="id-ID" sz="4000"/>
              <a:t>Time-Division Multiplexing (TDM)</a:t>
            </a:r>
            <a:endParaRPr lang="en-US" sz="4000"/>
          </a:p>
        </p:txBody>
      </p:sp>
      <p:sp>
        <p:nvSpPr>
          <p:cNvPr id="138243" name="Rectangle 3"/>
          <p:cNvSpPr>
            <a:spLocks noGrp="1" noChangeArrowheads="1"/>
          </p:cNvSpPr>
          <p:nvPr>
            <p:ph idx="4294967295"/>
          </p:nvPr>
        </p:nvSpPr>
        <p:spPr>
          <a:xfrm>
            <a:off x="0" y="1600200"/>
            <a:ext cx="8329613" cy="4525963"/>
          </a:xfrm>
        </p:spPr>
        <p:txBody>
          <a:bodyPr/>
          <a:lstStyle/>
          <a:p>
            <a:pPr>
              <a:lnSpc>
                <a:spcPct val="80000"/>
              </a:lnSpc>
            </a:pPr>
            <a:r>
              <a:rPr lang="id-ID" sz="2000"/>
              <a:t>Channel disebut juga </a:t>
            </a:r>
            <a:r>
              <a:rPr lang="id-ID" sz="2000" i="1"/>
              <a:t>timeslot</a:t>
            </a:r>
            <a:endParaRPr lang="id-ID" sz="2000"/>
          </a:p>
          <a:p>
            <a:pPr>
              <a:lnSpc>
                <a:spcPct val="80000"/>
              </a:lnSpc>
            </a:pPr>
            <a:r>
              <a:rPr lang="id-ID" sz="2000"/>
              <a:t>Selain channel untuk user, diperlukan juga informasi sinkronisasi agar </a:t>
            </a:r>
            <a:r>
              <a:rPr lang="id-ID" sz="2000" i="1"/>
              <a:t>receiver</a:t>
            </a:r>
            <a:r>
              <a:rPr lang="id-ID" sz="2000"/>
              <a:t> (demux) dapat menentukan awal dari channel 1</a:t>
            </a:r>
          </a:p>
          <a:p>
            <a:pPr>
              <a:lnSpc>
                <a:spcPct val="80000"/>
              </a:lnSpc>
            </a:pPr>
            <a:r>
              <a:rPr lang="id-ID" sz="2000"/>
              <a:t>TDM digunakan pada sistem transmisi berkapasitas besar</a:t>
            </a:r>
          </a:p>
          <a:p>
            <a:pPr>
              <a:lnSpc>
                <a:spcPct val="80000"/>
              </a:lnSpc>
            </a:pPr>
            <a:r>
              <a:rPr lang="id-ID" sz="2000"/>
              <a:t>Dengan TDM, beberapa user dapat mengakses jaringan pada frekuensi yang sama tetapi pada waktu yang berlainan (bergiliran)</a:t>
            </a:r>
          </a:p>
          <a:p>
            <a:pPr>
              <a:lnSpc>
                <a:spcPct val="80000"/>
              </a:lnSpc>
            </a:pPr>
            <a:r>
              <a:rPr lang="id-ID" sz="2000"/>
              <a:t>Contoh sistem TDM : PCM frame</a:t>
            </a:r>
            <a:endParaRPr lang="en-US" sz="2000"/>
          </a:p>
        </p:txBody>
      </p:sp>
      <p:pic>
        <p:nvPicPr>
          <p:cNvPr id="138244" name="Picture 4"/>
          <p:cNvPicPr>
            <a:picLocks noChangeAspect="1" noChangeArrowheads="1"/>
          </p:cNvPicPr>
          <p:nvPr/>
        </p:nvPicPr>
        <p:blipFill>
          <a:blip r:embed="rId2"/>
          <a:srcRect/>
          <a:stretch>
            <a:fillRect/>
          </a:stretch>
        </p:blipFill>
        <p:spPr bwMode="auto">
          <a:xfrm>
            <a:off x="2714613" y="3714752"/>
            <a:ext cx="3571900" cy="25266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6DB5CEC-4FEA-4865-8585-5666AC80E2C0}"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4" name="Slide Number Placeholder 5"/>
          <p:cNvSpPr>
            <a:spLocks noGrp="1"/>
          </p:cNvSpPr>
          <p:nvPr>
            <p:ph type="sldNum" sz="quarter" idx="12"/>
          </p:nvPr>
        </p:nvSpPr>
        <p:spPr/>
        <p:txBody>
          <a:bodyPr/>
          <a:lstStyle/>
          <a:p>
            <a:fld id="{F075D5A8-965A-4AE1-A329-081F0380EE68}" type="slidenum">
              <a:rPr lang="en-US"/>
              <a:pPr/>
              <a:t>25</a:t>
            </a:fld>
            <a:endParaRPr lang="en-US"/>
          </a:p>
        </p:txBody>
      </p:sp>
      <p:sp>
        <p:nvSpPr>
          <p:cNvPr id="139266" name="Rectangle 2"/>
          <p:cNvSpPr>
            <a:spLocks noGrp="1" noChangeArrowheads="1"/>
          </p:cNvSpPr>
          <p:nvPr>
            <p:ph type="title" idx="4294967295"/>
          </p:nvPr>
        </p:nvSpPr>
        <p:spPr>
          <a:xfrm>
            <a:off x="2028825" y="214313"/>
            <a:ext cx="7115175" cy="1143000"/>
          </a:xfrm>
        </p:spPr>
        <p:txBody>
          <a:bodyPr/>
          <a:lstStyle/>
          <a:p>
            <a:r>
              <a:rPr lang="id-ID"/>
              <a:t>Struktur frame PCM</a:t>
            </a:r>
            <a:endParaRPr lang="en-US"/>
          </a:p>
        </p:txBody>
      </p:sp>
      <p:sp>
        <p:nvSpPr>
          <p:cNvPr id="139267" name="Rectangle 3"/>
          <p:cNvSpPr>
            <a:spLocks noGrp="1" noChangeArrowheads="1"/>
          </p:cNvSpPr>
          <p:nvPr>
            <p:ph type="body" idx="4294967295"/>
          </p:nvPr>
        </p:nvSpPr>
        <p:spPr>
          <a:xfrm>
            <a:off x="0" y="1600200"/>
            <a:ext cx="8329613" cy="4525963"/>
          </a:xfrm>
        </p:spPr>
        <p:txBody>
          <a:bodyPr/>
          <a:lstStyle/>
          <a:p>
            <a:r>
              <a:rPr lang="id-ID"/>
              <a:t>Ada dua macam</a:t>
            </a:r>
          </a:p>
          <a:p>
            <a:pPr lvl="1"/>
            <a:r>
              <a:rPr lang="id-ID"/>
              <a:t>Standard Eropa</a:t>
            </a:r>
          </a:p>
          <a:p>
            <a:pPr lvl="2"/>
            <a:r>
              <a:rPr lang="id-ID"/>
              <a:t>Terdiri dari 32 timeslot, tetapi hanya 30 timeslot yang digunakan untuk voice (oleh karena itu disebut juga PCM-30)</a:t>
            </a:r>
          </a:p>
          <a:p>
            <a:pPr lvl="2"/>
            <a:r>
              <a:rPr lang="id-ID"/>
              <a:t>Kecepatan frame (frame rate): 2,048 Mbps</a:t>
            </a:r>
          </a:p>
          <a:p>
            <a:pPr lvl="1"/>
            <a:r>
              <a:rPr lang="id-ID"/>
              <a:t>Standard Amerika Utara/Jepang/Kanada</a:t>
            </a:r>
          </a:p>
          <a:p>
            <a:pPr lvl="2"/>
            <a:r>
              <a:rPr lang="id-ID"/>
              <a:t>Terdiri dari 24 timeslot untuk voice </a:t>
            </a:r>
          </a:p>
          <a:p>
            <a:pPr lvl="2"/>
            <a:r>
              <a:rPr lang="id-ID"/>
              <a:t>Kecepatan frame (frame rate): 1,544 Mbps</a:t>
            </a:r>
          </a:p>
          <a:p>
            <a:pPr lvl="2"/>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07E658F-FB26-4B6E-88CC-F612896A868B}"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26</a:t>
            </a:fld>
            <a:endParaRPr lang="en-SG" dirty="0"/>
          </a:p>
        </p:txBody>
      </p:sp>
      <p:sp>
        <p:nvSpPr>
          <p:cNvPr id="2" name="Title 1"/>
          <p:cNvSpPr>
            <a:spLocks noGrp="1"/>
          </p:cNvSpPr>
          <p:nvPr>
            <p:ph type="title" idx="4294967295"/>
          </p:nvPr>
        </p:nvSpPr>
        <p:spPr>
          <a:xfrm>
            <a:off x="2028825" y="214313"/>
            <a:ext cx="7115175" cy="1143000"/>
          </a:xfrm>
        </p:spPr>
        <p:txBody>
          <a:bodyPr/>
          <a:lstStyle/>
          <a:p>
            <a:r>
              <a:rPr lang="en-US" dirty="0" smtClean="0"/>
              <a:t>Standard </a:t>
            </a:r>
            <a:r>
              <a:rPr lang="en-US" dirty="0" err="1" smtClean="0"/>
              <a:t>Eropa</a:t>
            </a:r>
            <a:r>
              <a:rPr lang="en-US" dirty="0" smtClean="0"/>
              <a:t> : PCM 30</a:t>
            </a:r>
            <a:endParaRPr lang="en-SG" dirty="0"/>
          </a:p>
        </p:txBody>
      </p:sp>
      <p:sp>
        <p:nvSpPr>
          <p:cNvPr id="3" name="Content Placeholder 2"/>
          <p:cNvSpPr>
            <a:spLocks noGrp="1"/>
          </p:cNvSpPr>
          <p:nvPr>
            <p:ph idx="4294967295"/>
          </p:nvPr>
        </p:nvSpPr>
        <p:spPr>
          <a:xfrm>
            <a:off x="0" y="1600200"/>
            <a:ext cx="8329613" cy="4525963"/>
          </a:xfrm>
        </p:spPr>
        <p:txBody>
          <a:bodyPr>
            <a:normAutofit/>
          </a:bodyPr>
          <a:lstStyle/>
          <a:p>
            <a:pPr>
              <a:lnSpc>
                <a:spcPct val="170000"/>
              </a:lnSpc>
            </a:pPr>
            <a:r>
              <a:rPr lang="id-ID" dirty="0" smtClean="0"/>
              <a:t>PCM 30 mempunyai primary rate sebesar 2.048 kbps yang terdiri dari 8000 </a:t>
            </a:r>
            <a:r>
              <a:rPr lang="id-ID" i="1" dirty="0" smtClean="0"/>
              <a:t>frame </a:t>
            </a:r>
            <a:r>
              <a:rPr lang="id-ID" dirty="0" smtClean="0"/>
              <a:t>tiap detik. Tiap </a:t>
            </a:r>
            <a:r>
              <a:rPr lang="id-ID" i="1" dirty="0" smtClean="0"/>
              <a:t>frame </a:t>
            </a:r>
            <a:r>
              <a:rPr lang="id-ID" dirty="0" smtClean="0"/>
              <a:t>mengandung 32 </a:t>
            </a:r>
            <a:r>
              <a:rPr lang="id-ID" i="1" dirty="0" smtClean="0"/>
              <a:t>time slot</a:t>
            </a:r>
            <a:r>
              <a:rPr lang="id-ID" dirty="0" smtClean="0"/>
              <a:t>, </a:t>
            </a:r>
            <a:r>
              <a:rPr lang="id-ID" dirty="0" smtClean="0">
                <a:solidFill>
                  <a:srgbClr val="FF0000"/>
                </a:solidFill>
              </a:rPr>
              <a:t>30 </a:t>
            </a:r>
            <a:r>
              <a:rPr lang="id-ID" i="1" dirty="0" smtClean="0">
                <a:solidFill>
                  <a:srgbClr val="FF0000"/>
                </a:solidFill>
              </a:rPr>
              <a:t>time slot </a:t>
            </a:r>
            <a:r>
              <a:rPr lang="id-ID" dirty="0" smtClean="0">
                <a:solidFill>
                  <a:srgbClr val="FF0000"/>
                </a:solidFill>
              </a:rPr>
              <a:t>digunakan untuk pembicaraan, 1 </a:t>
            </a:r>
            <a:r>
              <a:rPr lang="id-ID" i="1" dirty="0" smtClean="0">
                <a:solidFill>
                  <a:srgbClr val="FF0000"/>
                </a:solidFill>
              </a:rPr>
              <a:t>time slot </a:t>
            </a:r>
            <a:r>
              <a:rPr lang="id-ID" dirty="0" smtClean="0">
                <a:solidFill>
                  <a:srgbClr val="FF0000"/>
                </a:solidFill>
              </a:rPr>
              <a:t>untuk sinkronisasi, dan 1 </a:t>
            </a:r>
            <a:r>
              <a:rPr lang="id-ID" i="1" dirty="0" smtClean="0">
                <a:solidFill>
                  <a:srgbClr val="FF0000"/>
                </a:solidFill>
              </a:rPr>
              <a:t>time slot </a:t>
            </a:r>
            <a:r>
              <a:rPr lang="id-ID" dirty="0" smtClean="0">
                <a:solidFill>
                  <a:srgbClr val="FF0000"/>
                </a:solidFill>
              </a:rPr>
              <a:t>untuk </a:t>
            </a:r>
            <a:r>
              <a:rPr lang="id-ID" i="1" dirty="0" smtClean="0">
                <a:solidFill>
                  <a:srgbClr val="FF0000"/>
                </a:solidFill>
              </a:rPr>
              <a:t>signaling</a:t>
            </a:r>
            <a:r>
              <a:rPr lang="id-ID" dirty="0" smtClean="0">
                <a:solidFill>
                  <a:srgbClr val="FF0000"/>
                </a:solidFill>
              </a:rPr>
              <a:t>.</a:t>
            </a:r>
            <a:r>
              <a:rPr lang="id-ID" dirty="0" smtClean="0"/>
              <a:t> Setiap </a:t>
            </a:r>
            <a:r>
              <a:rPr lang="id-ID" i="1" dirty="0" smtClean="0"/>
              <a:t>time slot </a:t>
            </a:r>
            <a:r>
              <a:rPr lang="id-ID" dirty="0" smtClean="0"/>
              <a:t>mengandung 8 bit sampel. Kanal </a:t>
            </a:r>
            <a:r>
              <a:rPr lang="id-ID" i="1" dirty="0" smtClean="0"/>
              <a:t>voice </a:t>
            </a:r>
            <a:r>
              <a:rPr lang="id-ID" dirty="0" smtClean="0"/>
              <a:t>ini kemudian dimultiplex secara sinkron ke dalam sebuah 2-Mbps data </a:t>
            </a:r>
            <a:r>
              <a:rPr lang="id-ID" i="1" dirty="0" smtClean="0"/>
              <a:t>stream</a:t>
            </a:r>
            <a:r>
              <a:rPr lang="id-ID" dirty="0" smtClean="0"/>
              <a:t>, yang biasa disebut E1. Speech code PCM ditransmisikan 8 bit per </a:t>
            </a:r>
            <a:r>
              <a:rPr lang="id-ID" i="1" dirty="0" smtClean="0"/>
              <a:t>time slot </a:t>
            </a:r>
            <a:r>
              <a:rPr lang="id-ID" dirty="0" smtClean="0"/>
              <a:t>sebanyak 8000 kali dalam satu detik.sehingga data ratenya menjadi 64 kbps.</a:t>
            </a:r>
            <a:endParaRPr lang="en-SG"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7336CE1-1A67-4435-AD15-F5430FE1773A}"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27</a:t>
            </a:fld>
            <a:endParaRPr lang="en-SG" dirty="0"/>
          </a:p>
        </p:txBody>
      </p:sp>
      <p:sp>
        <p:nvSpPr>
          <p:cNvPr id="2" name="Title 1"/>
          <p:cNvSpPr>
            <a:spLocks noGrp="1"/>
          </p:cNvSpPr>
          <p:nvPr>
            <p:ph type="title" idx="4294967295"/>
          </p:nvPr>
        </p:nvSpPr>
        <p:spPr>
          <a:xfrm>
            <a:off x="2028825" y="214313"/>
            <a:ext cx="7115175" cy="1143000"/>
          </a:xfrm>
        </p:spPr>
        <p:txBody>
          <a:bodyPr/>
          <a:lstStyle/>
          <a:p>
            <a:r>
              <a:rPr lang="en-US" dirty="0" smtClean="0"/>
              <a:t>PCM 30</a:t>
            </a:r>
            <a:endParaRPr lang="en-SG" dirty="0"/>
          </a:p>
        </p:txBody>
      </p:sp>
      <p:sp>
        <p:nvSpPr>
          <p:cNvPr id="3" name="Content Placeholder 2"/>
          <p:cNvSpPr>
            <a:spLocks noGrp="1"/>
          </p:cNvSpPr>
          <p:nvPr>
            <p:ph idx="4294967295"/>
          </p:nvPr>
        </p:nvSpPr>
        <p:spPr>
          <a:xfrm>
            <a:off x="571500" y="1600200"/>
            <a:ext cx="8572500" cy="4525963"/>
          </a:xfrm>
        </p:spPr>
        <p:txBody>
          <a:bodyPr>
            <a:normAutofit/>
          </a:bodyPr>
          <a:lstStyle/>
          <a:p>
            <a:pPr>
              <a:lnSpc>
                <a:spcPct val="110000"/>
              </a:lnSpc>
            </a:pPr>
            <a:r>
              <a:rPr lang="en-SG" sz="2400" dirty="0" smtClean="0"/>
              <a:t>PCM : </a:t>
            </a:r>
            <a:r>
              <a:rPr lang="en-SG" sz="2400" dirty="0" err="1" smtClean="0"/>
              <a:t>Singkatan</a:t>
            </a:r>
            <a:r>
              <a:rPr lang="en-SG" sz="2400" dirty="0" smtClean="0"/>
              <a:t> </a:t>
            </a:r>
            <a:r>
              <a:rPr lang="en-SG" sz="2400" dirty="0" err="1" smtClean="0"/>
              <a:t>dari</a:t>
            </a:r>
            <a:r>
              <a:rPr lang="en-SG" sz="2400" dirty="0" smtClean="0"/>
              <a:t> </a:t>
            </a:r>
            <a:r>
              <a:rPr lang="en-SG" sz="2400" i="1" dirty="0" smtClean="0"/>
              <a:t>Pulse Code Modulation, </a:t>
            </a:r>
            <a:r>
              <a:rPr lang="en-SG" sz="2400" i="1" dirty="0" err="1" smtClean="0"/>
              <a:t>modulasi</a:t>
            </a:r>
            <a:r>
              <a:rPr lang="en-SG" sz="2400" i="1" dirty="0" smtClean="0"/>
              <a:t> </a:t>
            </a:r>
            <a:r>
              <a:rPr lang="en-SG" sz="2400" i="1" dirty="0" err="1" smtClean="0"/>
              <a:t>kode</a:t>
            </a:r>
            <a:r>
              <a:rPr lang="en-SG" sz="2400" i="1" dirty="0" smtClean="0"/>
              <a:t> </a:t>
            </a:r>
            <a:r>
              <a:rPr lang="en-SG" sz="2400" i="1" dirty="0" err="1" smtClean="0"/>
              <a:t>pulsa</a:t>
            </a:r>
            <a:endParaRPr lang="en-SG" sz="2400" i="1" dirty="0" smtClean="0"/>
          </a:p>
          <a:p>
            <a:pPr>
              <a:lnSpc>
                <a:spcPct val="110000"/>
              </a:lnSpc>
            </a:pPr>
            <a:r>
              <a:rPr lang="en-SG" sz="2400" dirty="0" smtClean="0"/>
              <a:t>PCM 30 : </a:t>
            </a:r>
            <a:r>
              <a:rPr lang="en-SG" sz="2400" dirty="0" err="1" smtClean="0"/>
              <a:t>Sejenis</a:t>
            </a:r>
            <a:r>
              <a:rPr lang="en-SG" sz="2400" dirty="0" smtClean="0"/>
              <a:t> </a:t>
            </a:r>
            <a:r>
              <a:rPr lang="en-SG" sz="2400" dirty="0" err="1" smtClean="0"/>
              <a:t>teknologi</a:t>
            </a:r>
            <a:r>
              <a:rPr lang="en-SG" sz="2400" dirty="0" smtClean="0"/>
              <a:t> digital </a:t>
            </a:r>
            <a:r>
              <a:rPr lang="en-SG" sz="2400" dirty="0" err="1" smtClean="0"/>
              <a:t>dalam</a:t>
            </a:r>
            <a:r>
              <a:rPr lang="en-SG" sz="2400" dirty="0" smtClean="0"/>
              <a:t> </a:t>
            </a:r>
            <a:r>
              <a:rPr lang="en-SG" sz="2400" dirty="0" err="1" smtClean="0"/>
              <a:t>menggandakan</a:t>
            </a:r>
            <a:r>
              <a:rPr lang="en-SG" sz="2400" dirty="0" smtClean="0"/>
              <a:t> </a:t>
            </a:r>
            <a:r>
              <a:rPr lang="en-SG" sz="2400" dirty="0" err="1" smtClean="0"/>
              <a:t>kanal</a:t>
            </a:r>
            <a:r>
              <a:rPr lang="en-SG" sz="2400" dirty="0" smtClean="0"/>
              <a:t> </a:t>
            </a:r>
            <a:r>
              <a:rPr lang="en-SG" sz="2400" dirty="0" err="1" smtClean="0"/>
              <a:t>percakapan</a:t>
            </a:r>
            <a:r>
              <a:rPr lang="en-SG" sz="2400" dirty="0" smtClean="0"/>
              <a:t> </a:t>
            </a:r>
            <a:r>
              <a:rPr lang="en-SG" sz="2400" dirty="0" err="1" smtClean="0"/>
              <a:t>dari</a:t>
            </a:r>
            <a:r>
              <a:rPr lang="en-SG" sz="2400" dirty="0" smtClean="0"/>
              <a:t> </a:t>
            </a:r>
            <a:r>
              <a:rPr lang="en-SG" sz="2400" dirty="0" err="1" smtClean="0"/>
              <a:t>satu</a:t>
            </a:r>
            <a:r>
              <a:rPr lang="en-SG" sz="2400" dirty="0" smtClean="0"/>
              <a:t> </a:t>
            </a:r>
            <a:r>
              <a:rPr lang="en-SG" sz="2400" dirty="0" err="1" smtClean="0"/>
              <a:t>jalur</a:t>
            </a:r>
            <a:r>
              <a:rPr lang="en-SG" sz="2400" dirty="0" smtClean="0"/>
              <a:t> </a:t>
            </a:r>
            <a:r>
              <a:rPr lang="en-SG" sz="2400" dirty="0" err="1" smtClean="0"/>
              <a:t>fisik</a:t>
            </a:r>
            <a:r>
              <a:rPr lang="en-SG" sz="2400" dirty="0" smtClean="0"/>
              <a:t> </a:t>
            </a:r>
            <a:r>
              <a:rPr lang="en-SG" sz="2400" dirty="0" err="1" smtClean="0"/>
              <a:t>dapat</a:t>
            </a:r>
            <a:r>
              <a:rPr lang="en-SG" sz="2400" dirty="0" smtClean="0"/>
              <a:t> </a:t>
            </a:r>
            <a:r>
              <a:rPr lang="en-SG" sz="2400" dirty="0" err="1" smtClean="0"/>
              <a:t>disalurkan</a:t>
            </a:r>
            <a:r>
              <a:rPr lang="en-SG" sz="2400" dirty="0" smtClean="0"/>
              <a:t> 30 </a:t>
            </a:r>
            <a:r>
              <a:rPr lang="en-SG" sz="2400" dirty="0" err="1" smtClean="0"/>
              <a:t>percakapan</a:t>
            </a:r>
            <a:r>
              <a:rPr lang="en-SG" sz="2400" dirty="0" smtClean="0"/>
              <a:t> </a:t>
            </a:r>
            <a:r>
              <a:rPr lang="en-SG" sz="2400" dirty="0" err="1" smtClean="0"/>
              <a:t>sekaligus</a:t>
            </a:r>
            <a:r>
              <a:rPr lang="en-SG" sz="2400" dirty="0" smtClean="0"/>
              <a:t> </a:t>
            </a:r>
            <a:r>
              <a:rPr lang="fi-FI" sz="2400" dirty="0" smtClean="0"/>
              <a:t>tanpa mengganggu satu sama lain</a:t>
            </a:r>
          </a:p>
          <a:p>
            <a:pPr>
              <a:lnSpc>
                <a:spcPct val="110000"/>
              </a:lnSpc>
            </a:pPr>
            <a:r>
              <a:rPr lang="fi-FI" sz="2400" dirty="0" smtClean="0"/>
              <a:t>Salah </a:t>
            </a:r>
            <a:r>
              <a:rPr lang="en-SG" sz="2400" dirty="0" err="1" smtClean="0"/>
              <a:t>satu</a:t>
            </a:r>
            <a:r>
              <a:rPr lang="en-SG" sz="2400" dirty="0" smtClean="0"/>
              <a:t> </a:t>
            </a:r>
            <a:r>
              <a:rPr lang="en-SG" sz="2400" dirty="0" err="1" smtClean="0"/>
              <a:t>implementasi</a:t>
            </a:r>
            <a:r>
              <a:rPr lang="en-SG" sz="2400" dirty="0" smtClean="0"/>
              <a:t> </a:t>
            </a:r>
            <a:r>
              <a:rPr lang="en-SG" sz="2400" dirty="0" err="1" smtClean="0"/>
              <a:t>teknologi</a:t>
            </a:r>
            <a:r>
              <a:rPr lang="en-SG" sz="2400" dirty="0" smtClean="0"/>
              <a:t> PCM 30 </a:t>
            </a:r>
            <a:r>
              <a:rPr lang="en-SG" sz="2400" dirty="0" err="1" smtClean="0"/>
              <a:t>adalah</a:t>
            </a:r>
            <a:r>
              <a:rPr lang="en-SG" sz="2400" dirty="0" smtClean="0"/>
              <a:t> </a:t>
            </a:r>
            <a:r>
              <a:rPr lang="en-SG" sz="2400" i="1" dirty="0" smtClean="0"/>
              <a:t>Digital Subscriber </a:t>
            </a:r>
            <a:r>
              <a:rPr lang="en-SG" sz="2400" dirty="0" smtClean="0"/>
              <a:t>(DS) PCM 30 yang </a:t>
            </a:r>
            <a:r>
              <a:rPr lang="en-SG" sz="2400" dirty="0" err="1" smtClean="0"/>
              <a:t>mempunyai</a:t>
            </a:r>
            <a:r>
              <a:rPr lang="en-SG" sz="2400" dirty="0" smtClean="0"/>
              <a:t> </a:t>
            </a:r>
            <a:r>
              <a:rPr lang="en-SG" sz="2400" i="1" dirty="0" err="1" smtClean="0"/>
              <a:t>fitur</a:t>
            </a:r>
            <a:r>
              <a:rPr lang="en-SG" sz="2400" i="1" dirty="0" smtClean="0"/>
              <a:t> 30 subscriber </a:t>
            </a:r>
            <a:r>
              <a:rPr lang="en-SG" sz="2400" i="1" dirty="0" err="1" smtClean="0"/>
              <a:t>dalam</a:t>
            </a:r>
            <a:r>
              <a:rPr lang="en-SG" sz="2400" i="1" dirty="0" smtClean="0"/>
              <a:t> </a:t>
            </a:r>
            <a:r>
              <a:rPr lang="en-SG" sz="2400" i="1" dirty="0" err="1" smtClean="0"/>
              <a:t>satu</a:t>
            </a:r>
            <a:r>
              <a:rPr lang="en-SG" sz="2400" i="1" dirty="0" smtClean="0"/>
              <a:t> </a:t>
            </a:r>
            <a:r>
              <a:rPr lang="fi-FI" sz="2400" dirty="0" smtClean="0"/>
              <a:t>modul, kecepatan proses koneksi </a:t>
            </a:r>
            <a:r>
              <a:rPr lang="fi-FI" sz="2400" i="1" dirty="0" smtClean="0"/>
              <a:t>link PCM antara sisi exchange </a:t>
            </a:r>
            <a:r>
              <a:rPr lang="es-ES" sz="2400" dirty="0" smtClean="0"/>
              <a:t>dan </a:t>
            </a:r>
            <a:r>
              <a:rPr lang="es-ES" sz="2400" dirty="0" err="1" smtClean="0"/>
              <a:t>sisi</a:t>
            </a:r>
            <a:r>
              <a:rPr lang="es-ES" sz="2400" dirty="0" smtClean="0"/>
              <a:t> </a:t>
            </a:r>
            <a:r>
              <a:rPr lang="es-ES" sz="2400" i="1" dirty="0" err="1" smtClean="0"/>
              <a:t>subscriber</a:t>
            </a:r>
            <a:r>
              <a:rPr lang="es-ES" sz="2400" i="1" dirty="0" smtClean="0"/>
              <a:t> 2.048Mb/</a:t>
            </a:r>
            <a:r>
              <a:rPr lang="es-ES" sz="2400" i="1" dirty="0" err="1" smtClean="0"/>
              <a:t>detik</a:t>
            </a:r>
            <a:r>
              <a:rPr lang="es-ES" sz="2400" i="1" dirty="0" smtClean="0"/>
              <a:t>.</a:t>
            </a:r>
            <a:endParaRPr lang="en-SG"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3991E84-2C46-4B6E-A247-22A27C92EA81}"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28</a:t>
            </a:fld>
            <a:endParaRPr lang="en-SG" dirty="0"/>
          </a:p>
        </p:txBody>
      </p:sp>
      <p:sp>
        <p:nvSpPr>
          <p:cNvPr id="3" name="Content Placeholder 2"/>
          <p:cNvSpPr>
            <a:spLocks noGrp="1"/>
          </p:cNvSpPr>
          <p:nvPr>
            <p:ph idx="4294967295"/>
          </p:nvPr>
        </p:nvSpPr>
        <p:spPr>
          <a:xfrm>
            <a:off x="0" y="1600200"/>
            <a:ext cx="8858250" cy="4525963"/>
          </a:xfrm>
        </p:spPr>
        <p:txBody>
          <a:bodyPr>
            <a:noAutofit/>
          </a:bodyPr>
          <a:lstStyle/>
          <a:p>
            <a:pPr algn="just">
              <a:lnSpc>
                <a:spcPct val="150000"/>
              </a:lnSpc>
            </a:pPr>
            <a:r>
              <a:rPr lang="en-SG" sz="2000" dirty="0" err="1" smtClean="0"/>
              <a:t>Sistem</a:t>
            </a:r>
            <a:r>
              <a:rPr lang="en-SG" sz="2000" dirty="0" smtClean="0"/>
              <a:t> </a:t>
            </a:r>
            <a:r>
              <a:rPr lang="en-SG" sz="2000" dirty="0" err="1" smtClean="0"/>
              <a:t>langganan</a:t>
            </a:r>
            <a:r>
              <a:rPr lang="en-SG" sz="2000" dirty="0" smtClean="0"/>
              <a:t> (</a:t>
            </a:r>
            <a:r>
              <a:rPr lang="en-SG" sz="2000" i="1" dirty="0" smtClean="0"/>
              <a:t>Digital Subscriber) DS-PCM30 </a:t>
            </a:r>
            <a:r>
              <a:rPr lang="en-SG" sz="2000" i="1" dirty="0" err="1" smtClean="0"/>
              <a:t>mulai</a:t>
            </a:r>
            <a:r>
              <a:rPr lang="en-SG" sz="2000" i="1" dirty="0" smtClean="0"/>
              <a:t> </a:t>
            </a:r>
            <a:r>
              <a:rPr lang="en-SG" sz="2000" dirty="0" err="1" smtClean="0"/>
              <a:t>dikembangkan</a:t>
            </a:r>
            <a:r>
              <a:rPr lang="en-SG" sz="2000" dirty="0" smtClean="0"/>
              <a:t> </a:t>
            </a:r>
            <a:r>
              <a:rPr lang="en-SG" sz="2000" dirty="0" err="1" smtClean="0"/>
              <a:t>untuk</a:t>
            </a:r>
            <a:r>
              <a:rPr lang="en-SG" sz="2000" dirty="0" smtClean="0"/>
              <a:t> </a:t>
            </a:r>
            <a:r>
              <a:rPr lang="en-SG" sz="2000" dirty="0" err="1" smtClean="0"/>
              <a:t>memberikan</a:t>
            </a:r>
            <a:r>
              <a:rPr lang="en-SG" sz="2000" dirty="0" smtClean="0"/>
              <a:t> </a:t>
            </a:r>
            <a:r>
              <a:rPr lang="en-SG" sz="2000" dirty="0" err="1" smtClean="0"/>
              <a:t>harga</a:t>
            </a:r>
            <a:r>
              <a:rPr lang="en-SG" sz="2000" dirty="0" smtClean="0"/>
              <a:t> yang </a:t>
            </a:r>
            <a:r>
              <a:rPr lang="en-SG" sz="2000" dirty="0" err="1" smtClean="0"/>
              <a:t>efektif</a:t>
            </a:r>
            <a:r>
              <a:rPr lang="en-SG" sz="2000" dirty="0" smtClean="0"/>
              <a:t> </a:t>
            </a:r>
            <a:r>
              <a:rPr lang="en-SG" sz="2000" dirty="0" err="1" smtClean="0"/>
              <a:t>dan</a:t>
            </a:r>
            <a:r>
              <a:rPr lang="en-SG" sz="2000" dirty="0" smtClean="0"/>
              <a:t> </a:t>
            </a:r>
            <a:r>
              <a:rPr lang="en-SG" sz="2000" dirty="0" err="1" smtClean="0"/>
              <a:t>penyelesaiannya</a:t>
            </a:r>
            <a:r>
              <a:rPr lang="en-SG" sz="2000" dirty="0" smtClean="0"/>
              <a:t> </a:t>
            </a:r>
            <a:r>
              <a:rPr lang="en-SG" sz="2000" dirty="0" err="1" smtClean="0"/>
              <a:t>dapat</a:t>
            </a:r>
            <a:r>
              <a:rPr lang="en-SG" sz="2000" dirty="0" smtClean="0"/>
              <a:t> </a:t>
            </a:r>
            <a:r>
              <a:rPr lang="en-SG" sz="2000" dirty="0" err="1" smtClean="0"/>
              <a:t>diandalkan</a:t>
            </a:r>
            <a:r>
              <a:rPr lang="en-SG" sz="2000" dirty="0" smtClean="0"/>
              <a:t> </a:t>
            </a:r>
            <a:r>
              <a:rPr lang="en-SG" sz="2000" dirty="0" err="1" smtClean="0"/>
              <a:t>untuk</a:t>
            </a:r>
            <a:r>
              <a:rPr lang="en-SG" sz="2000" dirty="0" smtClean="0"/>
              <a:t> </a:t>
            </a:r>
            <a:r>
              <a:rPr lang="en-SG" sz="2000" dirty="0" err="1" smtClean="0"/>
              <a:t>sambungan</a:t>
            </a:r>
            <a:r>
              <a:rPr lang="en-SG" sz="2000" dirty="0" smtClean="0"/>
              <a:t> </a:t>
            </a:r>
            <a:r>
              <a:rPr lang="en-SG" sz="2000" dirty="0" err="1" smtClean="0"/>
              <a:t>dari</a:t>
            </a:r>
            <a:r>
              <a:rPr lang="en-SG" sz="2000" dirty="0" smtClean="0"/>
              <a:t> line </a:t>
            </a:r>
            <a:r>
              <a:rPr lang="sv-SE" sz="2000" dirty="0" smtClean="0"/>
              <a:t>langganan jaringan telekomunikasi. Cocok digunakan untuk </a:t>
            </a:r>
            <a:r>
              <a:rPr lang="en-SG" sz="2000" dirty="0" err="1" smtClean="0"/>
              <a:t>daerah</a:t>
            </a:r>
            <a:r>
              <a:rPr lang="en-SG" sz="2000" dirty="0" smtClean="0"/>
              <a:t> </a:t>
            </a:r>
            <a:r>
              <a:rPr lang="en-SG" sz="2000" dirty="0" err="1" smtClean="0"/>
              <a:t>kota</a:t>
            </a:r>
            <a:r>
              <a:rPr lang="en-SG" sz="2000" dirty="0" smtClean="0"/>
              <a:t>, </a:t>
            </a:r>
            <a:r>
              <a:rPr lang="en-SG" sz="2000" dirty="0" err="1" smtClean="0"/>
              <a:t>pinggiran</a:t>
            </a:r>
            <a:r>
              <a:rPr lang="en-SG" sz="2000" dirty="0" smtClean="0"/>
              <a:t> </a:t>
            </a:r>
            <a:r>
              <a:rPr lang="en-SG" sz="2000" dirty="0" err="1" smtClean="0"/>
              <a:t>kota</a:t>
            </a:r>
            <a:r>
              <a:rPr lang="en-SG" sz="2000" dirty="0" smtClean="0"/>
              <a:t> </a:t>
            </a:r>
            <a:r>
              <a:rPr lang="en-SG" sz="2000" dirty="0" err="1" smtClean="0"/>
              <a:t>dan</a:t>
            </a:r>
            <a:r>
              <a:rPr lang="en-SG" sz="2000" dirty="0" smtClean="0"/>
              <a:t> </a:t>
            </a:r>
            <a:r>
              <a:rPr lang="en-SG" sz="2000" dirty="0" err="1" smtClean="0"/>
              <a:t>daerah</a:t>
            </a:r>
            <a:r>
              <a:rPr lang="en-SG" sz="2000" dirty="0" smtClean="0"/>
              <a:t> </a:t>
            </a:r>
            <a:r>
              <a:rPr lang="en-SG" sz="2000" dirty="0" err="1" smtClean="0"/>
              <a:t>pedesaan</a:t>
            </a:r>
            <a:r>
              <a:rPr lang="en-SG" sz="2000" dirty="0" smtClean="0"/>
              <a:t>, </a:t>
            </a:r>
            <a:r>
              <a:rPr lang="en-SG" sz="2000" dirty="0" err="1" smtClean="0"/>
              <a:t>sistem</a:t>
            </a:r>
            <a:r>
              <a:rPr lang="en-SG" sz="2000" dirty="0" smtClean="0"/>
              <a:t> DSPCM 30 </a:t>
            </a:r>
            <a:r>
              <a:rPr lang="en-SG" sz="2000" dirty="0" err="1" smtClean="0"/>
              <a:t>banyak</a:t>
            </a:r>
            <a:r>
              <a:rPr lang="en-SG" sz="2000" dirty="0" smtClean="0"/>
              <a:t> </a:t>
            </a:r>
            <a:r>
              <a:rPr lang="en-SG" sz="2000" dirty="0" err="1" smtClean="0"/>
              <a:t>mencapai</a:t>
            </a:r>
            <a:r>
              <a:rPr lang="en-SG" sz="2000" dirty="0" smtClean="0"/>
              <a:t> </a:t>
            </a:r>
            <a:r>
              <a:rPr lang="en-SG" sz="2000" dirty="0" err="1" smtClean="0"/>
              <a:t>kemajuan</a:t>
            </a:r>
            <a:r>
              <a:rPr lang="en-SG" sz="2000" dirty="0" smtClean="0"/>
              <a:t> </a:t>
            </a:r>
            <a:r>
              <a:rPr lang="en-SG" sz="2000" dirty="0" err="1" smtClean="0"/>
              <a:t>untuk</a:t>
            </a:r>
            <a:r>
              <a:rPr lang="en-SG" sz="2000" dirty="0" smtClean="0"/>
              <a:t> </a:t>
            </a:r>
            <a:r>
              <a:rPr lang="en-SG" sz="2000" dirty="0" err="1" smtClean="0"/>
              <a:t>penghematan</a:t>
            </a:r>
            <a:r>
              <a:rPr lang="en-SG" sz="2000" dirty="0" smtClean="0"/>
              <a:t> </a:t>
            </a:r>
            <a:r>
              <a:rPr lang="en-SG" sz="2000" dirty="0" err="1" smtClean="0"/>
              <a:t>di</a:t>
            </a:r>
            <a:r>
              <a:rPr lang="en-SG" sz="2000" dirty="0" smtClean="0"/>
              <a:t> </a:t>
            </a:r>
            <a:r>
              <a:rPr lang="en-SG" sz="2000" dirty="0" err="1" smtClean="0"/>
              <a:t>kabel</a:t>
            </a:r>
            <a:r>
              <a:rPr lang="en-SG" sz="2000" dirty="0" smtClean="0"/>
              <a:t> </a:t>
            </a:r>
            <a:r>
              <a:rPr lang="en-SG" sz="2000" dirty="0" err="1" smtClean="0"/>
              <a:t>jaringan</a:t>
            </a:r>
            <a:r>
              <a:rPr lang="en-SG" sz="2000" dirty="0" smtClean="0"/>
              <a:t> </a:t>
            </a:r>
            <a:r>
              <a:rPr lang="en-SG" sz="2000" dirty="0" err="1" smtClean="0"/>
              <a:t>langganan</a:t>
            </a:r>
            <a:r>
              <a:rPr lang="en-SG" sz="2000" dirty="0" smtClean="0"/>
              <a:t>. </a:t>
            </a:r>
            <a:r>
              <a:rPr lang="en-SG" sz="2000" dirty="0" err="1" smtClean="0"/>
              <a:t>Kehilangan</a:t>
            </a:r>
            <a:r>
              <a:rPr lang="en-SG" sz="2000" dirty="0" smtClean="0"/>
              <a:t> </a:t>
            </a:r>
            <a:r>
              <a:rPr lang="en-SG" sz="2000" dirty="0" err="1" smtClean="0"/>
              <a:t>penerimaan</a:t>
            </a:r>
            <a:r>
              <a:rPr lang="en-SG" sz="2000" dirty="0" smtClean="0"/>
              <a:t> </a:t>
            </a:r>
            <a:r>
              <a:rPr lang="en-SG" sz="2000" dirty="0" err="1" smtClean="0"/>
              <a:t>dapat</a:t>
            </a:r>
            <a:r>
              <a:rPr lang="en-SG" sz="2000" dirty="0" smtClean="0"/>
              <a:t> pula </a:t>
            </a:r>
            <a:r>
              <a:rPr lang="en-SG" sz="2000" dirty="0" err="1" smtClean="0"/>
              <a:t>dikecilkan</a:t>
            </a:r>
            <a:r>
              <a:rPr lang="en-SG" sz="2000" dirty="0" smtClean="0"/>
              <a:t> </a:t>
            </a:r>
            <a:r>
              <a:rPr lang="en-SG" sz="2000" dirty="0" err="1" smtClean="0"/>
              <a:t>dalam</a:t>
            </a:r>
            <a:r>
              <a:rPr lang="en-SG" sz="2000" dirty="0" smtClean="0"/>
              <a:t> </a:t>
            </a:r>
            <a:r>
              <a:rPr lang="en-SG" sz="2000" dirty="0" err="1" smtClean="0"/>
              <a:t>bagian</a:t>
            </a:r>
            <a:r>
              <a:rPr lang="en-SG" sz="2000" dirty="0" smtClean="0"/>
              <a:t> </a:t>
            </a:r>
            <a:r>
              <a:rPr lang="en-SG" sz="2000" dirty="0" err="1" smtClean="0"/>
              <a:t>dari</a:t>
            </a:r>
            <a:r>
              <a:rPr lang="en-SG" sz="2000" dirty="0" smtClean="0"/>
              <a:t> </a:t>
            </a:r>
            <a:r>
              <a:rPr lang="en-SG" sz="2000" dirty="0" err="1" smtClean="0"/>
              <a:t>saturasi</a:t>
            </a:r>
            <a:r>
              <a:rPr lang="en-SG" sz="2000" dirty="0" smtClean="0"/>
              <a:t> </a:t>
            </a:r>
            <a:r>
              <a:rPr lang="en-SG" sz="2000" dirty="0" err="1" smtClean="0"/>
              <a:t>dari</a:t>
            </a:r>
            <a:r>
              <a:rPr lang="en-SG" sz="2000" dirty="0" smtClean="0"/>
              <a:t> </a:t>
            </a:r>
            <a:r>
              <a:rPr lang="en-SG" sz="2000" dirty="0" err="1" smtClean="0"/>
              <a:t>fasilitas</a:t>
            </a:r>
            <a:r>
              <a:rPr lang="en-SG" sz="2000" dirty="0" smtClean="0"/>
              <a:t> </a:t>
            </a:r>
            <a:r>
              <a:rPr lang="en-SG" sz="2000" dirty="0" err="1" smtClean="0"/>
              <a:t>jaringan</a:t>
            </a:r>
            <a:r>
              <a:rPr lang="en-SG" sz="2000" dirty="0" smtClean="0"/>
              <a:t> </a:t>
            </a:r>
            <a:r>
              <a:rPr lang="en-SG" sz="2000" dirty="0" err="1" smtClean="0"/>
              <a:t>pelanggan</a:t>
            </a:r>
            <a:r>
              <a:rPr lang="en-SG" sz="2000" dirty="0" smtClean="0"/>
              <a:t> (</a:t>
            </a:r>
            <a:r>
              <a:rPr lang="en-SG" sz="2000" dirty="0" err="1" smtClean="0"/>
              <a:t>hampir</a:t>
            </a:r>
            <a:r>
              <a:rPr lang="en-SG" sz="2000" dirty="0" smtClean="0"/>
              <a:t> </a:t>
            </a:r>
            <a:r>
              <a:rPr lang="en-SG" sz="2000" dirty="0" err="1" smtClean="0"/>
              <a:t>dalam</a:t>
            </a:r>
            <a:r>
              <a:rPr lang="en-SG" sz="2000" dirty="0" smtClean="0"/>
              <a:t> area </a:t>
            </a:r>
            <a:r>
              <a:rPr lang="en-SG" sz="2000" dirty="0" err="1" smtClean="0"/>
              <a:t>perkotaan</a:t>
            </a:r>
            <a:r>
              <a:rPr lang="en-SG" sz="2000" dirty="0" smtClean="0"/>
              <a:t>) </a:t>
            </a:r>
            <a:r>
              <a:rPr lang="en-SG" sz="2000" dirty="0" err="1" smtClean="0"/>
              <a:t>atau</a:t>
            </a:r>
            <a:r>
              <a:rPr lang="en-SG" sz="2000" dirty="0" smtClean="0"/>
              <a:t> </a:t>
            </a:r>
            <a:r>
              <a:rPr lang="en-SG" sz="2000" dirty="0" err="1" smtClean="0"/>
              <a:t>kekurangan</a:t>
            </a:r>
            <a:r>
              <a:rPr lang="en-SG" sz="2000" dirty="0" smtClean="0"/>
              <a:t> </a:t>
            </a:r>
            <a:r>
              <a:rPr lang="en-SG" sz="2000" dirty="0" err="1" smtClean="0"/>
              <a:t>dari</a:t>
            </a:r>
            <a:r>
              <a:rPr lang="en-SG" sz="2000" dirty="0" smtClean="0"/>
              <a:t> </a:t>
            </a:r>
            <a:r>
              <a:rPr lang="en-SG" sz="2000" dirty="0" err="1" smtClean="0"/>
              <a:t>mereka</a:t>
            </a:r>
            <a:r>
              <a:rPr lang="en-SG" sz="2000" dirty="0" smtClean="0"/>
              <a:t> (</a:t>
            </a:r>
            <a:r>
              <a:rPr lang="en-SG" sz="2000" dirty="0" err="1" smtClean="0"/>
              <a:t>hampir</a:t>
            </a:r>
            <a:r>
              <a:rPr lang="en-SG" sz="2000" dirty="0" smtClean="0"/>
              <a:t> </a:t>
            </a:r>
            <a:r>
              <a:rPr lang="en-SG" sz="2000" dirty="0" err="1" smtClean="0"/>
              <a:t>di</a:t>
            </a:r>
            <a:r>
              <a:rPr lang="en-SG" sz="2000" dirty="0" smtClean="0"/>
              <a:t> </a:t>
            </a:r>
            <a:r>
              <a:rPr lang="en-SG" sz="2000" dirty="0" err="1" smtClean="0"/>
              <a:t>daerah</a:t>
            </a:r>
            <a:r>
              <a:rPr lang="en-SG" sz="2000" dirty="0" smtClean="0"/>
              <a:t> </a:t>
            </a:r>
            <a:r>
              <a:rPr lang="en-SG" sz="2000" dirty="0" err="1" smtClean="0"/>
              <a:t>pedesaan</a:t>
            </a:r>
            <a:r>
              <a:rPr lang="en-SG" sz="2000" dirty="0" smtClean="0"/>
              <a:t>). </a:t>
            </a:r>
            <a:r>
              <a:rPr lang="en-SG" sz="2000" dirty="0" err="1" smtClean="0"/>
              <a:t>Ketentuan</a:t>
            </a:r>
            <a:r>
              <a:rPr lang="en-SG" sz="2000" dirty="0" smtClean="0"/>
              <a:t> </a:t>
            </a:r>
            <a:r>
              <a:rPr lang="en-SG" sz="2000" dirty="0" err="1" smtClean="0"/>
              <a:t>menggunakan</a:t>
            </a:r>
            <a:r>
              <a:rPr lang="en-SG" sz="2000" dirty="0" smtClean="0"/>
              <a:t> </a:t>
            </a:r>
            <a:r>
              <a:rPr lang="en-SG" sz="2000" dirty="0" err="1" smtClean="0"/>
              <a:t>aplikasi</a:t>
            </a:r>
            <a:r>
              <a:rPr lang="en-SG" sz="2000" dirty="0" smtClean="0"/>
              <a:t> </a:t>
            </a:r>
            <a:r>
              <a:rPr lang="en-SG" sz="2000" dirty="0" err="1" smtClean="0"/>
              <a:t>dari</a:t>
            </a:r>
            <a:r>
              <a:rPr lang="en-SG" sz="2000" dirty="0" smtClean="0"/>
              <a:t> </a:t>
            </a:r>
            <a:r>
              <a:rPr lang="en-SG" sz="2000" dirty="0" err="1" smtClean="0"/>
              <a:t>sistem</a:t>
            </a:r>
            <a:r>
              <a:rPr lang="en-SG" sz="2000" dirty="0" smtClean="0"/>
              <a:t> DS-PCM30 </a:t>
            </a:r>
            <a:r>
              <a:rPr lang="en-SG" sz="2000" dirty="0" err="1" smtClean="0"/>
              <a:t>adalah</a:t>
            </a:r>
            <a:r>
              <a:rPr lang="en-SG" sz="2000" dirty="0" smtClean="0"/>
              <a:t> 30 x 64 Kb/s </a:t>
            </a:r>
            <a:r>
              <a:rPr lang="en-SG" sz="2000" i="1" dirty="0" smtClean="0"/>
              <a:t>channel </a:t>
            </a:r>
            <a:r>
              <a:rPr lang="en-SG" sz="2000" i="1" dirty="0" err="1" smtClean="0"/>
              <a:t>pelanggan</a:t>
            </a:r>
            <a:r>
              <a:rPr lang="en-SG" sz="2000" i="1" dirty="0" smtClean="0"/>
              <a:t> </a:t>
            </a:r>
            <a:r>
              <a:rPr lang="en-SG" sz="2000" dirty="0" err="1" smtClean="0"/>
              <a:t>atau</a:t>
            </a:r>
            <a:r>
              <a:rPr lang="en-SG" sz="2000" dirty="0" smtClean="0"/>
              <a:t> </a:t>
            </a:r>
            <a:r>
              <a:rPr lang="en-SG" sz="2000" dirty="0" err="1" smtClean="0"/>
              <a:t>lebih</a:t>
            </a:r>
            <a:r>
              <a:rPr lang="en-SG" sz="2000" dirty="0" smtClean="0"/>
              <a:t> </a:t>
            </a:r>
            <a:r>
              <a:rPr lang="en-SG" sz="2000" dirty="0" err="1" smtClean="0"/>
              <a:t>dari</a:t>
            </a:r>
            <a:r>
              <a:rPr lang="en-SG" sz="2000" dirty="0" smtClean="0"/>
              <a:t> </a:t>
            </a:r>
            <a:r>
              <a:rPr lang="en-SG" sz="2000" dirty="0" err="1" smtClean="0"/>
              <a:t>satu-satunya</a:t>
            </a:r>
            <a:r>
              <a:rPr lang="en-SG" sz="2000" dirty="0" smtClean="0"/>
              <a:t> 2 Mb/s </a:t>
            </a:r>
            <a:r>
              <a:rPr lang="en-SG" sz="2000" dirty="0" err="1" smtClean="0"/>
              <a:t>tembaga</a:t>
            </a:r>
            <a:r>
              <a:rPr lang="en-SG" sz="2000" dirty="0" smtClean="0"/>
              <a:t>, </a:t>
            </a:r>
            <a:r>
              <a:rPr lang="en-SG" sz="2000" dirty="0" err="1" smtClean="0"/>
              <a:t>atau</a:t>
            </a:r>
            <a:r>
              <a:rPr lang="en-SG" sz="2000" dirty="0" smtClean="0"/>
              <a:t> </a:t>
            </a:r>
            <a:r>
              <a:rPr lang="en-SG" sz="2000" i="1" dirty="0" smtClean="0"/>
              <a:t>link radio.</a:t>
            </a:r>
            <a:endParaRPr lang="en-SG" sz="2000"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F11267D-3EF7-4095-A07E-F67EB4B8554E}"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29</a:t>
            </a:fld>
            <a:endParaRPr lang="en-SG" dirty="0"/>
          </a:p>
        </p:txBody>
      </p:sp>
      <p:sp>
        <p:nvSpPr>
          <p:cNvPr id="2" name="Title 1"/>
          <p:cNvSpPr>
            <a:spLocks noGrp="1"/>
          </p:cNvSpPr>
          <p:nvPr>
            <p:ph type="title" idx="4294967295"/>
          </p:nvPr>
        </p:nvSpPr>
        <p:spPr>
          <a:xfrm>
            <a:off x="2028825" y="214313"/>
            <a:ext cx="7115175" cy="1143000"/>
          </a:xfrm>
        </p:spPr>
        <p:txBody>
          <a:bodyPr/>
          <a:lstStyle/>
          <a:p>
            <a:r>
              <a:rPr lang="en-SG" dirty="0" smtClean="0"/>
              <a:t>DS PCM 30</a:t>
            </a:r>
            <a:endParaRPr lang="en-SG" dirty="0"/>
          </a:p>
        </p:txBody>
      </p:sp>
      <p:pic>
        <p:nvPicPr>
          <p:cNvPr id="8194" name="Picture 2"/>
          <p:cNvPicPr>
            <a:picLocks noChangeAspect="1" noChangeArrowheads="1"/>
          </p:cNvPicPr>
          <p:nvPr/>
        </p:nvPicPr>
        <p:blipFill>
          <a:blip r:embed="rId2"/>
          <a:srcRect/>
          <a:stretch>
            <a:fillRect/>
          </a:stretch>
        </p:blipFill>
        <p:spPr bwMode="auto">
          <a:xfrm>
            <a:off x="1785918" y="2143116"/>
            <a:ext cx="5776922" cy="3758479"/>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90AD29B-56D6-4537-854D-8728D62520CC}"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3</a:t>
            </a:fld>
            <a:endParaRPr lang="en-SG" dirty="0"/>
          </a:p>
        </p:txBody>
      </p:sp>
      <p:sp>
        <p:nvSpPr>
          <p:cNvPr id="2" name="Title 1"/>
          <p:cNvSpPr>
            <a:spLocks noGrp="1"/>
          </p:cNvSpPr>
          <p:nvPr>
            <p:ph type="title" idx="4294967295"/>
          </p:nvPr>
        </p:nvSpPr>
        <p:spPr>
          <a:xfrm>
            <a:off x="2028825" y="214313"/>
            <a:ext cx="7115175" cy="1143000"/>
          </a:xfrm>
        </p:spPr>
        <p:txBody>
          <a:bodyPr/>
          <a:lstStyle/>
          <a:p>
            <a:r>
              <a:rPr lang="en-US" dirty="0" smtClean="0"/>
              <a:t>PENDAHULUAN</a:t>
            </a:r>
            <a:endParaRPr lang="en-SG" dirty="0"/>
          </a:p>
        </p:txBody>
      </p:sp>
      <p:sp>
        <p:nvSpPr>
          <p:cNvPr id="3" name="Content Placeholder 2"/>
          <p:cNvSpPr>
            <a:spLocks noGrp="1"/>
          </p:cNvSpPr>
          <p:nvPr>
            <p:ph idx="4294967295"/>
          </p:nvPr>
        </p:nvSpPr>
        <p:spPr>
          <a:xfrm>
            <a:off x="0" y="1600200"/>
            <a:ext cx="8329613" cy="4525963"/>
          </a:xfrm>
        </p:spPr>
        <p:txBody>
          <a:bodyPr>
            <a:noAutofit/>
          </a:bodyPr>
          <a:lstStyle/>
          <a:p>
            <a:r>
              <a:rPr lang="id-ID" sz="2200" dirty="0" smtClean="0"/>
              <a:t>Pada umumnya, sistem transmisi yang ada di dalam jaringan telekomunikasi memiliki kapasitas yang melebihi kapasitas yang dibutuhkan satu user</a:t>
            </a:r>
          </a:p>
          <a:p>
            <a:r>
              <a:rPr lang="id-ID" sz="2200" dirty="0" smtClean="0"/>
              <a:t>Dengan demikian sangat mungkin untuk menggunakan bandwidth yang ada seefisien mungkin oleh lebih dari satu user</a:t>
            </a:r>
          </a:p>
          <a:p>
            <a:r>
              <a:rPr lang="id-ID" sz="2200" dirty="0" smtClean="0"/>
              <a:t>Teknik menggabungkan beberapa sinyal untuk dikirimkan secara berbarengan pada satu kanal transmisi disebut </a:t>
            </a:r>
            <a:r>
              <a:rPr lang="id-ID" sz="2200" i="1" dirty="0" smtClean="0"/>
              <a:t>multiplexing</a:t>
            </a:r>
          </a:p>
          <a:p>
            <a:pPr lvl="1"/>
            <a:r>
              <a:rPr lang="id-ID" sz="1800" dirty="0" smtClean="0"/>
              <a:t>Perangkat yang melaksanakan multiplexing disebut </a:t>
            </a:r>
            <a:r>
              <a:rPr lang="id-ID" sz="1800" i="1" dirty="0" smtClean="0"/>
              <a:t>multiplexer </a:t>
            </a:r>
            <a:r>
              <a:rPr lang="id-ID" sz="1800" dirty="0" smtClean="0"/>
              <a:t>(mux)</a:t>
            </a:r>
          </a:p>
          <a:p>
            <a:r>
              <a:rPr lang="id-ID" sz="2200" dirty="0" smtClean="0"/>
              <a:t>Di sisi penerima, gabungan sinyal itu akan kembali dipisahkan sesuai dengan tujuan masing-masing. Proses ini disebut demultiplexing</a:t>
            </a:r>
          </a:p>
          <a:p>
            <a:pPr lvl="1"/>
            <a:r>
              <a:rPr lang="id-ID" sz="1800" dirty="0" smtClean="0"/>
              <a:t>Perangkat yang melaksanakan demultiplexing disebut </a:t>
            </a:r>
            <a:r>
              <a:rPr lang="id-ID" sz="1800" i="1" dirty="0" smtClean="0"/>
              <a:t>demultiplexer </a:t>
            </a:r>
            <a:r>
              <a:rPr lang="id-ID" sz="1800" dirty="0" smtClean="0"/>
              <a:t>(demux)</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D2A84CE9-6794-42A7-BEBF-63D55FFB2550}" type="datetime1">
              <a:rPr lang="en-US" smtClean="0"/>
              <a:t>7/14/2022</a:t>
            </a:fld>
            <a:endParaRPr lang="en-SG" dirty="0"/>
          </a:p>
        </p:txBody>
      </p:sp>
      <p:sp>
        <p:nvSpPr>
          <p:cNvPr id="8" name="Footer Placeholder 7"/>
          <p:cNvSpPr>
            <a:spLocks noGrp="1"/>
          </p:cNvSpPr>
          <p:nvPr>
            <p:ph type="ftr" sz="quarter" idx="11"/>
          </p:nvPr>
        </p:nvSpPr>
        <p:spPr/>
        <p:txBody>
          <a:bodyPr/>
          <a:lstStyle/>
          <a:p>
            <a:r>
              <a:rPr lang="en-US" smtClean="0"/>
              <a:t>Komunikasi Data</a:t>
            </a:r>
            <a:endParaRPr lang="en-SG" dirty="0"/>
          </a:p>
        </p:txBody>
      </p:sp>
      <p:sp>
        <p:nvSpPr>
          <p:cNvPr id="7" name="Slide Number Placeholder 6"/>
          <p:cNvSpPr>
            <a:spLocks noGrp="1"/>
          </p:cNvSpPr>
          <p:nvPr>
            <p:ph type="sldNum" sz="quarter" idx="12"/>
          </p:nvPr>
        </p:nvSpPr>
        <p:spPr/>
        <p:txBody>
          <a:bodyPr/>
          <a:lstStyle/>
          <a:p>
            <a:fld id="{33FE6DC0-3D3F-452A-B58D-D3787DC8F01A}" type="slidenum">
              <a:rPr lang="en-SG" smtClean="0"/>
              <a:pPr/>
              <a:t>30</a:t>
            </a:fld>
            <a:endParaRPr lang="en-SG" dirty="0"/>
          </a:p>
        </p:txBody>
      </p:sp>
      <p:sp>
        <p:nvSpPr>
          <p:cNvPr id="140290" name="Rectangle 2"/>
          <p:cNvSpPr>
            <a:spLocks noGrp="1" noChangeArrowheads="1"/>
          </p:cNvSpPr>
          <p:nvPr>
            <p:ph type="title" idx="4294967295"/>
          </p:nvPr>
        </p:nvSpPr>
        <p:spPr>
          <a:xfrm>
            <a:off x="0" y="44450"/>
            <a:ext cx="8229600" cy="1143000"/>
          </a:xfrm>
        </p:spPr>
        <p:txBody>
          <a:bodyPr>
            <a:normAutofit fontScale="90000"/>
          </a:bodyPr>
          <a:lstStyle/>
          <a:p>
            <a:r>
              <a:rPr lang="id-ID" sz="3600"/>
              <a:t>PCM-30</a:t>
            </a:r>
            <a:br>
              <a:rPr lang="id-ID" sz="3600"/>
            </a:br>
            <a:r>
              <a:rPr lang="id-ID" sz="3600"/>
              <a:t>(</a:t>
            </a:r>
            <a:r>
              <a:rPr lang="en-US" sz="3600"/>
              <a:t>Recommendation </a:t>
            </a:r>
            <a:r>
              <a:rPr lang="id-ID" sz="3600"/>
              <a:t>ITU-T </a:t>
            </a:r>
            <a:r>
              <a:rPr lang="en-US" sz="3600"/>
              <a:t>G.704</a:t>
            </a:r>
            <a:r>
              <a:rPr lang="id-ID" sz="3600"/>
              <a:t>)</a:t>
            </a:r>
            <a:endParaRPr lang="en-US" sz="3600"/>
          </a:p>
        </p:txBody>
      </p:sp>
      <p:sp>
        <p:nvSpPr>
          <p:cNvPr id="140295" name="Rectangle 7"/>
          <p:cNvSpPr>
            <a:spLocks noGrp="1" noChangeArrowheads="1"/>
          </p:cNvSpPr>
          <p:nvPr>
            <p:ph type="body" idx="4294967295"/>
          </p:nvPr>
        </p:nvSpPr>
        <p:spPr>
          <a:xfrm>
            <a:off x="0" y="4452938"/>
            <a:ext cx="8229600" cy="1833562"/>
          </a:xfrm>
        </p:spPr>
        <p:txBody>
          <a:bodyPr/>
          <a:lstStyle/>
          <a:p>
            <a:r>
              <a:rPr lang="id-ID" sz="2000"/>
              <a:t>Frame rate = 8000 sample/detik * 8 bits * 32 = 2,048 Mbps</a:t>
            </a:r>
          </a:p>
          <a:p>
            <a:pPr lvl="1"/>
            <a:r>
              <a:rPr lang="id-ID" sz="1800"/>
              <a:t>Orang biasanya menyebut rate 2 Mbps saja</a:t>
            </a:r>
          </a:p>
          <a:p>
            <a:r>
              <a:rPr lang="id-ID" sz="2000"/>
              <a:t>Timeslot 0 untuk keperluan sinkronisasi</a:t>
            </a:r>
          </a:p>
          <a:p>
            <a:r>
              <a:rPr lang="id-ID" sz="2000"/>
              <a:t>Timeslot 16 untuk signaling</a:t>
            </a:r>
          </a:p>
          <a:p>
            <a:endParaRPr lang="en-US" sz="2000"/>
          </a:p>
        </p:txBody>
      </p:sp>
      <p:pic>
        <p:nvPicPr>
          <p:cNvPr id="140294" name="Picture 6"/>
          <p:cNvPicPr>
            <a:picLocks noChangeAspect="1" noChangeArrowheads="1"/>
          </p:cNvPicPr>
          <p:nvPr/>
        </p:nvPicPr>
        <p:blipFill>
          <a:blip r:embed="rId2"/>
          <a:srcRect/>
          <a:stretch>
            <a:fillRect/>
          </a:stretch>
        </p:blipFill>
        <p:spPr bwMode="auto">
          <a:xfrm>
            <a:off x="250825" y="1562120"/>
            <a:ext cx="8353425" cy="26749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A79BF25-99F1-4660-8640-FD6735EF9986}"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31</a:t>
            </a:fld>
            <a:endParaRPr lang="en-SG" dirty="0"/>
          </a:p>
        </p:txBody>
      </p:sp>
      <p:sp>
        <p:nvSpPr>
          <p:cNvPr id="7" name="Title 6"/>
          <p:cNvSpPr>
            <a:spLocks noGrp="1"/>
          </p:cNvSpPr>
          <p:nvPr>
            <p:ph type="title" idx="4294967295"/>
          </p:nvPr>
        </p:nvSpPr>
        <p:spPr>
          <a:xfrm>
            <a:off x="2028825" y="214313"/>
            <a:ext cx="7115175" cy="1143000"/>
          </a:xfrm>
        </p:spPr>
        <p:txBody>
          <a:bodyPr/>
          <a:lstStyle/>
          <a:p>
            <a:r>
              <a:rPr lang="en-US" dirty="0" smtClean="0"/>
              <a:t>Standard </a:t>
            </a:r>
            <a:r>
              <a:rPr lang="en-US" dirty="0" err="1" smtClean="0"/>
              <a:t>Amerika</a:t>
            </a:r>
            <a:r>
              <a:rPr lang="en-US" dirty="0" smtClean="0"/>
              <a:t>: PCM24</a:t>
            </a:r>
            <a:endParaRPr lang="en-SG" dirty="0"/>
          </a:p>
        </p:txBody>
      </p:sp>
      <p:sp>
        <p:nvSpPr>
          <p:cNvPr id="8" name="Content Placeholder 7"/>
          <p:cNvSpPr>
            <a:spLocks noGrp="1"/>
          </p:cNvSpPr>
          <p:nvPr>
            <p:ph idx="4294967295"/>
          </p:nvPr>
        </p:nvSpPr>
        <p:spPr>
          <a:xfrm>
            <a:off x="0" y="1600200"/>
            <a:ext cx="8329613" cy="4525963"/>
          </a:xfrm>
        </p:spPr>
        <p:txBody>
          <a:bodyPr>
            <a:normAutofit/>
          </a:bodyPr>
          <a:lstStyle/>
          <a:p>
            <a:pPr>
              <a:lnSpc>
                <a:spcPct val="170000"/>
              </a:lnSpc>
            </a:pPr>
            <a:r>
              <a:rPr lang="id-ID" dirty="0" smtClean="0"/>
              <a:t>PCM 24 mempunyai primary rate sebesar 1.544 kbps yang terdiri dari 8000 </a:t>
            </a:r>
            <a:r>
              <a:rPr lang="id-ID" i="1" dirty="0" smtClean="0"/>
              <a:t>frame </a:t>
            </a:r>
            <a:r>
              <a:rPr lang="id-ID" dirty="0" smtClean="0"/>
              <a:t>tiap detik. Tiap </a:t>
            </a:r>
            <a:r>
              <a:rPr lang="id-ID" i="1" dirty="0" smtClean="0"/>
              <a:t>frame </a:t>
            </a:r>
            <a:r>
              <a:rPr lang="id-ID" dirty="0" smtClean="0"/>
              <a:t>mengandung 24 </a:t>
            </a:r>
            <a:r>
              <a:rPr lang="id-ID" i="1" dirty="0" smtClean="0"/>
              <a:t>time slot</a:t>
            </a:r>
            <a:r>
              <a:rPr lang="id-ID" dirty="0" smtClean="0"/>
              <a:t>. Dalam setiap </a:t>
            </a:r>
            <a:r>
              <a:rPr lang="id-ID" i="1" dirty="0" smtClean="0"/>
              <a:t>frame </a:t>
            </a:r>
            <a:r>
              <a:rPr lang="id-ID" dirty="0" smtClean="0"/>
              <a:t>ditambahkan satu bit </a:t>
            </a:r>
            <a:r>
              <a:rPr lang="id-ID" i="1" dirty="0" smtClean="0"/>
              <a:t>frame</a:t>
            </a:r>
            <a:r>
              <a:rPr lang="id-ID" dirty="0" smtClean="0"/>
              <a:t>, satu </a:t>
            </a:r>
            <a:r>
              <a:rPr lang="id-ID" i="1" dirty="0" smtClean="0"/>
              <a:t>frame </a:t>
            </a:r>
            <a:r>
              <a:rPr lang="id-ID" dirty="0" smtClean="0"/>
              <a:t>alignment atau sinkronisasi bit (S-bit). </a:t>
            </a:r>
            <a:endParaRPr lang="en-US" dirty="0" smtClean="0"/>
          </a:p>
          <a:p>
            <a:pPr>
              <a:lnSpc>
                <a:spcPct val="170000"/>
              </a:lnSpc>
            </a:pPr>
            <a:r>
              <a:rPr lang="id-ID" dirty="0" smtClean="0"/>
              <a:t>Kanal yang digunakan disebut T1. Pada T1 tidak ada </a:t>
            </a:r>
            <a:r>
              <a:rPr lang="id-ID" i="1" dirty="0" smtClean="0"/>
              <a:t>time slot </a:t>
            </a:r>
            <a:r>
              <a:rPr lang="id-ID" dirty="0" smtClean="0"/>
              <a:t>yang berfungsi sebagai </a:t>
            </a:r>
            <a:r>
              <a:rPr lang="id-ID" i="1" dirty="0" smtClean="0"/>
              <a:t>signaling</a:t>
            </a:r>
            <a:r>
              <a:rPr lang="id-ID" dirty="0" smtClean="0"/>
              <a:t>. Satu bit pada tiap </a:t>
            </a:r>
            <a:r>
              <a:rPr lang="id-ID" i="1" dirty="0" smtClean="0"/>
              <a:t>time slot </a:t>
            </a:r>
            <a:r>
              <a:rPr lang="id-ID" dirty="0" smtClean="0"/>
              <a:t>setiap </a:t>
            </a:r>
            <a:r>
              <a:rPr lang="id-ID" i="1" dirty="0" smtClean="0"/>
              <a:t>frame </a:t>
            </a:r>
            <a:r>
              <a:rPr lang="id-ID" dirty="0" smtClean="0"/>
              <a:t>ke-6 diganti menjadi </a:t>
            </a:r>
            <a:r>
              <a:rPr lang="id-ID" i="1" dirty="0" smtClean="0"/>
              <a:t>signaling </a:t>
            </a:r>
            <a:r>
              <a:rPr lang="id-ID" dirty="0" smtClean="0"/>
              <a:t>information. Sebagai konsekuensi, hanya 7 dari 8 bit yang digunakan, sehingga besar data ratenya menjadi 56 kbps. </a:t>
            </a:r>
            <a:endParaRPr lang="en-SG"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6" name="Picture 8"/>
          <p:cNvPicPr>
            <a:picLocks noChangeAspect="1" noChangeArrowheads="1"/>
          </p:cNvPicPr>
          <p:nvPr/>
        </p:nvPicPr>
        <p:blipFill>
          <a:blip r:embed="rId2"/>
          <a:srcRect/>
          <a:stretch>
            <a:fillRect/>
          </a:stretch>
        </p:blipFill>
        <p:spPr bwMode="auto">
          <a:xfrm>
            <a:off x="428596" y="1428736"/>
            <a:ext cx="8361362" cy="1476375"/>
          </a:xfrm>
          <a:prstGeom prst="rect">
            <a:avLst/>
          </a:prstGeom>
          <a:noFill/>
        </p:spPr>
      </p:pic>
      <p:sp>
        <p:nvSpPr>
          <p:cNvPr id="9" name="Date Placeholder 8"/>
          <p:cNvSpPr>
            <a:spLocks noGrp="1"/>
          </p:cNvSpPr>
          <p:nvPr>
            <p:ph type="dt" sz="half" idx="10"/>
          </p:nvPr>
        </p:nvSpPr>
        <p:spPr/>
        <p:txBody>
          <a:bodyPr/>
          <a:lstStyle/>
          <a:p>
            <a:fld id="{D08AEC75-525A-4CDB-99D4-D20671552818}" type="datetime1">
              <a:rPr lang="en-US" smtClean="0"/>
              <a:t>7/14/2022</a:t>
            </a:fld>
            <a:endParaRPr lang="en-SG" dirty="0"/>
          </a:p>
        </p:txBody>
      </p:sp>
      <p:sp>
        <p:nvSpPr>
          <p:cNvPr id="11" name="Footer Placeholder 10"/>
          <p:cNvSpPr>
            <a:spLocks noGrp="1"/>
          </p:cNvSpPr>
          <p:nvPr>
            <p:ph type="ftr" sz="quarter" idx="11"/>
          </p:nvPr>
        </p:nvSpPr>
        <p:spPr/>
        <p:txBody>
          <a:bodyPr/>
          <a:lstStyle/>
          <a:p>
            <a:r>
              <a:rPr lang="en-US" smtClean="0"/>
              <a:t>Komunikasi Data</a:t>
            </a:r>
            <a:endParaRPr lang="en-SG" dirty="0"/>
          </a:p>
        </p:txBody>
      </p:sp>
      <p:sp>
        <p:nvSpPr>
          <p:cNvPr id="10" name="Slide Number Placeholder 9"/>
          <p:cNvSpPr>
            <a:spLocks noGrp="1"/>
          </p:cNvSpPr>
          <p:nvPr>
            <p:ph type="sldNum" sz="quarter" idx="12"/>
          </p:nvPr>
        </p:nvSpPr>
        <p:spPr/>
        <p:txBody>
          <a:bodyPr/>
          <a:lstStyle/>
          <a:p>
            <a:fld id="{33FE6DC0-3D3F-452A-B58D-D3787DC8F01A}" type="slidenum">
              <a:rPr lang="en-SG" smtClean="0"/>
              <a:pPr/>
              <a:t>32</a:t>
            </a:fld>
            <a:endParaRPr lang="en-SG" dirty="0"/>
          </a:p>
        </p:txBody>
      </p:sp>
      <p:sp>
        <p:nvSpPr>
          <p:cNvPr id="145410" name="Rectangle 2"/>
          <p:cNvSpPr>
            <a:spLocks noGrp="1" noChangeArrowheads="1"/>
          </p:cNvSpPr>
          <p:nvPr>
            <p:ph type="title" idx="4294967295"/>
          </p:nvPr>
        </p:nvSpPr>
        <p:spPr>
          <a:xfrm>
            <a:off x="0" y="-26988"/>
            <a:ext cx="8229600" cy="1143001"/>
          </a:xfrm>
        </p:spPr>
        <p:txBody>
          <a:bodyPr/>
          <a:lstStyle/>
          <a:p>
            <a:r>
              <a:rPr lang="id-ID"/>
              <a:t>PCM </a:t>
            </a:r>
            <a:r>
              <a:rPr lang="en-US"/>
              <a:t>1.544-Mbps</a:t>
            </a:r>
          </a:p>
        </p:txBody>
      </p:sp>
      <p:sp>
        <p:nvSpPr>
          <p:cNvPr id="145411" name="Rectangle 3"/>
          <p:cNvSpPr>
            <a:spLocks noGrp="1" noChangeArrowheads="1"/>
          </p:cNvSpPr>
          <p:nvPr>
            <p:ph type="body" idx="4294967295"/>
          </p:nvPr>
        </p:nvSpPr>
        <p:spPr>
          <a:xfrm>
            <a:off x="896938" y="3000375"/>
            <a:ext cx="8247062" cy="3286125"/>
          </a:xfrm>
        </p:spPr>
        <p:txBody>
          <a:bodyPr>
            <a:normAutofit fontScale="77500" lnSpcReduction="20000"/>
          </a:bodyPr>
          <a:lstStyle/>
          <a:p>
            <a:r>
              <a:rPr lang="id-ID" sz="1800" dirty="0"/>
              <a:t>Setiap frame terdiri dari 24 timeslot</a:t>
            </a:r>
          </a:p>
          <a:p>
            <a:r>
              <a:rPr lang="id-ID" sz="1800" dirty="0"/>
              <a:t>Setiap timeslot mengandung 8 bit data</a:t>
            </a:r>
          </a:p>
          <a:p>
            <a:r>
              <a:rPr lang="id-ID" sz="1800" dirty="0"/>
              <a:t>Kepada setiap frame ditambahkan 1 bit yang disebut </a:t>
            </a:r>
            <a:r>
              <a:rPr lang="id-ID" sz="1800" i="1" dirty="0"/>
              <a:t>framing bit</a:t>
            </a:r>
            <a:r>
              <a:rPr lang="en-US" sz="1800" i="1" dirty="0"/>
              <a:t>/synchronization bit </a:t>
            </a:r>
            <a:r>
              <a:rPr lang="en-US" sz="1800" dirty="0"/>
              <a:t>(S-bit)</a:t>
            </a:r>
            <a:endParaRPr lang="id-ID" sz="1800" i="1" dirty="0"/>
          </a:p>
          <a:p>
            <a:r>
              <a:rPr lang="id-ID" sz="1800" dirty="0"/>
              <a:t>Dengan demikian kecepatan 1 frame (frame rate) adalah:</a:t>
            </a:r>
          </a:p>
          <a:p>
            <a:pPr lvl="1"/>
            <a:r>
              <a:rPr lang="id-ID" sz="1600" dirty="0"/>
              <a:t>(24 timeslot</a:t>
            </a:r>
            <a:r>
              <a:rPr lang="en-US" sz="1600" dirty="0"/>
              <a:t>*8 bit + 1 bit)*8000 = 1,544 Mbps</a:t>
            </a:r>
          </a:p>
          <a:p>
            <a:r>
              <a:rPr lang="en-US" sz="1800" dirty="0" err="1"/>
              <a:t>Tidak</a:t>
            </a:r>
            <a:r>
              <a:rPr lang="en-US" sz="1800" dirty="0"/>
              <a:t> </a:t>
            </a:r>
            <a:r>
              <a:rPr lang="en-US" sz="1800" dirty="0" err="1"/>
              <a:t>ada</a:t>
            </a:r>
            <a:r>
              <a:rPr lang="en-US" sz="1800" dirty="0"/>
              <a:t> timeslot </a:t>
            </a:r>
            <a:r>
              <a:rPr lang="en-US" sz="1800" dirty="0" err="1"/>
              <a:t>khusus</a:t>
            </a:r>
            <a:r>
              <a:rPr lang="en-US" sz="1800" dirty="0"/>
              <a:t> </a:t>
            </a:r>
            <a:r>
              <a:rPr lang="en-US" sz="1800" dirty="0" err="1"/>
              <a:t>untuk</a:t>
            </a:r>
            <a:r>
              <a:rPr lang="en-US" sz="1800" dirty="0"/>
              <a:t> signaling</a:t>
            </a:r>
          </a:p>
          <a:p>
            <a:r>
              <a:rPr lang="en-US" sz="1800" dirty="0"/>
              <a:t>Signaling </a:t>
            </a:r>
            <a:r>
              <a:rPr lang="en-US" sz="1800" dirty="0" err="1"/>
              <a:t>dilakukan</a:t>
            </a:r>
            <a:r>
              <a:rPr lang="en-US" sz="1800" dirty="0"/>
              <a:t> </a:t>
            </a:r>
            <a:r>
              <a:rPr lang="en-US" sz="1800" dirty="0" err="1"/>
              <a:t>dengan</a:t>
            </a:r>
            <a:r>
              <a:rPr lang="en-US" sz="1800" dirty="0"/>
              <a:t> </a:t>
            </a:r>
            <a:r>
              <a:rPr lang="en-US" sz="1800" dirty="0" err="1"/>
              <a:t>cara</a:t>
            </a:r>
            <a:r>
              <a:rPr lang="en-US" sz="1800" dirty="0"/>
              <a:t> </a:t>
            </a:r>
            <a:r>
              <a:rPr lang="en-US" sz="1800" dirty="0" err="1"/>
              <a:t>sbb</a:t>
            </a:r>
            <a:r>
              <a:rPr lang="en-US" sz="1800" dirty="0"/>
              <a:t>:</a:t>
            </a:r>
          </a:p>
          <a:p>
            <a:pPr lvl="1"/>
            <a:r>
              <a:rPr lang="en-US" sz="1600" dirty="0"/>
              <a:t>LSB (least significant bit) </a:t>
            </a:r>
            <a:r>
              <a:rPr lang="en-US" sz="1600" dirty="0" err="1"/>
              <a:t>dari</a:t>
            </a:r>
            <a:r>
              <a:rPr lang="en-US" sz="1600" dirty="0"/>
              <a:t> </a:t>
            </a:r>
            <a:r>
              <a:rPr lang="en-US" sz="1600" dirty="0" err="1"/>
              <a:t>setiap</a:t>
            </a:r>
            <a:r>
              <a:rPr lang="en-US" sz="1600" dirty="0"/>
              <a:t> timeslot </a:t>
            </a:r>
            <a:r>
              <a:rPr lang="en-US" sz="1600" dirty="0" err="1"/>
              <a:t>pada</a:t>
            </a:r>
            <a:r>
              <a:rPr lang="en-US" sz="1600" dirty="0"/>
              <a:t> frame ke-6 </a:t>
            </a:r>
            <a:r>
              <a:rPr lang="en-US" sz="1600" dirty="0" err="1"/>
              <a:t>digunakan</a:t>
            </a:r>
            <a:r>
              <a:rPr lang="en-US" sz="1600" dirty="0"/>
              <a:t> </a:t>
            </a:r>
            <a:r>
              <a:rPr lang="en-US" sz="1600" dirty="0" err="1"/>
              <a:t>untuk</a:t>
            </a:r>
            <a:r>
              <a:rPr lang="en-US" sz="1600" dirty="0"/>
              <a:t> signaling</a:t>
            </a:r>
            <a:r>
              <a:rPr lang="id-ID" sz="1600" dirty="0"/>
              <a:t> (‘dicuri’ (robbed) untuk keperluan signaling)</a:t>
            </a:r>
            <a:endParaRPr lang="en-US" sz="1600" dirty="0"/>
          </a:p>
          <a:p>
            <a:pPr lvl="1"/>
            <a:r>
              <a:rPr lang="en-US" sz="1600" dirty="0" err="1"/>
              <a:t>Konsekuensinya</a:t>
            </a:r>
            <a:r>
              <a:rPr lang="en-US" sz="1600" dirty="0"/>
              <a:t>, </a:t>
            </a:r>
            <a:r>
              <a:rPr lang="en-US" sz="1600" dirty="0" err="1"/>
              <a:t>hanya</a:t>
            </a:r>
            <a:r>
              <a:rPr lang="en-US" sz="1600" dirty="0"/>
              <a:t> 7 bit </a:t>
            </a:r>
            <a:r>
              <a:rPr lang="en-US" sz="1600" dirty="0" err="1"/>
              <a:t>pada</a:t>
            </a:r>
            <a:r>
              <a:rPr lang="en-US" sz="1600" dirty="0"/>
              <a:t> </a:t>
            </a:r>
            <a:r>
              <a:rPr lang="en-US" sz="1600" dirty="0" err="1"/>
              <a:t>setiap</a:t>
            </a:r>
            <a:r>
              <a:rPr lang="en-US" sz="1600" dirty="0"/>
              <a:t> timeslot frame ke-6 yang </a:t>
            </a:r>
            <a:r>
              <a:rPr lang="en-US" sz="1600" dirty="0" err="1"/>
              <a:t>membawa</a:t>
            </a:r>
            <a:r>
              <a:rPr lang="en-US" sz="1600" dirty="0"/>
              <a:t> </a:t>
            </a:r>
            <a:r>
              <a:rPr lang="en-US" sz="1600" dirty="0" err="1"/>
              <a:t>sinyal</a:t>
            </a:r>
            <a:r>
              <a:rPr lang="en-US" sz="1600" dirty="0"/>
              <a:t> voice </a:t>
            </a:r>
          </a:p>
          <a:p>
            <a:pPr lvl="2"/>
            <a:r>
              <a:rPr lang="en-US" sz="1400" dirty="0"/>
              <a:t>Basic data rate </a:t>
            </a:r>
            <a:r>
              <a:rPr lang="en-US" sz="1400" dirty="0" err="1"/>
              <a:t>setiap</a:t>
            </a:r>
            <a:r>
              <a:rPr lang="en-US" sz="1400" dirty="0"/>
              <a:t> </a:t>
            </a:r>
            <a:r>
              <a:rPr lang="en-US" sz="1400" dirty="0" err="1"/>
              <a:t>kanal</a:t>
            </a:r>
            <a:r>
              <a:rPr lang="en-US" sz="1400" dirty="0"/>
              <a:t> </a:t>
            </a:r>
            <a:r>
              <a:rPr lang="en-US" sz="1400" dirty="0" err="1"/>
              <a:t>menjadi</a:t>
            </a:r>
            <a:r>
              <a:rPr lang="en-US" sz="1400" dirty="0"/>
              <a:t> 56 Kbps</a:t>
            </a:r>
          </a:p>
        </p:txBody>
      </p:sp>
      <p:sp>
        <p:nvSpPr>
          <p:cNvPr id="145413" name="Text Box 5"/>
          <p:cNvSpPr txBox="1">
            <a:spLocks noChangeArrowheads="1"/>
          </p:cNvSpPr>
          <p:nvPr/>
        </p:nvSpPr>
        <p:spPr bwMode="auto">
          <a:xfrm>
            <a:off x="3929058" y="1357298"/>
            <a:ext cx="798513" cy="336550"/>
          </a:xfrm>
          <a:prstGeom prst="rect">
            <a:avLst/>
          </a:prstGeom>
          <a:noFill/>
          <a:ln w="9525">
            <a:noFill/>
            <a:miter lim="800000"/>
            <a:headEnd/>
            <a:tailEnd/>
          </a:ln>
          <a:effectLst/>
        </p:spPr>
        <p:txBody>
          <a:bodyPr wrap="none">
            <a:spAutoFit/>
          </a:bodyPr>
          <a:lstStyle/>
          <a:p>
            <a:r>
              <a:rPr lang="id-ID" sz="1600"/>
              <a:t>125 </a:t>
            </a:r>
            <a:r>
              <a:rPr lang="id-ID" sz="1600">
                <a:latin typeface="Symbol" pitchFamily="18" charset="2"/>
              </a:rPr>
              <a:t>m</a:t>
            </a:r>
            <a:r>
              <a:rPr lang="id-ID" sz="1600"/>
              <a:t>s</a:t>
            </a:r>
            <a:endParaRPr lang="en-US" sz="1600"/>
          </a:p>
        </p:txBody>
      </p:sp>
      <p:sp>
        <p:nvSpPr>
          <p:cNvPr id="145414" name="Rectangle 6"/>
          <p:cNvSpPr>
            <a:spLocks noChangeArrowheads="1"/>
          </p:cNvSpPr>
          <p:nvPr/>
        </p:nvSpPr>
        <p:spPr bwMode="auto">
          <a:xfrm>
            <a:off x="8296275" y="1682750"/>
            <a:ext cx="42863" cy="287338"/>
          </a:xfrm>
          <a:prstGeom prst="rect">
            <a:avLst/>
          </a:prstGeom>
          <a:solidFill>
            <a:srgbClr val="FF3300">
              <a:alpha val="60001"/>
            </a:srgbClr>
          </a:solidFill>
          <a:ln w="9525">
            <a:solidFill>
              <a:schemeClr val="tx1"/>
            </a:solidFill>
            <a:miter lim="800000"/>
            <a:headEnd/>
            <a:tailEnd/>
          </a:ln>
          <a:effectLst/>
        </p:spPr>
        <p:txBody>
          <a:bodyPr wrap="none" anchor="ctr"/>
          <a:lstStyle/>
          <a:p>
            <a:endParaRPr lang="en-SG"/>
          </a:p>
        </p:txBody>
      </p:sp>
      <p:sp>
        <p:nvSpPr>
          <p:cNvPr id="145415" name="Oval 7"/>
          <p:cNvSpPr>
            <a:spLocks noChangeArrowheads="1"/>
          </p:cNvSpPr>
          <p:nvPr/>
        </p:nvSpPr>
        <p:spPr bwMode="auto">
          <a:xfrm>
            <a:off x="6686550" y="2251075"/>
            <a:ext cx="1223963" cy="360363"/>
          </a:xfrm>
          <a:prstGeom prst="ellipse">
            <a:avLst/>
          </a:prstGeom>
          <a:solidFill>
            <a:srgbClr val="FF3300">
              <a:alpha val="20000"/>
            </a:srgbClr>
          </a:solidFill>
          <a:ln w="9525">
            <a:solidFill>
              <a:schemeClr val="tx1"/>
            </a:solidFill>
            <a:round/>
            <a:headEnd/>
            <a:tailEnd/>
          </a:ln>
          <a:effectLst/>
        </p:spPr>
        <p:txBody>
          <a:bodyPr wrap="none" anchor="ctr"/>
          <a:lstStyle/>
          <a:p>
            <a:endParaRPr lang="en-SG"/>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FC53FF-F4BA-425A-B90B-F79E138C0AFE}"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33</a:t>
            </a:fld>
            <a:endParaRPr lang="en-SG" dirty="0"/>
          </a:p>
        </p:txBody>
      </p:sp>
      <p:pic>
        <p:nvPicPr>
          <p:cNvPr id="9218" name="Picture 2"/>
          <p:cNvPicPr>
            <a:picLocks noGrp="1" noChangeAspect="1" noChangeArrowheads="1"/>
          </p:cNvPicPr>
          <p:nvPr>
            <p:ph idx="4294967295"/>
          </p:nvPr>
        </p:nvPicPr>
        <p:blipFill>
          <a:blip r:embed="rId2"/>
          <a:srcRect/>
          <a:stretch>
            <a:fillRect/>
          </a:stretch>
        </p:blipFill>
        <p:spPr bwMode="auto">
          <a:xfrm>
            <a:off x="0" y="2459038"/>
            <a:ext cx="3810000" cy="2809875"/>
          </a:xfrm>
          <a:prstGeom prst="rect">
            <a:avLst/>
          </a:prstGeom>
          <a:noFill/>
          <a:ln w="9525">
            <a:noFill/>
            <a:miter lim="800000"/>
            <a:headEnd/>
            <a:tailEnd/>
          </a:ln>
          <a:effectLst/>
        </p:spPr>
      </p:pic>
      <p:sp>
        <p:nvSpPr>
          <p:cNvPr id="8" name="TextBox 7"/>
          <p:cNvSpPr txBox="1"/>
          <p:nvPr/>
        </p:nvSpPr>
        <p:spPr>
          <a:xfrm>
            <a:off x="1500166" y="5500702"/>
            <a:ext cx="6286544" cy="369332"/>
          </a:xfrm>
          <a:prstGeom prst="rect">
            <a:avLst/>
          </a:prstGeom>
          <a:noFill/>
        </p:spPr>
        <p:txBody>
          <a:bodyPr wrap="square" rtlCol="0">
            <a:spAutoFit/>
          </a:bodyPr>
          <a:lstStyle/>
          <a:p>
            <a:r>
              <a:rPr lang="en-SG" b="1" dirty="0" smtClean="0">
                <a:latin typeface="Franklin Gothic Book" pitchFamily="34" charset="0"/>
              </a:rPr>
              <a:t>T1 lines can carry data at a rate of 1.544 megabits per second.</a:t>
            </a:r>
            <a:endParaRPr lang="en-SG" dirty="0">
              <a:latin typeface="Franklin Gothic Book"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051D2AF-826D-436F-BFFA-F602870FDF87}"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34</a:t>
            </a:fld>
            <a:endParaRPr lang="en-SG" dirty="0"/>
          </a:p>
        </p:txBody>
      </p:sp>
      <p:sp>
        <p:nvSpPr>
          <p:cNvPr id="2" name="Title 1"/>
          <p:cNvSpPr>
            <a:spLocks noGrp="1"/>
          </p:cNvSpPr>
          <p:nvPr>
            <p:ph type="title" idx="4294967295"/>
          </p:nvPr>
        </p:nvSpPr>
        <p:spPr>
          <a:xfrm>
            <a:off x="2028825" y="214313"/>
            <a:ext cx="7115175" cy="1143000"/>
          </a:xfrm>
        </p:spPr>
        <p:txBody>
          <a:bodyPr/>
          <a:lstStyle/>
          <a:p>
            <a:r>
              <a:rPr lang="en-US" dirty="0" smtClean="0"/>
              <a:t>E1 </a:t>
            </a:r>
            <a:r>
              <a:rPr lang="en-US" dirty="0" err="1" smtClean="0"/>
              <a:t>vs</a:t>
            </a:r>
            <a:r>
              <a:rPr lang="en-US" dirty="0" smtClean="0"/>
              <a:t> T1</a:t>
            </a:r>
            <a:endParaRPr lang="en-SG" dirty="0"/>
          </a:p>
        </p:txBody>
      </p:sp>
      <p:sp>
        <p:nvSpPr>
          <p:cNvPr id="3" name="Content Placeholder 2"/>
          <p:cNvSpPr>
            <a:spLocks noGrp="1"/>
          </p:cNvSpPr>
          <p:nvPr>
            <p:ph idx="4294967295"/>
          </p:nvPr>
        </p:nvSpPr>
        <p:spPr>
          <a:xfrm>
            <a:off x="0" y="1600200"/>
            <a:ext cx="8329613" cy="4525963"/>
          </a:xfrm>
        </p:spPr>
        <p:txBody>
          <a:bodyPr>
            <a:normAutofit/>
          </a:bodyPr>
          <a:lstStyle/>
          <a:p>
            <a:pPr>
              <a:lnSpc>
                <a:spcPct val="150000"/>
              </a:lnSpc>
            </a:pPr>
            <a:r>
              <a:rPr lang="id-ID" dirty="0" smtClean="0"/>
              <a:t>Saat ini PCM</a:t>
            </a:r>
            <a:r>
              <a:rPr lang="en-US" dirty="0" smtClean="0"/>
              <a:t>30 </a:t>
            </a:r>
            <a:r>
              <a:rPr lang="en-US" dirty="0" err="1" smtClean="0"/>
              <a:t>atau</a:t>
            </a:r>
            <a:r>
              <a:rPr lang="en-US" dirty="0" smtClean="0"/>
              <a:t> </a:t>
            </a:r>
            <a:r>
              <a:rPr lang="en-US" dirty="0" err="1" smtClean="0"/>
              <a:t>lebih</a:t>
            </a:r>
            <a:r>
              <a:rPr lang="en-US" dirty="0" smtClean="0"/>
              <a:t> </a:t>
            </a:r>
            <a:r>
              <a:rPr lang="en-US" dirty="0" err="1" smtClean="0"/>
              <a:t>dikenal</a:t>
            </a:r>
            <a:r>
              <a:rPr lang="en-US" dirty="0" smtClean="0"/>
              <a:t> E1</a:t>
            </a:r>
            <a:r>
              <a:rPr lang="id-ID" dirty="0" smtClean="0"/>
              <a:t> banyak digunakan oleh Negara-negara di dunia termasuk Indonesia sedangkan T1 atau lebih dikenal dengan PCM 24 digunakan oleh Amerika Serikat. Perbedaan mendasar dari PCM 24 dibandingkan dengan PCM 30 adalah jumlah timeslot yang digunakan. PCM 24 menggunakan 24 timeslot.</a:t>
            </a:r>
            <a:endParaRPr lang="en-SG"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1C5F1D-12BB-4D69-9FF8-AB47E6657A3A}"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35</a:t>
            </a:fld>
            <a:endParaRPr lang="en-SG" dirty="0"/>
          </a:p>
        </p:txBody>
      </p:sp>
      <p:sp>
        <p:nvSpPr>
          <p:cNvPr id="2" name="Title 1"/>
          <p:cNvSpPr>
            <a:spLocks noGrp="1"/>
          </p:cNvSpPr>
          <p:nvPr>
            <p:ph type="title" idx="4294967295"/>
          </p:nvPr>
        </p:nvSpPr>
        <p:spPr>
          <a:xfrm>
            <a:off x="2028825" y="214313"/>
            <a:ext cx="7115175" cy="1143000"/>
          </a:xfrm>
        </p:spPr>
        <p:txBody>
          <a:bodyPr/>
          <a:lstStyle/>
          <a:p>
            <a:r>
              <a:rPr lang="en-US" dirty="0" smtClean="0"/>
              <a:t>Time Division Multiplexing</a:t>
            </a:r>
            <a:endParaRPr lang="en-SG" dirty="0"/>
          </a:p>
        </p:txBody>
      </p:sp>
      <p:sp>
        <p:nvSpPr>
          <p:cNvPr id="3" name="Content Placeholder 2"/>
          <p:cNvSpPr>
            <a:spLocks noGrp="1"/>
          </p:cNvSpPr>
          <p:nvPr>
            <p:ph idx="4294967295"/>
          </p:nvPr>
        </p:nvSpPr>
        <p:spPr>
          <a:xfrm>
            <a:off x="0" y="1600200"/>
            <a:ext cx="8329613" cy="4525963"/>
          </a:xfrm>
        </p:spPr>
        <p:txBody>
          <a:bodyPr>
            <a:normAutofit/>
          </a:bodyPr>
          <a:lstStyle/>
          <a:p>
            <a:pPr algn="just">
              <a:lnSpc>
                <a:spcPct val="120000"/>
              </a:lnSpc>
            </a:pPr>
            <a:r>
              <a:rPr lang="en-SG" dirty="0" smtClean="0"/>
              <a:t>TDM </a:t>
            </a:r>
            <a:r>
              <a:rPr lang="en-SG" dirty="0" err="1" smtClean="0"/>
              <a:t>adalah</a:t>
            </a:r>
            <a:r>
              <a:rPr lang="en-SG" dirty="0" smtClean="0"/>
              <a:t> </a:t>
            </a:r>
            <a:r>
              <a:rPr lang="en-SG" dirty="0" err="1" smtClean="0"/>
              <a:t>suatu</a:t>
            </a:r>
            <a:r>
              <a:rPr lang="en-SG" dirty="0" smtClean="0"/>
              <a:t> </a:t>
            </a:r>
            <a:r>
              <a:rPr lang="en-SG" dirty="0" err="1" smtClean="0"/>
              <a:t>teknik</a:t>
            </a:r>
            <a:r>
              <a:rPr lang="en-SG" dirty="0" smtClean="0"/>
              <a:t> synchronous yang </a:t>
            </a:r>
            <a:r>
              <a:rPr lang="en-SG" dirty="0" err="1" smtClean="0"/>
              <a:t>ditemukan</a:t>
            </a:r>
            <a:r>
              <a:rPr lang="en-SG" dirty="0" smtClean="0"/>
              <a:t> </a:t>
            </a:r>
            <a:r>
              <a:rPr lang="en-SG" dirty="0" err="1" smtClean="0"/>
              <a:t>sejak</a:t>
            </a:r>
            <a:r>
              <a:rPr lang="en-SG" dirty="0" smtClean="0"/>
              <a:t> </a:t>
            </a:r>
            <a:r>
              <a:rPr lang="en-SG" dirty="0" err="1" smtClean="0"/>
              <a:t>Perang</a:t>
            </a:r>
            <a:r>
              <a:rPr lang="en-SG" dirty="0" smtClean="0"/>
              <a:t> </a:t>
            </a:r>
            <a:r>
              <a:rPr lang="en-SG" dirty="0" err="1" smtClean="0"/>
              <a:t>Dunia</a:t>
            </a:r>
            <a:r>
              <a:rPr lang="en-SG" dirty="0" smtClean="0"/>
              <a:t> II </a:t>
            </a:r>
            <a:r>
              <a:rPr lang="en-SG" dirty="0" err="1" smtClean="0"/>
              <a:t>untuk</a:t>
            </a:r>
            <a:r>
              <a:rPr lang="en-SG" dirty="0" smtClean="0"/>
              <a:t> </a:t>
            </a:r>
            <a:r>
              <a:rPr lang="en-SG" dirty="0" err="1" smtClean="0"/>
              <a:t>meghubungkan</a:t>
            </a:r>
            <a:r>
              <a:rPr lang="en-SG" dirty="0" smtClean="0"/>
              <a:t> </a:t>
            </a:r>
            <a:r>
              <a:rPr lang="en-SG" dirty="0" err="1" smtClean="0"/>
              <a:t>percakapan</a:t>
            </a:r>
            <a:r>
              <a:rPr lang="en-SG" dirty="0" smtClean="0"/>
              <a:t> </a:t>
            </a:r>
            <a:r>
              <a:rPr lang="en-SG" dirty="0" err="1" smtClean="0"/>
              <a:t>antara</a:t>
            </a:r>
            <a:r>
              <a:rPr lang="en-SG" dirty="0" smtClean="0"/>
              <a:t> Churchill </a:t>
            </a:r>
            <a:r>
              <a:rPr lang="en-SG" dirty="0" err="1" smtClean="0"/>
              <a:t>dan</a:t>
            </a:r>
            <a:r>
              <a:rPr lang="en-SG" dirty="0" smtClean="0"/>
              <a:t> Roosevelt yang </a:t>
            </a:r>
            <a:r>
              <a:rPr lang="en-SG" dirty="0" err="1" smtClean="0"/>
              <a:t>terpisahkan</a:t>
            </a:r>
            <a:r>
              <a:rPr lang="en-SG" dirty="0" smtClean="0"/>
              <a:t> </a:t>
            </a:r>
            <a:r>
              <a:rPr lang="en-SG" dirty="0" err="1" smtClean="0"/>
              <a:t>oleh</a:t>
            </a:r>
            <a:r>
              <a:rPr lang="en-SG" dirty="0" smtClean="0"/>
              <a:t> </a:t>
            </a:r>
            <a:r>
              <a:rPr lang="en-SG" dirty="0" err="1" smtClean="0"/>
              <a:t>samudera</a:t>
            </a:r>
            <a:r>
              <a:rPr lang="en-SG" dirty="0" smtClean="0"/>
              <a:t> </a:t>
            </a:r>
            <a:r>
              <a:rPr lang="en-SG" dirty="0" err="1" smtClean="0"/>
              <a:t>atlantik</a:t>
            </a:r>
            <a:r>
              <a:rPr lang="en-SG" dirty="0" smtClean="0"/>
              <a:t>. </a:t>
            </a:r>
            <a:r>
              <a:rPr lang="en-SG" dirty="0" err="1" smtClean="0"/>
              <a:t>Pada</a:t>
            </a:r>
            <a:r>
              <a:rPr lang="en-SG" dirty="0" smtClean="0"/>
              <a:t> </a:t>
            </a:r>
            <a:r>
              <a:rPr lang="en-SG" dirty="0" err="1" smtClean="0"/>
              <a:t>awal</a:t>
            </a:r>
            <a:r>
              <a:rPr lang="en-SG" dirty="0" smtClean="0"/>
              <a:t> </a:t>
            </a:r>
            <a:r>
              <a:rPr lang="en-SG" dirty="0" err="1" smtClean="0"/>
              <a:t>tahun</a:t>
            </a:r>
            <a:r>
              <a:rPr lang="en-SG" dirty="0" smtClean="0"/>
              <a:t> 1960-an, </a:t>
            </a:r>
            <a:r>
              <a:rPr lang="en-SG" dirty="0" err="1" smtClean="0"/>
              <a:t>seorang</a:t>
            </a:r>
            <a:r>
              <a:rPr lang="en-SG" dirty="0" smtClean="0"/>
              <a:t> </a:t>
            </a:r>
            <a:r>
              <a:rPr lang="en-SG" dirty="0" err="1" smtClean="0"/>
              <a:t>ilmuwan</a:t>
            </a:r>
            <a:r>
              <a:rPr lang="en-SG" dirty="0" smtClean="0"/>
              <a:t> </a:t>
            </a:r>
            <a:r>
              <a:rPr lang="en-SG" dirty="0" err="1" smtClean="0"/>
              <a:t>dari</a:t>
            </a:r>
            <a:r>
              <a:rPr lang="en-SG" dirty="0" smtClean="0"/>
              <a:t> </a:t>
            </a:r>
            <a:r>
              <a:rPr lang="en-SG" dirty="0" err="1" smtClean="0"/>
              <a:t>Laboratorium</a:t>
            </a:r>
            <a:r>
              <a:rPr lang="en-SG" dirty="0" smtClean="0"/>
              <a:t> Graham Bell </a:t>
            </a:r>
            <a:r>
              <a:rPr lang="en-SG" dirty="0" err="1" smtClean="0"/>
              <a:t>telah</a:t>
            </a:r>
            <a:r>
              <a:rPr lang="en-SG" dirty="0" smtClean="0"/>
              <a:t> </a:t>
            </a:r>
            <a:r>
              <a:rPr lang="en-SG" dirty="0" err="1" smtClean="0"/>
              <a:t>mengembangkan</a:t>
            </a:r>
            <a:r>
              <a:rPr lang="en-SG" dirty="0" smtClean="0"/>
              <a:t> </a:t>
            </a:r>
            <a:r>
              <a:rPr lang="en-SG" dirty="0" err="1" smtClean="0"/>
              <a:t>sitem</a:t>
            </a:r>
            <a:r>
              <a:rPr lang="en-SG" dirty="0" smtClean="0"/>
              <a:t> T1 yang </a:t>
            </a:r>
            <a:r>
              <a:rPr lang="en-SG" dirty="0" err="1" smtClean="0"/>
              <a:t>pertama</a:t>
            </a:r>
            <a:r>
              <a:rPr lang="en-SG" dirty="0" smtClean="0"/>
              <a:t> </a:t>
            </a:r>
            <a:r>
              <a:rPr lang="en-SG" dirty="0" err="1" smtClean="0"/>
              <a:t>pada</a:t>
            </a:r>
            <a:r>
              <a:rPr lang="en-SG" dirty="0" smtClean="0"/>
              <a:t> </a:t>
            </a:r>
            <a:r>
              <a:rPr lang="en-SG" dirty="0" err="1" smtClean="0"/>
              <a:t>Saluran</a:t>
            </a:r>
            <a:r>
              <a:rPr lang="en-SG" dirty="0" smtClean="0"/>
              <a:t> Bank yang </a:t>
            </a:r>
            <a:r>
              <a:rPr lang="en-SG" dirty="0" err="1" smtClean="0"/>
              <a:t>mengkombinasikan</a:t>
            </a:r>
            <a:r>
              <a:rPr lang="en-SG" dirty="0" smtClean="0"/>
              <a:t> 24 </a:t>
            </a:r>
            <a:r>
              <a:rPr lang="en-SG" dirty="0" err="1" smtClean="0"/>
              <a:t>suara</a:t>
            </a:r>
            <a:r>
              <a:rPr lang="en-SG" dirty="0" smtClean="0"/>
              <a:t> digital </a:t>
            </a:r>
            <a:r>
              <a:rPr lang="en-SG" dirty="0" err="1" smtClean="0"/>
              <a:t>dalam</a:t>
            </a:r>
            <a:r>
              <a:rPr lang="en-SG" dirty="0" smtClean="0"/>
              <a:t> </a:t>
            </a:r>
            <a:r>
              <a:rPr lang="en-SG" dirty="0" err="1" smtClean="0"/>
              <a:t>membacakan</a:t>
            </a:r>
            <a:r>
              <a:rPr lang="en-SG" dirty="0" smtClean="0"/>
              <a:t> </a:t>
            </a:r>
            <a:r>
              <a:rPr lang="en-SG" dirty="0" err="1" smtClean="0"/>
              <a:t>daftar</a:t>
            </a:r>
            <a:r>
              <a:rPr lang="en-SG" dirty="0" smtClean="0"/>
              <a:t> </a:t>
            </a:r>
            <a:r>
              <a:rPr lang="en-SG" dirty="0" err="1" smtClean="0"/>
              <a:t>hadir</a:t>
            </a:r>
            <a:r>
              <a:rPr lang="en-SG" dirty="0" smtClean="0"/>
              <a:t> </a:t>
            </a:r>
            <a:r>
              <a:rPr lang="en-SG" dirty="0" err="1" smtClean="0"/>
              <a:t>melalui</a:t>
            </a:r>
            <a:r>
              <a:rPr lang="en-SG" dirty="0" smtClean="0"/>
              <a:t> </a:t>
            </a:r>
            <a:r>
              <a:rPr lang="en-SG" dirty="0" err="1" smtClean="0"/>
              <a:t>suatu</a:t>
            </a:r>
            <a:r>
              <a:rPr lang="en-SG" dirty="0" smtClean="0"/>
              <a:t> 4 </a:t>
            </a:r>
            <a:r>
              <a:rPr lang="en-SG" dirty="0" err="1" smtClean="0"/>
              <a:t>buah</a:t>
            </a:r>
            <a:r>
              <a:rPr lang="en-SG" dirty="0" smtClean="0"/>
              <a:t> </a:t>
            </a:r>
            <a:r>
              <a:rPr lang="en-SG" dirty="0" err="1" smtClean="0"/>
              <a:t>batang</a:t>
            </a:r>
            <a:r>
              <a:rPr lang="en-SG" dirty="0" smtClean="0"/>
              <a:t> </a:t>
            </a:r>
            <a:r>
              <a:rPr lang="en-SG" dirty="0" err="1" smtClean="0"/>
              <a:t>tembaga</a:t>
            </a:r>
            <a:r>
              <a:rPr lang="en-SG" dirty="0" smtClean="0"/>
              <a:t> yang </a:t>
            </a:r>
            <a:r>
              <a:rPr lang="en-SG" dirty="0" err="1" smtClean="0"/>
              <a:t>terletak</a:t>
            </a:r>
            <a:r>
              <a:rPr lang="en-SG" dirty="0" smtClean="0"/>
              <a:t> </a:t>
            </a:r>
            <a:r>
              <a:rPr lang="en-SG" dirty="0" err="1" smtClean="0"/>
              <a:t>di</a:t>
            </a:r>
            <a:r>
              <a:rPr lang="en-SG" dirty="0" smtClean="0"/>
              <a:t> </a:t>
            </a:r>
            <a:r>
              <a:rPr lang="en-SG" dirty="0" err="1" smtClean="0"/>
              <a:t>antara</a:t>
            </a:r>
            <a:r>
              <a:rPr lang="en-SG" dirty="0" smtClean="0"/>
              <a:t> </a:t>
            </a:r>
            <a:r>
              <a:rPr lang="en-SG" dirty="0" err="1" smtClean="0"/>
              <a:t>saklar</a:t>
            </a:r>
            <a:r>
              <a:rPr lang="en-SG" dirty="0" smtClean="0"/>
              <a:t> </a:t>
            </a:r>
            <a:r>
              <a:rPr lang="en-SG" dirty="0" err="1" smtClean="0"/>
              <a:t>analog</a:t>
            </a:r>
            <a:r>
              <a:rPr lang="en-SG" dirty="0" smtClean="0"/>
              <a:t> </a:t>
            </a:r>
            <a:r>
              <a:rPr lang="en-SG" dirty="0" err="1" smtClean="0"/>
              <a:t>pada</a:t>
            </a:r>
            <a:r>
              <a:rPr lang="en-SG" dirty="0" smtClean="0"/>
              <a:t> </a:t>
            </a:r>
            <a:r>
              <a:rPr lang="en-SG" dirty="0" err="1" smtClean="0"/>
              <a:t>kantor</a:t>
            </a:r>
            <a:r>
              <a:rPr lang="en-SG" dirty="0" smtClean="0"/>
              <a:t> </a:t>
            </a:r>
            <a:r>
              <a:rPr lang="en-SG" dirty="0" err="1" smtClean="0"/>
              <a:t>pusat</a:t>
            </a:r>
            <a:r>
              <a:rPr lang="en-SG" dirty="0" smtClean="0"/>
              <a:t> </a:t>
            </a:r>
            <a:r>
              <a:rPr lang="en-SG" dirty="0" err="1" smtClean="0"/>
              <a:t>milik</a:t>
            </a:r>
            <a:r>
              <a:rPr lang="en-SG" dirty="0" smtClean="0"/>
              <a:t> </a:t>
            </a:r>
            <a:r>
              <a:rPr lang="en-SG" dirty="0" err="1" smtClean="0"/>
              <a:t>G.Bell</a:t>
            </a:r>
            <a:r>
              <a:rPr lang="en-SG" dirty="0" smtClean="0"/>
              <a:t>. </a:t>
            </a:r>
            <a:r>
              <a:rPr lang="en-SG" dirty="0" err="1" smtClean="0"/>
              <a:t>Sebuah</a:t>
            </a:r>
            <a:r>
              <a:rPr lang="en-SG" dirty="0" smtClean="0"/>
              <a:t> </a:t>
            </a:r>
            <a:r>
              <a:rPr lang="en-SG" dirty="0" err="1" smtClean="0"/>
              <a:t>saluran</a:t>
            </a:r>
            <a:r>
              <a:rPr lang="en-SG" dirty="0" smtClean="0"/>
              <a:t> bank </a:t>
            </a:r>
            <a:r>
              <a:rPr lang="en-SG" dirty="0" err="1" smtClean="0"/>
              <a:t>memiliki</a:t>
            </a:r>
            <a:r>
              <a:rPr lang="en-SG" dirty="0" smtClean="0"/>
              <a:t> </a:t>
            </a:r>
            <a:r>
              <a:rPr lang="en-SG" dirty="0" err="1" smtClean="0"/>
              <a:t>kecepatan</a:t>
            </a:r>
            <a:r>
              <a:rPr lang="en-SG" dirty="0" smtClean="0"/>
              <a:t> 1.544 </a:t>
            </a:r>
            <a:r>
              <a:rPr lang="en-SG" dirty="0" err="1" smtClean="0"/>
              <a:t>Mbits</a:t>
            </a:r>
            <a:r>
              <a:rPr lang="en-SG" dirty="0" smtClean="0"/>
              <a:t>/s </a:t>
            </a:r>
            <a:r>
              <a:rPr lang="en-SG" dirty="0" err="1" smtClean="0"/>
              <a:t>sinyal</a:t>
            </a:r>
            <a:r>
              <a:rPr lang="en-SG" dirty="0" smtClean="0"/>
              <a:t> digital. </a:t>
            </a:r>
            <a:r>
              <a:rPr lang="en-SG" dirty="0" err="1" smtClean="0"/>
              <a:t>Setiap</a:t>
            </a:r>
            <a:r>
              <a:rPr lang="en-SG" dirty="0" smtClean="0"/>
              <a:t> </a:t>
            </a:r>
            <a:r>
              <a:rPr lang="en-SG" dirty="0" err="1" smtClean="0"/>
              <a:t>sinyalnya</a:t>
            </a:r>
            <a:r>
              <a:rPr lang="en-SG" dirty="0" smtClean="0"/>
              <a:t> </a:t>
            </a:r>
            <a:r>
              <a:rPr lang="en-SG" dirty="0" err="1" smtClean="0"/>
              <a:t>terdiri</a:t>
            </a:r>
            <a:r>
              <a:rPr lang="en-SG" dirty="0" smtClean="0"/>
              <a:t> </a:t>
            </a:r>
            <a:r>
              <a:rPr lang="en-SG" dirty="0" err="1" smtClean="0"/>
              <a:t>dari</a:t>
            </a:r>
            <a:r>
              <a:rPr lang="en-SG" dirty="0" smtClean="0"/>
              <a:t> 24 byte </a:t>
            </a:r>
            <a:r>
              <a:rPr lang="en-SG" dirty="0" err="1" smtClean="0"/>
              <a:t>dan</a:t>
            </a:r>
            <a:r>
              <a:rPr lang="en-SG" dirty="0" smtClean="0"/>
              <a:t> </a:t>
            </a:r>
            <a:r>
              <a:rPr lang="en-SG" dirty="0" err="1" smtClean="0"/>
              <a:t>setiap</a:t>
            </a:r>
            <a:r>
              <a:rPr lang="en-SG" dirty="0" smtClean="0"/>
              <a:t> byte </a:t>
            </a:r>
            <a:r>
              <a:rPr lang="en-SG" dirty="0" err="1" smtClean="0"/>
              <a:t>mewakili</a:t>
            </a:r>
            <a:r>
              <a:rPr lang="en-SG" dirty="0" smtClean="0"/>
              <a:t> </a:t>
            </a:r>
            <a:r>
              <a:rPr lang="en-SG" dirty="0" err="1" smtClean="0"/>
              <a:t>sebuah</a:t>
            </a:r>
            <a:r>
              <a:rPr lang="en-SG" dirty="0" smtClean="0"/>
              <a:t> </a:t>
            </a:r>
            <a:r>
              <a:rPr lang="en-SG" dirty="0" err="1" smtClean="0"/>
              <a:t>telepon</a:t>
            </a:r>
            <a:r>
              <a:rPr lang="en-SG" dirty="0" smtClean="0"/>
              <a:t> </a:t>
            </a:r>
            <a:r>
              <a:rPr lang="en-SG" dirty="0" err="1" smtClean="0"/>
              <a:t>tunggal</a:t>
            </a:r>
            <a:r>
              <a:rPr lang="en-SG" dirty="0" smtClean="0"/>
              <a:t> </a:t>
            </a:r>
            <a:r>
              <a:rPr lang="en-SG" dirty="0" err="1" smtClean="0"/>
              <a:t>dengan</a:t>
            </a:r>
            <a:r>
              <a:rPr lang="en-SG" dirty="0" smtClean="0"/>
              <a:t> </a:t>
            </a:r>
            <a:r>
              <a:rPr lang="en-SG" dirty="0" err="1" smtClean="0"/>
              <a:t>sinyal</a:t>
            </a:r>
            <a:r>
              <a:rPr lang="en-SG" dirty="0" smtClean="0"/>
              <a:t> rata-rata 64 Kbits/s. </a:t>
            </a:r>
            <a:r>
              <a:rPr lang="en-SG" dirty="0" err="1" smtClean="0"/>
              <a:t>Saluran</a:t>
            </a:r>
            <a:r>
              <a:rPr lang="en-SG" dirty="0" smtClean="0"/>
              <a:t> </a:t>
            </a:r>
            <a:r>
              <a:rPr lang="en-SG" dirty="0" err="1" smtClean="0"/>
              <a:t>suatu</a:t>
            </a:r>
            <a:r>
              <a:rPr lang="en-SG" dirty="0" smtClean="0"/>
              <a:t> bank </a:t>
            </a:r>
            <a:r>
              <a:rPr lang="en-SG" dirty="0" err="1" smtClean="0"/>
              <a:t>menggunakan</a:t>
            </a:r>
            <a:r>
              <a:rPr lang="en-SG" dirty="0" smtClean="0"/>
              <a:t> </a:t>
            </a:r>
            <a:r>
              <a:rPr lang="en-SG" dirty="0" err="1" smtClean="0"/>
              <a:t>beberapa</a:t>
            </a:r>
            <a:r>
              <a:rPr lang="en-SG" dirty="0" smtClean="0"/>
              <a:t> byte </a:t>
            </a:r>
            <a:r>
              <a:rPr lang="en-SG" dirty="0" err="1" smtClean="0"/>
              <a:t>dengan</a:t>
            </a:r>
            <a:r>
              <a:rPr lang="en-SG" dirty="0" smtClean="0"/>
              <a:t> </a:t>
            </a:r>
            <a:r>
              <a:rPr lang="en-SG" dirty="0" err="1" smtClean="0"/>
              <a:t>posisi</a:t>
            </a:r>
            <a:r>
              <a:rPr lang="en-SG" dirty="0" smtClean="0"/>
              <a:t> yang </a:t>
            </a:r>
            <a:r>
              <a:rPr lang="en-SG" dirty="0" err="1" smtClean="0"/>
              <a:t>telah</a:t>
            </a:r>
            <a:r>
              <a:rPr lang="en-SG" dirty="0" smtClean="0"/>
              <a:t> </a:t>
            </a:r>
            <a:r>
              <a:rPr lang="en-SG" dirty="0" err="1" smtClean="0"/>
              <a:t>ditentukan</a:t>
            </a:r>
            <a:r>
              <a:rPr lang="en-SG" dirty="0" smtClean="0"/>
              <a:t> </a:t>
            </a:r>
            <a:r>
              <a:rPr lang="en-SG" dirty="0" err="1" smtClean="0"/>
              <a:t>untuk</a:t>
            </a:r>
            <a:r>
              <a:rPr lang="en-SG" dirty="0" smtClean="0"/>
              <a:t> </a:t>
            </a:r>
            <a:r>
              <a:rPr lang="en-SG" dirty="0" err="1" smtClean="0"/>
              <a:t>menentukan</a:t>
            </a:r>
            <a:r>
              <a:rPr lang="en-SG" dirty="0" smtClean="0"/>
              <a:t> </a:t>
            </a:r>
            <a:r>
              <a:rPr lang="en-SG" dirty="0" err="1" smtClean="0"/>
              <a:t>suara</a:t>
            </a:r>
            <a:r>
              <a:rPr lang="en-SG" dirty="0" smtClean="0"/>
              <a:t> yang </a:t>
            </a:r>
            <a:r>
              <a:rPr lang="en-SG" dirty="0" err="1" smtClean="0"/>
              <a:t>mana</a:t>
            </a:r>
            <a:r>
              <a:rPr lang="en-SG" dirty="0" smtClean="0"/>
              <a:t> </a:t>
            </a:r>
            <a:r>
              <a:rPr lang="en-SG" dirty="0" err="1" smtClean="0"/>
              <a:t>termasuk</a:t>
            </a:r>
            <a:r>
              <a:rPr lang="en-SG" dirty="0" smtClean="0"/>
              <a:t> </a:t>
            </a:r>
            <a:r>
              <a:rPr lang="en-SG" dirty="0" err="1" smtClean="0"/>
              <a:t>ke</a:t>
            </a:r>
            <a:r>
              <a:rPr lang="en-SG" dirty="0" smtClean="0"/>
              <a:t> </a:t>
            </a:r>
            <a:r>
              <a:rPr lang="en-SG" dirty="0" err="1" smtClean="0"/>
              <a:t>dalamnya</a:t>
            </a:r>
            <a:r>
              <a:rPr lang="en-SG" dirty="0" smtClean="0"/>
              <a:t>.</a:t>
            </a:r>
            <a:endParaRPr lang="en-SG"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1C5F1D-12BB-4D69-9FF8-AB47E6657A3A}"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36</a:t>
            </a:fld>
            <a:endParaRPr lang="en-SG" dirty="0"/>
          </a:p>
        </p:txBody>
      </p:sp>
      <p:sp>
        <p:nvSpPr>
          <p:cNvPr id="3" name="Content Placeholder 2"/>
          <p:cNvSpPr>
            <a:spLocks noGrp="1"/>
          </p:cNvSpPr>
          <p:nvPr>
            <p:ph idx="4294967295"/>
          </p:nvPr>
        </p:nvSpPr>
        <p:spPr>
          <a:xfrm>
            <a:off x="0" y="1600200"/>
            <a:ext cx="8329613" cy="4525963"/>
          </a:xfrm>
        </p:spPr>
        <p:txBody>
          <a:bodyPr>
            <a:normAutofit/>
          </a:bodyPr>
          <a:lstStyle/>
          <a:p>
            <a:pPr algn="just">
              <a:lnSpc>
                <a:spcPct val="170000"/>
              </a:lnSpc>
            </a:pPr>
            <a:r>
              <a:rPr lang="en-SG" dirty="0" smtClean="0"/>
              <a:t>TDM yang </a:t>
            </a:r>
            <a:r>
              <a:rPr lang="en-SG" dirty="0" err="1" smtClean="0"/>
              <a:t>lebih</a:t>
            </a:r>
            <a:r>
              <a:rPr lang="en-SG" dirty="0" smtClean="0"/>
              <a:t> </a:t>
            </a:r>
            <a:r>
              <a:rPr lang="en-SG" dirty="0" err="1" smtClean="0"/>
              <a:t>dari</a:t>
            </a:r>
            <a:r>
              <a:rPr lang="en-SG" dirty="0" smtClean="0"/>
              <a:t> 24 </a:t>
            </a:r>
            <a:r>
              <a:rPr lang="en-SG" dirty="0" err="1" smtClean="0"/>
              <a:t>atau</a:t>
            </a:r>
            <a:r>
              <a:rPr lang="en-SG" dirty="0" smtClean="0"/>
              <a:t> 30 </a:t>
            </a:r>
            <a:r>
              <a:rPr lang="en-SG" dirty="0" err="1" smtClean="0"/>
              <a:t>suara</a:t>
            </a:r>
            <a:r>
              <a:rPr lang="en-SG" dirty="0" smtClean="0"/>
              <a:t> digital </a:t>
            </a:r>
            <a:r>
              <a:rPr lang="en-SG" dirty="0" err="1" smtClean="0"/>
              <a:t>disebut</a:t>
            </a:r>
            <a:r>
              <a:rPr lang="en-SG" dirty="0" smtClean="0"/>
              <a:t> Higher Order Multiplexing (HOM).</a:t>
            </a:r>
          </a:p>
          <a:p>
            <a:pPr algn="just">
              <a:lnSpc>
                <a:spcPct val="170000"/>
              </a:lnSpc>
            </a:pPr>
            <a:r>
              <a:rPr lang="en-SG" dirty="0" smtClean="0"/>
              <a:t>HOM </a:t>
            </a:r>
            <a:r>
              <a:rPr lang="en-SG" dirty="0" err="1" smtClean="0"/>
              <a:t>terpenuhi</a:t>
            </a:r>
            <a:r>
              <a:rPr lang="en-SG" dirty="0" smtClean="0"/>
              <a:t> </a:t>
            </a:r>
            <a:r>
              <a:rPr lang="en-SG" dirty="0" err="1" smtClean="0"/>
              <a:t>atas</a:t>
            </a:r>
            <a:r>
              <a:rPr lang="en-SG" dirty="0" smtClean="0"/>
              <a:t> </a:t>
            </a:r>
            <a:r>
              <a:rPr lang="en-SG" dirty="0" err="1" smtClean="0"/>
              <a:t>standar</a:t>
            </a:r>
            <a:r>
              <a:rPr lang="en-SG" dirty="0" smtClean="0"/>
              <a:t> </a:t>
            </a:r>
            <a:r>
              <a:rPr lang="en-SG" dirty="0" err="1" smtClean="0"/>
              <a:t>dari</a:t>
            </a:r>
            <a:r>
              <a:rPr lang="en-SG" dirty="0" smtClean="0"/>
              <a:t> TDM. </a:t>
            </a:r>
            <a:r>
              <a:rPr lang="en-SG" dirty="0" err="1" smtClean="0"/>
              <a:t>Sebagai</a:t>
            </a:r>
            <a:r>
              <a:rPr lang="en-SG" dirty="0" smtClean="0"/>
              <a:t> </a:t>
            </a:r>
            <a:r>
              <a:rPr lang="en-SG" dirty="0" err="1" smtClean="0"/>
              <a:t>contoh</a:t>
            </a:r>
            <a:r>
              <a:rPr lang="en-SG" dirty="0" smtClean="0"/>
              <a:t>, 120 </a:t>
            </a:r>
            <a:r>
              <a:rPr lang="en-SG" dirty="0" err="1" smtClean="0"/>
              <a:t>saluran</a:t>
            </a:r>
            <a:r>
              <a:rPr lang="en-SG" dirty="0" smtClean="0"/>
              <a:t> TDM </a:t>
            </a:r>
            <a:r>
              <a:rPr lang="en-SG" dirty="0" err="1" smtClean="0"/>
              <a:t>milik</a:t>
            </a:r>
            <a:r>
              <a:rPr lang="en-SG" dirty="0" smtClean="0"/>
              <a:t> </a:t>
            </a:r>
            <a:r>
              <a:rPr lang="en-SG" dirty="0" err="1" smtClean="0"/>
              <a:t>benua</a:t>
            </a:r>
            <a:r>
              <a:rPr lang="en-SG" dirty="0" smtClean="0"/>
              <a:t> </a:t>
            </a:r>
            <a:r>
              <a:rPr lang="en-SG" dirty="0" err="1" smtClean="0"/>
              <a:t>Eropa</a:t>
            </a:r>
            <a:r>
              <a:rPr lang="en-SG" dirty="0" smtClean="0"/>
              <a:t> </a:t>
            </a:r>
            <a:r>
              <a:rPr lang="en-SG" dirty="0" err="1" smtClean="0"/>
              <a:t>dibentuk</a:t>
            </a:r>
            <a:r>
              <a:rPr lang="en-SG" dirty="0" smtClean="0"/>
              <a:t> </a:t>
            </a:r>
            <a:r>
              <a:rPr lang="en-SG" dirty="0" err="1" smtClean="0"/>
              <a:t>dengan</a:t>
            </a:r>
            <a:r>
              <a:rPr lang="en-SG" dirty="0" smtClean="0"/>
              <a:t> </a:t>
            </a:r>
            <a:r>
              <a:rPr lang="en-SG" dirty="0" err="1" smtClean="0"/>
              <a:t>terdiri</a:t>
            </a:r>
            <a:r>
              <a:rPr lang="en-SG" dirty="0" smtClean="0"/>
              <a:t> </a:t>
            </a:r>
            <a:r>
              <a:rPr lang="en-SG" dirty="0" err="1" smtClean="0"/>
              <a:t>dari</a:t>
            </a:r>
            <a:r>
              <a:rPr lang="en-SG" dirty="0" smtClean="0"/>
              <a:t> </a:t>
            </a:r>
            <a:r>
              <a:rPr lang="en-SG" dirty="0" err="1" smtClean="0"/>
              <a:t>empat</a:t>
            </a:r>
            <a:r>
              <a:rPr lang="en-SG" dirty="0" smtClean="0"/>
              <a:t> </a:t>
            </a:r>
            <a:r>
              <a:rPr lang="en-SG" dirty="0" err="1" smtClean="0"/>
              <a:t>standar</a:t>
            </a:r>
            <a:r>
              <a:rPr lang="en-SG" dirty="0" smtClean="0"/>
              <a:t> </a:t>
            </a:r>
            <a:r>
              <a:rPr lang="en-SG" dirty="0" err="1" smtClean="0"/>
              <a:t>baku</a:t>
            </a:r>
            <a:r>
              <a:rPr lang="en-SG" dirty="0" smtClean="0"/>
              <a:t> yang </a:t>
            </a:r>
            <a:r>
              <a:rPr lang="en-SG" dirty="0" err="1" smtClean="0"/>
              <a:t>terdiri</a:t>
            </a:r>
            <a:r>
              <a:rPr lang="en-SG" dirty="0" smtClean="0"/>
              <a:t> </a:t>
            </a:r>
            <a:r>
              <a:rPr lang="en-SG" dirty="0" err="1" smtClean="0"/>
              <a:t>dari</a:t>
            </a:r>
            <a:r>
              <a:rPr lang="en-SG" dirty="0" smtClean="0"/>
              <a:t> 30 </a:t>
            </a:r>
            <a:r>
              <a:rPr lang="en-SG" dirty="0" err="1" smtClean="0"/>
              <a:t>saluran</a:t>
            </a:r>
            <a:r>
              <a:rPr lang="en-SG" dirty="0" smtClean="0"/>
              <a:t> TDM </a:t>
            </a:r>
            <a:r>
              <a:rPr lang="en-SG" dirty="0" err="1" smtClean="0"/>
              <a:t>setiap</a:t>
            </a:r>
            <a:r>
              <a:rPr lang="en-SG" dirty="0" smtClean="0"/>
              <a:t> </a:t>
            </a:r>
            <a:r>
              <a:rPr lang="en-SG" dirty="0" err="1" smtClean="0"/>
              <a:t>standar</a:t>
            </a:r>
            <a:r>
              <a:rPr lang="en-SG" dirty="0" smtClean="0"/>
              <a:t> </a:t>
            </a:r>
            <a:r>
              <a:rPr lang="en-SG" dirty="0" err="1" smtClean="0"/>
              <a:t>bakunya</a:t>
            </a:r>
            <a:r>
              <a:rPr lang="en-SG" dirty="0" smtClean="0"/>
              <a:t>. </a:t>
            </a:r>
            <a:r>
              <a:rPr lang="en-SG" dirty="0" err="1" smtClean="0"/>
              <a:t>Pada</a:t>
            </a:r>
            <a:r>
              <a:rPr lang="en-SG" dirty="0" smtClean="0"/>
              <a:t> </a:t>
            </a:r>
            <a:r>
              <a:rPr lang="en-SG" dirty="0" err="1" smtClean="0"/>
              <a:t>masing-masing</a:t>
            </a:r>
            <a:r>
              <a:rPr lang="en-SG" dirty="0" smtClean="0"/>
              <a:t> HOM, 4 TDM </a:t>
            </a:r>
            <a:r>
              <a:rPr lang="en-SG" dirty="0" err="1" smtClean="0"/>
              <a:t>dari</a:t>
            </a:r>
            <a:r>
              <a:rPr lang="en-SG" dirty="0" smtClean="0"/>
              <a:t> </a:t>
            </a:r>
            <a:r>
              <a:rPr lang="en-SG" dirty="0" err="1" smtClean="0"/>
              <a:t>urutan</a:t>
            </a:r>
            <a:r>
              <a:rPr lang="en-SG" dirty="0" smtClean="0"/>
              <a:t> yang </a:t>
            </a:r>
            <a:r>
              <a:rPr lang="en-SG" dirty="0" err="1" smtClean="0"/>
              <a:t>lebih</a:t>
            </a:r>
            <a:r>
              <a:rPr lang="en-SG" dirty="0" smtClean="0"/>
              <a:t> </a:t>
            </a:r>
            <a:r>
              <a:rPr lang="en-SG" dirty="0" err="1" smtClean="0"/>
              <a:t>rendah</a:t>
            </a:r>
            <a:r>
              <a:rPr lang="en-SG" dirty="0" smtClean="0"/>
              <a:t> </a:t>
            </a:r>
            <a:r>
              <a:rPr lang="en-SG" dirty="0" err="1" smtClean="0"/>
              <a:t>dikombinasikan</a:t>
            </a:r>
            <a:r>
              <a:rPr lang="en-SG" dirty="0" smtClean="0"/>
              <a:t>. </a:t>
            </a:r>
            <a:r>
              <a:rPr lang="en-SG" dirty="0" err="1" smtClean="0"/>
              <a:t>Sebuah</a:t>
            </a:r>
            <a:r>
              <a:rPr lang="en-SG" dirty="0" smtClean="0"/>
              <a:t> </a:t>
            </a:r>
            <a:r>
              <a:rPr lang="en-SG" dirty="0" err="1" smtClean="0"/>
              <a:t>sinyal</a:t>
            </a:r>
            <a:r>
              <a:rPr lang="en-SG" dirty="0" smtClean="0"/>
              <a:t> </a:t>
            </a:r>
            <a:r>
              <a:rPr lang="en-SG" dirty="0" err="1" smtClean="0"/>
              <a:t>standar</a:t>
            </a:r>
            <a:r>
              <a:rPr lang="en-SG" dirty="0" smtClean="0"/>
              <a:t> </a:t>
            </a:r>
            <a:r>
              <a:rPr lang="en-SG" dirty="0" err="1" smtClean="0"/>
              <a:t>suara</a:t>
            </a:r>
            <a:r>
              <a:rPr lang="en-SG" dirty="0" smtClean="0"/>
              <a:t> </a:t>
            </a:r>
            <a:r>
              <a:rPr lang="en-SG" dirty="0" err="1" smtClean="0"/>
              <a:t>mempunyai</a:t>
            </a:r>
            <a:r>
              <a:rPr lang="en-SG" dirty="0" smtClean="0"/>
              <a:t> </a:t>
            </a:r>
            <a:r>
              <a:rPr lang="en-SG" dirty="0" err="1" smtClean="0"/>
              <a:t>suatu</a:t>
            </a:r>
            <a:r>
              <a:rPr lang="en-SG" dirty="0" smtClean="0"/>
              <a:t> </a:t>
            </a:r>
            <a:r>
              <a:rPr lang="en-SG" dirty="0" err="1" smtClean="0"/>
              <a:t>luas</a:t>
            </a:r>
            <a:r>
              <a:rPr lang="en-SG" dirty="0" smtClean="0"/>
              <a:t> </a:t>
            </a:r>
            <a:r>
              <a:rPr lang="en-SG" dirty="0" err="1" smtClean="0"/>
              <a:t>bidang</a:t>
            </a:r>
            <a:r>
              <a:rPr lang="en-SG" dirty="0" smtClean="0"/>
              <a:t> n x 64 </a:t>
            </a:r>
            <a:r>
              <a:rPr lang="en-SG" dirty="0" err="1" smtClean="0"/>
              <a:t>kbit</a:t>
            </a:r>
            <a:r>
              <a:rPr lang="en-SG" dirty="0" smtClean="0"/>
              <a:t>/s, </a:t>
            </a:r>
            <a:r>
              <a:rPr lang="en-SG" dirty="0" err="1" smtClean="0"/>
              <a:t>di</a:t>
            </a:r>
            <a:r>
              <a:rPr lang="en-SG" dirty="0" smtClean="0"/>
              <a:t> </a:t>
            </a:r>
            <a:r>
              <a:rPr lang="en-SG" dirty="0" err="1" smtClean="0"/>
              <a:t>mana</a:t>
            </a:r>
            <a:r>
              <a:rPr lang="en-SG" dirty="0" smtClean="0"/>
              <a:t> n = 120, 480, 1920</a:t>
            </a:r>
            <a:endParaRPr lang="en-SG"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1C5F1D-12BB-4D69-9FF8-AB47E6657A3A}"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37</a:t>
            </a:fld>
            <a:endParaRPr lang="en-SG" dirty="0"/>
          </a:p>
        </p:txBody>
      </p:sp>
      <p:sp>
        <p:nvSpPr>
          <p:cNvPr id="3" name="Content Placeholder 2"/>
          <p:cNvSpPr>
            <a:spLocks noGrp="1"/>
          </p:cNvSpPr>
          <p:nvPr>
            <p:ph idx="4294967295"/>
          </p:nvPr>
        </p:nvSpPr>
        <p:spPr>
          <a:xfrm>
            <a:off x="142875" y="1600200"/>
            <a:ext cx="9001125" cy="4829175"/>
          </a:xfrm>
        </p:spPr>
        <p:txBody>
          <a:bodyPr>
            <a:noAutofit/>
          </a:bodyPr>
          <a:lstStyle/>
          <a:p>
            <a:pPr>
              <a:lnSpc>
                <a:spcPct val="120000"/>
              </a:lnSpc>
            </a:pPr>
            <a:r>
              <a:rPr lang="en-SG" sz="1800" dirty="0" err="1" smtClean="0"/>
              <a:t>Plesiochronous</a:t>
            </a:r>
            <a:r>
              <a:rPr lang="en-SG" sz="1800" dirty="0" smtClean="0"/>
              <a:t> </a:t>
            </a:r>
            <a:r>
              <a:rPr lang="en-SG" sz="1800" dirty="0" err="1" smtClean="0"/>
              <a:t>Hirarki</a:t>
            </a:r>
            <a:r>
              <a:rPr lang="en-SG" sz="1800" dirty="0" smtClean="0"/>
              <a:t> Digital (PDH) </a:t>
            </a:r>
            <a:r>
              <a:rPr lang="en-SG" sz="1800" dirty="0" err="1" smtClean="0"/>
              <a:t>telah</a:t>
            </a:r>
            <a:r>
              <a:rPr lang="en-SG" sz="1800" dirty="0" smtClean="0"/>
              <a:t> </a:t>
            </a:r>
            <a:r>
              <a:rPr lang="en-SG" sz="1800" dirty="0" err="1" smtClean="0"/>
              <a:t>dikembangkan</a:t>
            </a:r>
            <a:r>
              <a:rPr lang="en-SG" sz="1800" dirty="0" smtClean="0"/>
              <a:t> </a:t>
            </a:r>
            <a:r>
              <a:rPr lang="en-SG" sz="1800" dirty="0" err="1" smtClean="0"/>
              <a:t>sebagai</a:t>
            </a:r>
            <a:r>
              <a:rPr lang="en-SG" sz="1800" dirty="0" smtClean="0"/>
              <a:t> standard </a:t>
            </a:r>
            <a:r>
              <a:rPr lang="en-SG" sz="1800" dirty="0" err="1" smtClean="0"/>
              <a:t>untuk</a:t>
            </a:r>
            <a:r>
              <a:rPr lang="en-SG" sz="1800" dirty="0" smtClean="0"/>
              <a:t> HOM. PDH </a:t>
            </a:r>
            <a:r>
              <a:rPr lang="en-SG" sz="1800" dirty="0" err="1" smtClean="0"/>
              <a:t>menciptakan</a:t>
            </a:r>
            <a:r>
              <a:rPr lang="en-SG" sz="1800" dirty="0" smtClean="0"/>
              <a:t> </a:t>
            </a:r>
            <a:r>
              <a:rPr lang="en-SG" sz="1800" dirty="0" err="1" smtClean="0"/>
              <a:t>angka-angka</a:t>
            </a:r>
            <a:r>
              <a:rPr lang="en-SG" sz="1800" dirty="0" smtClean="0"/>
              <a:t> </a:t>
            </a:r>
            <a:r>
              <a:rPr lang="en-SG" sz="1800" dirty="0" err="1" smtClean="0"/>
              <a:t>saluran</a:t>
            </a:r>
            <a:r>
              <a:rPr lang="en-SG" sz="1800" dirty="0" smtClean="0"/>
              <a:t> yang </a:t>
            </a:r>
            <a:r>
              <a:rPr lang="en-SG" sz="1800" dirty="0" err="1" smtClean="0"/>
              <a:t>lebih</a:t>
            </a:r>
            <a:r>
              <a:rPr lang="en-SG" sz="1800" dirty="0" smtClean="0"/>
              <a:t> </a:t>
            </a:r>
            <a:r>
              <a:rPr lang="en-SG" sz="1800" dirty="0" err="1" smtClean="0"/>
              <a:t>besar</a:t>
            </a:r>
            <a:r>
              <a:rPr lang="en-SG" sz="1800" dirty="0" smtClean="0"/>
              <a:t> </a:t>
            </a:r>
            <a:r>
              <a:rPr lang="en-SG" sz="1800" dirty="0" err="1" smtClean="0"/>
              <a:t>dengan</a:t>
            </a:r>
            <a:r>
              <a:rPr lang="en-SG" sz="1800" dirty="0" smtClean="0"/>
              <a:t> </a:t>
            </a:r>
            <a:r>
              <a:rPr lang="en-SG" sz="1800" dirty="0" err="1" smtClean="0"/>
              <a:t>standarisasi</a:t>
            </a:r>
            <a:r>
              <a:rPr lang="en-SG" sz="1800" dirty="0" smtClean="0"/>
              <a:t> 30 </a:t>
            </a:r>
            <a:r>
              <a:rPr lang="en-SG" sz="1800" dirty="0" err="1" smtClean="0"/>
              <a:t>saluran</a:t>
            </a:r>
            <a:r>
              <a:rPr lang="en-SG" sz="1800" dirty="0" smtClean="0"/>
              <a:t> </a:t>
            </a:r>
            <a:r>
              <a:rPr lang="en-SG" sz="1800" dirty="0" err="1" smtClean="0"/>
              <a:t>chanel</a:t>
            </a:r>
            <a:r>
              <a:rPr lang="en-SG" sz="1800" dirty="0" smtClean="0"/>
              <a:t> TDM yang </a:t>
            </a:r>
            <a:r>
              <a:rPr lang="en-SG" sz="1800" dirty="0" err="1" smtClean="0"/>
              <a:t>digunakan</a:t>
            </a:r>
            <a:r>
              <a:rPr lang="en-SG" sz="1800" dirty="0" smtClean="0"/>
              <a:t> </a:t>
            </a:r>
            <a:r>
              <a:rPr lang="en-SG" sz="1800" dirty="0" err="1" smtClean="0"/>
              <a:t>di</a:t>
            </a:r>
            <a:r>
              <a:rPr lang="en-SG" sz="1800" dirty="0" smtClean="0"/>
              <a:t> </a:t>
            </a:r>
            <a:r>
              <a:rPr lang="en-SG" sz="1800" dirty="0" err="1" smtClean="0"/>
              <a:t>Eropa</a:t>
            </a:r>
            <a:r>
              <a:rPr lang="en-SG" sz="1800" dirty="0" smtClean="0"/>
              <a:t>.. </a:t>
            </a:r>
            <a:r>
              <a:rPr lang="en-SG" sz="1800" dirty="0" err="1" smtClean="0"/>
              <a:t>Solusi</a:t>
            </a:r>
            <a:r>
              <a:rPr lang="en-SG" sz="1800" dirty="0" smtClean="0"/>
              <a:t> </a:t>
            </a:r>
            <a:r>
              <a:rPr lang="en-SG" sz="1800" dirty="0" err="1" smtClean="0"/>
              <a:t>ini</a:t>
            </a:r>
            <a:r>
              <a:rPr lang="en-SG" sz="1800" dirty="0" smtClean="0"/>
              <a:t> </a:t>
            </a:r>
            <a:r>
              <a:rPr lang="en-SG" sz="1800" dirty="0" err="1" smtClean="0"/>
              <a:t>bekerja</a:t>
            </a:r>
            <a:r>
              <a:rPr lang="en-SG" sz="1800" dirty="0" smtClean="0"/>
              <a:t> </a:t>
            </a:r>
            <a:r>
              <a:rPr lang="en-SG" sz="1800" dirty="0" err="1" smtClean="0"/>
              <a:t>hanya</a:t>
            </a:r>
            <a:r>
              <a:rPr lang="en-SG" sz="1800" dirty="0" smtClean="0"/>
              <a:t> </a:t>
            </a:r>
            <a:r>
              <a:rPr lang="en-SG" sz="1800" dirty="0" err="1" smtClean="0"/>
              <a:t>sesaat</a:t>
            </a:r>
            <a:r>
              <a:rPr lang="en-SG" sz="1800" dirty="0" smtClean="0"/>
              <a:t> </a:t>
            </a:r>
            <a:r>
              <a:rPr lang="en-SG" sz="1800" dirty="0" err="1" smtClean="0"/>
              <a:t>karena</a:t>
            </a:r>
            <a:r>
              <a:rPr lang="en-SG" sz="1800" dirty="0" smtClean="0"/>
              <a:t> </a:t>
            </a:r>
            <a:r>
              <a:rPr lang="en-SG" sz="1800" dirty="0" err="1" smtClean="0"/>
              <a:t>masih</a:t>
            </a:r>
            <a:r>
              <a:rPr lang="en-SG" sz="1800" dirty="0" smtClean="0"/>
              <a:t> </a:t>
            </a:r>
            <a:r>
              <a:rPr lang="en-SG" sz="1800" dirty="0" err="1" smtClean="0"/>
              <a:t>terdapat</a:t>
            </a:r>
            <a:r>
              <a:rPr lang="en-SG" sz="1800" dirty="0" smtClean="0"/>
              <a:t> </a:t>
            </a:r>
            <a:r>
              <a:rPr lang="en-SG" sz="1800" dirty="0" err="1" smtClean="0"/>
              <a:t>banyak</a:t>
            </a:r>
            <a:r>
              <a:rPr lang="en-SG" sz="1800" dirty="0" smtClean="0"/>
              <a:t> </a:t>
            </a:r>
            <a:r>
              <a:rPr lang="en-SG" sz="1800" dirty="0" err="1" smtClean="0"/>
              <a:t>kelemahan</a:t>
            </a:r>
            <a:r>
              <a:rPr lang="en-SG" sz="1800" dirty="0" smtClean="0"/>
              <a:t> </a:t>
            </a:r>
            <a:r>
              <a:rPr lang="en-SG" sz="1800" dirty="0" err="1" smtClean="0"/>
              <a:t>sehingga</a:t>
            </a:r>
            <a:r>
              <a:rPr lang="en-SG" sz="1800" dirty="0" smtClean="0"/>
              <a:t> </a:t>
            </a:r>
            <a:r>
              <a:rPr lang="en-SG" sz="1800" dirty="0" err="1" smtClean="0"/>
              <a:t>diciptakan</a:t>
            </a:r>
            <a:r>
              <a:rPr lang="en-SG" sz="1800" dirty="0" smtClean="0"/>
              <a:t> </a:t>
            </a:r>
            <a:r>
              <a:rPr lang="en-SG" sz="1800" dirty="0" err="1" smtClean="0"/>
              <a:t>SDH.Hal-hal</a:t>
            </a:r>
            <a:r>
              <a:rPr lang="en-SG" sz="1800" dirty="0" smtClean="0"/>
              <a:t> yang </a:t>
            </a:r>
            <a:r>
              <a:rPr lang="en-SG" sz="1800" dirty="0" err="1" smtClean="0"/>
              <a:t>dapat</a:t>
            </a:r>
            <a:r>
              <a:rPr lang="en-SG" sz="1800" dirty="0" smtClean="0"/>
              <a:t> </a:t>
            </a:r>
            <a:r>
              <a:rPr lang="en-SG" sz="1800" dirty="0" err="1" smtClean="0"/>
              <a:t>membantu</a:t>
            </a:r>
            <a:r>
              <a:rPr lang="en-SG" sz="1800" dirty="0" smtClean="0"/>
              <a:t> </a:t>
            </a:r>
            <a:r>
              <a:rPr lang="en-SG" sz="1800" dirty="0" err="1" smtClean="0"/>
              <a:t>pengembangan</a:t>
            </a:r>
            <a:r>
              <a:rPr lang="en-SG" sz="1800" dirty="0" smtClean="0"/>
              <a:t> SDH </a:t>
            </a:r>
            <a:r>
              <a:rPr lang="en-SG" sz="1800" dirty="0" err="1" smtClean="0"/>
              <a:t>antara</a:t>
            </a:r>
            <a:r>
              <a:rPr lang="en-SG" sz="1800" dirty="0" smtClean="0"/>
              <a:t> lain :</a:t>
            </a:r>
          </a:p>
          <a:p>
            <a:pPr lvl="1">
              <a:lnSpc>
                <a:spcPct val="120000"/>
              </a:lnSpc>
            </a:pPr>
            <a:r>
              <a:rPr lang="en-SG" sz="1400" dirty="0" err="1" smtClean="0"/>
              <a:t>Jadilah</a:t>
            </a:r>
            <a:r>
              <a:rPr lang="en-SG" sz="1400" dirty="0" smtClean="0"/>
              <a:t> synchronous - </a:t>
            </a:r>
            <a:r>
              <a:rPr lang="en-SG" sz="1400" dirty="0" err="1" smtClean="0"/>
              <a:t>Semua</a:t>
            </a:r>
            <a:r>
              <a:rPr lang="en-SG" sz="1400" dirty="0" smtClean="0"/>
              <a:t> </a:t>
            </a:r>
            <a:r>
              <a:rPr lang="en-SG" sz="1400" dirty="0" err="1" smtClean="0"/>
              <a:t>waktu</a:t>
            </a:r>
            <a:r>
              <a:rPr lang="en-SG" sz="1400" dirty="0" smtClean="0"/>
              <a:t> </a:t>
            </a:r>
            <a:r>
              <a:rPr lang="en-SG" sz="1400" dirty="0" err="1" smtClean="0"/>
              <a:t>di</a:t>
            </a:r>
            <a:r>
              <a:rPr lang="en-SG" sz="1400" dirty="0" smtClean="0"/>
              <a:t> </a:t>
            </a:r>
            <a:r>
              <a:rPr lang="en-SG" sz="1400" dirty="0" err="1" smtClean="0"/>
              <a:t>dalam</a:t>
            </a:r>
            <a:r>
              <a:rPr lang="en-SG" sz="1400" dirty="0" smtClean="0"/>
              <a:t> </a:t>
            </a:r>
            <a:r>
              <a:rPr lang="en-SG" sz="1400" dirty="0" err="1" smtClean="0"/>
              <a:t>sistem</a:t>
            </a:r>
            <a:r>
              <a:rPr lang="en-SG" sz="1400" dirty="0" smtClean="0"/>
              <a:t> </a:t>
            </a:r>
            <a:r>
              <a:rPr lang="en-SG" sz="1400" dirty="0" err="1" smtClean="0"/>
              <a:t>itu</a:t>
            </a:r>
            <a:r>
              <a:rPr lang="en-SG" sz="1400" dirty="0" smtClean="0"/>
              <a:t> </a:t>
            </a:r>
            <a:r>
              <a:rPr lang="en-SG" sz="1400" dirty="0" err="1" smtClean="0"/>
              <a:t>mengikuti</a:t>
            </a:r>
            <a:r>
              <a:rPr lang="en-SG" sz="1400" dirty="0" smtClean="0"/>
              <a:t> </a:t>
            </a:r>
            <a:r>
              <a:rPr lang="en-SG" sz="1400" dirty="0" err="1" smtClean="0"/>
              <a:t>suatu</a:t>
            </a:r>
            <a:r>
              <a:rPr lang="en-SG" sz="1400" dirty="0" smtClean="0"/>
              <a:t> jam (</a:t>
            </a:r>
            <a:r>
              <a:rPr lang="en-SG" sz="1400" dirty="0" err="1" smtClean="0"/>
              <a:t>waktu</a:t>
            </a:r>
            <a:r>
              <a:rPr lang="en-SG" sz="1400" dirty="0" smtClean="0"/>
              <a:t>) </a:t>
            </a:r>
            <a:r>
              <a:rPr lang="en-SG" sz="1400" dirty="0" err="1" smtClean="0"/>
              <a:t>acuan</a:t>
            </a:r>
            <a:r>
              <a:rPr lang="en-SG" sz="1400" dirty="0" smtClean="0"/>
              <a:t>.</a:t>
            </a:r>
          </a:p>
          <a:p>
            <a:pPr lvl="1">
              <a:lnSpc>
                <a:spcPct val="120000"/>
              </a:lnSpc>
            </a:pPr>
            <a:r>
              <a:rPr lang="en-SG" sz="1400" dirty="0" smtClean="0"/>
              <a:t>SDH </a:t>
            </a:r>
            <a:r>
              <a:rPr lang="en-SG" sz="1400" dirty="0" err="1" smtClean="0"/>
              <a:t>harus</a:t>
            </a:r>
            <a:r>
              <a:rPr lang="en-SG" sz="1400" dirty="0" smtClean="0"/>
              <a:t> </a:t>
            </a:r>
            <a:r>
              <a:rPr lang="en-SG" sz="1400" dirty="0" err="1" smtClean="0"/>
              <a:t>mengarahkan</a:t>
            </a:r>
            <a:r>
              <a:rPr lang="en-SG" sz="1400" dirty="0" smtClean="0"/>
              <a:t> </a:t>
            </a:r>
            <a:r>
              <a:rPr lang="en-SG" sz="1400" dirty="0" err="1" smtClean="0"/>
              <a:t>akhir</a:t>
            </a:r>
            <a:r>
              <a:rPr lang="en-SG" sz="1400" dirty="0" smtClean="0"/>
              <a:t> </a:t>
            </a:r>
            <a:r>
              <a:rPr lang="en-SG" sz="1400" dirty="0" err="1" smtClean="0"/>
              <a:t>pertukaran</a:t>
            </a:r>
            <a:r>
              <a:rPr lang="en-SG" sz="1400" dirty="0" smtClean="0"/>
              <a:t> </a:t>
            </a:r>
            <a:r>
              <a:rPr lang="en-SG" sz="1400" dirty="0" err="1" smtClean="0"/>
              <a:t>ke</a:t>
            </a:r>
            <a:r>
              <a:rPr lang="en-SG" sz="1400" dirty="0" smtClean="0"/>
              <a:t> </a:t>
            </a:r>
            <a:r>
              <a:rPr lang="en-SG" sz="1400" dirty="0" err="1" smtClean="0"/>
              <a:t>akhir</a:t>
            </a:r>
            <a:r>
              <a:rPr lang="en-SG" sz="1400" dirty="0" smtClean="0"/>
              <a:t> </a:t>
            </a:r>
            <a:r>
              <a:rPr lang="en-SG" sz="1400" dirty="0" err="1" smtClean="0"/>
              <a:t>pertukaran</a:t>
            </a:r>
            <a:r>
              <a:rPr lang="en-SG" sz="1400" dirty="0" smtClean="0"/>
              <a:t> </a:t>
            </a:r>
            <a:r>
              <a:rPr lang="en-SG" sz="1400" dirty="0" err="1" smtClean="0"/>
              <a:t>lagi</a:t>
            </a:r>
            <a:r>
              <a:rPr lang="en-SG" sz="1400" dirty="0" smtClean="0"/>
              <a:t> </a:t>
            </a:r>
            <a:r>
              <a:rPr lang="en-SG" sz="1400" dirty="0" err="1" smtClean="0"/>
              <a:t>tanpa</a:t>
            </a:r>
            <a:r>
              <a:rPr lang="en-SG" sz="1400" dirty="0" smtClean="0"/>
              <a:t> </a:t>
            </a:r>
            <a:r>
              <a:rPr lang="en-SG" sz="1400" dirty="0" err="1" smtClean="0"/>
              <a:t>kekhawatiran</a:t>
            </a:r>
            <a:r>
              <a:rPr lang="en-SG" sz="1400" dirty="0" smtClean="0"/>
              <a:t> </a:t>
            </a:r>
            <a:r>
              <a:rPr lang="en-SG" sz="1400" dirty="0" err="1" smtClean="0"/>
              <a:t>akan</a:t>
            </a:r>
            <a:r>
              <a:rPr lang="en-SG" sz="1400" dirty="0" smtClean="0"/>
              <a:t> </a:t>
            </a:r>
            <a:r>
              <a:rPr lang="en-SG" sz="1400" dirty="0" err="1" smtClean="0"/>
              <a:t>pertukaran</a:t>
            </a:r>
            <a:r>
              <a:rPr lang="en-SG" sz="1400" dirty="0" smtClean="0"/>
              <a:t> </a:t>
            </a:r>
            <a:r>
              <a:rPr lang="en-SG" sz="1400" dirty="0" err="1" smtClean="0"/>
              <a:t>di</a:t>
            </a:r>
            <a:r>
              <a:rPr lang="en-SG" sz="1400" dirty="0" smtClean="0"/>
              <a:t> </a:t>
            </a:r>
            <a:r>
              <a:rPr lang="en-SG" sz="1400" dirty="0" err="1" smtClean="0"/>
              <a:t>tengahnya</a:t>
            </a:r>
            <a:r>
              <a:rPr lang="en-SG" sz="1400" dirty="0" smtClean="0"/>
              <a:t>, </a:t>
            </a:r>
            <a:r>
              <a:rPr lang="en-SG" sz="1400" dirty="0" err="1" smtClean="0"/>
              <a:t>di</a:t>
            </a:r>
            <a:r>
              <a:rPr lang="en-SG" sz="1400" dirty="0" smtClean="0"/>
              <a:t> </a:t>
            </a:r>
            <a:r>
              <a:rPr lang="en-SG" sz="1400" dirty="0" err="1" smtClean="0"/>
              <a:t>mana</a:t>
            </a:r>
            <a:r>
              <a:rPr lang="en-SG" sz="1400" dirty="0" smtClean="0"/>
              <a:t> </a:t>
            </a:r>
            <a:r>
              <a:rPr lang="en-SG" sz="1400" dirty="0" err="1" smtClean="0"/>
              <a:t>lebar</a:t>
            </a:r>
            <a:r>
              <a:rPr lang="en-SG" sz="1400" dirty="0" smtClean="0"/>
              <a:t> pita (</a:t>
            </a:r>
            <a:r>
              <a:rPr lang="en-SG" sz="1400" dirty="0" err="1" smtClean="0"/>
              <a:t>bandwith</a:t>
            </a:r>
            <a:r>
              <a:rPr lang="en-SG" sz="1400" dirty="0" smtClean="0"/>
              <a:t>) </a:t>
            </a:r>
            <a:r>
              <a:rPr lang="en-SG" sz="1400" dirty="0" err="1" smtClean="0"/>
              <a:t>dapat</a:t>
            </a:r>
            <a:r>
              <a:rPr lang="en-SG" sz="1400" dirty="0" smtClean="0"/>
              <a:t> </a:t>
            </a:r>
            <a:r>
              <a:rPr lang="en-SG" sz="1400" dirty="0" err="1" smtClean="0"/>
              <a:t>dipesan</a:t>
            </a:r>
            <a:r>
              <a:rPr lang="en-SG" sz="1400" dirty="0" smtClean="0"/>
              <a:t> </a:t>
            </a:r>
            <a:r>
              <a:rPr lang="en-SG" sz="1400" dirty="0" err="1" smtClean="0"/>
              <a:t>pada</a:t>
            </a:r>
            <a:r>
              <a:rPr lang="en-SG" sz="1400" dirty="0" smtClean="0"/>
              <a:t> </a:t>
            </a:r>
            <a:r>
              <a:rPr lang="en-SG" sz="1400" dirty="0" err="1" smtClean="0"/>
              <a:t>suatu</a:t>
            </a:r>
            <a:r>
              <a:rPr lang="en-SG" sz="1400" dirty="0" smtClean="0"/>
              <a:t> </a:t>
            </a:r>
            <a:r>
              <a:rPr lang="en-SG" sz="1400" dirty="0" err="1" smtClean="0"/>
              <a:t>tingkatan</a:t>
            </a:r>
            <a:r>
              <a:rPr lang="en-SG" sz="1400" dirty="0" smtClean="0"/>
              <a:t> </a:t>
            </a:r>
            <a:r>
              <a:rPr lang="en-SG" sz="1400" dirty="0" err="1" smtClean="0"/>
              <a:t>untuk</a:t>
            </a:r>
            <a:r>
              <a:rPr lang="en-SG" sz="1400" dirty="0" smtClean="0"/>
              <a:t> </a:t>
            </a:r>
            <a:r>
              <a:rPr lang="en-SG" sz="1400" dirty="0" err="1" smtClean="0"/>
              <a:t>suatu</a:t>
            </a:r>
            <a:r>
              <a:rPr lang="en-SG" sz="1400" dirty="0" smtClean="0"/>
              <a:t> </a:t>
            </a:r>
            <a:r>
              <a:rPr lang="en-SG" sz="1400" dirty="0" err="1" smtClean="0"/>
              <a:t>periode</a:t>
            </a:r>
            <a:r>
              <a:rPr lang="en-SG" sz="1400" dirty="0" smtClean="0"/>
              <a:t> </a:t>
            </a:r>
            <a:r>
              <a:rPr lang="en-SG" sz="1400" dirty="0" err="1" smtClean="0"/>
              <a:t>waktu</a:t>
            </a:r>
            <a:r>
              <a:rPr lang="en-SG" sz="1400" dirty="0" smtClean="0"/>
              <a:t> yang </a:t>
            </a:r>
            <a:r>
              <a:rPr lang="en-SG" sz="1400" dirty="0" err="1" smtClean="0"/>
              <a:t>telah</a:t>
            </a:r>
            <a:r>
              <a:rPr lang="en-SG" sz="1400" dirty="0" smtClean="0"/>
              <a:t> </a:t>
            </a:r>
            <a:r>
              <a:rPr lang="en-SG" sz="1400" dirty="0" err="1" smtClean="0"/>
              <a:t>ditetapkan</a:t>
            </a:r>
            <a:r>
              <a:rPr lang="en-SG" sz="1400" dirty="0" smtClean="0"/>
              <a:t>.</a:t>
            </a:r>
          </a:p>
          <a:p>
            <a:pPr lvl="1">
              <a:lnSpc>
                <a:spcPct val="120000"/>
              </a:lnSpc>
            </a:pPr>
            <a:r>
              <a:rPr lang="en-SG" sz="1400" dirty="0" err="1" smtClean="0"/>
              <a:t>Ikutkan</a:t>
            </a:r>
            <a:r>
              <a:rPr lang="en-SG" sz="1400" dirty="0" smtClean="0"/>
              <a:t> </a:t>
            </a:r>
            <a:r>
              <a:rPr lang="en-SG" sz="1400" dirty="0" err="1" smtClean="0"/>
              <a:t>layar</a:t>
            </a:r>
            <a:r>
              <a:rPr lang="en-SG" sz="1400" dirty="0" smtClean="0"/>
              <a:t> (frame) </a:t>
            </a:r>
            <a:r>
              <a:rPr lang="en-SG" sz="1400" dirty="0" err="1" smtClean="0"/>
              <a:t>dari</a:t>
            </a:r>
            <a:r>
              <a:rPr lang="en-SG" sz="1400" dirty="0" smtClean="0"/>
              <a:t> </a:t>
            </a:r>
            <a:r>
              <a:rPr lang="en-SG" sz="1400" dirty="0" err="1" smtClean="0"/>
              <a:t>berbagai</a:t>
            </a:r>
            <a:r>
              <a:rPr lang="en-SG" sz="1400" dirty="0" smtClean="0"/>
              <a:t> </a:t>
            </a:r>
            <a:r>
              <a:rPr lang="en-SG" sz="1400" dirty="0" err="1" smtClean="0"/>
              <a:t>jenis</a:t>
            </a:r>
            <a:r>
              <a:rPr lang="en-SG" sz="1400" dirty="0" smtClean="0"/>
              <a:t> </a:t>
            </a:r>
            <a:r>
              <a:rPr lang="en-SG" sz="1400" dirty="0" err="1" smtClean="0"/>
              <a:t>ukuran</a:t>
            </a:r>
            <a:r>
              <a:rPr lang="en-SG" sz="1400" dirty="0" smtClean="0"/>
              <a:t> </a:t>
            </a:r>
            <a:r>
              <a:rPr lang="en-SG" sz="1400" dirty="0" err="1" smtClean="0"/>
              <a:t>untuk</a:t>
            </a:r>
            <a:r>
              <a:rPr lang="en-SG" sz="1400" dirty="0" smtClean="0"/>
              <a:t> </a:t>
            </a:r>
            <a:r>
              <a:rPr lang="en-SG" sz="1400" dirty="0" err="1" smtClean="0"/>
              <a:t>dipindahkan</a:t>
            </a:r>
            <a:r>
              <a:rPr lang="en-SG" sz="1400" dirty="0" smtClean="0"/>
              <a:t> </a:t>
            </a:r>
            <a:r>
              <a:rPr lang="en-SG" sz="1400" dirty="0" err="1" smtClean="0"/>
              <a:t>atau</a:t>
            </a:r>
            <a:r>
              <a:rPr lang="en-SG" sz="1400" dirty="0" smtClean="0"/>
              <a:t> </a:t>
            </a:r>
            <a:r>
              <a:rPr lang="en-SG" sz="1400" dirty="0" err="1" smtClean="0"/>
              <a:t>dimasukkan</a:t>
            </a:r>
            <a:r>
              <a:rPr lang="en-SG" sz="1400" dirty="0" smtClean="0"/>
              <a:t> </a:t>
            </a:r>
            <a:r>
              <a:rPr lang="en-SG" sz="1400" dirty="0" err="1" smtClean="0"/>
              <a:t>ke</a:t>
            </a:r>
            <a:r>
              <a:rPr lang="en-SG" sz="1400" dirty="0" smtClean="0"/>
              <a:t> </a:t>
            </a:r>
            <a:r>
              <a:rPr lang="en-SG" sz="1400" dirty="0" err="1" smtClean="0"/>
              <a:t>dalam</a:t>
            </a:r>
            <a:r>
              <a:rPr lang="en-SG" sz="1400" dirty="0" smtClean="0"/>
              <a:t> SDH.</a:t>
            </a:r>
          </a:p>
          <a:p>
            <a:pPr lvl="1">
              <a:lnSpc>
                <a:spcPct val="120000"/>
              </a:lnSpc>
            </a:pPr>
            <a:r>
              <a:rPr lang="en-SG" sz="1400" dirty="0" err="1" smtClean="0"/>
              <a:t>Sangat</a:t>
            </a:r>
            <a:r>
              <a:rPr lang="en-SG" sz="1400" dirty="0" smtClean="0"/>
              <a:t> </a:t>
            </a:r>
            <a:r>
              <a:rPr lang="en-SG" sz="1400" dirty="0" err="1" smtClean="0"/>
              <a:t>mudah</a:t>
            </a:r>
            <a:r>
              <a:rPr lang="en-SG" sz="1400" dirty="0" smtClean="0"/>
              <a:t> </a:t>
            </a:r>
            <a:r>
              <a:rPr lang="en-SG" sz="1400" dirty="0" err="1" smtClean="0"/>
              <a:t>untuk</a:t>
            </a:r>
            <a:r>
              <a:rPr lang="en-SG" sz="1400" dirty="0" smtClean="0"/>
              <a:t> </a:t>
            </a:r>
            <a:r>
              <a:rPr lang="en-SG" sz="1400" dirty="0" err="1" smtClean="0"/>
              <a:t>dikendalikan</a:t>
            </a:r>
            <a:r>
              <a:rPr lang="en-SG" sz="1400" dirty="0" smtClean="0"/>
              <a:t> </a:t>
            </a:r>
            <a:r>
              <a:rPr lang="en-SG" sz="1400" dirty="0" err="1" smtClean="0"/>
              <a:t>dengan</a:t>
            </a:r>
            <a:r>
              <a:rPr lang="en-SG" sz="1400" dirty="0" smtClean="0"/>
              <a:t> </a:t>
            </a:r>
            <a:r>
              <a:rPr lang="en-SG" sz="1400" dirty="0" err="1" smtClean="0"/>
              <a:t>kemampuan</a:t>
            </a:r>
            <a:r>
              <a:rPr lang="en-SG" sz="1400" dirty="0" smtClean="0"/>
              <a:t> </a:t>
            </a:r>
            <a:r>
              <a:rPr lang="en-SG" sz="1400" dirty="0" err="1" smtClean="0"/>
              <a:t>memindahkan</a:t>
            </a:r>
            <a:r>
              <a:rPr lang="en-SG" sz="1400" dirty="0" smtClean="0"/>
              <a:t> data </a:t>
            </a:r>
            <a:r>
              <a:rPr lang="en-SG" sz="1400" dirty="0" err="1" smtClean="0"/>
              <a:t>manajemen</a:t>
            </a:r>
            <a:r>
              <a:rPr lang="en-SG" sz="1400" dirty="0" smtClean="0"/>
              <a:t> </a:t>
            </a:r>
            <a:r>
              <a:rPr lang="en-SG" sz="1400" dirty="0" err="1" smtClean="0"/>
              <a:t>ke</a:t>
            </a:r>
            <a:r>
              <a:rPr lang="en-SG" sz="1400" dirty="0" smtClean="0"/>
              <a:t> </a:t>
            </a:r>
            <a:r>
              <a:rPr lang="en-SG" sz="1400" dirty="0" err="1" smtClean="0"/>
              <a:t>jaringan</a:t>
            </a:r>
            <a:r>
              <a:rPr lang="en-SG" sz="1400" dirty="0" smtClean="0"/>
              <a:t> yang lain.</a:t>
            </a:r>
          </a:p>
          <a:p>
            <a:pPr lvl="1">
              <a:lnSpc>
                <a:spcPct val="120000"/>
              </a:lnSpc>
            </a:pPr>
            <a:r>
              <a:rPr lang="en-SG" sz="1400" dirty="0" err="1" smtClean="0"/>
              <a:t>Periapkan</a:t>
            </a:r>
            <a:r>
              <a:rPr lang="en-SG" sz="1400" dirty="0" smtClean="0"/>
              <a:t> </a:t>
            </a:r>
            <a:r>
              <a:rPr lang="en-SG" sz="1400" dirty="0" err="1" smtClean="0"/>
              <a:t>pemulihan</a:t>
            </a:r>
            <a:r>
              <a:rPr lang="en-SG" sz="1400" dirty="0" smtClean="0"/>
              <a:t> </a:t>
            </a:r>
            <a:r>
              <a:rPr lang="en-SG" sz="1400" dirty="0" err="1" smtClean="0"/>
              <a:t>tingkat</a:t>
            </a:r>
            <a:r>
              <a:rPr lang="en-SG" sz="1400" dirty="0" smtClean="0"/>
              <a:t> </a:t>
            </a:r>
            <a:r>
              <a:rPr lang="en-SG" sz="1400" dirty="0" err="1" smtClean="0"/>
              <a:t>tinggi</a:t>
            </a:r>
            <a:r>
              <a:rPr lang="en-SG" sz="1400" dirty="0" smtClean="0"/>
              <a:t> </a:t>
            </a:r>
            <a:r>
              <a:rPr lang="en-SG" sz="1400" dirty="0" err="1" smtClean="0"/>
              <a:t>dari</a:t>
            </a:r>
            <a:r>
              <a:rPr lang="en-SG" sz="1400" dirty="0" smtClean="0"/>
              <a:t> </a:t>
            </a:r>
            <a:r>
              <a:rPr lang="en-SG" sz="1400" dirty="0" err="1" smtClean="0"/>
              <a:t>kesalahan</a:t>
            </a:r>
            <a:r>
              <a:rPr lang="en-SG" sz="1400" dirty="0" smtClean="0"/>
              <a:t>.</a:t>
            </a:r>
          </a:p>
          <a:p>
            <a:pPr lvl="1">
              <a:lnSpc>
                <a:spcPct val="120000"/>
              </a:lnSpc>
            </a:pPr>
            <a:r>
              <a:rPr lang="en-SG" sz="1400" dirty="0" err="1" smtClean="0"/>
              <a:t>Perisapkan</a:t>
            </a:r>
            <a:r>
              <a:rPr lang="en-SG" sz="1400" dirty="0" smtClean="0"/>
              <a:t> rata - rata data </a:t>
            </a:r>
            <a:r>
              <a:rPr lang="en-SG" sz="1400" dirty="0" err="1" smtClean="0"/>
              <a:t>dengan</a:t>
            </a:r>
            <a:r>
              <a:rPr lang="en-SG" sz="1400" dirty="0" smtClean="0"/>
              <a:t> level </a:t>
            </a:r>
            <a:r>
              <a:rPr lang="en-SG" sz="1400" dirty="0" err="1" smtClean="0"/>
              <a:t>tinggi</a:t>
            </a:r>
            <a:r>
              <a:rPr lang="en-SG" sz="1400" dirty="0" smtClean="0"/>
              <a:t> </a:t>
            </a:r>
            <a:r>
              <a:rPr lang="en-SG" sz="1400" dirty="0" err="1" smtClean="0"/>
              <a:t>dengan</a:t>
            </a:r>
            <a:r>
              <a:rPr lang="en-SG" sz="1400" dirty="0" smtClean="0"/>
              <a:t> </a:t>
            </a:r>
            <a:r>
              <a:rPr lang="en-SG" sz="1400" dirty="0" err="1" smtClean="0"/>
              <a:t>berbagai</a:t>
            </a:r>
            <a:r>
              <a:rPr lang="en-SG" sz="1400" dirty="0" smtClean="0"/>
              <a:t> </a:t>
            </a:r>
            <a:r>
              <a:rPr lang="en-SG" sz="1400" dirty="0" err="1" smtClean="0"/>
              <a:t>ukuran</a:t>
            </a:r>
            <a:r>
              <a:rPr lang="en-SG" sz="1400" dirty="0" smtClean="0"/>
              <a:t>,</a:t>
            </a:r>
          </a:p>
          <a:p>
            <a:pPr lvl="1">
              <a:lnSpc>
                <a:spcPct val="120000"/>
              </a:lnSpc>
            </a:pPr>
            <a:r>
              <a:rPr lang="en-SG" sz="1400" dirty="0" err="1" smtClean="0"/>
              <a:t>Berikan</a:t>
            </a:r>
            <a:r>
              <a:rPr lang="en-SG" sz="1400" dirty="0" smtClean="0"/>
              <a:t> </a:t>
            </a:r>
            <a:r>
              <a:rPr lang="en-SG" sz="1400" dirty="0" err="1" smtClean="0"/>
              <a:t>penanggulangan</a:t>
            </a:r>
            <a:r>
              <a:rPr lang="en-SG" sz="1400" dirty="0" smtClean="0"/>
              <a:t> </a:t>
            </a:r>
            <a:r>
              <a:rPr lang="en-SG" sz="1400" dirty="0" err="1" smtClean="0"/>
              <a:t>terhadap</a:t>
            </a:r>
            <a:r>
              <a:rPr lang="en-SG" sz="1400" dirty="0" smtClean="0"/>
              <a:t> bit </a:t>
            </a:r>
            <a:r>
              <a:rPr lang="en-SG" sz="1400" dirty="0" err="1" smtClean="0"/>
              <a:t>eror</a:t>
            </a:r>
            <a:endParaRPr lang="en-SG" sz="1400" dirty="0" smtClean="0"/>
          </a:p>
          <a:p>
            <a:endParaRPr lang="en-SG" sz="1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1C5F1D-12BB-4D69-9FF8-AB47E6657A3A}"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38</a:t>
            </a:fld>
            <a:endParaRPr lang="en-SG" dirty="0"/>
          </a:p>
        </p:txBody>
      </p:sp>
      <p:sp>
        <p:nvSpPr>
          <p:cNvPr id="3" name="Content Placeholder 2"/>
          <p:cNvSpPr>
            <a:spLocks noGrp="1"/>
          </p:cNvSpPr>
          <p:nvPr>
            <p:ph idx="4294967295"/>
          </p:nvPr>
        </p:nvSpPr>
        <p:spPr>
          <a:xfrm>
            <a:off x="0" y="1600200"/>
            <a:ext cx="8329613" cy="4525963"/>
          </a:xfrm>
        </p:spPr>
        <p:txBody>
          <a:bodyPr>
            <a:normAutofit/>
          </a:bodyPr>
          <a:lstStyle/>
          <a:p>
            <a:pPr>
              <a:lnSpc>
                <a:spcPct val="150000"/>
              </a:lnSpc>
            </a:pPr>
            <a:r>
              <a:rPr lang="en-SG" dirty="0" smtClean="0"/>
              <a:t>SDH </a:t>
            </a:r>
            <a:r>
              <a:rPr lang="en-SG" dirty="0" err="1" smtClean="0"/>
              <a:t>telah</a:t>
            </a:r>
            <a:r>
              <a:rPr lang="en-SG" dirty="0" smtClean="0"/>
              <a:t> </a:t>
            </a:r>
            <a:r>
              <a:rPr lang="en-SG" dirty="0" err="1" smtClean="0"/>
              <a:t>menjadi</a:t>
            </a:r>
            <a:r>
              <a:rPr lang="en-SG" dirty="0" smtClean="0"/>
              <a:t> </a:t>
            </a:r>
            <a:r>
              <a:rPr lang="en-SG" dirty="0" err="1" smtClean="0"/>
              <a:t>protokol</a:t>
            </a:r>
            <a:r>
              <a:rPr lang="en-SG" dirty="0" smtClean="0"/>
              <a:t> </a:t>
            </a:r>
            <a:r>
              <a:rPr lang="en-SG" dirty="0" err="1" smtClean="0"/>
              <a:t>transmisi</a:t>
            </a:r>
            <a:r>
              <a:rPr lang="en-SG" dirty="0" smtClean="0"/>
              <a:t> yang </a:t>
            </a:r>
            <a:r>
              <a:rPr lang="en-SG" dirty="0" err="1" smtClean="0"/>
              <a:t>utama</a:t>
            </a:r>
            <a:r>
              <a:rPr lang="en-SG" dirty="0" smtClean="0"/>
              <a:t> </a:t>
            </a:r>
            <a:r>
              <a:rPr lang="en-SG" dirty="0" err="1" smtClean="0"/>
              <a:t>di</a:t>
            </a:r>
            <a:r>
              <a:rPr lang="en-SG" dirty="0" smtClean="0"/>
              <a:t> </a:t>
            </a:r>
            <a:r>
              <a:rPr lang="en-SG" dirty="0" err="1" smtClean="0"/>
              <a:t>kebanyakan</a:t>
            </a:r>
            <a:r>
              <a:rPr lang="en-SG" dirty="0" smtClean="0"/>
              <a:t> </a:t>
            </a:r>
            <a:r>
              <a:rPr lang="en-SG" dirty="0" err="1" smtClean="0"/>
              <a:t>jaringan</a:t>
            </a:r>
            <a:r>
              <a:rPr lang="en-SG" dirty="0" smtClean="0"/>
              <a:t> </a:t>
            </a:r>
            <a:r>
              <a:rPr lang="en-SG" dirty="0" err="1" smtClean="0"/>
              <a:t>telepon</a:t>
            </a:r>
            <a:r>
              <a:rPr lang="en-SG" dirty="0" smtClean="0"/>
              <a:t> </a:t>
            </a:r>
            <a:r>
              <a:rPr lang="en-SG" dirty="0" err="1" smtClean="0"/>
              <a:t>umum.Hal</a:t>
            </a:r>
            <a:r>
              <a:rPr lang="en-SG" dirty="0" smtClean="0"/>
              <a:t> </a:t>
            </a:r>
            <a:r>
              <a:rPr lang="en-SG" dirty="0" err="1" smtClean="0"/>
              <a:t>itu</a:t>
            </a:r>
            <a:r>
              <a:rPr lang="en-SG" dirty="0" smtClean="0"/>
              <a:t> </a:t>
            </a:r>
            <a:r>
              <a:rPr lang="en-SG" dirty="0" err="1" smtClean="0"/>
              <a:t>telah</a:t>
            </a:r>
            <a:r>
              <a:rPr lang="en-SG" dirty="0" smtClean="0"/>
              <a:t> </a:t>
            </a:r>
            <a:r>
              <a:rPr lang="en-SG" dirty="0" err="1" smtClean="0"/>
              <a:t>dikembangkan</a:t>
            </a:r>
            <a:r>
              <a:rPr lang="en-SG" dirty="0" smtClean="0"/>
              <a:t> </a:t>
            </a:r>
            <a:r>
              <a:rPr lang="en-SG" dirty="0" err="1" smtClean="0"/>
              <a:t>untuk</a:t>
            </a:r>
            <a:r>
              <a:rPr lang="en-SG" dirty="0" smtClean="0"/>
              <a:t> </a:t>
            </a:r>
            <a:r>
              <a:rPr lang="en-SG" dirty="0" err="1" smtClean="0"/>
              <a:t>mengikuti</a:t>
            </a:r>
            <a:r>
              <a:rPr lang="en-SG" dirty="0" smtClean="0"/>
              <a:t> </a:t>
            </a:r>
            <a:r>
              <a:rPr lang="en-SG" dirty="0" err="1" smtClean="0"/>
              <a:t>arus</a:t>
            </a:r>
            <a:r>
              <a:rPr lang="en-SG" dirty="0" smtClean="0"/>
              <a:t> 1.544 </a:t>
            </a:r>
            <a:r>
              <a:rPr lang="en-SG" dirty="0" err="1" smtClean="0"/>
              <a:t>Mbit</a:t>
            </a:r>
            <a:r>
              <a:rPr lang="en-SG" dirty="0" smtClean="0"/>
              <a:t>/S agar </a:t>
            </a:r>
            <a:r>
              <a:rPr lang="en-SG" dirty="0" err="1" smtClean="0"/>
              <a:t>supaya</a:t>
            </a:r>
            <a:r>
              <a:rPr lang="en-SG" dirty="0" smtClean="0"/>
              <a:t> </a:t>
            </a:r>
            <a:r>
              <a:rPr lang="en-SG" dirty="0" err="1" smtClean="0"/>
              <a:t>tercipta</a:t>
            </a:r>
            <a:r>
              <a:rPr lang="en-SG" dirty="0" smtClean="0"/>
              <a:t> SDH yang </a:t>
            </a:r>
            <a:r>
              <a:rPr lang="en-SG" dirty="0" err="1" smtClean="0"/>
              <a:t>lebih</a:t>
            </a:r>
            <a:r>
              <a:rPr lang="en-SG" dirty="0" smtClean="0"/>
              <a:t> </a:t>
            </a:r>
            <a:r>
              <a:rPr lang="en-SG" dirty="0" err="1" smtClean="0"/>
              <a:t>besar</a:t>
            </a:r>
            <a:r>
              <a:rPr lang="en-SG" dirty="0" smtClean="0"/>
              <a:t> yang </a:t>
            </a:r>
            <a:r>
              <a:rPr lang="en-SG" dirty="0" err="1" smtClean="0"/>
              <a:t>dikenal</a:t>
            </a:r>
            <a:r>
              <a:rPr lang="en-SG" dirty="0" smtClean="0"/>
              <a:t> </a:t>
            </a:r>
            <a:r>
              <a:rPr lang="en-SG" dirty="0" err="1" smtClean="0"/>
              <a:t>dengan</a:t>
            </a:r>
            <a:r>
              <a:rPr lang="en-SG" dirty="0" smtClean="0"/>
              <a:t> Synchronous Transport Modules (STM). </a:t>
            </a:r>
          </a:p>
          <a:p>
            <a:pPr>
              <a:lnSpc>
                <a:spcPct val="150000"/>
              </a:lnSpc>
            </a:pPr>
            <a:r>
              <a:rPr lang="en-SG" dirty="0" smtClean="0"/>
              <a:t>STM-1 </a:t>
            </a:r>
            <a:r>
              <a:rPr lang="en-SG" dirty="0" err="1" smtClean="0"/>
              <a:t>terdiri</a:t>
            </a:r>
            <a:r>
              <a:rPr lang="en-SG" dirty="0" smtClean="0"/>
              <a:t> </a:t>
            </a:r>
            <a:r>
              <a:rPr lang="en-SG" dirty="0" err="1" smtClean="0"/>
              <a:t>dari</a:t>
            </a:r>
            <a:r>
              <a:rPr lang="en-SG" dirty="0" smtClean="0"/>
              <a:t> </a:t>
            </a:r>
            <a:r>
              <a:rPr lang="en-SG" dirty="0" err="1" smtClean="0"/>
              <a:t>arus</a:t>
            </a:r>
            <a:r>
              <a:rPr lang="en-SG" dirty="0" smtClean="0"/>
              <a:t> </a:t>
            </a:r>
            <a:r>
              <a:rPr lang="en-SG" dirty="0" err="1" smtClean="0"/>
              <a:t>lebih</a:t>
            </a:r>
            <a:r>
              <a:rPr lang="en-SG" dirty="0" smtClean="0"/>
              <a:t> </a:t>
            </a:r>
            <a:r>
              <a:rPr lang="en-SG" dirty="0" err="1" smtClean="0"/>
              <a:t>kecil</a:t>
            </a:r>
            <a:r>
              <a:rPr lang="en-SG" dirty="0" smtClean="0"/>
              <a:t> </a:t>
            </a:r>
            <a:r>
              <a:rPr lang="en-SG" dirty="0" err="1" smtClean="0"/>
              <a:t>yaitu</a:t>
            </a:r>
            <a:r>
              <a:rPr lang="en-SG" dirty="0" smtClean="0"/>
              <a:t> 155,52 </a:t>
            </a:r>
            <a:r>
              <a:rPr lang="en-SG" dirty="0" err="1" smtClean="0"/>
              <a:t>Mbit</a:t>
            </a:r>
            <a:r>
              <a:rPr lang="en-SG" dirty="0" smtClean="0"/>
              <a:t>/S. SDH </a:t>
            </a:r>
            <a:r>
              <a:rPr lang="en-SG" dirty="0" err="1" smtClean="0"/>
              <a:t>dapat</a:t>
            </a:r>
            <a:r>
              <a:rPr lang="en-SG" dirty="0" smtClean="0"/>
              <a:t> </a:t>
            </a:r>
            <a:r>
              <a:rPr lang="en-SG" dirty="0" err="1" smtClean="0"/>
              <a:t>disamakan</a:t>
            </a:r>
            <a:r>
              <a:rPr lang="en-SG" dirty="0" smtClean="0"/>
              <a:t> </a:t>
            </a:r>
            <a:r>
              <a:rPr lang="en-SG" dirty="0" err="1" smtClean="0"/>
              <a:t>dengan</a:t>
            </a:r>
            <a:r>
              <a:rPr lang="en-SG" dirty="0" smtClean="0"/>
              <a:t> Ethernet, PPP </a:t>
            </a:r>
            <a:r>
              <a:rPr lang="en-SG" dirty="0" err="1" smtClean="0"/>
              <a:t>dan</a:t>
            </a:r>
            <a:r>
              <a:rPr lang="en-SG" dirty="0" smtClean="0"/>
              <a:t> ATM.</a:t>
            </a:r>
            <a:endParaRPr lang="en-SG"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1C5F1D-12BB-4D69-9FF8-AB47E6657A3A}"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39</a:t>
            </a:fld>
            <a:endParaRPr lang="en-SG" dirty="0"/>
          </a:p>
        </p:txBody>
      </p:sp>
      <p:sp>
        <p:nvSpPr>
          <p:cNvPr id="3" name="Content Placeholder 2"/>
          <p:cNvSpPr>
            <a:spLocks noGrp="1"/>
          </p:cNvSpPr>
          <p:nvPr>
            <p:ph idx="4294967295"/>
          </p:nvPr>
        </p:nvSpPr>
        <p:spPr>
          <a:xfrm>
            <a:off x="0" y="1600200"/>
            <a:ext cx="8329613" cy="4525963"/>
          </a:xfrm>
        </p:spPr>
        <p:txBody>
          <a:bodyPr>
            <a:normAutofit fontScale="92500" lnSpcReduction="10000"/>
          </a:bodyPr>
          <a:lstStyle/>
          <a:p>
            <a:pPr>
              <a:lnSpc>
                <a:spcPct val="150000"/>
              </a:lnSpc>
            </a:pPr>
            <a:r>
              <a:rPr lang="en-SG" sz="2400" dirty="0" err="1" smtClean="0"/>
              <a:t>Jaringan</a:t>
            </a:r>
            <a:r>
              <a:rPr lang="en-SG" sz="2400" dirty="0" smtClean="0"/>
              <a:t> SDH </a:t>
            </a:r>
            <a:r>
              <a:rPr lang="en-SG" sz="2400" dirty="0" err="1" smtClean="0"/>
              <a:t>memiliki</a:t>
            </a:r>
            <a:r>
              <a:rPr lang="en-SG" sz="2400" dirty="0" smtClean="0"/>
              <a:t> </a:t>
            </a:r>
            <a:r>
              <a:rPr lang="en-SG" sz="2400" dirty="0" err="1" smtClean="0"/>
              <a:t>fungsi</a:t>
            </a:r>
            <a:r>
              <a:rPr lang="en-SG" sz="2400" dirty="0" smtClean="0"/>
              <a:t> </a:t>
            </a:r>
            <a:r>
              <a:rPr lang="en-SG" sz="2400" dirty="0" err="1" smtClean="0"/>
              <a:t>untuk</a:t>
            </a:r>
            <a:r>
              <a:rPr lang="en-SG" sz="2400" dirty="0" smtClean="0"/>
              <a:t> </a:t>
            </a:r>
            <a:r>
              <a:rPr lang="en-SG" sz="2400" dirty="0" err="1" smtClean="0"/>
              <a:t>menghubungkan</a:t>
            </a:r>
            <a:r>
              <a:rPr lang="en-SG" sz="2400" dirty="0" smtClean="0"/>
              <a:t> </a:t>
            </a:r>
            <a:r>
              <a:rPr lang="en-SG" sz="2400" dirty="0" err="1" smtClean="0"/>
              <a:t>penggunaan</a:t>
            </a:r>
            <a:r>
              <a:rPr lang="en-SG" sz="2400" dirty="0" smtClean="0"/>
              <a:t> </a:t>
            </a:r>
            <a:r>
              <a:rPr lang="en-SG" sz="2400" dirty="0" err="1" smtClean="0"/>
              <a:t>serat</a:t>
            </a:r>
            <a:r>
              <a:rPr lang="en-SG" sz="2400" dirty="0" smtClean="0"/>
              <a:t> </a:t>
            </a:r>
            <a:r>
              <a:rPr lang="en-SG" sz="2400" dirty="0" err="1" smtClean="0"/>
              <a:t>optik</a:t>
            </a:r>
            <a:r>
              <a:rPr lang="en-SG" sz="2400" dirty="0" smtClean="0"/>
              <a:t> </a:t>
            </a:r>
            <a:r>
              <a:rPr lang="en-SG" sz="2400" dirty="0" err="1" smtClean="0"/>
              <a:t>dengan</a:t>
            </a:r>
            <a:r>
              <a:rPr lang="en-SG" sz="2400" dirty="0" smtClean="0"/>
              <a:t> </a:t>
            </a:r>
            <a:r>
              <a:rPr lang="en-SG" sz="2400" dirty="0" err="1" smtClean="0"/>
              <a:t>kecepatan</a:t>
            </a:r>
            <a:r>
              <a:rPr lang="en-SG" sz="2400" dirty="0" smtClean="0"/>
              <a:t> </a:t>
            </a:r>
            <a:r>
              <a:rPr lang="en-SG" sz="2400" dirty="0" err="1" smtClean="0"/>
              <a:t>tinggi</a:t>
            </a:r>
            <a:r>
              <a:rPr lang="en-SG" sz="2400" dirty="0" smtClean="0"/>
              <a:t>. </a:t>
            </a:r>
            <a:r>
              <a:rPr lang="en-SG" sz="2400" dirty="0" err="1" smtClean="0"/>
              <a:t>Serat</a:t>
            </a:r>
            <a:r>
              <a:rPr lang="en-SG" sz="2400" dirty="0" smtClean="0"/>
              <a:t> </a:t>
            </a:r>
            <a:r>
              <a:rPr lang="en-SG" sz="2400" dirty="0" err="1" smtClean="0"/>
              <a:t>optik</a:t>
            </a:r>
            <a:r>
              <a:rPr lang="en-SG" sz="2400" dirty="0" smtClean="0"/>
              <a:t> </a:t>
            </a:r>
            <a:r>
              <a:rPr lang="en-SG" sz="2400" dirty="0" err="1" smtClean="0"/>
              <a:t>menggunakan</a:t>
            </a:r>
            <a:r>
              <a:rPr lang="en-SG" sz="2400" dirty="0" smtClean="0"/>
              <a:t> </a:t>
            </a:r>
            <a:r>
              <a:rPr lang="en-SG" sz="2400" dirty="0" err="1" smtClean="0"/>
              <a:t>denyut</a:t>
            </a:r>
            <a:r>
              <a:rPr lang="en-SG" sz="2400" dirty="0" smtClean="0"/>
              <a:t>/</a:t>
            </a:r>
            <a:r>
              <a:rPr lang="en-SG" sz="2400" dirty="0" err="1" smtClean="0"/>
              <a:t>detak</a:t>
            </a:r>
            <a:r>
              <a:rPr lang="en-SG" sz="2400" dirty="0" smtClean="0"/>
              <a:t> </a:t>
            </a:r>
            <a:r>
              <a:rPr lang="en-SG" sz="2400" dirty="0" err="1" smtClean="0"/>
              <a:t>cahaya</a:t>
            </a:r>
            <a:r>
              <a:rPr lang="en-SG" sz="2400" dirty="0" smtClean="0"/>
              <a:t> </a:t>
            </a:r>
            <a:r>
              <a:rPr lang="en-SG" sz="2400" dirty="0" err="1" smtClean="0"/>
              <a:t>untuk</a:t>
            </a:r>
            <a:r>
              <a:rPr lang="en-SG" sz="2400" dirty="0" smtClean="0"/>
              <a:t> </a:t>
            </a:r>
            <a:r>
              <a:rPr lang="en-SG" sz="2400" dirty="0" err="1" smtClean="0"/>
              <a:t>memindahkan</a:t>
            </a:r>
            <a:r>
              <a:rPr lang="en-SG" sz="2400" dirty="0" smtClean="0"/>
              <a:t> data </a:t>
            </a:r>
            <a:r>
              <a:rPr lang="en-SG" sz="2400" dirty="0" err="1" smtClean="0"/>
              <a:t>dan</a:t>
            </a:r>
            <a:r>
              <a:rPr lang="en-SG" sz="2400" dirty="0" smtClean="0"/>
              <a:t> </a:t>
            </a:r>
            <a:r>
              <a:rPr lang="en-SG" sz="2400" dirty="0" err="1" smtClean="0"/>
              <a:t>memang</a:t>
            </a:r>
            <a:r>
              <a:rPr lang="en-SG" sz="2400" dirty="0" smtClean="0"/>
              <a:t> </a:t>
            </a:r>
            <a:r>
              <a:rPr lang="en-SG" sz="2400" dirty="0" err="1" smtClean="0"/>
              <a:t>prosesnya</a:t>
            </a:r>
            <a:r>
              <a:rPr lang="en-SG" sz="2400" dirty="0" smtClean="0"/>
              <a:t> </a:t>
            </a:r>
            <a:r>
              <a:rPr lang="en-SG" sz="2400" dirty="0" err="1" smtClean="0"/>
              <a:t>sangat</a:t>
            </a:r>
            <a:r>
              <a:rPr lang="en-SG" sz="2400" dirty="0" smtClean="0"/>
              <a:t> </a:t>
            </a:r>
            <a:r>
              <a:rPr lang="en-SG" sz="2400" dirty="0" err="1" smtClean="0"/>
              <a:t>cepat</a:t>
            </a:r>
            <a:r>
              <a:rPr lang="en-SG" sz="2400" dirty="0" smtClean="0"/>
              <a:t> . </a:t>
            </a:r>
            <a:r>
              <a:rPr lang="en-SG" sz="2400" dirty="0" err="1" smtClean="0"/>
              <a:t>Perpindahan</a:t>
            </a:r>
            <a:r>
              <a:rPr lang="en-SG" sz="2400" dirty="0" smtClean="0"/>
              <a:t> </a:t>
            </a:r>
            <a:r>
              <a:rPr lang="en-SG" sz="2400" dirty="0" err="1" smtClean="0"/>
              <a:t>serat</a:t>
            </a:r>
            <a:r>
              <a:rPr lang="en-SG" sz="2400" dirty="0" smtClean="0"/>
              <a:t> </a:t>
            </a:r>
            <a:r>
              <a:rPr lang="en-SG" sz="2400" dirty="0" err="1" smtClean="0"/>
              <a:t>optik</a:t>
            </a:r>
            <a:r>
              <a:rPr lang="en-SG" sz="2400" dirty="0" smtClean="0"/>
              <a:t> </a:t>
            </a:r>
            <a:r>
              <a:rPr lang="en-SG" sz="2400" dirty="0" err="1" smtClean="0"/>
              <a:t>secara</a:t>
            </a:r>
            <a:r>
              <a:rPr lang="en-SG" sz="2400" dirty="0" smtClean="0"/>
              <a:t> modern </a:t>
            </a:r>
            <a:r>
              <a:rPr lang="en-SG" sz="2400" dirty="0" err="1" smtClean="0"/>
              <a:t>menghasilkan</a:t>
            </a:r>
            <a:r>
              <a:rPr lang="en-SG" sz="2400" dirty="0" smtClean="0"/>
              <a:t> Wavelength Division Multiplexing (WDM) </a:t>
            </a:r>
            <a:r>
              <a:rPr lang="en-SG" sz="2400" dirty="0" err="1" smtClean="0"/>
              <a:t>atau</a:t>
            </a:r>
            <a:r>
              <a:rPr lang="en-SG" sz="2400" dirty="0" smtClean="0"/>
              <a:t> </a:t>
            </a:r>
            <a:r>
              <a:rPr lang="en-SG" sz="2400" dirty="0" err="1" smtClean="0"/>
              <a:t>pembagian</a:t>
            </a:r>
            <a:r>
              <a:rPr lang="en-SG" sz="2400" dirty="0" smtClean="0"/>
              <a:t> </a:t>
            </a:r>
            <a:r>
              <a:rPr lang="en-SG" sz="2400" dirty="0" err="1" smtClean="0"/>
              <a:t>gelombang</a:t>
            </a:r>
            <a:r>
              <a:rPr lang="en-SG" sz="2400" dirty="0" smtClean="0"/>
              <a:t> yang </a:t>
            </a:r>
            <a:r>
              <a:rPr lang="en-SG" sz="2400" dirty="0" err="1" smtClean="0"/>
              <a:t>sangat</a:t>
            </a:r>
            <a:r>
              <a:rPr lang="en-SG" sz="2400" dirty="0" smtClean="0"/>
              <a:t> </a:t>
            </a:r>
            <a:r>
              <a:rPr lang="en-SG" sz="2400" dirty="0" err="1" smtClean="0"/>
              <a:t>panjang</a:t>
            </a:r>
            <a:r>
              <a:rPr lang="en-SG" sz="2400" dirty="0" smtClean="0"/>
              <a:t> </a:t>
            </a:r>
            <a:r>
              <a:rPr lang="en-SG" sz="2400" dirty="0" err="1" smtClean="0"/>
              <a:t>di</a:t>
            </a:r>
            <a:r>
              <a:rPr lang="en-SG" sz="2400" dirty="0" smtClean="0"/>
              <a:t> </a:t>
            </a:r>
            <a:r>
              <a:rPr lang="en-SG" sz="2400" dirty="0" err="1" smtClean="0"/>
              <a:t>mana</a:t>
            </a:r>
            <a:r>
              <a:rPr lang="en-SG" sz="2400" dirty="0" smtClean="0"/>
              <a:t> </a:t>
            </a:r>
            <a:r>
              <a:rPr lang="en-SG" sz="2400" dirty="0" err="1" smtClean="0"/>
              <a:t>sinyal</a:t>
            </a:r>
            <a:r>
              <a:rPr lang="en-SG" sz="2400" dirty="0" smtClean="0"/>
              <a:t> </a:t>
            </a:r>
            <a:r>
              <a:rPr lang="en-SG" sz="2400" dirty="0" err="1" smtClean="0"/>
              <a:t>dipancarkan</a:t>
            </a:r>
            <a:r>
              <a:rPr lang="en-SG" sz="2400" dirty="0" smtClean="0"/>
              <a:t> </a:t>
            </a:r>
            <a:r>
              <a:rPr lang="en-SG" sz="2400" dirty="0" err="1" smtClean="0"/>
              <a:t>ke</a:t>
            </a:r>
            <a:r>
              <a:rPr lang="en-SG" sz="2400" dirty="0" smtClean="0"/>
              <a:t> </a:t>
            </a:r>
            <a:r>
              <a:rPr lang="en-SG" sz="2400" dirty="0" err="1" smtClean="0"/>
              <a:t>seberang</a:t>
            </a:r>
            <a:r>
              <a:rPr lang="en-SG" sz="2400" dirty="0" smtClean="0"/>
              <a:t> </a:t>
            </a:r>
            <a:r>
              <a:rPr lang="en-SG" sz="2400" dirty="0" err="1" smtClean="0"/>
              <a:t>dengan</a:t>
            </a:r>
            <a:r>
              <a:rPr lang="en-SG" sz="2400" dirty="0" smtClean="0"/>
              <a:t> </a:t>
            </a:r>
            <a:r>
              <a:rPr lang="en-SG" sz="2400" dirty="0" err="1" smtClean="0"/>
              <a:t>panjang</a:t>
            </a:r>
            <a:r>
              <a:rPr lang="en-SG" sz="2400" dirty="0" smtClean="0"/>
              <a:t> </a:t>
            </a:r>
            <a:r>
              <a:rPr lang="en-SG" sz="2400" dirty="0" err="1" smtClean="0"/>
              <a:t>gelombang</a:t>
            </a:r>
            <a:r>
              <a:rPr lang="en-SG" sz="2400" dirty="0" smtClean="0"/>
              <a:t> yang </a:t>
            </a:r>
            <a:r>
              <a:rPr lang="en-SG" sz="2400" dirty="0" err="1" smtClean="0"/>
              <a:t>berbeda</a:t>
            </a:r>
            <a:r>
              <a:rPr lang="en-SG" sz="2400" dirty="0" smtClean="0"/>
              <a:t>, </a:t>
            </a:r>
            <a:r>
              <a:rPr lang="en-SG" sz="2400" dirty="0" err="1" smtClean="0"/>
              <a:t>sehingga</a:t>
            </a:r>
            <a:r>
              <a:rPr lang="en-SG" sz="2400" dirty="0" smtClean="0"/>
              <a:t> </a:t>
            </a:r>
            <a:r>
              <a:rPr lang="en-SG" sz="2400" dirty="0" err="1" smtClean="0"/>
              <a:t>harus</a:t>
            </a:r>
            <a:r>
              <a:rPr lang="en-SG" sz="2400" dirty="0" smtClean="0"/>
              <a:t> </a:t>
            </a:r>
            <a:r>
              <a:rPr lang="en-SG" sz="2400" dirty="0" err="1" smtClean="0"/>
              <a:t>menciptakan</a:t>
            </a:r>
            <a:r>
              <a:rPr lang="en-SG" sz="2400" dirty="0" smtClean="0"/>
              <a:t> </a:t>
            </a:r>
            <a:r>
              <a:rPr lang="en-SG" sz="2400" dirty="0" err="1" smtClean="0"/>
              <a:t>saluran</a:t>
            </a:r>
            <a:r>
              <a:rPr lang="en-SG" sz="2400" dirty="0" smtClean="0"/>
              <a:t> </a:t>
            </a:r>
            <a:r>
              <a:rPr lang="en-SG" sz="2400" dirty="0" err="1" smtClean="0"/>
              <a:t>tambahan</a:t>
            </a:r>
            <a:r>
              <a:rPr lang="en-SG" sz="2400" dirty="0" smtClean="0"/>
              <a:t> </a:t>
            </a:r>
            <a:r>
              <a:rPr lang="en-SG" sz="2400" dirty="0" err="1" smtClean="0"/>
              <a:t>untuk</a:t>
            </a:r>
            <a:r>
              <a:rPr lang="en-SG" sz="2400" dirty="0" smtClean="0"/>
              <a:t> </a:t>
            </a:r>
            <a:r>
              <a:rPr lang="en-SG" sz="2400" dirty="0" err="1" smtClean="0"/>
              <a:t>keperluan</a:t>
            </a:r>
            <a:r>
              <a:rPr lang="en-SG" sz="2400" dirty="0" smtClean="0"/>
              <a:t> </a:t>
            </a:r>
            <a:r>
              <a:rPr lang="en-SG" sz="2400" dirty="0" err="1" smtClean="0"/>
              <a:t>transmisi</a:t>
            </a:r>
            <a:r>
              <a:rPr lang="en-SG" sz="2400" dirty="0" smtClean="0"/>
              <a:t>.</a:t>
            </a:r>
            <a:endParaRPr lang="en-SG"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9C049DC-C20E-4E3A-8FFF-B3D5CBF47BBA}" type="datetime1">
              <a:rPr lang="en-US" smtClean="0"/>
              <a:t>7/14/2022</a:t>
            </a:fld>
            <a:endParaRPr lang="en-SG"/>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4" name="Slide Number Placeholder 3"/>
          <p:cNvSpPr>
            <a:spLocks noGrp="1"/>
          </p:cNvSpPr>
          <p:nvPr>
            <p:ph type="sldNum" sz="quarter" idx="12"/>
          </p:nvPr>
        </p:nvSpPr>
        <p:spPr/>
        <p:txBody>
          <a:bodyPr/>
          <a:lstStyle/>
          <a:p>
            <a:fld id="{33FE6DC0-3D3F-452A-B58D-D3787DC8F01A}" type="slidenum">
              <a:rPr lang="en-SG" smtClean="0"/>
              <a:pPr/>
              <a:t>4</a:t>
            </a:fld>
            <a:endParaRPr lang="en-SG" dirty="0"/>
          </a:p>
        </p:txBody>
      </p:sp>
      <p:sp>
        <p:nvSpPr>
          <p:cNvPr id="2" name="Title 1"/>
          <p:cNvSpPr>
            <a:spLocks noGrp="1"/>
          </p:cNvSpPr>
          <p:nvPr>
            <p:ph type="title" idx="4294967295"/>
          </p:nvPr>
        </p:nvSpPr>
        <p:spPr>
          <a:xfrm>
            <a:off x="2028825" y="214313"/>
            <a:ext cx="7115175" cy="1143000"/>
          </a:xfrm>
        </p:spPr>
        <p:txBody>
          <a:bodyPr/>
          <a:lstStyle/>
          <a:p>
            <a:r>
              <a:rPr lang="en-US" dirty="0" smtClean="0"/>
              <a:t>Multiplexing</a:t>
            </a:r>
            <a:endParaRPr lang="en-SG" dirty="0"/>
          </a:p>
        </p:txBody>
      </p:sp>
      <p:sp>
        <p:nvSpPr>
          <p:cNvPr id="3" name="Content Placeholder 2"/>
          <p:cNvSpPr>
            <a:spLocks noGrp="1"/>
          </p:cNvSpPr>
          <p:nvPr>
            <p:ph idx="4294967295"/>
          </p:nvPr>
        </p:nvSpPr>
        <p:spPr>
          <a:xfrm>
            <a:off x="0" y="1600200"/>
            <a:ext cx="8329613" cy="4525963"/>
          </a:xfrm>
        </p:spPr>
        <p:txBody>
          <a:bodyPr>
            <a:normAutofit/>
          </a:bodyPr>
          <a:lstStyle/>
          <a:p>
            <a:r>
              <a:rPr lang="en-US" sz="2400" dirty="0" smtClean="0"/>
              <a:t>Agar </a:t>
            </a:r>
            <a:r>
              <a:rPr lang="en-US" sz="2400" dirty="0" err="1" smtClean="0"/>
              <a:t>penggunaan</a:t>
            </a:r>
            <a:r>
              <a:rPr lang="en-US" sz="2400" dirty="0" smtClean="0"/>
              <a:t> </a:t>
            </a:r>
            <a:r>
              <a:rPr lang="en-US" sz="2400" dirty="0" err="1" smtClean="0"/>
              <a:t>jalur</a:t>
            </a:r>
            <a:r>
              <a:rPr lang="en-US" sz="2400" dirty="0" smtClean="0"/>
              <a:t> </a:t>
            </a:r>
            <a:r>
              <a:rPr lang="en-US" sz="2400" dirty="0" err="1" smtClean="0"/>
              <a:t>telekomunikkasi</a:t>
            </a:r>
            <a:r>
              <a:rPr lang="en-US" sz="2400" dirty="0" smtClean="0"/>
              <a:t> </a:t>
            </a:r>
            <a:r>
              <a:rPr lang="en-US" sz="2400" dirty="0" err="1" smtClean="0"/>
              <a:t>berkecepatan</a:t>
            </a:r>
            <a:r>
              <a:rPr lang="en-US" sz="2400" dirty="0" smtClean="0"/>
              <a:t> </a:t>
            </a:r>
            <a:r>
              <a:rPr lang="en-US" sz="2400" dirty="0" err="1" smtClean="0"/>
              <a:t>tinggi</a:t>
            </a:r>
            <a:r>
              <a:rPr lang="en-US" sz="2400" dirty="0" smtClean="0"/>
              <a:t> </a:t>
            </a:r>
            <a:r>
              <a:rPr lang="en-US" sz="2400" dirty="0" err="1" smtClean="0"/>
              <a:t>menjadi</a:t>
            </a:r>
            <a:r>
              <a:rPr lang="en-US" sz="2400" dirty="0" smtClean="0"/>
              <a:t> </a:t>
            </a:r>
            <a:r>
              <a:rPr lang="en-US" sz="2400" dirty="0" err="1" smtClean="0"/>
              <a:t>lebih</a:t>
            </a:r>
            <a:r>
              <a:rPr lang="en-US" sz="2400" dirty="0" smtClean="0"/>
              <a:t> </a:t>
            </a:r>
            <a:r>
              <a:rPr lang="en-US" sz="2400" dirty="0" err="1" smtClean="0"/>
              <a:t>efisien</a:t>
            </a:r>
            <a:r>
              <a:rPr lang="en-US" sz="2400" dirty="0" smtClean="0"/>
              <a:t>, </a:t>
            </a:r>
            <a:r>
              <a:rPr lang="en-US" sz="2400" dirty="0" err="1" smtClean="0"/>
              <a:t>beberapa</a:t>
            </a:r>
            <a:r>
              <a:rPr lang="en-US" sz="2400" dirty="0" smtClean="0"/>
              <a:t> </a:t>
            </a:r>
            <a:r>
              <a:rPr lang="en-US" sz="2400" dirty="0" err="1" smtClean="0"/>
              <a:t>bentuk</a:t>
            </a:r>
            <a:r>
              <a:rPr lang="en-US" sz="2400" dirty="0" smtClean="0"/>
              <a:t> multiplexing </a:t>
            </a:r>
            <a:r>
              <a:rPr lang="en-US" sz="2400" dirty="0" err="1" smtClean="0"/>
              <a:t>digunakan</a:t>
            </a:r>
            <a:r>
              <a:rPr lang="en-US" sz="2400" dirty="0" smtClean="0"/>
              <a:t>.</a:t>
            </a:r>
          </a:p>
          <a:p>
            <a:r>
              <a:rPr lang="en-US" sz="2400" dirty="0" smtClean="0"/>
              <a:t>Multiplexing </a:t>
            </a:r>
            <a:r>
              <a:rPr lang="en-US" sz="2400" dirty="0" err="1" smtClean="0"/>
              <a:t>memungkinkan</a:t>
            </a:r>
            <a:r>
              <a:rPr lang="en-US" sz="2400" dirty="0" smtClean="0"/>
              <a:t> </a:t>
            </a:r>
            <a:r>
              <a:rPr lang="en-US" sz="2400" dirty="0" err="1" smtClean="0"/>
              <a:t>beberapa</a:t>
            </a:r>
            <a:r>
              <a:rPr lang="en-US" sz="2400" dirty="0" smtClean="0"/>
              <a:t> </a:t>
            </a:r>
            <a:r>
              <a:rPr lang="en-US" sz="2400" dirty="0" err="1" smtClean="0"/>
              <a:t>sumber</a:t>
            </a:r>
            <a:r>
              <a:rPr lang="en-US" sz="2400" dirty="0" smtClean="0"/>
              <a:t> </a:t>
            </a:r>
            <a:r>
              <a:rPr lang="en-US" sz="2400" dirty="0" err="1" smtClean="0"/>
              <a:t>transmisi</a:t>
            </a:r>
            <a:r>
              <a:rPr lang="en-US" sz="2400" dirty="0" smtClean="0"/>
              <a:t> </a:t>
            </a:r>
            <a:r>
              <a:rPr lang="en-US" sz="2400" dirty="0" err="1" smtClean="0"/>
              <a:t>berbagi</a:t>
            </a:r>
            <a:r>
              <a:rPr lang="en-US" sz="2400" dirty="0" smtClean="0"/>
              <a:t> </a:t>
            </a:r>
            <a:r>
              <a:rPr lang="en-US" sz="2400" dirty="0" err="1" smtClean="0"/>
              <a:t>kapasitas</a:t>
            </a:r>
            <a:r>
              <a:rPr lang="en-US" sz="2400" dirty="0" smtClean="0"/>
              <a:t> </a:t>
            </a:r>
            <a:r>
              <a:rPr lang="en-US" sz="2400" dirty="0" err="1" smtClean="0"/>
              <a:t>transmisi</a:t>
            </a:r>
            <a:r>
              <a:rPr lang="en-US" sz="2400" dirty="0" smtClean="0"/>
              <a:t> yang </a:t>
            </a:r>
            <a:r>
              <a:rPr lang="en-US" sz="2400" dirty="0" err="1" smtClean="0"/>
              <a:t>lebih</a:t>
            </a:r>
            <a:r>
              <a:rPr lang="en-US" sz="2400" dirty="0" smtClean="0"/>
              <a:t> </a:t>
            </a:r>
            <a:r>
              <a:rPr lang="en-US" sz="2400" dirty="0" err="1" smtClean="0"/>
              <a:t>besar</a:t>
            </a:r>
            <a:endParaRPr lang="en-SG" sz="2400" dirty="0"/>
          </a:p>
        </p:txBody>
      </p:sp>
      <p:pic>
        <p:nvPicPr>
          <p:cNvPr id="8" name="Picture 4"/>
          <p:cNvPicPr>
            <a:picLocks noChangeAspect="1" noChangeArrowheads="1"/>
          </p:cNvPicPr>
          <p:nvPr/>
        </p:nvPicPr>
        <p:blipFill>
          <a:blip r:embed="rId2"/>
          <a:srcRect b="33449"/>
          <a:stretch>
            <a:fillRect/>
          </a:stretch>
        </p:blipFill>
        <p:spPr bwMode="auto">
          <a:xfrm>
            <a:off x="285720" y="3786190"/>
            <a:ext cx="8686800" cy="236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6607B7D9-8580-4322-963D-7F2D6D92349E}" type="datetime1">
              <a:rPr lang="en-US" smtClean="0"/>
              <a:t>7/14/2022</a:t>
            </a:fld>
            <a:endParaRPr lang="en-SG" dirty="0"/>
          </a:p>
        </p:txBody>
      </p:sp>
      <p:sp>
        <p:nvSpPr>
          <p:cNvPr id="9" name="Footer Placeholder 8"/>
          <p:cNvSpPr>
            <a:spLocks noGrp="1"/>
          </p:cNvSpPr>
          <p:nvPr>
            <p:ph type="ftr" sz="quarter" idx="11"/>
          </p:nvPr>
        </p:nvSpPr>
        <p:spPr/>
        <p:txBody>
          <a:bodyPr/>
          <a:lstStyle/>
          <a:p>
            <a:r>
              <a:rPr lang="en-US" smtClean="0"/>
              <a:t>Komunikasi Data</a:t>
            </a:r>
            <a:endParaRPr lang="en-SG" dirty="0"/>
          </a:p>
        </p:txBody>
      </p:sp>
      <p:sp>
        <p:nvSpPr>
          <p:cNvPr id="6" name="Slide Number Placeholder 5"/>
          <p:cNvSpPr>
            <a:spLocks noGrp="1"/>
          </p:cNvSpPr>
          <p:nvPr>
            <p:ph type="sldNum" sz="quarter" idx="12"/>
          </p:nvPr>
        </p:nvSpPr>
        <p:spPr/>
        <p:txBody>
          <a:bodyPr/>
          <a:lstStyle/>
          <a:p>
            <a:fld id="{33922168-63DD-411A-A1E4-50A9FE869776}" type="slidenum">
              <a:rPr lang="en-US"/>
              <a:pPr/>
              <a:t>40</a:t>
            </a:fld>
            <a:endParaRPr lang="en-US"/>
          </a:p>
        </p:txBody>
      </p:sp>
      <p:sp>
        <p:nvSpPr>
          <p:cNvPr id="147458" name="Rectangle 2"/>
          <p:cNvSpPr>
            <a:spLocks noGrp="1" noChangeArrowheads="1"/>
          </p:cNvSpPr>
          <p:nvPr>
            <p:ph type="title" idx="4294967295"/>
          </p:nvPr>
        </p:nvSpPr>
        <p:spPr>
          <a:xfrm>
            <a:off x="2028825" y="214313"/>
            <a:ext cx="7115175" cy="1143000"/>
          </a:xfrm>
        </p:spPr>
        <p:txBody>
          <a:bodyPr/>
          <a:lstStyle/>
          <a:p>
            <a:r>
              <a:rPr lang="en-US" sz="4000" dirty="0"/>
              <a:t>PDH Standard </a:t>
            </a:r>
            <a:r>
              <a:rPr lang="en-US" sz="4000" dirty="0" err="1"/>
              <a:t>Eropa</a:t>
            </a:r>
            <a:r>
              <a:rPr lang="id-ID" sz="4000" dirty="0"/>
              <a:t> (CEPT)</a:t>
            </a:r>
            <a:endParaRPr lang="en-US" sz="4000" dirty="0"/>
          </a:p>
        </p:txBody>
      </p:sp>
      <p:pic>
        <p:nvPicPr>
          <p:cNvPr id="147460" name="Picture 4"/>
          <p:cNvPicPr>
            <a:picLocks noChangeAspect="1" noChangeArrowheads="1"/>
          </p:cNvPicPr>
          <p:nvPr/>
        </p:nvPicPr>
        <p:blipFill>
          <a:blip r:embed="rId2"/>
          <a:srcRect/>
          <a:stretch>
            <a:fillRect/>
          </a:stretch>
        </p:blipFill>
        <p:spPr bwMode="auto">
          <a:xfrm>
            <a:off x="428596" y="1857364"/>
            <a:ext cx="8351838" cy="4148137"/>
          </a:xfrm>
          <a:prstGeom prst="rect">
            <a:avLst/>
          </a:prstGeom>
          <a:noFill/>
        </p:spPr>
      </p:pic>
      <p:sp>
        <p:nvSpPr>
          <p:cNvPr id="147461" name="Text Box 5"/>
          <p:cNvSpPr txBox="1">
            <a:spLocks noChangeArrowheads="1"/>
          </p:cNvSpPr>
          <p:nvPr/>
        </p:nvSpPr>
        <p:spPr bwMode="auto">
          <a:xfrm>
            <a:off x="0" y="4718050"/>
            <a:ext cx="1619250" cy="366713"/>
          </a:xfrm>
          <a:prstGeom prst="rect">
            <a:avLst/>
          </a:prstGeom>
          <a:noFill/>
          <a:ln w="9525">
            <a:noFill/>
            <a:miter lim="800000"/>
            <a:headEnd/>
            <a:tailEnd/>
          </a:ln>
          <a:effectLst/>
        </p:spPr>
        <p:txBody>
          <a:bodyPr wrap="none">
            <a:spAutoFit/>
          </a:bodyPr>
          <a:lstStyle/>
          <a:p>
            <a:r>
              <a:rPr lang="id-ID">
                <a:solidFill>
                  <a:srgbClr val="990000"/>
                </a:solidFill>
              </a:rPr>
              <a:t>Channel Bank</a:t>
            </a:r>
            <a:endParaRPr lang="en-US">
              <a:solidFill>
                <a:srgbClr val="990000"/>
              </a:solidFill>
            </a:endParaRPr>
          </a:p>
        </p:txBody>
      </p:sp>
      <p:sp>
        <p:nvSpPr>
          <p:cNvPr id="147462" name="Freeform 6"/>
          <p:cNvSpPr>
            <a:spLocks/>
          </p:cNvSpPr>
          <p:nvPr/>
        </p:nvSpPr>
        <p:spPr bwMode="auto">
          <a:xfrm>
            <a:off x="311150" y="3141663"/>
            <a:ext cx="1020763" cy="1582737"/>
          </a:xfrm>
          <a:custGeom>
            <a:avLst/>
            <a:gdLst/>
            <a:ahLst/>
            <a:cxnLst>
              <a:cxn ang="0">
                <a:pos x="53" y="997"/>
              </a:cxn>
              <a:cxn ang="0">
                <a:pos x="8" y="816"/>
              </a:cxn>
              <a:cxn ang="0">
                <a:pos x="99" y="544"/>
              </a:cxn>
              <a:cxn ang="0">
                <a:pos x="416" y="272"/>
              </a:cxn>
              <a:cxn ang="0">
                <a:pos x="643" y="0"/>
              </a:cxn>
            </a:cxnLst>
            <a:rect l="0" t="0" r="r" b="b"/>
            <a:pathLst>
              <a:path w="643" h="997">
                <a:moveTo>
                  <a:pt x="53" y="997"/>
                </a:moveTo>
                <a:cubicBezTo>
                  <a:pt x="26" y="944"/>
                  <a:pt x="0" y="891"/>
                  <a:pt x="8" y="816"/>
                </a:cubicBezTo>
                <a:cubicBezTo>
                  <a:pt x="16" y="741"/>
                  <a:pt x="31" y="635"/>
                  <a:pt x="99" y="544"/>
                </a:cubicBezTo>
                <a:cubicBezTo>
                  <a:pt x="167" y="453"/>
                  <a:pt x="325" y="363"/>
                  <a:pt x="416" y="272"/>
                </a:cubicBezTo>
                <a:cubicBezTo>
                  <a:pt x="507" y="181"/>
                  <a:pt x="575" y="90"/>
                  <a:pt x="643" y="0"/>
                </a:cubicBezTo>
              </a:path>
            </a:pathLst>
          </a:custGeom>
          <a:noFill/>
          <a:ln w="9525">
            <a:solidFill>
              <a:srgbClr val="990000"/>
            </a:solidFill>
            <a:round/>
            <a:headEnd type="none" w="med" len="med"/>
            <a:tailEnd type="triangle" w="med" len="med"/>
          </a:ln>
          <a:effectLst/>
        </p:spPr>
        <p:txBody>
          <a:bodyPr/>
          <a:lstStyle/>
          <a:p>
            <a:endParaRPr lang="en-SG"/>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8"/>
          <p:cNvGrpSpPr>
            <a:grpSpLocks/>
          </p:cNvGrpSpPr>
          <p:nvPr/>
        </p:nvGrpSpPr>
        <p:grpSpPr bwMode="auto">
          <a:xfrm>
            <a:off x="1066800" y="1266804"/>
            <a:ext cx="1371600" cy="2362200"/>
            <a:chOff x="672" y="528"/>
            <a:chExt cx="864" cy="1488"/>
          </a:xfrm>
        </p:grpSpPr>
        <p:sp>
          <p:nvSpPr>
            <p:cNvPr id="19460" name="Rectangle 4"/>
            <p:cNvSpPr>
              <a:spLocks noChangeArrowheads="1"/>
            </p:cNvSpPr>
            <p:nvPr/>
          </p:nvSpPr>
          <p:spPr bwMode="auto">
            <a:xfrm>
              <a:off x="672" y="528"/>
              <a:ext cx="864" cy="288"/>
            </a:xfrm>
            <a:prstGeom prst="rect">
              <a:avLst/>
            </a:prstGeom>
            <a:solidFill>
              <a:schemeClr val="accent2"/>
            </a:solidFill>
            <a:ln w="9525">
              <a:solidFill>
                <a:schemeClr val="bg2"/>
              </a:solidFill>
              <a:miter lim="800000"/>
              <a:headEnd/>
              <a:tailEnd/>
            </a:ln>
            <a:effectLst/>
          </p:spPr>
          <p:txBody>
            <a:bodyPr wrap="none" anchor="ctr"/>
            <a:lstStyle/>
            <a:p>
              <a:endParaRPr lang="en-SG"/>
            </a:p>
          </p:txBody>
        </p:sp>
        <p:sp>
          <p:nvSpPr>
            <p:cNvPr id="19468" name="Rectangle 12"/>
            <p:cNvSpPr>
              <a:spLocks noChangeArrowheads="1"/>
            </p:cNvSpPr>
            <p:nvPr/>
          </p:nvSpPr>
          <p:spPr bwMode="auto">
            <a:xfrm>
              <a:off x="672" y="1104"/>
              <a:ext cx="864" cy="288"/>
            </a:xfrm>
            <a:prstGeom prst="rect">
              <a:avLst/>
            </a:prstGeom>
            <a:solidFill>
              <a:schemeClr val="accent2"/>
            </a:solidFill>
            <a:ln w="9525">
              <a:solidFill>
                <a:schemeClr val="bg2"/>
              </a:solidFill>
              <a:miter lim="800000"/>
              <a:headEnd/>
              <a:tailEnd/>
            </a:ln>
            <a:effectLst/>
          </p:spPr>
          <p:txBody>
            <a:bodyPr wrap="none" anchor="ctr"/>
            <a:lstStyle/>
            <a:p>
              <a:endParaRPr lang="en-SG"/>
            </a:p>
          </p:txBody>
        </p:sp>
        <p:sp>
          <p:nvSpPr>
            <p:cNvPr id="19469" name="Rectangle 13"/>
            <p:cNvSpPr>
              <a:spLocks noChangeArrowheads="1"/>
            </p:cNvSpPr>
            <p:nvPr/>
          </p:nvSpPr>
          <p:spPr bwMode="auto">
            <a:xfrm>
              <a:off x="672" y="1728"/>
              <a:ext cx="864" cy="288"/>
            </a:xfrm>
            <a:prstGeom prst="rect">
              <a:avLst/>
            </a:prstGeom>
            <a:solidFill>
              <a:schemeClr val="accent2"/>
            </a:solidFill>
            <a:ln w="9525">
              <a:solidFill>
                <a:schemeClr val="bg2"/>
              </a:solidFill>
              <a:miter lim="800000"/>
              <a:headEnd/>
              <a:tailEnd/>
            </a:ln>
            <a:effectLst/>
          </p:spPr>
          <p:txBody>
            <a:bodyPr wrap="none" anchor="ctr"/>
            <a:lstStyle/>
            <a:p>
              <a:endParaRPr lang="en-SG"/>
            </a:p>
          </p:txBody>
        </p:sp>
        <p:sp>
          <p:nvSpPr>
            <p:cNvPr id="19491" name="Line 35"/>
            <p:cNvSpPr>
              <a:spLocks noChangeShapeType="1"/>
            </p:cNvSpPr>
            <p:nvPr/>
          </p:nvSpPr>
          <p:spPr bwMode="auto">
            <a:xfrm flipV="1">
              <a:off x="1104" y="1392"/>
              <a:ext cx="0" cy="336"/>
            </a:xfrm>
            <a:prstGeom prst="line">
              <a:avLst/>
            </a:prstGeom>
            <a:noFill/>
            <a:ln w="9525">
              <a:solidFill>
                <a:schemeClr val="hlink"/>
              </a:solidFill>
              <a:round/>
              <a:headEnd/>
              <a:tailEnd/>
            </a:ln>
            <a:effectLst/>
          </p:spPr>
          <p:txBody>
            <a:bodyPr/>
            <a:lstStyle/>
            <a:p>
              <a:endParaRPr lang="en-SG"/>
            </a:p>
          </p:txBody>
        </p:sp>
        <p:sp>
          <p:nvSpPr>
            <p:cNvPr id="19492" name="Line 36"/>
            <p:cNvSpPr>
              <a:spLocks noChangeShapeType="1"/>
            </p:cNvSpPr>
            <p:nvPr/>
          </p:nvSpPr>
          <p:spPr bwMode="auto">
            <a:xfrm flipV="1">
              <a:off x="1104" y="816"/>
              <a:ext cx="0" cy="288"/>
            </a:xfrm>
            <a:prstGeom prst="line">
              <a:avLst/>
            </a:prstGeom>
            <a:noFill/>
            <a:ln w="9525">
              <a:solidFill>
                <a:schemeClr val="hlink"/>
              </a:solidFill>
              <a:round/>
              <a:headEnd/>
              <a:tailEnd/>
            </a:ln>
            <a:effectLst/>
          </p:spPr>
          <p:txBody>
            <a:bodyPr/>
            <a:lstStyle/>
            <a:p>
              <a:endParaRPr lang="en-SG"/>
            </a:p>
          </p:txBody>
        </p:sp>
      </p:grpSp>
      <p:sp>
        <p:nvSpPr>
          <p:cNvPr id="63" name="Date Placeholder 62"/>
          <p:cNvSpPr>
            <a:spLocks noGrp="1"/>
          </p:cNvSpPr>
          <p:nvPr>
            <p:ph type="dt" sz="half" idx="10"/>
          </p:nvPr>
        </p:nvSpPr>
        <p:spPr/>
        <p:txBody>
          <a:bodyPr/>
          <a:lstStyle/>
          <a:p>
            <a:fld id="{3696ED86-66A0-41E2-ADDF-567F6805686D}" type="datetime1">
              <a:rPr lang="en-US" smtClean="0"/>
              <a:t>7/14/2022</a:t>
            </a:fld>
            <a:endParaRPr lang="en-SG"/>
          </a:p>
        </p:txBody>
      </p:sp>
      <p:sp>
        <p:nvSpPr>
          <p:cNvPr id="65" name="Footer Placeholder 64"/>
          <p:cNvSpPr>
            <a:spLocks noGrp="1"/>
          </p:cNvSpPr>
          <p:nvPr>
            <p:ph type="ftr" sz="quarter" idx="11"/>
          </p:nvPr>
        </p:nvSpPr>
        <p:spPr/>
        <p:txBody>
          <a:bodyPr/>
          <a:lstStyle/>
          <a:p>
            <a:r>
              <a:rPr lang="en-SG" smtClean="0"/>
              <a:t>Komunikasi Data</a:t>
            </a:r>
            <a:endParaRPr lang="en-SG"/>
          </a:p>
        </p:txBody>
      </p:sp>
      <p:sp>
        <p:nvSpPr>
          <p:cNvPr id="64" name="Slide Number Placeholder 63"/>
          <p:cNvSpPr>
            <a:spLocks noGrp="1"/>
          </p:cNvSpPr>
          <p:nvPr>
            <p:ph type="sldNum" sz="quarter" idx="12"/>
          </p:nvPr>
        </p:nvSpPr>
        <p:spPr/>
        <p:txBody>
          <a:bodyPr/>
          <a:lstStyle/>
          <a:p>
            <a:fld id="{33FE6DC0-3D3F-452A-B58D-D3787DC8F01A}" type="slidenum">
              <a:rPr lang="en-SG" smtClean="0"/>
              <a:pPr/>
              <a:t>41</a:t>
            </a:fld>
            <a:endParaRPr lang="en-SG"/>
          </a:p>
        </p:txBody>
      </p:sp>
      <p:sp>
        <p:nvSpPr>
          <p:cNvPr id="19458" name="Rectangle 2"/>
          <p:cNvSpPr>
            <a:spLocks noGrp="1" noChangeArrowheads="1"/>
          </p:cNvSpPr>
          <p:nvPr>
            <p:ph type="title" idx="4294967295"/>
          </p:nvPr>
        </p:nvSpPr>
        <p:spPr>
          <a:xfrm>
            <a:off x="0" y="428625"/>
            <a:ext cx="7772400" cy="533400"/>
          </a:xfrm>
        </p:spPr>
        <p:txBody>
          <a:bodyPr>
            <a:normAutofit fontScale="90000"/>
          </a:bodyPr>
          <a:lstStyle/>
          <a:p>
            <a:r>
              <a:rPr lang="en-US" sz="3400" b="1"/>
              <a:t>PDH Hierarchy</a:t>
            </a:r>
            <a:endParaRPr lang="en-GB" sz="2500"/>
          </a:p>
        </p:txBody>
      </p:sp>
      <p:sp>
        <p:nvSpPr>
          <p:cNvPr id="19461" name="Text Box 5"/>
          <p:cNvSpPr txBox="1">
            <a:spLocks noChangeArrowheads="1"/>
          </p:cNvSpPr>
          <p:nvPr/>
        </p:nvSpPr>
        <p:spPr bwMode="auto">
          <a:xfrm>
            <a:off x="1066800" y="1266804"/>
            <a:ext cx="1416050"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bg2"/>
                </a:solidFill>
              </a:rPr>
              <a:t>397200 kbit/</a:t>
            </a:r>
            <a:r>
              <a:rPr lang="en-GB" sz="1600" b="1">
                <a:solidFill>
                  <a:schemeClr val="bg2"/>
                </a:solidFill>
                <a:latin typeface="Times New Roman" charset="0"/>
              </a:rPr>
              <a:t>s</a:t>
            </a:r>
          </a:p>
        </p:txBody>
      </p:sp>
      <p:sp>
        <p:nvSpPr>
          <p:cNvPr id="19462" name="Rectangle 6"/>
          <p:cNvSpPr>
            <a:spLocks noChangeArrowheads="1"/>
          </p:cNvSpPr>
          <p:nvPr/>
        </p:nvSpPr>
        <p:spPr bwMode="auto">
          <a:xfrm>
            <a:off x="3962400" y="2181204"/>
            <a:ext cx="1371600" cy="457200"/>
          </a:xfrm>
          <a:prstGeom prst="rect">
            <a:avLst/>
          </a:prstGeom>
          <a:solidFill>
            <a:schemeClr val="accent2"/>
          </a:solidFill>
          <a:ln w="9525">
            <a:solidFill>
              <a:schemeClr val="bg2"/>
            </a:solidFill>
            <a:miter lim="800000"/>
            <a:headEnd/>
            <a:tailEnd/>
          </a:ln>
          <a:effectLst/>
        </p:spPr>
        <p:txBody>
          <a:bodyPr wrap="none" anchor="ctr"/>
          <a:lstStyle/>
          <a:p>
            <a:endParaRPr lang="en-SG"/>
          </a:p>
        </p:txBody>
      </p:sp>
      <p:sp>
        <p:nvSpPr>
          <p:cNvPr id="19463" name="Rectangle 7"/>
          <p:cNvSpPr>
            <a:spLocks noChangeArrowheads="1"/>
          </p:cNvSpPr>
          <p:nvPr/>
        </p:nvSpPr>
        <p:spPr bwMode="auto">
          <a:xfrm>
            <a:off x="6934200" y="1266804"/>
            <a:ext cx="1371600" cy="457200"/>
          </a:xfrm>
          <a:prstGeom prst="rect">
            <a:avLst/>
          </a:prstGeom>
          <a:solidFill>
            <a:schemeClr val="accent2"/>
          </a:solidFill>
          <a:ln w="9525">
            <a:solidFill>
              <a:schemeClr val="bg2"/>
            </a:solidFill>
            <a:miter lim="800000"/>
            <a:headEnd/>
            <a:tailEnd/>
          </a:ln>
          <a:effectLst/>
        </p:spPr>
        <p:txBody>
          <a:bodyPr wrap="none" anchor="ctr"/>
          <a:lstStyle/>
          <a:p>
            <a:endParaRPr lang="en-SG"/>
          </a:p>
        </p:txBody>
      </p:sp>
      <p:sp>
        <p:nvSpPr>
          <p:cNvPr id="19464" name="Rectangle 8"/>
          <p:cNvSpPr>
            <a:spLocks noChangeArrowheads="1"/>
          </p:cNvSpPr>
          <p:nvPr/>
        </p:nvSpPr>
        <p:spPr bwMode="auto">
          <a:xfrm>
            <a:off x="6934200" y="2181204"/>
            <a:ext cx="1371600" cy="457200"/>
          </a:xfrm>
          <a:prstGeom prst="rect">
            <a:avLst/>
          </a:prstGeom>
          <a:solidFill>
            <a:schemeClr val="accent2"/>
          </a:solidFill>
          <a:ln w="9525">
            <a:solidFill>
              <a:schemeClr val="bg2"/>
            </a:solidFill>
            <a:miter lim="800000"/>
            <a:headEnd/>
            <a:tailEnd/>
          </a:ln>
          <a:effectLst/>
        </p:spPr>
        <p:txBody>
          <a:bodyPr wrap="none" anchor="ctr"/>
          <a:lstStyle/>
          <a:p>
            <a:endParaRPr lang="en-SG"/>
          </a:p>
        </p:txBody>
      </p:sp>
      <p:sp>
        <p:nvSpPr>
          <p:cNvPr id="19465" name="Rectangle 9"/>
          <p:cNvSpPr>
            <a:spLocks noChangeArrowheads="1"/>
          </p:cNvSpPr>
          <p:nvPr/>
        </p:nvSpPr>
        <p:spPr bwMode="auto">
          <a:xfrm>
            <a:off x="6934200" y="3171804"/>
            <a:ext cx="1371600" cy="457200"/>
          </a:xfrm>
          <a:prstGeom prst="rect">
            <a:avLst/>
          </a:prstGeom>
          <a:solidFill>
            <a:schemeClr val="accent2"/>
          </a:solidFill>
          <a:ln w="9525">
            <a:solidFill>
              <a:schemeClr val="bg2"/>
            </a:solidFill>
            <a:miter lim="800000"/>
            <a:headEnd/>
            <a:tailEnd/>
          </a:ln>
          <a:effectLst/>
        </p:spPr>
        <p:txBody>
          <a:bodyPr wrap="none" anchor="ctr"/>
          <a:lstStyle/>
          <a:p>
            <a:endParaRPr lang="en-SG"/>
          </a:p>
        </p:txBody>
      </p:sp>
      <p:sp>
        <p:nvSpPr>
          <p:cNvPr id="19466" name="Rectangle 10"/>
          <p:cNvSpPr>
            <a:spLocks noChangeArrowheads="1"/>
          </p:cNvSpPr>
          <p:nvPr/>
        </p:nvSpPr>
        <p:spPr bwMode="auto">
          <a:xfrm>
            <a:off x="6934200" y="4162404"/>
            <a:ext cx="1371600" cy="457200"/>
          </a:xfrm>
          <a:prstGeom prst="rect">
            <a:avLst/>
          </a:prstGeom>
          <a:solidFill>
            <a:schemeClr val="accent2"/>
          </a:solidFill>
          <a:ln w="9525">
            <a:solidFill>
              <a:schemeClr val="bg2"/>
            </a:solidFill>
            <a:miter lim="800000"/>
            <a:headEnd/>
            <a:tailEnd/>
          </a:ln>
          <a:effectLst/>
        </p:spPr>
        <p:txBody>
          <a:bodyPr wrap="none" anchor="ctr"/>
          <a:lstStyle/>
          <a:p>
            <a:endParaRPr lang="en-SG"/>
          </a:p>
        </p:txBody>
      </p:sp>
      <p:sp>
        <p:nvSpPr>
          <p:cNvPr id="19467" name="Rectangle 11"/>
          <p:cNvSpPr>
            <a:spLocks noChangeArrowheads="1"/>
          </p:cNvSpPr>
          <p:nvPr/>
        </p:nvSpPr>
        <p:spPr bwMode="auto">
          <a:xfrm>
            <a:off x="3962400" y="3171804"/>
            <a:ext cx="1371600" cy="457200"/>
          </a:xfrm>
          <a:prstGeom prst="rect">
            <a:avLst/>
          </a:prstGeom>
          <a:solidFill>
            <a:schemeClr val="accent2"/>
          </a:solidFill>
          <a:ln w="9525">
            <a:solidFill>
              <a:schemeClr val="bg2"/>
            </a:solidFill>
            <a:miter lim="800000"/>
            <a:headEnd/>
            <a:tailEnd/>
          </a:ln>
          <a:effectLst/>
        </p:spPr>
        <p:txBody>
          <a:bodyPr wrap="none" anchor="ctr"/>
          <a:lstStyle/>
          <a:p>
            <a:endParaRPr lang="en-SG"/>
          </a:p>
        </p:txBody>
      </p:sp>
      <p:sp>
        <p:nvSpPr>
          <p:cNvPr id="19470" name="Rectangle 14"/>
          <p:cNvSpPr>
            <a:spLocks noChangeArrowheads="1"/>
          </p:cNvSpPr>
          <p:nvPr/>
        </p:nvSpPr>
        <p:spPr bwMode="auto">
          <a:xfrm>
            <a:off x="2514600" y="4162404"/>
            <a:ext cx="1371600" cy="457200"/>
          </a:xfrm>
          <a:prstGeom prst="rect">
            <a:avLst/>
          </a:prstGeom>
          <a:solidFill>
            <a:schemeClr val="accent2"/>
          </a:solidFill>
          <a:ln w="9525">
            <a:solidFill>
              <a:schemeClr val="bg2"/>
            </a:solidFill>
            <a:miter lim="800000"/>
            <a:headEnd/>
            <a:tailEnd/>
          </a:ln>
          <a:effectLst/>
        </p:spPr>
        <p:txBody>
          <a:bodyPr wrap="none" anchor="ctr"/>
          <a:lstStyle/>
          <a:p>
            <a:endParaRPr lang="en-SG"/>
          </a:p>
        </p:txBody>
      </p:sp>
      <p:sp>
        <p:nvSpPr>
          <p:cNvPr id="19471" name="Rectangle 15"/>
          <p:cNvSpPr>
            <a:spLocks noChangeArrowheads="1"/>
          </p:cNvSpPr>
          <p:nvPr/>
        </p:nvSpPr>
        <p:spPr bwMode="auto">
          <a:xfrm>
            <a:off x="2514600" y="5153004"/>
            <a:ext cx="1371600" cy="457200"/>
          </a:xfrm>
          <a:prstGeom prst="rect">
            <a:avLst/>
          </a:prstGeom>
          <a:solidFill>
            <a:schemeClr val="accent2"/>
          </a:solidFill>
          <a:ln w="9525">
            <a:solidFill>
              <a:schemeClr val="bg2"/>
            </a:solidFill>
            <a:miter lim="800000"/>
            <a:headEnd/>
            <a:tailEnd/>
          </a:ln>
          <a:effectLst/>
        </p:spPr>
        <p:txBody>
          <a:bodyPr wrap="none" anchor="ctr"/>
          <a:lstStyle/>
          <a:p>
            <a:endParaRPr lang="en-SG"/>
          </a:p>
        </p:txBody>
      </p:sp>
      <p:sp>
        <p:nvSpPr>
          <p:cNvPr id="19472" name="Rectangle 16"/>
          <p:cNvSpPr>
            <a:spLocks noChangeArrowheads="1"/>
          </p:cNvSpPr>
          <p:nvPr/>
        </p:nvSpPr>
        <p:spPr bwMode="auto">
          <a:xfrm>
            <a:off x="6553200" y="5153004"/>
            <a:ext cx="1371600" cy="457200"/>
          </a:xfrm>
          <a:prstGeom prst="rect">
            <a:avLst/>
          </a:prstGeom>
          <a:solidFill>
            <a:schemeClr val="accent2"/>
          </a:solidFill>
          <a:ln w="9525">
            <a:solidFill>
              <a:schemeClr val="bg2"/>
            </a:solidFill>
            <a:miter lim="800000"/>
            <a:headEnd/>
            <a:tailEnd/>
          </a:ln>
          <a:effectLst/>
        </p:spPr>
        <p:txBody>
          <a:bodyPr wrap="none" anchor="ctr"/>
          <a:lstStyle/>
          <a:p>
            <a:endParaRPr lang="en-SG"/>
          </a:p>
        </p:txBody>
      </p:sp>
      <p:sp>
        <p:nvSpPr>
          <p:cNvPr id="19473" name="Rectangle 17"/>
          <p:cNvSpPr>
            <a:spLocks noChangeArrowheads="1"/>
          </p:cNvSpPr>
          <p:nvPr/>
        </p:nvSpPr>
        <p:spPr bwMode="auto">
          <a:xfrm>
            <a:off x="4724400" y="6067404"/>
            <a:ext cx="1371600" cy="457200"/>
          </a:xfrm>
          <a:prstGeom prst="rect">
            <a:avLst/>
          </a:prstGeom>
          <a:solidFill>
            <a:schemeClr val="accent2"/>
          </a:solidFill>
          <a:ln w="9525">
            <a:solidFill>
              <a:schemeClr val="bg2"/>
            </a:solidFill>
            <a:miter lim="800000"/>
            <a:headEnd/>
            <a:tailEnd/>
          </a:ln>
          <a:effectLst/>
        </p:spPr>
        <p:txBody>
          <a:bodyPr wrap="none" anchor="ctr"/>
          <a:lstStyle/>
          <a:p>
            <a:endParaRPr lang="en-SG"/>
          </a:p>
        </p:txBody>
      </p:sp>
      <p:sp>
        <p:nvSpPr>
          <p:cNvPr id="19474" name="Text Box 18"/>
          <p:cNvSpPr txBox="1">
            <a:spLocks noChangeArrowheads="1"/>
          </p:cNvSpPr>
          <p:nvPr/>
        </p:nvSpPr>
        <p:spPr bwMode="auto">
          <a:xfrm>
            <a:off x="1143000" y="2181204"/>
            <a:ext cx="1336675"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bg2"/>
                </a:solidFill>
              </a:rPr>
              <a:t>97728 kbit/s</a:t>
            </a:r>
          </a:p>
        </p:txBody>
      </p:sp>
      <p:sp>
        <p:nvSpPr>
          <p:cNvPr id="19475" name="Text Box 19"/>
          <p:cNvSpPr txBox="1">
            <a:spLocks noChangeArrowheads="1"/>
          </p:cNvSpPr>
          <p:nvPr/>
        </p:nvSpPr>
        <p:spPr bwMode="auto">
          <a:xfrm>
            <a:off x="1143000" y="3171804"/>
            <a:ext cx="1336675"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bg2"/>
                </a:solidFill>
              </a:rPr>
              <a:t>32064 kbit/s</a:t>
            </a:r>
          </a:p>
        </p:txBody>
      </p:sp>
      <p:sp>
        <p:nvSpPr>
          <p:cNvPr id="19476" name="Text Box 20"/>
          <p:cNvSpPr txBox="1">
            <a:spLocks noChangeArrowheads="1"/>
          </p:cNvSpPr>
          <p:nvPr/>
        </p:nvSpPr>
        <p:spPr bwMode="auto">
          <a:xfrm>
            <a:off x="2590800" y="4162404"/>
            <a:ext cx="1223963"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dirty="0">
                <a:solidFill>
                  <a:schemeClr val="bg2"/>
                </a:solidFill>
              </a:rPr>
              <a:t>6312 </a:t>
            </a:r>
            <a:r>
              <a:rPr lang="en-GB" sz="1600" b="1" dirty="0" err="1">
                <a:solidFill>
                  <a:schemeClr val="bg2"/>
                </a:solidFill>
              </a:rPr>
              <a:t>kbit</a:t>
            </a:r>
            <a:r>
              <a:rPr lang="en-GB" sz="1600" b="1" dirty="0">
                <a:solidFill>
                  <a:schemeClr val="bg2"/>
                </a:solidFill>
              </a:rPr>
              <a:t>/s</a:t>
            </a:r>
          </a:p>
        </p:txBody>
      </p:sp>
      <p:sp>
        <p:nvSpPr>
          <p:cNvPr id="19477" name="Text Box 21"/>
          <p:cNvSpPr txBox="1">
            <a:spLocks noChangeArrowheads="1"/>
          </p:cNvSpPr>
          <p:nvPr/>
        </p:nvSpPr>
        <p:spPr bwMode="auto">
          <a:xfrm>
            <a:off x="2590800" y="5153004"/>
            <a:ext cx="1223963"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bg2"/>
                </a:solidFill>
              </a:rPr>
              <a:t>1544 kbit/s</a:t>
            </a:r>
          </a:p>
        </p:txBody>
      </p:sp>
      <p:sp>
        <p:nvSpPr>
          <p:cNvPr id="19478" name="Text Box 22"/>
          <p:cNvSpPr txBox="1">
            <a:spLocks noChangeArrowheads="1"/>
          </p:cNvSpPr>
          <p:nvPr/>
        </p:nvSpPr>
        <p:spPr bwMode="auto">
          <a:xfrm>
            <a:off x="4953000" y="6067404"/>
            <a:ext cx="998538"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bg2"/>
                </a:solidFill>
              </a:rPr>
              <a:t>64 kbit/s</a:t>
            </a:r>
          </a:p>
        </p:txBody>
      </p:sp>
      <p:sp>
        <p:nvSpPr>
          <p:cNvPr id="19479" name="Text Box 23"/>
          <p:cNvSpPr txBox="1">
            <a:spLocks noChangeArrowheads="1"/>
          </p:cNvSpPr>
          <p:nvPr/>
        </p:nvSpPr>
        <p:spPr bwMode="auto">
          <a:xfrm>
            <a:off x="6553200" y="5153004"/>
            <a:ext cx="1223963"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bg2"/>
                </a:solidFill>
              </a:rPr>
              <a:t>2048 kbit/s</a:t>
            </a:r>
          </a:p>
        </p:txBody>
      </p:sp>
      <p:sp>
        <p:nvSpPr>
          <p:cNvPr id="19480" name="Text Box 24"/>
          <p:cNvSpPr txBox="1">
            <a:spLocks noChangeArrowheads="1"/>
          </p:cNvSpPr>
          <p:nvPr/>
        </p:nvSpPr>
        <p:spPr bwMode="auto">
          <a:xfrm>
            <a:off x="7010400" y="4162404"/>
            <a:ext cx="1223963"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bg2"/>
                </a:solidFill>
              </a:rPr>
              <a:t>8448 kbit/s</a:t>
            </a:r>
          </a:p>
        </p:txBody>
      </p:sp>
      <p:sp>
        <p:nvSpPr>
          <p:cNvPr id="19481" name="Text Box 25"/>
          <p:cNvSpPr txBox="1">
            <a:spLocks noChangeArrowheads="1"/>
          </p:cNvSpPr>
          <p:nvPr/>
        </p:nvSpPr>
        <p:spPr bwMode="auto">
          <a:xfrm>
            <a:off x="6934200" y="3171804"/>
            <a:ext cx="1336675"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bg2"/>
                </a:solidFill>
              </a:rPr>
              <a:t>34368 kbit/s</a:t>
            </a:r>
          </a:p>
        </p:txBody>
      </p:sp>
      <p:sp>
        <p:nvSpPr>
          <p:cNvPr id="19482" name="Text Box 26"/>
          <p:cNvSpPr txBox="1">
            <a:spLocks noChangeArrowheads="1"/>
          </p:cNvSpPr>
          <p:nvPr/>
        </p:nvSpPr>
        <p:spPr bwMode="auto">
          <a:xfrm>
            <a:off x="6934200" y="2181204"/>
            <a:ext cx="1449388"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bg2"/>
                </a:solidFill>
              </a:rPr>
              <a:t>139254 kbit/s</a:t>
            </a:r>
          </a:p>
        </p:txBody>
      </p:sp>
      <p:sp>
        <p:nvSpPr>
          <p:cNvPr id="19483" name="Text Box 27"/>
          <p:cNvSpPr txBox="1">
            <a:spLocks noChangeArrowheads="1"/>
          </p:cNvSpPr>
          <p:nvPr/>
        </p:nvSpPr>
        <p:spPr bwMode="auto">
          <a:xfrm>
            <a:off x="6934200" y="1343004"/>
            <a:ext cx="1449388"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bg2"/>
                </a:solidFill>
              </a:rPr>
              <a:t>564992 kbit/s</a:t>
            </a:r>
          </a:p>
        </p:txBody>
      </p:sp>
      <p:sp>
        <p:nvSpPr>
          <p:cNvPr id="19484" name="Text Box 28"/>
          <p:cNvSpPr txBox="1">
            <a:spLocks noChangeArrowheads="1"/>
          </p:cNvSpPr>
          <p:nvPr/>
        </p:nvSpPr>
        <p:spPr bwMode="auto">
          <a:xfrm>
            <a:off x="3962400" y="2181204"/>
            <a:ext cx="1449388"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bg2"/>
                </a:solidFill>
              </a:rPr>
              <a:t>274176 kbit/s</a:t>
            </a:r>
          </a:p>
        </p:txBody>
      </p:sp>
      <p:sp>
        <p:nvSpPr>
          <p:cNvPr id="19485" name="Text Box 29"/>
          <p:cNvSpPr txBox="1">
            <a:spLocks noChangeArrowheads="1"/>
          </p:cNvSpPr>
          <p:nvPr/>
        </p:nvSpPr>
        <p:spPr bwMode="auto">
          <a:xfrm>
            <a:off x="3962400" y="3171804"/>
            <a:ext cx="1336675"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bg2"/>
                </a:solidFill>
              </a:rPr>
              <a:t>44736 kbit/s</a:t>
            </a:r>
          </a:p>
        </p:txBody>
      </p:sp>
      <p:sp>
        <p:nvSpPr>
          <p:cNvPr id="19486" name="Line 30"/>
          <p:cNvSpPr>
            <a:spLocks noChangeShapeType="1"/>
          </p:cNvSpPr>
          <p:nvPr/>
        </p:nvSpPr>
        <p:spPr bwMode="auto">
          <a:xfrm flipV="1">
            <a:off x="5410200" y="5610204"/>
            <a:ext cx="1828800" cy="457200"/>
          </a:xfrm>
          <a:prstGeom prst="line">
            <a:avLst/>
          </a:prstGeom>
          <a:noFill/>
          <a:ln w="9525">
            <a:solidFill>
              <a:schemeClr val="hlink"/>
            </a:solidFill>
            <a:round/>
            <a:headEnd/>
            <a:tailEnd/>
          </a:ln>
          <a:effectLst/>
        </p:spPr>
        <p:txBody>
          <a:bodyPr/>
          <a:lstStyle/>
          <a:p>
            <a:endParaRPr lang="en-SG"/>
          </a:p>
        </p:txBody>
      </p:sp>
      <p:sp>
        <p:nvSpPr>
          <p:cNvPr id="19487" name="Line 31"/>
          <p:cNvSpPr>
            <a:spLocks noChangeShapeType="1"/>
          </p:cNvSpPr>
          <p:nvPr/>
        </p:nvSpPr>
        <p:spPr bwMode="auto">
          <a:xfrm flipH="1" flipV="1">
            <a:off x="3200400" y="5610204"/>
            <a:ext cx="2209800" cy="457200"/>
          </a:xfrm>
          <a:prstGeom prst="line">
            <a:avLst/>
          </a:prstGeom>
          <a:noFill/>
          <a:ln w="9525">
            <a:solidFill>
              <a:schemeClr val="hlink"/>
            </a:solidFill>
            <a:round/>
            <a:headEnd/>
            <a:tailEnd/>
          </a:ln>
          <a:effectLst/>
        </p:spPr>
        <p:txBody>
          <a:bodyPr/>
          <a:lstStyle/>
          <a:p>
            <a:endParaRPr lang="en-SG"/>
          </a:p>
        </p:txBody>
      </p:sp>
      <p:sp>
        <p:nvSpPr>
          <p:cNvPr id="19488" name="Line 32"/>
          <p:cNvSpPr>
            <a:spLocks noChangeShapeType="1"/>
          </p:cNvSpPr>
          <p:nvPr/>
        </p:nvSpPr>
        <p:spPr bwMode="auto">
          <a:xfrm flipV="1">
            <a:off x="3200400" y="4619604"/>
            <a:ext cx="0" cy="533400"/>
          </a:xfrm>
          <a:prstGeom prst="line">
            <a:avLst/>
          </a:prstGeom>
          <a:noFill/>
          <a:ln w="9525">
            <a:solidFill>
              <a:schemeClr val="hlink"/>
            </a:solidFill>
            <a:round/>
            <a:headEnd/>
            <a:tailEnd/>
          </a:ln>
          <a:effectLst/>
        </p:spPr>
        <p:txBody>
          <a:bodyPr/>
          <a:lstStyle/>
          <a:p>
            <a:endParaRPr lang="en-SG"/>
          </a:p>
        </p:txBody>
      </p:sp>
      <p:sp>
        <p:nvSpPr>
          <p:cNvPr id="19489" name="Line 33"/>
          <p:cNvSpPr>
            <a:spLocks noChangeShapeType="1"/>
          </p:cNvSpPr>
          <p:nvPr/>
        </p:nvSpPr>
        <p:spPr bwMode="auto">
          <a:xfrm flipV="1">
            <a:off x="3200400" y="3629004"/>
            <a:ext cx="1447800" cy="533400"/>
          </a:xfrm>
          <a:prstGeom prst="line">
            <a:avLst/>
          </a:prstGeom>
          <a:noFill/>
          <a:ln w="9525">
            <a:solidFill>
              <a:schemeClr val="hlink"/>
            </a:solidFill>
            <a:round/>
            <a:headEnd/>
            <a:tailEnd/>
          </a:ln>
          <a:effectLst/>
        </p:spPr>
        <p:txBody>
          <a:bodyPr/>
          <a:lstStyle/>
          <a:p>
            <a:endParaRPr lang="en-SG"/>
          </a:p>
        </p:txBody>
      </p:sp>
      <p:sp>
        <p:nvSpPr>
          <p:cNvPr id="19490" name="Line 34"/>
          <p:cNvSpPr>
            <a:spLocks noChangeShapeType="1"/>
          </p:cNvSpPr>
          <p:nvPr/>
        </p:nvSpPr>
        <p:spPr bwMode="auto">
          <a:xfrm flipH="1" flipV="1">
            <a:off x="1752600" y="3629004"/>
            <a:ext cx="1447800" cy="533400"/>
          </a:xfrm>
          <a:prstGeom prst="line">
            <a:avLst/>
          </a:prstGeom>
          <a:noFill/>
          <a:ln w="9525">
            <a:solidFill>
              <a:schemeClr val="hlink"/>
            </a:solidFill>
            <a:round/>
            <a:headEnd/>
            <a:tailEnd/>
          </a:ln>
          <a:effectLst/>
        </p:spPr>
        <p:txBody>
          <a:bodyPr/>
          <a:lstStyle/>
          <a:p>
            <a:endParaRPr lang="en-SG"/>
          </a:p>
        </p:txBody>
      </p:sp>
      <p:sp>
        <p:nvSpPr>
          <p:cNvPr id="19493" name="Line 37"/>
          <p:cNvSpPr>
            <a:spLocks noChangeShapeType="1"/>
          </p:cNvSpPr>
          <p:nvPr/>
        </p:nvSpPr>
        <p:spPr bwMode="auto">
          <a:xfrm flipV="1">
            <a:off x="4648200" y="2638404"/>
            <a:ext cx="0" cy="533400"/>
          </a:xfrm>
          <a:prstGeom prst="line">
            <a:avLst/>
          </a:prstGeom>
          <a:noFill/>
          <a:ln w="9525">
            <a:solidFill>
              <a:schemeClr val="hlink"/>
            </a:solidFill>
            <a:round/>
            <a:headEnd/>
            <a:tailEnd/>
          </a:ln>
          <a:effectLst/>
        </p:spPr>
        <p:txBody>
          <a:bodyPr/>
          <a:lstStyle/>
          <a:p>
            <a:endParaRPr lang="en-SG"/>
          </a:p>
        </p:txBody>
      </p:sp>
      <p:sp>
        <p:nvSpPr>
          <p:cNvPr id="19494" name="Line 38"/>
          <p:cNvSpPr>
            <a:spLocks noChangeShapeType="1"/>
          </p:cNvSpPr>
          <p:nvPr/>
        </p:nvSpPr>
        <p:spPr bwMode="auto">
          <a:xfrm flipV="1">
            <a:off x="7315200" y="4619604"/>
            <a:ext cx="304800" cy="533400"/>
          </a:xfrm>
          <a:prstGeom prst="line">
            <a:avLst/>
          </a:prstGeom>
          <a:noFill/>
          <a:ln w="9525">
            <a:solidFill>
              <a:schemeClr val="hlink"/>
            </a:solidFill>
            <a:round/>
            <a:headEnd/>
            <a:tailEnd/>
          </a:ln>
          <a:effectLst/>
        </p:spPr>
        <p:txBody>
          <a:bodyPr/>
          <a:lstStyle/>
          <a:p>
            <a:endParaRPr lang="en-SG"/>
          </a:p>
        </p:txBody>
      </p:sp>
      <p:sp>
        <p:nvSpPr>
          <p:cNvPr id="19495" name="Line 39"/>
          <p:cNvSpPr>
            <a:spLocks noChangeShapeType="1"/>
          </p:cNvSpPr>
          <p:nvPr/>
        </p:nvSpPr>
        <p:spPr bwMode="auto">
          <a:xfrm flipV="1">
            <a:off x="7620000" y="3629004"/>
            <a:ext cx="0" cy="533400"/>
          </a:xfrm>
          <a:prstGeom prst="line">
            <a:avLst/>
          </a:prstGeom>
          <a:noFill/>
          <a:ln w="9525">
            <a:solidFill>
              <a:schemeClr val="hlink"/>
            </a:solidFill>
            <a:round/>
            <a:headEnd/>
            <a:tailEnd/>
          </a:ln>
          <a:effectLst/>
        </p:spPr>
        <p:txBody>
          <a:bodyPr/>
          <a:lstStyle/>
          <a:p>
            <a:endParaRPr lang="en-SG"/>
          </a:p>
        </p:txBody>
      </p:sp>
      <p:sp>
        <p:nvSpPr>
          <p:cNvPr id="19496" name="Line 40"/>
          <p:cNvSpPr>
            <a:spLocks noChangeShapeType="1"/>
          </p:cNvSpPr>
          <p:nvPr/>
        </p:nvSpPr>
        <p:spPr bwMode="auto">
          <a:xfrm flipV="1">
            <a:off x="7620000" y="2638404"/>
            <a:ext cx="0" cy="533400"/>
          </a:xfrm>
          <a:prstGeom prst="line">
            <a:avLst/>
          </a:prstGeom>
          <a:noFill/>
          <a:ln w="9525">
            <a:solidFill>
              <a:schemeClr val="hlink"/>
            </a:solidFill>
            <a:round/>
            <a:headEnd/>
            <a:tailEnd/>
          </a:ln>
          <a:effectLst/>
        </p:spPr>
        <p:txBody>
          <a:bodyPr/>
          <a:lstStyle/>
          <a:p>
            <a:endParaRPr lang="en-SG"/>
          </a:p>
        </p:txBody>
      </p:sp>
      <p:sp>
        <p:nvSpPr>
          <p:cNvPr id="19497" name="Line 41"/>
          <p:cNvSpPr>
            <a:spLocks noChangeShapeType="1"/>
          </p:cNvSpPr>
          <p:nvPr/>
        </p:nvSpPr>
        <p:spPr bwMode="auto">
          <a:xfrm flipV="1">
            <a:off x="7620000" y="1724004"/>
            <a:ext cx="0" cy="457200"/>
          </a:xfrm>
          <a:prstGeom prst="line">
            <a:avLst/>
          </a:prstGeom>
          <a:noFill/>
          <a:ln w="9525">
            <a:solidFill>
              <a:schemeClr val="hlink"/>
            </a:solidFill>
            <a:round/>
            <a:headEnd/>
            <a:tailEnd/>
          </a:ln>
          <a:effectLst/>
        </p:spPr>
        <p:txBody>
          <a:bodyPr/>
          <a:lstStyle/>
          <a:p>
            <a:endParaRPr lang="en-SG"/>
          </a:p>
        </p:txBody>
      </p:sp>
      <p:sp>
        <p:nvSpPr>
          <p:cNvPr id="19498" name="Line 42"/>
          <p:cNvSpPr>
            <a:spLocks noChangeShapeType="1"/>
          </p:cNvSpPr>
          <p:nvPr/>
        </p:nvSpPr>
        <p:spPr bwMode="auto">
          <a:xfrm flipH="1" flipV="1">
            <a:off x="3886200" y="4391004"/>
            <a:ext cx="2667000" cy="990600"/>
          </a:xfrm>
          <a:prstGeom prst="line">
            <a:avLst/>
          </a:prstGeom>
          <a:noFill/>
          <a:ln w="9525">
            <a:solidFill>
              <a:schemeClr val="hlink"/>
            </a:solidFill>
            <a:prstDash val="dash"/>
            <a:round/>
            <a:headEnd/>
            <a:tailEnd/>
          </a:ln>
          <a:effectLst/>
        </p:spPr>
        <p:txBody>
          <a:bodyPr/>
          <a:lstStyle/>
          <a:p>
            <a:endParaRPr lang="en-SG"/>
          </a:p>
        </p:txBody>
      </p:sp>
      <p:sp>
        <p:nvSpPr>
          <p:cNvPr id="19499" name="Line 43"/>
          <p:cNvSpPr>
            <a:spLocks noChangeShapeType="1"/>
          </p:cNvSpPr>
          <p:nvPr/>
        </p:nvSpPr>
        <p:spPr bwMode="auto">
          <a:xfrm flipV="1">
            <a:off x="5334000" y="2409804"/>
            <a:ext cx="1600200" cy="990600"/>
          </a:xfrm>
          <a:prstGeom prst="line">
            <a:avLst/>
          </a:prstGeom>
          <a:noFill/>
          <a:ln w="9525">
            <a:solidFill>
              <a:schemeClr val="hlink"/>
            </a:solidFill>
            <a:prstDash val="dash"/>
            <a:round/>
            <a:headEnd/>
            <a:tailEnd/>
          </a:ln>
          <a:effectLst/>
        </p:spPr>
        <p:txBody>
          <a:bodyPr/>
          <a:lstStyle/>
          <a:p>
            <a:endParaRPr lang="en-SG"/>
          </a:p>
        </p:txBody>
      </p:sp>
      <p:sp>
        <p:nvSpPr>
          <p:cNvPr id="19500" name="Text Box 44"/>
          <p:cNvSpPr txBox="1">
            <a:spLocks noChangeArrowheads="1"/>
          </p:cNvSpPr>
          <p:nvPr/>
        </p:nvSpPr>
        <p:spPr bwMode="auto">
          <a:xfrm>
            <a:off x="7162800" y="1724004"/>
            <a:ext cx="409575"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hlink"/>
                </a:solidFill>
              </a:rPr>
              <a:t>x4</a:t>
            </a:r>
          </a:p>
        </p:txBody>
      </p:sp>
      <p:sp>
        <p:nvSpPr>
          <p:cNvPr id="19501" name="Text Box 45"/>
          <p:cNvSpPr txBox="1">
            <a:spLocks noChangeArrowheads="1"/>
          </p:cNvSpPr>
          <p:nvPr/>
        </p:nvSpPr>
        <p:spPr bwMode="auto">
          <a:xfrm>
            <a:off x="1295400" y="1724004"/>
            <a:ext cx="409575"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hlink"/>
                </a:solidFill>
              </a:rPr>
              <a:t>x4</a:t>
            </a:r>
          </a:p>
        </p:txBody>
      </p:sp>
      <p:sp>
        <p:nvSpPr>
          <p:cNvPr id="19502" name="Text Box 46"/>
          <p:cNvSpPr txBox="1">
            <a:spLocks noChangeArrowheads="1"/>
          </p:cNvSpPr>
          <p:nvPr/>
        </p:nvSpPr>
        <p:spPr bwMode="auto">
          <a:xfrm>
            <a:off x="7162800" y="2714604"/>
            <a:ext cx="409575"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hlink"/>
                </a:solidFill>
              </a:rPr>
              <a:t>x4</a:t>
            </a:r>
          </a:p>
        </p:txBody>
      </p:sp>
      <p:sp>
        <p:nvSpPr>
          <p:cNvPr id="19503" name="Text Box 47"/>
          <p:cNvSpPr txBox="1">
            <a:spLocks noChangeArrowheads="1"/>
          </p:cNvSpPr>
          <p:nvPr/>
        </p:nvSpPr>
        <p:spPr bwMode="auto">
          <a:xfrm>
            <a:off x="7162800" y="3705204"/>
            <a:ext cx="409575"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hlink"/>
                </a:solidFill>
              </a:rPr>
              <a:t>x4</a:t>
            </a:r>
          </a:p>
        </p:txBody>
      </p:sp>
      <p:sp>
        <p:nvSpPr>
          <p:cNvPr id="19504" name="Text Box 48"/>
          <p:cNvSpPr txBox="1">
            <a:spLocks noChangeArrowheads="1"/>
          </p:cNvSpPr>
          <p:nvPr/>
        </p:nvSpPr>
        <p:spPr bwMode="auto">
          <a:xfrm>
            <a:off x="6400800" y="4695804"/>
            <a:ext cx="866775"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hlink"/>
                </a:solidFill>
              </a:rPr>
              <a:t>x4</a:t>
            </a:r>
          </a:p>
        </p:txBody>
      </p:sp>
      <p:sp>
        <p:nvSpPr>
          <p:cNvPr id="19505" name="Text Box 49"/>
          <p:cNvSpPr txBox="1">
            <a:spLocks noChangeArrowheads="1"/>
          </p:cNvSpPr>
          <p:nvPr/>
        </p:nvSpPr>
        <p:spPr bwMode="auto">
          <a:xfrm>
            <a:off x="2743200" y="4695804"/>
            <a:ext cx="409575"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hlink"/>
                </a:solidFill>
              </a:rPr>
              <a:t>x4</a:t>
            </a:r>
          </a:p>
        </p:txBody>
      </p:sp>
      <p:sp>
        <p:nvSpPr>
          <p:cNvPr id="19506" name="Text Box 50"/>
          <p:cNvSpPr txBox="1">
            <a:spLocks noChangeArrowheads="1"/>
          </p:cNvSpPr>
          <p:nvPr/>
        </p:nvSpPr>
        <p:spPr bwMode="auto">
          <a:xfrm>
            <a:off x="1295400" y="2714604"/>
            <a:ext cx="409575"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hlink"/>
                </a:solidFill>
              </a:rPr>
              <a:t>x3</a:t>
            </a:r>
          </a:p>
        </p:txBody>
      </p:sp>
      <p:sp>
        <p:nvSpPr>
          <p:cNvPr id="19507" name="Text Box 51"/>
          <p:cNvSpPr txBox="1">
            <a:spLocks noChangeArrowheads="1"/>
          </p:cNvSpPr>
          <p:nvPr/>
        </p:nvSpPr>
        <p:spPr bwMode="auto">
          <a:xfrm>
            <a:off x="5715000" y="2562204"/>
            <a:ext cx="409575"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hlink"/>
                </a:solidFill>
              </a:rPr>
              <a:t>x3</a:t>
            </a:r>
          </a:p>
        </p:txBody>
      </p:sp>
      <p:sp>
        <p:nvSpPr>
          <p:cNvPr id="19508" name="Text Box 52"/>
          <p:cNvSpPr txBox="1">
            <a:spLocks noChangeArrowheads="1"/>
          </p:cNvSpPr>
          <p:nvPr/>
        </p:nvSpPr>
        <p:spPr bwMode="auto">
          <a:xfrm>
            <a:off x="4191000" y="2714604"/>
            <a:ext cx="409575"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hlink"/>
                </a:solidFill>
              </a:rPr>
              <a:t>x6</a:t>
            </a:r>
          </a:p>
        </p:txBody>
      </p:sp>
      <p:sp>
        <p:nvSpPr>
          <p:cNvPr id="19509" name="Text Box 53"/>
          <p:cNvSpPr txBox="1">
            <a:spLocks noChangeArrowheads="1"/>
          </p:cNvSpPr>
          <p:nvPr/>
        </p:nvSpPr>
        <p:spPr bwMode="auto">
          <a:xfrm>
            <a:off x="3962400" y="3781404"/>
            <a:ext cx="409575"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hlink"/>
                </a:solidFill>
              </a:rPr>
              <a:t>x7</a:t>
            </a:r>
          </a:p>
        </p:txBody>
      </p:sp>
      <p:sp>
        <p:nvSpPr>
          <p:cNvPr id="19510" name="Text Box 54"/>
          <p:cNvSpPr txBox="1">
            <a:spLocks noChangeArrowheads="1"/>
          </p:cNvSpPr>
          <p:nvPr/>
        </p:nvSpPr>
        <p:spPr bwMode="auto">
          <a:xfrm>
            <a:off x="1981200" y="3781404"/>
            <a:ext cx="866775" cy="385763"/>
          </a:xfrm>
          <a:prstGeom prst="rect">
            <a:avLst/>
          </a:prstGeom>
          <a:noFill/>
          <a:ln w="9525">
            <a:noFill/>
            <a:miter lim="800000"/>
            <a:headEnd/>
            <a:tailEnd/>
          </a:ln>
          <a:effectLst/>
        </p:spPr>
        <p:txBody>
          <a:bodyPr>
            <a:spAutoFit/>
          </a:bodyPr>
          <a:lstStyle/>
          <a:p>
            <a:pPr eaLnBrk="1" hangingPunct="1">
              <a:lnSpc>
                <a:spcPct val="120000"/>
              </a:lnSpc>
              <a:spcBef>
                <a:spcPct val="20000"/>
              </a:spcBef>
            </a:pPr>
            <a:r>
              <a:rPr lang="en-GB" sz="1600" b="1">
                <a:solidFill>
                  <a:schemeClr val="hlink"/>
                </a:solidFill>
              </a:rPr>
              <a:t>x5</a:t>
            </a:r>
          </a:p>
        </p:txBody>
      </p:sp>
      <p:sp>
        <p:nvSpPr>
          <p:cNvPr id="19511" name="Text Box 55"/>
          <p:cNvSpPr txBox="1">
            <a:spLocks noChangeArrowheads="1"/>
          </p:cNvSpPr>
          <p:nvPr/>
        </p:nvSpPr>
        <p:spPr bwMode="auto">
          <a:xfrm>
            <a:off x="4876800" y="4391004"/>
            <a:ext cx="409575"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hlink"/>
                </a:solidFill>
              </a:rPr>
              <a:t>x3</a:t>
            </a:r>
          </a:p>
        </p:txBody>
      </p:sp>
      <p:sp>
        <p:nvSpPr>
          <p:cNvPr id="19512" name="Text Box 56"/>
          <p:cNvSpPr txBox="1">
            <a:spLocks noChangeArrowheads="1"/>
          </p:cNvSpPr>
          <p:nvPr/>
        </p:nvSpPr>
        <p:spPr bwMode="auto">
          <a:xfrm>
            <a:off x="6248400" y="5762604"/>
            <a:ext cx="522288"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hlink"/>
                </a:solidFill>
              </a:rPr>
              <a:t>x30</a:t>
            </a:r>
          </a:p>
        </p:txBody>
      </p:sp>
      <p:sp>
        <p:nvSpPr>
          <p:cNvPr id="19513" name="Text Box 57"/>
          <p:cNvSpPr txBox="1">
            <a:spLocks noChangeArrowheads="1"/>
          </p:cNvSpPr>
          <p:nvPr/>
        </p:nvSpPr>
        <p:spPr bwMode="auto">
          <a:xfrm>
            <a:off x="3581400" y="5762604"/>
            <a:ext cx="522288"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hlink"/>
                </a:solidFill>
              </a:rPr>
              <a:t>x24</a:t>
            </a:r>
          </a:p>
        </p:txBody>
      </p:sp>
      <p:sp>
        <p:nvSpPr>
          <p:cNvPr id="19515" name="Text Box 59"/>
          <p:cNvSpPr txBox="1">
            <a:spLocks noChangeArrowheads="1"/>
          </p:cNvSpPr>
          <p:nvPr/>
        </p:nvSpPr>
        <p:spPr bwMode="auto">
          <a:xfrm>
            <a:off x="990600" y="733404"/>
            <a:ext cx="1162050" cy="422275"/>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US">
                <a:latin typeface="Times New Roman" charset="0"/>
              </a:rPr>
              <a:t>Japan</a:t>
            </a:r>
            <a:endParaRPr lang="en-GB">
              <a:latin typeface="Times New Roman" charset="0"/>
            </a:endParaRPr>
          </a:p>
        </p:txBody>
      </p:sp>
      <p:sp>
        <p:nvSpPr>
          <p:cNvPr id="19516" name="Text Box 60"/>
          <p:cNvSpPr txBox="1">
            <a:spLocks noChangeArrowheads="1"/>
          </p:cNvSpPr>
          <p:nvPr/>
        </p:nvSpPr>
        <p:spPr bwMode="auto">
          <a:xfrm>
            <a:off x="3505200" y="1495404"/>
            <a:ext cx="1708150" cy="422275"/>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US">
                <a:latin typeface="Times New Roman" charset="0"/>
              </a:rPr>
              <a:t>N. America</a:t>
            </a:r>
            <a:endParaRPr lang="en-GB">
              <a:latin typeface="Times New Roman" charset="0"/>
            </a:endParaRPr>
          </a:p>
        </p:txBody>
      </p:sp>
      <p:sp>
        <p:nvSpPr>
          <p:cNvPr id="19517" name="Text Box 61"/>
          <p:cNvSpPr txBox="1">
            <a:spLocks noChangeArrowheads="1"/>
          </p:cNvSpPr>
          <p:nvPr/>
        </p:nvSpPr>
        <p:spPr bwMode="auto">
          <a:xfrm>
            <a:off x="6781800" y="657204"/>
            <a:ext cx="1301750" cy="422275"/>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US">
                <a:latin typeface="Times New Roman" charset="0"/>
              </a:rPr>
              <a:t>Europe</a:t>
            </a:r>
            <a:endParaRPr lang="en-GB">
              <a:latin typeface="Times New Roman" charset="0"/>
            </a:endParaRPr>
          </a:p>
        </p:txBody>
      </p:sp>
      <p:sp>
        <p:nvSpPr>
          <p:cNvPr id="19518" name="Text Box 62"/>
          <p:cNvSpPr txBox="1">
            <a:spLocks noChangeArrowheads="1"/>
          </p:cNvSpPr>
          <p:nvPr/>
        </p:nvSpPr>
        <p:spPr bwMode="auto">
          <a:xfrm>
            <a:off x="838200" y="5153004"/>
            <a:ext cx="1524000" cy="424732"/>
          </a:xfrm>
          <a:prstGeom prst="rect">
            <a:avLst/>
          </a:prstGeom>
          <a:noFill/>
          <a:ln w="9525">
            <a:noFill/>
            <a:miter lim="800000"/>
            <a:headEnd/>
            <a:tailEnd/>
          </a:ln>
          <a:effectLst/>
        </p:spPr>
        <p:txBody>
          <a:bodyPr wrap="square">
            <a:spAutoFit/>
          </a:bodyPr>
          <a:lstStyle/>
          <a:p>
            <a:pPr eaLnBrk="1" hangingPunct="1">
              <a:lnSpc>
                <a:spcPct val="120000"/>
              </a:lnSpc>
              <a:spcBef>
                <a:spcPct val="50000"/>
              </a:spcBef>
            </a:pPr>
            <a:r>
              <a:rPr lang="en-US" dirty="0">
                <a:solidFill>
                  <a:srgbClr val="99FF66"/>
                </a:solidFill>
                <a:latin typeface="Times New Roman" charset="0"/>
              </a:rPr>
              <a:t>primary rate</a:t>
            </a:r>
            <a:endParaRPr lang="en-GB" dirty="0">
              <a:solidFill>
                <a:srgbClr val="99FF66"/>
              </a:solidFill>
              <a:latin typeface="Times New Roman"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50F62E9-6E0C-4DA7-90D8-1BFA15259490}"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42</a:t>
            </a:fld>
            <a:endParaRPr lang="en-SG" dirty="0"/>
          </a:p>
        </p:txBody>
      </p:sp>
      <p:sp>
        <p:nvSpPr>
          <p:cNvPr id="2" name="Title 1"/>
          <p:cNvSpPr>
            <a:spLocks noGrp="1"/>
          </p:cNvSpPr>
          <p:nvPr>
            <p:ph type="title" idx="4294967295"/>
          </p:nvPr>
        </p:nvSpPr>
        <p:spPr>
          <a:xfrm>
            <a:off x="2028825" y="214313"/>
            <a:ext cx="7115175" cy="1143000"/>
          </a:xfrm>
        </p:spPr>
        <p:txBody>
          <a:bodyPr>
            <a:normAutofit/>
          </a:bodyPr>
          <a:lstStyle/>
          <a:p>
            <a:r>
              <a:rPr lang="en-US" dirty="0" smtClean="0"/>
              <a:t>Time Division Multiplexing (TDM)</a:t>
            </a:r>
            <a:endParaRPr lang="en-SG" dirty="0"/>
          </a:p>
        </p:txBody>
      </p:sp>
      <p:sp>
        <p:nvSpPr>
          <p:cNvPr id="17" name="Content Placeholder 16"/>
          <p:cNvSpPr>
            <a:spLocks noGrp="1"/>
          </p:cNvSpPr>
          <p:nvPr>
            <p:ph idx="4294967295"/>
          </p:nvPr>
        </p:nvSpPr>
        <p:spPr>
          <a:xfrm>
            <a:off x="0" y="1600200"/>
            <a:ext cx="8329613" cy="4525963"/>
          </a:xfrm>
        </p:spPr>
        <p:txBody>
          <a:bodyPr>
            <a:noAutofit/>
          </a:bodyPr>
          <a:lstStyle/>
          <a:p>
            <a:pPr>
              <a:spcBef>
                <a:spcPct val="50000"/>
              </a:spcBef>
            </a:pPr>
            <a:r>
              <a:rPr lang="en-US" sz="2400" dirty="0" smtClean="0"/>
              <a:t>Sharing of the signal is accomplished by dividing available transmission time on a medium among users.</a:t>
            </a:r>
          </a:p>
          <a:p>
            <a:pPr>
              <a:spcBef>
                <a:spcPct val="50000"/>
              </a:spcBef>
            </a:pPr>
            <a:r>
              <a:rPr lang="en-US" sz="2400" dirty="0" smtClean="0"/>
              <a:t>Digital signaling is used exclusively.</a:t>
            </a:r>
          </a:p>
          <a:p>
            <a:pPr>
              <a:spcBef>
                <a:spcPct val="50000"/>
              </a:spcBef>
            </a:pPr>
            <a:r>
              <a:rPr lang="en-US" sz="2400" dirty="0" smtClean="0"/>
              <a:t>Time division multiplexing comes in two basic forms:</a:t>
            </a:r>
          </a:p>
          <a:p>
            <a:pPr lvl="1">
              <a:spcBef>
                <a:spcPct val="50000"/>
              </a:spcBef>
              <a:buFont typeface="+mj-lt"/>
              <a:buAutoNum type="arabicPeriod"/>
            </a:pPr>
            <a:r>
              <a:rPr lang="en-US" sz="1600" dirty="0" smtClean="0"/>
              <a:t>Synchronous time division multiplexing, and</a:t>
            </a:r>
          </a:p>
          <a:p>
            <a:pPr lvl="1">
              <a:spcBef>
                <a:spcPct val="50000"/>
              </a:spcBef>
              <a:buFont typeface="+mj-lt"/>
              <a:buAutoNum type="arabicPeriod"/>
            </a:pPr>
            <a:r>
              <a:rPr lang="en-US" sz="1600" dirty="0" smtClean="0"/>
              <a:t>Statistical, or asynchronous time division multiplexing.</a:t>
            </a:r>
          </a:p>
          <a:p>
            <a:endParaRPr lang="en-SG" sz="2400" dirty="0"/>
          </a:p>
        </p:txBody>
      </p:sp>
      <p:sp>
        <p:nvSpPr>
          <p:cNvPr id="7" name="Rectangle 6"/>
          <p:cNvSpPr/>
          <p:nvPr/>
        </p:nvSpPr>
        <p:spPr>
          <a:xfrm>
            <a:off x="1785918" y="4429132"/>
            <a:ext cx="5500726"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Time Division Multiplexing</a:t>
            </a:r>
            <a:endParaRPr lang="en-SG" sz="2800" dirty="0"/>
          </a:p>
        </p:txBody>
      </p:sp>
      <p:sp>
        <p:nvSpPr>
          <p:cNvPr id="8" name="Rectangle 7"/>
          <p:cNvSpPr/>
          <p:nvPr/>
        </p:nvSpPr>
        <p:spPr>
          <a:xfrm>
            <a:off x="1142976" y="5500702"/>
            <a:ext cx="2571768"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Synchronous Time Division Multiplexing</a:t>
            </a:r>
            <a:endParaRPr lang="en-SG" dirty="0"/>
          </a:p>
        </p:txBody>
      </p:sp>
      <p:sp>
        <p:nvSpPr>
          <p:cNvPr id="10" name="Rectangle 9"/>
          <p:cNvSpPr/>
          <p:nvPr/>
        </p:nvSpPr>
        <p:spPr>
          <a:xfrm>
            <a:off x="5286380" y="5500702"/>
            <a:ext cx="2571768"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Statistical Time Division Multiplexing</a:t>
            </a:r>
            <a:endParaRPr lang="en-SG" dirty="0"/>
          </a:p>
        </p:txBody>
      </p:sp>
      <p:cxnSp>
        <p:nvCxnSpPr>
          <p:cNvPr id="12" name="Straight Arrow Connector 11"/>
          <p:cNvCxnSpPr>
            <a:stCxn id="7" idx="2"/>
            <a:endCxn id="8" idx="0"/>
          </p:cNvCxnSpPr>
          <p:nvPr/>
        </p:nvCxnSpPr>
        <p:spPr>
          <a:xfrm rot="5400000">
            <a:off x="3232538" y="4196959"/>
            <a:ext cx="500066" cy="21074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2"/>
            <a:endCxn id="10" idx="0"/>
          </p:cNvCxnSpPr>
          <p:nvPr/>
        </p:nvCxnSpPr>
        <p:spPr>
          <a:xfrm rot="16200000" flipH="1">
            <a:off x="5304239" y="4232677"/>
            <a:ext cx="500066" cy="20359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2F9984D3-474F-455F-89A6-D5F00E6E4539}" type="datetime1">
              <a:rPr lang="en-US" smtClean="0"/>
              <a:t>7/14/2022</a:t>
            </a:fld>
            <a:endParaRPr lang="en-SG" dirty="0"/>
          </a:p>
        </p:txBody>
      </p:sp>
      <p:sp>
        <p:nvSpPr>
          <p:cNvPr id="9" name="Footer Placeholder 8"/>
          <p:cNvSpPr>
            <a:spLocks noGrp="1"/>
          </p:cNvSpPr>
          <p:nvPr>
            <p:ph type="ftr" sz="quarter" idx="11"/>
          </p:nvPr>
        </p:nvSpPr>
        <p:spPr/>
        <p:txBody>
          <a:bodyPr/>
          <a:lstStyle/>
          <a:p>
            <a:r>
              <a:rPr lang="en-US" smtClean="0"/>
              <a:t>Komunikasi Data</a:t>
            </a:r>
            <a:endParaRPr lang="en-SG" dirty="0"/>
          </a:p>
        </p:txBody>
      </p:sp>
      <p:sp>
        <p:nvSpPr>
          <p:cNvPr id="5" name="Slide Number Placeholder 3"/>
          <p:cNvSpPr>
            <a:spLocks noGrp="1"/>
          </p:cNvSpPr>
          <p:nvPr>
            <p:ph type="sldNum" sz="quarter" idx="12"/>
          </p:nvPr>
        </p:nvSpPr>
        <p:spPr/>
        <p:txBody>
          <a:bodyPr/>
          <a:lstStyle/>
          <a:p>
            <a:fld id="{41263FF2-63CB-48C9-88F1-DF536FEB4060}" type="slidenum">
              <a:rPr lang="en-US"/>
              <a:pPr/>
              <a:t>43</a:t>
            </a:fld>
            <a:endParaRPr lang="en-US"/>
          </a:p>
        </p:txBody>
      </p:sp>
      <p:sp>
        <p:nvSpPr>
          <p:cNvPr id="6" name="Title 5"/>
          <p:cNvSpPr>
            <a:spLocks noGrp="1"/>
          </p:cNvSpPr>
          <p:nvPr>
            <p:ph type="title" idx="4294967295"/>
          </p:nvPr>
        </p:nvSpPr>
        <p:spPr>
          <a:xfrm>
            <a:off x="2028825" y="214313"/>
            <a:ext cx="7115175" cy="1143000"/>
          </a:xfrm>
        </p:spPr>
        <p:txBody>
          <a:bodyPr>
            <a:normAutofit fontScale="90000"/>
          </a:bodyPr>
          <a:lstStyle/>
          <a:p>
            <a:r>
              <a:rPr lang="en-US" dirty="0" smtClean="0"/>
              <a:t>Synchronous Time Division Multiplexing</a:t>
            </a:r>
            <a:endParaRPr lang="en-SG" dirty="0"/>
          </a:p>
        </p:txBody>
      </p:sp>
      <p:sp>
        <p:nvSpPr>
          <p:cNvPr id="7" name="Content Placeholder 6"/>
          <p:cNvSpPr>
            <a:spLocks noGrp="1"/>
          </p:cNvSpPr>
          <p:nvPr>
            <p:ph idx="4294967295"/>
          </p:nvPr>
        </p:nvSpPr>
        <p:spPr>
          <a:xfrm>
            <a:off x="0" y="1600200"/>
            <a:ext cx="8329613" cy="4525963"/>
          </a:xfrm>
        </p:spPr>
        <p:txBody>
          <a:bodyPr>
            <a:normAutofit/>
          </a:bodyPr>
          <a:lstStyle/>
          <a:p>
            <a:pPr>
              <a:lnSpc>
                <a:spcPct val="150000"/>
              </a:lnSpc>
              <a:spcBef>
                <a:spcPct val="50000"/>
              </a:spcBef>
            </a:pPr>
            <a:r>
              <a:rPr lang="en-US" sz="2400" dirty="0" smtClean="0"/>
              <a:t>The original Time Division Multiplexing.</a:t>
            </a:r>
          </a:p>
          <a:p>
            <a:pPr>
              <a:lnSpc>
                <a:spcPct val="150000"/>
              </a:lnSpc>
              <a:spcBef>
                <a:spcPct val="50000"/>
              </a:spcBef>
            </a:pPr>
            <a:r>
              <a:rPr lang="en-US" sz="2400" dirty="0" smtClean="0"/>
              <a:t>The multiplexor accepts input from attached devices in a round-robin fashion and transmit the data in a never ending pattern.</a:t>
            </a:r>
          </a:p>
          <a:p>
            <a:pPr>
              <a:lnSpc>
                <a:spcPct val="150000"/>
              </a:lnSpc>
              <a:spcBef>
                <a:spcPct val="50000"/>
              </a:spcBef>
            </a:pPr>
            <a:r>
              <a:rPr lang="en-US" sz="2400" dirty="0" smtClean="0"/>
              <a:t>T-1 and ISDN telephone lines are common examples of synchronous time division multiplexing.</a:t>
            </a:r>
            <a:endParaRPr lang="en-US" sz="2400" dirty="0"/>
          </a:p>
        </p:txBody>
      </p:sp>
      <p:sp>
        <p:nvSpPr>
          <p:cNvPr id="43011" name="Rectangle 3"/>
          <p:cNvSpPr>
            <a:spLocks noChangeArrowheads="1"/>
          </p:cNvSpPr>
          <p:nvPr/>
        </p:nvSpPr>
        <p:spPr bwMode="auto">
          <a:xfrm>
            <a:off x="457200" y="1524000"/>
            <a:ext cx="8305800" cy="2865438"/>
          </a:xfrm>
          <a:prstGeom prst="rect">
            <a:avLst/>
          </a:prstGeom>
          <a:noFill/>
          <a:ln w="9525">
            <a:noFill/>
            <a:miter lim="800000"/>
            <a:headEnd/>
            <a:tailEnd/>
          </a:ln>
          <a:effectLst/>
        </p:spPr>
        <p:txBody>
          <a:bodyPr>
            <a:spAutoFit/>
          </a:bodyPr>
          <a:lstStyle/>
          <a:p>
            <a:pPr>
              <a:spcBef>
                <a:spcPct val="50000"/>
              </a:spcBef>
              <a:buFont typeface="Wingdings" pitchFamily="2" charset="2"/>
              <a:buNone/>
            </a:pPr>
            <a:endParaRPr lang="en-US" sz="4000" b="1">
              <a:solidFill>
                <a:srgbClr val="76027C"/>
              </a:solidFill>
            </a:endParaRPr>
          </a:p>
          <a:p>
            <a:pPr>
              <a:spcBef>
                <a:spcPct val="50000"/>
              </a:spcBef>
              <a:buFont typeface="Wingdings" pitchFamily="2" charset="2"/>
              <a:buNone/>
            </a:pPr>
            <a:endParaRPr lang="en-US" sz="4000" b="1">
              <a:solidFill>
                <a:srgbClr val="76027C"/>
              </a:solidFill>
            </a:endParaRPr>
          </a:p>
          <a:p>
            <a:pPr>
              <a:spcBef>
                <a:spcPct val="50000"/>
              </a:spcBef>
              <a:buFont typeface="Wingdings" pitchFamily="2" charset="2"/>
              <a:buNone/>
            </a:pPr>
            <a:endParaRPr lang="en-US" sz="4000" b="1">
              <a:solidFill>
                <a:srgbClr val="76027C"/>
              </a:solidFill>
            </a:endParaRPr>
          </a:p>
          <a:p>
            <a:pPr>
              <a:spcBef>
                <a:spcPct val="50000"/>
              </a:spcBef>
              <a:buFont typeface="Wingdings" pitchFamily="2" charset="2"/>
              <a:buNone/>
            </a:pPr>
            <a:endParaRPr lang="en-US" sz="2200" b="1"/>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F098E12-5A3F-448B-82F2-6EDE8D38803C}"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44</a:t>
            </a:fld>
            <a:endParaRPr lang="en-SG" dirty="0"/>
          </a:p>
        </p:txBody>
      </p:sp>
      <p:sp>
        <p:nvSpPr>
          <p:cNvPr id="2" name="Title 1"/>
          <p:cNvSpPr>
            <a:spLocks noGrp="1"/>
          </p:cNvSpPr>
          <p:nvPr>
            <p:ph type="title" idx="4294967295"/>
          </p:nvPr>
        </p:nvSpPr>
        <p:spPr>
          <a:xfrm>
            <a:off x="2028825" y="214313"/>
            <a:ext cx="7115175" cy="1143000"/>
          </a:xfrm>
        </p:spPr>
        <p:txBody>
          <a:bodyPr>
            <a:normAutofit fontScale="90000"/>
          </a:bodyPr>
          <a:lstStyle/>
          <a:p>
            <a:r>
              <a:rPr lang="en-US" dirty="0" smtClean="0"/>
              <a:t>Synchronous Time Division Multiplexing</a:t>
            </a:r>
            <a:endParaRPr lang="en-SG" dirty="0"/>
          </a:p>
        </p:txBody>
      </p:sp>
      <p:pic>
        <p:nvPicPr>
          <p:cNvPr id="7" name="Picture 7" descr="FIG5-02"/>
          <p:cNvPicPr>
            <a:picLocks noChangeAspect="1" noChangeArrowheads="1"/>
          </p:cNvPicPr>
          <p:nvPr/>
        </p:nvPicPr>
        <p:blipFill>
          <a:blip r:embed="rId2"/>
          <a:srcRect/>
          <a:stretch>
            <a:fillRect/>
          </a:stretch>
        </p:blipFill>
        <p:spPr bwMode="auto">
          <a:xfrm>
            <a:off x="928662" y="1571612"/>
            <a:ext cx="6972320" cy="4640951"/>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949BE6A-EE8F-42CA-93B5-A9A961CD1177}"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45</a:t>
            </a:fld>
            <a:endParaRPr lang="en-SG" dirty="0"/>
          </a:p>
        </p:txBody>
      </p:sp>
      <p:sp>
        <p:nvSpPr>
          <p:cNvPr id="3" name="Content Placeholder 2"/>
          <p:cNvSpPr>
            <a:spLocks noGrp="1"/>
          </p:cNvSpPr>
          <p:nvPr>
            <p:ph idx="4294967295"/>
          </p:nvPr>
        </p:nvSpPr>
        <p:spPr>
          <a:xfrm>
            <a:off x="0" y="1600200"/>
            <a:ext cx="8329613" cy="4525963"/>
          </a:xfrm>
        </p:spPr>
        <p:txBody>
          <a:bodyPr>
            <a:normAutofit/>
          </a:bodyPr>
          <a:lstStyle/>
          <a:p>
            <a:pPr>
              <a:lnSpc>
                <a:spcPct val="160000"/>
              </a:lnSpc>
              <a:spcBef>
                <a:spcPct val="50000"/>
              </a:spcBef>
            </a:pPr>
            <a:r>
              <a:rPr lang="en-US" dirty="0" smtClean="0"/>
              <a:t>If one device generates data at a faster rate than other devices, then the multiplexor must either sample the incoming data stream from that device more often than it samples the other devices, or buffer the faster incoming stream.</a:t>
            </a:r>
          </a:p>
          <a:p>
            <a:pPr>
              <a:lnSpc>
                <a:spcPct val="160000"/>
              </a:lnSpc>
              <a:spcBef>
                <a:spcPct val="50000"/>
              </a:spcBef>
            </a:pPr>
            <a:r>
              <a:rPr lang="en-US" dirty="0" smtClean="0"/>
              <a:t>If a device has nothing to transmit, the multiplexor must still insert a piece of data from that device into the multiplexed stream.</a:t>
            </a:r>
          </a:p>
          <a:p>
            <a:pPr>
              <a:lnSpc>
                <a:spcPct val="160000"/>
              </a:lnSpc>
            </a:pPr>
            <a:endParaRPr lang="en-SG"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70F9C4-4C6B-4257-9BA2-99DE0D7FE770}"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46</a:t>
            </a:fld>
            <a:endParaRPr lang="en-SG" dirty="0"/>
          </a:p>
        </p:txBody>
      </p:sp>
      <p:sp>
        <p:nvSpPr>
          <p:cNvPr id="2" name="Title 1"/>
          <p:cNvSpPr>
            <a:spLocks noGrp="1"/>
          </p:cNvSpPr>
          <p:nvPr>
            <p:ph type="title" idx="4294967295"/>
          </p:nvPr>
        </p:nvSpPr>
        <p:spPr>
          <a:xfrm>
            <a:off x="2028825" y="214313"/>
            <a:ext cx="7115175" cy="1143000"/>
          </a:xfrm>
        </p:spPr>
        <p:txBody>
          <a:bodyPr>
            <a:normAutofit fontScale="90000"/>
          </a:bodyPr>
          <a:lstStyle/>
          <a:p>
            <a:r>
              <a:rPr lang="en-US" dirty="0" smtClean="0"/>
              <a:t>Synchronous Time Division Multiplexing</a:t>
            </a:r>
            <a:endParaRPr lang="en-SG" dirty="0"/>
          </a:p>
        </p:txBody>
      </p:sp>
      <p:pic>
        <p:nvPicPr>
          <p:cNvPr id="8" name="Picture 7" descr="FIG5-03"/>
          <p:cNvPicPr>
            <a:picLocks noChangeAspect="1" noChangeArrowheads="1"/>
          </p:cNvPicPr>
          <p:nvPr/>
        </p:nvPicPr>
        <p:blipFill>
          <a:blip r:embed="rId2"/>
          <a:srcRect/>
          <a:stretch>
            <a:fillRect/>
          </a:stretch>
        </p:blipFill>
        <p:spPr bwMode="auto">
          <a:xfrm>
            <a:off x="814390" y="1502917"/>
            <a:ext cx="7186634" cy="4783603"/>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F147A7-96C6-44E3-BF05-41FC373B0A4A}"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47</a:t>
            </a:fld>
            <a:endParaRPr lang="en-SG" dirty="0"/>
          </a:p>
        </p:txBody>
      </p:sp>
      <p:pic>
        <p:nvPicPr>
          <p:cNvPr id="7" name="Picture 8" descr="FIG5-04"/>
          <p:cNvPicPr>
            <a:picLocks noGrp="1" noChangeAspect="1" noChangeArrowheads="1"/>
          </p:cNvPicPr>
          <p:nvPr>
            <p:ph idx="4294967295"/>
          </p:nvPr>
        </p:nvPicPr>
        <p:blipFill>
          <a:blip r:embed="rId2"/>
          <a:srcRect/>
          <a:stretch>
            <a:fillRect/>
          </a:stretch>
        </p:blipFill>
        <p:spPr bwMode="auto">
          <a:xfrm>
            <a:off x="0" y="1600200"/>
            <a:ext cx="6034088" cy="4525963"/>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98FA104-5953-4FA9-A875-12E4F372C063}"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48</a:t>
            </a:fld>
            <a:endParaRPr lang="en-SG" dirty="0"/>
          </a:p>
        </p:txBody>
      </p:sp>
      <p:pic>
        <p:nvPicPr>
          <p:cNvPr id="7" name="Picture 7" descr="FIG5-05"/>
          <p:cNvPicPr>
            <a:picLocks noGrp="1" noChangeAspect="1" noChangeArrowheads="1"/>
          </p:cNvPicPr>
          <p:nvPr>
            <p:ph idx="4294967295"/>
          </p:nvPr>
        </p:nvPicPr>
        <p:blipFill>
          <a:blip r:embed="rId2"/>
          <a:srcRect/>
          <a:stretch>
            <a:fillRect/>
          </a:stretch>
        </p:blipFill>
        <p:spPr bwMode="auto">
          <a:xfrm>
            <a:off x="0" y="1600200"/>
            <a:ext cx="6034088" cy="4525963"/>
          </a:xfrm>
          <a:prstGeom prst="rect">
            <a:avLst/>
          </a:prstGeom>
          <a:noFill/>
        </p:spPr>
      </p:pic>
      <p:sp>
        <p:nvSpPr>
          <p:cNvPr id="8" name="TextBox 7"/>
          <p:cNvSpPr txBox="1"/>
          <p:nvPr/>
        </p:nvSpPr>
        <p:spPr>
          <a:xfrm>
            <a:off x="714348" y="4820205"/>
            <a:ext cx="8072494" cy="1323439"/>
          </a:xfrm>
          <a:prstGeom prst="rect">
            <a:avLst/>
          </a:prstGeom>
          <a:noFill/>
        </p:spPr>
        <p:txBody>
          <a:bodyPr wrap="square" rtlCol="0">
            <a:spAutoFit/>
          </a:bodyPr>
          <a:lstStyle/>
          <a:p>
            <a:r>
              <a:rPr lang="en-US" sz="2000" dirty="0" smtClean="0">
                <a:latin typeface="Franklin Gothic Book" pitchFamily="34" charset="0"/>
              </a:rPr>
              <a:t>So that the receiver may stay synchronized with the incoming data stream, the transmitting multiplexor can insert alternating 1s and 0s into the data stream.</a:t>
            </a:r>
          </a:p>
          <a:p>
            <a:endParaRPr lang="en-SG" sz="2000" dirty="0">
              <a:latin typeface="Franklin Gothic Book"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1B429E8-4C20-4B92-A92D-F5F37837537D}"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49</a:t>
            </a:fld>
            <a:endParaRPr lang="en-SG" dirty="0"/>
          </a:p>
        </p:txBody>
      </p:sp>
      <p:sp>
        <p:nvSpPr>
          <p:cNvPr id="2" name="Title 1"/>
          <p:cNvSpPr>
            <a:spLocks noGrp="1"/>
          </p:cNvSpPr>
          <p:nvPr>
            <p:ph type="title" idx="4294967295"/>
          </p:nvPr>
        </p:nvSpPr>
        <p:spPr>
          <a:xfrm>
            <a:off x="2028825" y="214313"/>
            <a:ext cx="7115175" cy="1143000"/>
          </a:xfrm>
        </p:spPr>
        <p:txBody>
          <a:bodyPr>
            <a:normAutofit fontScale="90000"/>
          </a:bodyPr>
          <a:lstStyle/>
          <a:p>
            <a:r>
              <a:rPr lang="en-US" dirty="0" smtClean="0"/>
              <a:t>Synchronous Time Division Multiplexing</a:t>
            </a:r>
            <a:endParaRPr lang="en-SG" dirty="0"/>
          </a:p>
        </p:txBody>
      </p:sp>
      <p:sp>
        <p:nvSpPr>
          <p:cNvPr id="3" name="Content Placeholder 2"/>
          <p:cNvSpPr>
            <a:spLocks noGrp="1"/>
          </p:cNvSpPr>
          <p:nvPr>
            <p:ph idx="4294967295"/>
          </p:nvPr>
        </p:nvSpPr>
        <p:spPr>
          <a:xfrm>
            <a:off x="0" y="1600200"/>
            <a:ext cx="8329613" cy="4525963"/>
          </a:xfrm>
        </p:spPr>
        <p:txBody>
          <a:bodyPr/>
          <a:lstStyle/>
          <a:p>
            <a:pPr>
              <a:spcBef>
                <a:spcPct val="50000"/>
              </a:spcBef>
            </a:pPr>
            <a:r>
              <a:rPr lang="en-US" dirty="0" smtClean="0"/>
              <a:t>Three types popular today:</a:t>
            </a:r>
          </a:p>
          <a:p>
            <a:pPr lvl="1">
              <a:spcBef>
                <a:spcPct val="50000"/>
              </a:spcBef>
              <a:buFontTx/>
              <a:buChar char="•"/>
            </a:pPr>
            <a:r>
              <a:rPr lang="en-US" dirty="0" smtClean="0"/>
              <a:t>T-1 multiplexing (the classic)</a:t>
            </a:r>
          </a:p>
          <a:p>
            <a:pPr lvl="1">
              <a:spcBef>
                <a:spcPct val="50000"/>
              </a:spcBef>
              <a:buFontTx/>
              <a:buChar char="•"/>
            </a:pPr>
            <a:r>
              <a:rPr lang="en-US" dirty="0" smtClean="0"/>
              <a:t>ISDN multiplexing</a:t>
            </a:r>
          </a:p>
          <a:p>
            <a:pPr lvl="1">
              <a:spcBef>
                <a:spcPct val="50000"/>
              </a:spcBef>
              <a:buFontTx/>
              <a:buChar char="•"/>
            </a:pPr>
            <a:r>
              <a:rPr lang="en-US" dirty="0" smtClean="0"/>
              <a:t>SONET (</a:t>
            </a:r>
            <a:r>
              <a:rPr lang="en-US" dirty="0" smtClean="0">
                <a:solidFill>
                  <a:srgbClr val="FF0066"/>
                </a:solidFill>
              </a:rPr>
              <a:t>S</a:t>
            </a:r>
            <a:r>
              <a:rPr lang="en-US" dirty="0" smtClean="0"/>
              <a:t>ynchronous </a:t>
            </a:r>
            <a:r>
              <a:rPr lang="en-US" dirty="0" smtClean="0">
                <a:solidFill>
                  <a:srgbClr val="FF0066"/>
                </a:solidFill>
              </a:rPr>
              <a:t>O</a:t>
            </a:r>
            <a:r>
              <a:rPr lang="en-US" dirty="0" smtClean="0"/>
              <a:t>ptical </a:t>
            </a:r>
            <a:r>
              <a:rPr lang="en-US" dirty="0" err="1" smtClean="0">
                <a:solidFill>
                  <a:srgbClr val="FF0066"/>
                </a:solidFill>
              </a:rPr>
              <a:t>NET</a:t>
            </a:r>
            <a:r>
              <a:rPr lang="en-US" dirty="0" err="1" smtClean="0"/>
              <a:t>work</a:t>
            </a:r>
            <a:r>
              <a:rPr lang="en-US" dirty="0" smtClean="0"/>
              <a:t>)</a:t>
            </a:r>
          </a:p>
          <a:p>
            <a:pPr>
              <a:buNone/>
            </a:pPr>
            <a:endParaRPr lang="en-SG"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61EC79A5-63D7-4DCB-956E-4EC55042A1A0}" type="datetime1">
              <a:rPr lang="en-US" smtClean="0"/>
              <a:t>7/14/2022</a:t>
            </a:fld>
            <a:endParaRPr lang="en-SG" dirty="0"/>
          </a:p>
        </p:txBody>
      </p:sp>
      <p:sp>
        <p:nvSpPr>
          <p:cNvPr id="9" name="Footer Placeholder 8"/>
          <p:cNvSpPr>
            <a:spLocks noGrp="1"/>
          </p:cNvSpPr>
          <p:nvPr>
            <p:ph type="ftr" sz="quarter" idx="11"/>
          </p:nvPr>
        </p:nvSpPr>
        <p:spPr/>
        <p:txBody>
          <a:bodyPr/>
          <a:lstStyle/>
          <a:p>
            <a:r>
              <a:rPr lang="en-US" smtClean="0"/>
              <a:t>Komunikasi Data</a:t>
            </a:r>
            <a:endParaRPr lang="en-SG" dirty="0"/>
          </a:p>
        </p:txBody>
      </p:sp>
      <p:sp>
        <p:nvSpPr>
          <p:cNvPr id="5" name="Slide Number Placeholder 5"/>
          <p:cNvSpPr>
            <a:spLocks noGrp="1"/>
          </p:cNvSpPr>
          <p:nvPr>
            <p:ph type="sldNum" sz="quarter" idx="12"/>
          </p:nvPr>
        </p:nvSpPr>
        <p:spPr/>
        <p:txBody>
          <a:bodyPr/>
          <a:lstStyle/>
          <a:p>
            <a:fld id="{BAB7A234-8A1B-4BE4-AC01-EF08CACF11D2}" type="slidenum">
              <a:rPr lang="en-US"/>
              <a:pPr/>
              <a:t>5</a:t>
            </a:fld>
            <a:endParaRPr lang="en-US"/>
          </a:p>
        </p:txBody>
      </p:sp>
      <p:sp>
        <p:nvSpPr>
          <p:cNvPr id="7" name="Title 6"/>
          <p:cNvSpPr>
            <a:spLocks noGrp="1"/>
          </p:cNvSpPr>
          <p:nvPr>
            <p:ph type="title" idx="4294967295"/>
          </p:nvPr>
        </p:nvSpPr>
        <p:spPr>
          <a:xfrm>
            <a:off x="2028825" y="214313"/>
            <a:ext cx="7115175" cy="1143000"/>
          </a:xfrm>
        </p:spPr>
        <p:txBody>
          <a:bodyPr/>
          <a:lstStyle/>
          <a:p>
            <a:r>
              <a:rPr lang="en-US" dirty="0" smtClean="0"/>
              <a:t>Multiplexing</a:t>
            </a:r>
            <a:endParaRPr lang="en-SG" dirty="0"/>
          </a:p>
        </p:txBody>
      </p:sp>
      <p:sp>
        <p:nvSpPr>
          <p:cNvPr id="39939" name="Rectangle 3"/>
          <p:cNvSpPr>
            <a:spLocks noGrp="1" noChangeArrowheads="1"/>
          </p:cNvSpPr>
          <p:nvPr>
            <p:ph idx="4294967295"/>
          </p:nvPr>
        </p:nvSpPr>
        <p:spPr>
          <a:xfrm>
            <a:off x="0" y="1600200"/>
            <a:ext cx="8329613" cy="4525963"/>
          </a:xfrm>
        </p:spPr>
        <p:txBody>
          <a:bodyPr/>
          <a:lstStyle/>
          <a:p>
            <a:r>
              <a:rPr lang="en-US" dirty="0"/>
              <a:t>Two or more simultaneous transmissions on a single circuit.</a:t>
            </a:r>
          </a:p>
          <a:p>
            <a:pPr lvl="1"/>
            <a:r>
              <a:rPr lang="en-US" sz="2400" dirty="0"/>
              <a:t>Transparent to end user.</a:t>
            </a:r>
          </a:p>
          <a:p>
            <a:r>
              <a:rPr lang="en-US" i="1" dirty="0">
                <a:solidFill>
                  <a:srgbClr val="FF0066"/>
                </a:solidFill>
              </a:rPr>
              <a:t>Multiplexing costs less</a:t>
            </a:r>
            <a:r>
              <a:rPr lang="en-US" dirty="0"/>
              <a:t>.</a:t>
            </a:r>
          </a:p>
          <a:p>
            <a:pPr>
              <a:buFontTx/>
              <a:buNone/>
            </a:pPr>
            <a:endParaRPr lang="en-US" dirty="0"/>
          </a:p>
          <a:p>
            <a:pPr>
              <a:buFontTx/>
              <a:buNone/>
            </a:pPr>
            <a:endParaRPr lang="en-US" dirty="0"/>
          </a:p>
        </p:txBody>
      </p:sp>
      <p:pic>
        <p:nvPicPr>
          <p:cNvPr id="39940" name="Picture 4"/>
          <p:cNvPicPr>
            <a:picLocks noChangeAspect="1" noChangeArrowheads="1"/>
          </p:cNvPicPr>
          <p:nvPr/>
        </p:nvPicPr>
        <p:blipFill>
          <a:blip r:embed="rId2"/>
          <a:srcRect b="33449"/>
          <a:stretch>
            <a:fillRect/>
          </a:stretch>
        </p:blipFill>
        <p:spPr bwMode="auto">
          <a:xfrm>
            <a:off x="285720" y="3781444"/>
            <a:ext cx="8686800" cy="2362200"/>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F0BC02-EBC4-4DB1-84BE-F6ED649C4F18}"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50</a:t>
            </a:fld>
            <a:endParaRPr lang="en-SG" dirty="0"/>
          </a:p>
        </p:txBody>
      </p:sp>
      <p:sp>
        <p:nvSpPr>
          <p:cNvPr id="2" name="Title 1"/>
          <p:cNvSpPr>
            <a:spLocks noGrp="1"/>
          </p:cNvSpPr>
          <p:nvPr>
            <p:ph type="title" idx="4294967295"/>
          </p:nvPr>
        </p:nvSpPr>
        <p:spPr>
          <a:xfrm>
            <a:off x="2028825" y="214313"/>
            <a:ext cx="7115175" cy="1143000"/>
          </a:xfrm>
        </p:spPr>
        <p:txBody>
          <a:bodyPr/>
          <a:lstStyle/>
          <a:p>
            <a:r>
              <a:rPr lang="en-US" dirty="0" smtClean="0"/>
              <a:t>T1</a:t>
            </a:r>
            <a:endParaRPr lang="en-SG" dirty="0"/>
          </a:p>
        </p:txBody>
      </p:sp>
      <p:pic>
        <p:nvPicPr>
          <p:cNvPr id="7" name="Picture 8" descr="FIG5-06"/>
          <p:cNvPicPr>
            <a:picLocks noGrp="1" noChangeAspect="1" noChangeArrowheads="1"/>
          </p:cNvPicPr>
          <p:nvPr>
            <p:ph idx="4294967295"/>
          </p:nvPr>
        </p:nvPicPr>
        <p:blipFill>
          <a:blip r:embed="rId2"/>
          <a:srcRect/>
          <a:stretch>
            <a:fillRect/>
          </a:stretch>
        </p:blipFill>
        <p:spPr bwMode="auto">
          <a:xfrm>
            <a:off x="0" y="1600200"/>
            <a:ext cx="6034088" cy="4525963"/>
          </a:xfrm>
          <a:prstGeom prst="rect">
            <a:avLst/>
          </a:prstGeom>
          <a:noFill/>
        </p:spPr>
      </p:pic>
      <p:sp>
        <p:nvSpPr>
          <p:cNvPr id="8" name="TextBox 7"/>
          <p:cNvSpPr txBox="1"/>
          <p:nvPr/>
        </p:nvSpPr>
        <p:spPr>
          <a:xfrm>
            <a:off x="500034" y="5072074"/>
            <a:ext cx="8215370" cy="1107996"/>
          </a:xfrm>
          <a:prstGeom prst="rect">
            <a:avLst/>
          </a:prstGeom>
          <a:noFill/>
        </p:spPr>
        <p:txBody>
          <a:bodyPr wrap="square" rtlCol="0">
            <a:spAutoFit/>
          </a:bodyPr>
          <a:lstStyle/>
          <a:p>
            <a:r>
              <a:rPr lang="en-US" sz="2400" dirty="0" smtClean="0">
                <a:latin typeface="Franklin Gothic Book" pitchFamily="34" charset="0"/>
              </a:rPr>
              <a:t>The T1 (1.544 Mbps) multiplexor stream is a </a:t>
            </a:r>
            <a:r>
              <a:rPr lang="en-US" sz="2400" i="1" dirty="0" smtClean="0">
                <a:latin typeface="Franklin Gothic Book" pitchFamily="34" charset="0"/>
              </a:rPr>
              <a:t>continuous</a:t>
            </a:r>
            <a:r>
              <a:rPr lang="en-US" sz="2400" dirty="0" smtClean="0">
                <a:latin typeface="Franklin Gothic Book" pitchFamily="34" charset="0"/>
              </a:rPr>
              <a:t> series of frames of both digitized data and voice channels</a:t>
            </a:r>
            <a:r>
              <a:rPr lang="en-US" dirty="0" smtClean="0">
                <a:latin typeface="Franklin Gothic Book" pitchFamily="34" charset="0"/>
              </a:rPr>
              <a:t>.</a:t>
            </a:r>
          </a:p>
          <a:p>
            <a:endParaRPr lang="en-SG" dirty="0">
              <a:latin typeface="Franklin Gothic Book"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5340801-5213-4F93-B1C3-1CEBFBBFC336}"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51</a:t>
            </a:fld>
            <a:endParaRPr lang="en-SG" dirty="0"/>
          </a:p>
        </p:txBody>
      </p:sp>
      <p:sp>
        <p:nvSpPr>
          <p:cNvPr id="2" name="Title 1"/>
          <p:cNvSpPr>
            <a:spLocks noGrp="1"/>
          </p:cNvSpPr>
          <p:nvPr>
            <p:ph type="title" idx="4294967295"/>
          </p:nvPr>
        </p:nvSpPr>
        <p:spPr>
          <a:xfrm>
            <a:off x="2028825" y="214313"/>
            <a:ext cx="7115175" cy="1143000"/>
          </a:xfrm>
        </p:spPr>
        <p:txBody>
          <a:bodyPr/>
          <a:lstStyle/>
          <a:p>
            <a:r>
              <a:rPr lang="en-US" dirty="0" smtClean="0"/>
              <a:t>ISDN</a:t>
            </a:r>
            <a:endParaRPr lang="en-SG" dirty="0"/>
          </a:p>
        </p:txBody>
      </p:sp>
      <p:pic>
        <p:nvPicPr>
          <p:cNvPr id="7" name="Picture 8" descr="FIG5-08"/>
          <p:cNvPicPr>
            <a:picLocks noGrp="1" noChangeAspect="1" noChangeArrowheads="1"/>
          </p:cNvPicPr>
          <p:nvPr>
            <p:ph idx="4294967295"/>
          </p:nvPr>
        </p:nvPicPr>
        <p:blipFill>
          <a:blip r:embed="rId2"/>
          <a:srcRect/>
          <a:stretch>
            <a:fillRect/>
          </a:stretch>
        </p:blipFill>
        <p:spPr bwMode="auto">
          <a:xfrm>
            <a:off x="0" y="1600200"/>
            <a:ext cx="6034088" cy="4525963"/>
          </a:xfrm>
          <a:prstGeom prst="rect">
            <a:avLst/>
          </a:prstGeom>
          <a:noFill/>
        </p:spPr>
      </p:pic>
      <p:sp>
        <p:nvSpPr>
          <p:cNvPr id="8" name="TextBox 7"/>
          <p:cNvSpPr txBox="1"/>
          <p:nvPr/>
        </p:nvSpPr>
        <p:spPr>
          <a:xfrm>
            <a:off x="857224" y="5143512"/>
            <a:ext cx="7572428" cy="1015663"/>
          </a:xfrm>
          <a:prstGeom prst="rect">
            <a:avLst/>
          </a:prstGeom>
          <a:noFill/>
        </p:spPr>
        <p:txBody>
          <a:bodyPr wrap="square" rtlCol="0">
            <a:spAutoFit/>
          </a:bodyPr>
          <a:lstStyle/>
          <a:p>
            <a:r>
              <a:rPr lang="en-US" sz="2000" dirty="0" smtClean="0">
                <a:latin typeface="Franklin Gothic Book" pitchFamily="34" charset="0"/>
              </a:rPr>
              <a:t>The ISDN multiplexor stream is also a continuous stream of frames.  Each frame contains various control and sync info.</a:t>
            </a:r>
          </a:p>
          <a:p>
            <a:endParaRPr lang="en-SG" sz="2000" dirty="0">
              <a:latin typeface="Franklin Gothic Book"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5C056AB-0966-4685-BEB3-4E0BD290BD63}"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52</a:t>
            </a:fld>
            <a:endParaRPr lang="en-SG" dirty="0"/>
          </a:p>
        </p:txBody>
      </p:sp>
      <p:sp>
        <p:nvSpPr>
          <p:cNvPr id="2" name="Title 1"/>
          <p:cNvSpPr>
            <a:spLocks noGrp="1"/>
          </p:cNvSpPr>
          <p:nvPr>
            <p:ph type="title" idx="4294967295"/>
          </p:nvPr>
        </p:nvSpPr>
        <p:spPr>
          <a:xfrm>
            <a:off x="2028825" y="214313"/>
            <a:ext cx="7115175" cy="1143000"/>
          </a:xfrm>
        </p:spPr>
        <p:txBody>
          <a:bodyPr/>
          <a:lstStyle/>
          <a:p>
            <a:r>
              <a:rPr lang="en-US" dirty="0" smtClean="0"/>
              <a:t>SONET</a:t>
            </a:r>
            <a:endParaRPr lang="en-SG" dirty="0"/>
          </a:p>
        </p:txBody>
      </p:sp>
      <p:pic>
        <p:nvPicPr>
          <p:cNvPr id="7" name="Content Placeholder 6" descr="fig5-07"/>
          <p:cNvPicPr>
            <a:picLocks noGrp="1" noChangeAspect="1" noChangeArrowheads="1"/>
          </p:cNvPicPr>
          <p:nvPr>
            <p:ph idx="4294967295"/>
          </p:nvPr>
        </p:nvPicPr>
        <p:blipFill>
          <a:blip r:embed="rId2"/>
          <a:srcRect/>
          <a:stretch>
            <a:fillRect/>
          </a:stretch>
        </p:blipFill>
        <p:spPr bwMode="auto">
          <a:xfrm>
            <a:off x="0" y="1600200"/>
            <a:ext cx="6034088" cy="4525963"/>
          </a:xfrm>
          <a:prstGeom prst="rect">
            <a:avLst/>
          </a:prstGeom>
          <a:noFill/>
        </p:spPr>
      </p:pic>
      <p:sp>
        <p:nvSpPr>
          <p:cNvPr id="8" name="TextBox 7"/>
          <p:cNvSpPr txBox="1"/>
          <p:nvPr/>
        </p:nvSpPr>
        <p:spPr>
          <a:xfrm>
            <a:off x="1428728" y="5143512"/>
            <a:ext cx="4786346" cy="707886"/>
          </a:xfrm>
          <a:prstGeom prst="rect">
            <a:avLst/>
          </a:prstGeom>
          <a:noFill/>
        </p:spPr>
        <p:txBody>
          <a:bodyPr wrap="square" rtlCol="0">
            <a:spAutoFit/>
          </a:bodyPr>
          <a:lstStyle/>
          <a:p>
            <a:r>
              <a:rPr lang="en-US" sz="2000" dirty="0" smtClean="0">
                <a:latin typeface="Franklin Gothic Book" pitchFamily="34" charset="0"/>
              </a:rPr>
              <a:t>SONET – massive data rates</a:t>
            </a:r>
          </a:p>
          <a:p>
            <a:endParaRPr lang="en-SG" sz="2000" dirty="0">
              <a:latin typeface="Franklin Gothic Book" pitchFamily="34" charset="0"/>
            </a:endParaRPr>
          </a:p>
        </p:txBody>
      </p:sp>
      <p:sp>
        <p:nvSpPr>
          <p:cNvPr id="9" name="TextBox 8"/>
          <p:cNvSpPr txBox="1"/>
          <p:nvPr/>
        </p:nvSpPr>
        <p:spPr>
          <a:xfrm>
            <a:off x="357158" y="1643050"/>
            <a:ext cx="8215370" cy="923330"/>
          </a:xfrm>
          <a:prstGeom prst="rect">
            <a:avLst/>
          </a:prstGeom>
          <a:noFill/>
        </p:spPr>
        <p:txBody>
          <a:bodyPr wrap="square" rtlCol="0">
            <a:spAutoFit/>
          </a:bodyPr>
          <a:lstStyle/>
          <a:p>
            <a:r>
              <a:rPr lang="en-US" dirty="0" smtClean="0">
                <a:latin typeface="Franklin Gothic Book" pitchFamily="34" charset="0"/>
              </a:rPr>
              <a:t>SONET </a:t>
            </a:r>
            <a:r>
              <a:rPr lang="en-US" dirty="0" err="1" smtClean="0">
                <a:latin typeface="Franklin Gothic Book" pitchFamily="34" charset="0"/>
              </a:rPr>
              <a:t>adalah</a:t>
            </a:r>
            <a:r>
              <a:rPr lang="en-US" dirty="0" smtClean="0">
                <a:latin typeface="Franklin Gothic Book" pitchFamily="34" charset="0"/>
              </a:rPr>
              <a:t> </a:t>
            </a:r>
            <a:r>
              <a:rPr lang="en-US" dirty="0" err="1" smtClean="0">
                <a:latin typeface="Franklin Gothic Book" pitchFamily="34" charset="0"/>
              </a:rPr>
              <a:t>sebuah</a:t>
            </a:r>
            <a:r>
              <a:rPr lang="en-US" dirty="0" smtClean="0">
                <a:latin typeface="Franklin Gothic Book" pitchFamily="34" charset="0"/>
              </a:rPr>
              <a:t> </a:t>
            </a:r>
            <a:r>
              <a:rPr lang="en-US" dirty="0" err="1" smtClean="0">
                <a:latin typeface="Franklin Gothic Book" pitchFamily="34" charset="0"/>
              </a:rPr>
              <a:t>antar</a:t>
            </a:r>
            <a:r>
              <a:rPr lang="en-US" dirty="0" smtClean="0">
                <a:latin typeface="Franklin Gothic Book" pitchFamily="34" charset="0"/>
              </a:rPr>
              <a:t> </a:t>
            </a:r>
            <a:r>
              <a:rPr lang="en-US" dirty="0" err="1" smtClean="0">
                <a:latin typeface="Franklin Gothic Book" pitchFamily="34" charset="0"/>
              </a:rPr>
              <a:t>muka</a:t>
            </a:r>
            <a:r>
              <a:rPr lang="en-US" dirty="0" smtClean="0">
                <a:latin typeface="Franklin Gothic Book" pitchFamily="34" charset="0"/>
              </a:rPr>
              <a:t> </a:t>
            </a:r>
            <a:r>
              <a:rPr lang="en-US" dirty="0" err="1" smtClean="0">
                <a:latin typeface="Franklin Gothic Book" pitchFamily="34" charset="0"/>
              </a:rPr>
              <a:t>transmisi</a:t>
            </a:r>
            <a:r>
              <a:rPr lang="en-US" dirty="0" smtClean="0">
                <a:latin typeface="Franklin Gothic Book" pitchFamily="34" charset="0"/>
              </a:rPr>
              <a:t> </a:t>
            </a:r>
            <a:r>
              <a:rPr lang="en-US" dirty="0" err="1" smtClean="0">
                <a:latin typeface="Franklin Gothic Book" pitchFamily="34" charset="0"/>
              </a:rPr>
              <a:t>optik</a:t>
            </a:r>
            <a:r>
              <a:rPr lang="en-US" dirty="0" smtClean="0">
                <a:latin typeface="Franklin Gothic Book" pitchFamily="34" charset="0"/>
              </a:rPr>
              <a:t> yang </a:t>
            </a:r>
            <a:r>
              <a:rPr lang="en-US" dirty="0" err="1" smtClean="0">
                <a:latin typeface="Franklin Gothic Book" pitchFamily="34" charset="0"/>
              </a:rPr>
              <a:t>awalnya</a:t>
            </a:r>
            <a:r>
              <a:rPr lang="en-US" dirty="0" smtClean="0">
                <a:latin typeface="Franklin Gothic Book" pitchFamily="34" charset="0"/>
              </a:rPr>
              <a:t> </a:t>
            </a:r>
            <a:r>
              <a:rPr lang="en-US" dirty="0" err="1" smtClean="0">
                <a:latin typeface="Franklin Gothic Book" pitchFamily="34" charset="0"/>
              </a:rPr>
              <a:t>diajukan</a:t>
            </a:r>
            <a:r>
              <a:rPr lang="en-US" dirty="0" smtClean="0">
                <a:latin typeface="Franklin Gothic Book" pitchFamily="34" charset="0"/>
              </a:rPr>
              <a:t> </a:t>
            </a:r>
            <a:r>
              <a:rPr lang="en-US" dirty="0" err="1" smtClean="0">
                <a:latin typeface="Franklin Gothic Book" pitchFamily="34" charset="0"/>
              </a:rPr>
              <a:t>oleh</a:t>
            </a:r>
            <a:r>
              <a:rPr lang="en-US" dirty="0" smtClean="0">
                <a:latin typeface="Franklin Gothic Book" pitchFamily="34" charset="0"/>
              </a:rPr>
              <a:t> Bell Core </a:t>
            </a:r>
            <a:r>
              <a:rPr lang="en-US" dirty="0" err="1" smtClean="0">
                <a:latin typeface="Franklin Gothic Book" pitchFamily="34" charset="0"/>
              </a:rPr>
              <a:t>dan</a:t>
            </a:r>
            <a:r>
              <a:rPr lang="en-US" dirty="0" smtClean="0">
                <a:latin typeface="Franklin Gothic Book" pitchFamily="34" charset="0"/>
              </a:rPr>
              <a:t> </a:t>
            </a:r>
            <a:r>
              <a:rPr lang="en-US" dirty="0" err="1" smtClean="0">
                <a:latin typeface="Franklin Gothic Book" pitchFamily="34" charset="0"/>
              </a:rPr>
              <a:t>distandarisasi</a:t>
            </a:r>
            <a:r>
              <a:rPr lang="en-US" dirty="0" smtClean="0">
                <a:latin typeface="Franklin Gothic Book" pitchFamily="34" charset="0"/>
              </a:rPr>
              <a:t> </a:t>
            </a:r>
            <a:r>
              <a:rPr lang="en-US" dirty="0" err="1" smtClean="0">
                <a:latin typeface="Franklin Gothic Book" pitchFamily="34" charset="0"/>
              </a:rPr>
              <a:t>oleh</a:t>
            </a:r>
            <a:r>
              <a:rPr lang="en-US" dirty="0" smtClean="0">
                <a:latin typeface="Franklin Gothic Book" pitchFamily="34" charset="0"/>
              </a:rPr>
              <a:t> ANSI, </a:t>
            </a:r>
            <a:r>
              <a:rPr lang="en-US" dirty="0" err="1" smtClean="0">
                <a:latin typeface="Franklin Gothic Book" pitchFamily="34" charset="0"/>
              </a:rPr>
              <a:t>versi</a:t>
            </a:r>
            <a:r>
              <a:rPr lang="en-US" dirty="0" smtClean="0">
                <a:latin typeface="Franklin Gothic Book" pitchFamily="34" charset="0"/>
              </a:rPr>
              <a:t> yang </a:t>
            </a:r>
            <a:r>
              <a:rPr lang="en-US" dirty="0" err="1" smtClean="0">
                <a:latin typeface="Franklin Gothic Book" pitchFamily="34" charset="0"/>
              </a:rPr>
              <a:t>sesuai</a:t>
            </a:r>
            <a:r>
              <a:rPr lang="en-US" dirty="0" smtClean="0">
                <a:latin typeface="Franklin Gothic Book" pitchFamily="34" charset="0"/>
              </a:rPr>
              <a:t> </a:t>
            </a:r>
            <a:r>
              <a:rPr lang="en-US" dirty="0" err="1" smtClean="0">
                <a:latin typeface="Franklin Gothic Book" pitchFamily="34" charset="0"/>
              </a:rPr>
              <a:t>disebut</a:t>
            </a:r>
            <a:r>
              <a:rPr lang="en-US" dirty="0" smtClean="0">
                <a:latin typeface="Franklin Gothic Book" pitchFamily="34" charset="0"/>
              </a:rPr>
              <a:t> Synchronous Digital Hierarchy (SDH), </a:t>
            </a:r>
            <a:r>
              <a:rPr lang="en-US" dirty="0" err="1" smtClean="0">
                <a:latin typeface="Franklin Gothic Book" pitchFamily="34" charset="0"/>
              </a:rPr>
              <a:t>telah</a:t>
            </a:r>
            <a:r>
              <a:rPr lang="en-US" dirty="0" smtClean="0">
                <a:latin typeface="Franklin Gothic Book" pitchFamily="34" charset="0"/>
              </a:rPr>
              <a:t> </a:t>
            </a:r>
            <a:r>
              <a:rPr lang="en-US" dirty="0" err="1" smtClean="0">
                <a:latin typeface="Franklin Gothic Book" pitchFamily="34" charset="0"/>
              </a:rPr>
              <a:t>dipublikasikan</a:t>
            </a:r>
            <a:r>
              <a:rPr lang="en-US" dirty="0" smtClean="0">
                <a:latin typeface="Franklin Gothic Book" pitchFamily="34" charset="0"/>
              </a:rPr>
              <a:t> </a:t>
            </a:r>
            <a:r>
              <a:rPr lang="en-US" dirty="0" err="1" smtClean="0">
                <a:latin typeface="Franklin Gothic Book" pitchFamily="34" charset="0"/>
              </a:rPr>
              <a:t>oleh</a:t>
            </a:r>
            <a:r>
              <a:rPr lang="en-US" dirty="0" smtClean="0">
                <a:latin typeface="Franklin Gothic Book" pitchFamily="34" charset="0"/>
              </a:rPr>
              <a:t> IT-T </a:t>
            </a:r>
            <a:r>
              <a:rPr lang="en-US" dirty="0" err="1" smtClean="0">
                <a:latin typeface="Franklin Gothic Book" pitchFamily="34" charset="0"/>
              </a:rPr>
              <a:t>dalam</a:t>
            </a:r>
            <a:r>
              <a:rPr lang="en-US" dirty="0" smtClean="0">
                <a:latin typeface="Franklin Gothic Book" pitchFamily="34" charset="0"/>
              </a:rPr>
              <a:t> </a:t>
            </a:r>
            <a:r>
              <a:rPr lang="en-US" dirty="0" err="1" smtClean="0">
                <a:latin typeface="Franklin Gothic Book" pitchFamily="34" charset="0"/>
              </a:rPr>
              <a:t>rekomendasi</a:t>
            </a:r>
            <a:r>
              <a:rPr lang="en-US" dirty="0" smtClean="0">
                <a:latin typeface="Franklin Gothic Book" pitchFamily="34" charset="0"/>
              </a:rPr>
              <a:t> G.707</a:t>
            </a:r>
            <a:endParaRPr lang="en-SG" dirty="0">
              <a:latin typeface="Franklin Gothic Book"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1C5F1D-12BB-4D69-9FF8-AB47E6657A3A}"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53</a:t>
            </a:fld>
            <a:endParaRPr lang="en-SG" dirty="0"/>
          </a:p>
        </p:txBody>
      </p:sp>
      <p:sp>
        <p:nvSpPr>
          <p:cNvPr id="3" name="Content Placeholder 2"/>
          <p:cNvSpPr>
            <a:spLocks noGrp="1"/>
          </p:cNvSpPr>
          <p:nvPr>
            <p:ph idx="4294967295"/>
          </p:nvPr>
        </p:nvSpPr>
        <p:spPr>
          <a:xfrm>
            <a:off x="0" y="1600200"/>
            <a:ext cx="8329613" cy="4525963"/>
          </a:xfrm>
        </p:spPr>
        <p:txBody>
          <a:bodyPr>
            <a:normAutofit/>
          </a:bodyPr>
          <a:lstStyle/>
          <a:p>
            <a:pPr algn="just">
              <a:lnSpc>
                <a:spcPct val="150000"/>
              </a:lnSpc>
            </a:pPr>
            <a:r>
              <a:rPr lang="en-US" dirty="0" err="1" smtClean="0"/>
              <a:t>Spesifikasi</a:t>
            </a:r>
            <a:r>
              <a:rPr lang="en-US" dirty="0" smtClean="0"/>
              <a:t> SONET </a:t>
            </a:r>
            <a:r>
              <a:rPr lang="en-US" dirty="0" err="1" smtClean="0"/>
              <a:t>didefinisikan</a:t>
            </a:r>
            <a:r>
              <a:rPr lang="en-US" dirty="0" smtClean="0"/>
              <a:t> </a:t>
            </a:r>
            <a:r>
              <a:rPr lang="en-US" dirty="0" err="1" smtClean="0"/>
              <a:t>dalam</a:t>
            </a:r>
            <a:r>
              <a:rPr lang="en-US" dirty="0" smtClean="0"/>
              <a:t> </a:t>
            </a:r>
            <a:r>
              <a:rPr lang="en-US" dirty="0" err="1" smtClean="0"/>
              <a:t>sebuah</a:t>
            </a:r>
            <a:r>
              <a:rPr lang="en-US" dirty="0" smtClean="0"/>
              <a:t> </a:t>
            </a:r>
            <a:r>
              <a:rPr lang="en-US" dirty="0" err="1" smtClean="0"/>
              <a:t>hierarki</a:t>
            </a:r>
            <a:r>
              <a:rPr lang="en-US" dirty="0" smtClean="0"/>
              <a:t> </a:t>
            </a:r>
            <a:r>
              <a:rPr lang="en-US" dirty="0" err="1" smtClean="0"/>
              <a:t>kecepatan</a:t>
            </a:r>
            <a:r>
              <a:rPr lang="en-US" dirty="0" smtClean="0"/>
              <a:t> data digital </a:t>
            </a:r>
            <a:r>
              <a:rPr lang="en-US" dirty="0" err="1" smtClean="0"/>
              <a:t>terstandarisasi</a:t>
            </a:r>
            <a:r>
              <a:rPr lang="en-US" dirty="0" smtClean="0"/>
              <a:t>. </a:t>
            </a:r>
          </a:p>
          <a:p>
            <a:pPr algn="just">
              <a:lnSpc>
                <a:spcPct val="150000"/>
              </a:lnSpc>
            </a:pPr>
            <a:r>
              <a:rPr lang="en-US" dirty="0" smtClean="0"/>
              <a:t>Tingkat </a:t>
            </a:r>
            <a:r>
              <a:rPr lang="en-US" dirty="0" err="1" smtClean="0"/>
              <a:t>terendah</a:t>
            </a:r>
            <a:r>
              <a:rPr lang="en-US" dirty="0" smtClean="0"/>
              <a:t> </a:t>
            </a:r>
            <a:r>
              <a:rPr lang="en-US" dirty="0" err="1" smtClean="0"/>
              <a:t>disebut</a:t>
            </a:r>
            <a:r>
              <a:rPr lang="en-US" dirty="0" smtClean="0"/>
              <a:t> STS-1 (synchronous Transport Signal </a:t>
            </a:r>
            <a:r>
              <a:rPr lang="en-US" dirty="0" err="1" smtClean="0"/>
              <a:t>tingkat</a:t>
            </a:r>
            <a:r>
              <a:rPr lang="en-US" dirty="0" smtClean="0"/>
              <a:t> 1) </a:t>
            </a:r>
            <a:r>
              <a:rPr lang="en-US" dirty="0" err="1" smtClean="0"/>
              <a:t>atau</a:t>
            </a:r>
            <a:r>
              <a:rPr lang="en-US" dirty="0" smtClean="0"/>
              <a:t> OC-1 (Optical </a:t>
            </a:r>
            <a:r>
              <a:rPr lang="en-US" dirty="0" err="1" smtClean="0"/>
              <a:t>Carier</a:t>
            </a:r>
            <a:r>
              <a:rPr lang="en-US" dirty="0" smtClean="0"/>
              <a:t> </a:t>
            </a:r>
            <a:r>
              <a:rPr lang="en-US" dirty="0" err="1" smtClean="0"/>
              <a:t>tingkat</a:t>
            </a:r>
            <a:r>
              <a:rPr lang="en-US" dirty="0" smtClean="0"/>
              <a:t> 1) </a:t>
            </a:r>
            <a:r>
              <a:rPr lang="en-US" dirty="0" err="1" smtClean="0"/>
              <a:t>yaitu</a:t>
            </a:r>
            <a:r>
              <a:rPr lang="en-US" dirty="0" smtClean="0"/>
              <a:t> 51,84Mbps. </a:t>
            </a:r>
            <a:r>
              <a:rPr lang="en-US" dirty="0" err="1" smtClean="0"/>
              <a:t>Kecepatan</a:t>
            </a:r>
            <a:r>
              <a:rPr lang="en-US" dirty="0" smtClean="0"/>
              <a:t> </a:t>
            </a:r>
            <a:r>
              <a:rPr lang="en-US" dirty="0" err="1" smtClean="0"/>
              <a:t>ini</a:t>
            </a:r>
            <a:r>
              <a:rPr lang="en-US" dirty="0" smtClean="0"/>
              <a:t> </a:t>
            </a:r>
            <a:r>
              <a:rPr lang="en-US" dirty="0" err="1" smtClean="0"/>
              <a:t>dapat</a:t>
            </a:r>
            <a:r>
              <a:rPr lang="en-US" dirty="0" smtClean="0"/>
              <a:t> </a:t>
            </a:r>
            <a:r>
              <a:rPr lang="en-US" dirty="0" err="1" smtClean="0"/>
              <a:t>digunakan</a:t>
            </a:r>
            <a:r>
              <a:rPr lang="en-US" dirty="0" smtClean="0"/>
              <a:t> </a:t>
            </a:r>
            <a:r>
              <a:rPr lang="en-US" dirty="0" err="1" smtClean="0"/>
              <a:t>untuk</a:t>
            </a:r>
            <a:r>
              <a:rPr lang="en-US" dirty="0" smtClean="0"/>
              <a:t> </a:t>
            </a:r>
            <a:r>
              <a:rPr lang="en-US" dirty="0" err="1" smtClean="0"/>
              <a:t>membawa</a:t>
            </a:r>
            <a:r>
              <a:rPr lang="en-US" dirty="0" smtClean="0"/>
              <a:t> </a:t>
            </a:r>
            <a:r>
              <a:rPr lang="en-US" dirty="0" err="1" smtClean="0"/>
              <a:t>sebuah</a:t>
            </a:r>
            <a:r>
              <a:rPr lang="en-US" dirty="0" smtClean="0"/>
              <a:t> </a:t>
            </a:r>
            <a:r>
              <a:rPr lang="en-US" dirty="0" err="1" smtClean="0"/>
              <a:t>sinyal</a:t>
            </a:r>
            <a:r>
              <a:rPr lang="en-US" dirty="0" smtClean="0"/>
              <a:t> DS-3 </a:t>
            </a:r>
            <a:r>
              <a:rPr lang="en-US" dirty="0" err="1" smtClean="0"/>
              <a:t>tunggal</a:t>
            </a:r>
            <a:r>
              <a:rPr lang="en-US" dirty="0" smtClean="0"/>
              <a:t> </a:t>
            </a:r>
            <a:r>
              <a:rPr lang="en-US" dirty="0" err="1" smtClean="0"/>
              <a:t>atau</a:t>
            </a:r>
            <a:r>
              <a:rPr lang="en-US" dirty="0" smtClean="0"/>
              <a:t> </a:t>
            </a:r>
            <a:r>
              <a:rPr lang="en-US" dirty="0" err="1" smtClean="0"/>
              <a:t>sekelompok</a:t>
            </a:r>
            <a:r>
              <a:rPr lang="en-US" dirty="0" smtClean="0"/>
              <a:t> </a:t>
            </a:r>
            <a:r>
              <a:rPr lang="en-US" dirty="0" err="1" smtClean="0"/>
              <a:t>sinyal</a:t>
            </a:r>
            <a:r>
              <a:rPr lang="en-US" dirty="0" smtClean="0"/>
              <a:t> </a:t>
            </a:r>
            <a:r>
              <a:rPr lang="en-US" dirty="0" err="1" smtClean="0"/>
              <a:t>berkecepatan</a:t>
            </a:r>
            <a:r>
              <a:rPr lang="en-US" dirty="0" smtClean="0"/>
              <a:t> </a:t>
            </a:r>
            <a:r>
              <a:rPr lang="en-US" dirty="0" err="1" smtClean="0"/>
              <a:t>rendah</a:t>
            </a:r>
            <a:r>
              <a:rPr lang="en-US" dirty="0" smtClean="0"/>
              <a:t> </a:t>
            </a:r>
            <a:r>
              <a:rPr lang="en-US" dirty="0" err="1" smtClean="0"/>
              <a:t>seperti</a:t>
            </a:r>
            <a:r>
              <a:rPr lang="en-US" dirty="0" smtClean="0"/>
              <a:t> DS1, DS1C, DS2, </a:t>
            </a:r>
            <a:r>
              <a:rPr lang="en-US" dirty="0" err="1" smtClean="0"/>
              <a:t>dan</a:t>
            </a:r>
            <a:r>
              <a:rPr lang="en-US" dirty="0" smtClean="0"/>
              <a:t> </a:t>
            </a:r>
            <a:r>
              <a:rPr lang="en-US" dirty="0" err="1" smtClean="0"/>
              <a:t>kecepatan</a:t>
            </a:r>
            <a:r>
              <a:rPr lang="en-US" dirty="0" smtClean="0"/>
              <a:t> ITU-T (</a:t>
            </a:r>
            <a:r>
              <a:rPr lang="en-US" dirty="0" err="1" smtClean="0"/>
              <a:t>contohnya</a:t>
            </a:r>
            <a:r>
              <a:rPr lang="en-US" dirty="0" smtClean="0"/>
              <a:t> 2.048Mbps)</a:t>
            </a:r>
          </a:p>
          <a:p>
            <a:pPr algn="just">
              <a:lnSpc>
                <a:spcPct val="150000"/>
              </a:lnSpc>
            </a:pPr>
            <a:endParaRPr lang="en-SG"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1C5F1D-12BB-4D69-9FF8-AB47E6657A3A}"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54</a:t>
            </a:fld>
            <a:endParaRPr lang="en-SG" dirty="0"/>
          </a:p>
        </p:txBody>
      </p:sp>
      <p:sp>
        <p:nvSpPr>
          <p:cNvPr id="3" name="Content Placeholder 2"/>
          <p:cNvSpPr>
            <a:spLocks noGrp="1"/>
          </p:cNvSpPr>
          <p:nvPr>
            <p:ph idx="4294967295"/>
          </p:nvPr>
        </p:nvSpPr>
        <p:spPr>
          <a:xfrm>
            <a:off x="0" y="1600200"/>
            <a:ext cx="8329613" cy="685800"/>
          </a:xfrm>
        </p:spPr>
        <p:txBody>
          <a:bodyPr>
            <a:normAutofit/>
          </a:bodyPr>
          <a:lstStyle/>
          <a:p>
            <a:r>
              <a:rPr lang="en-US" sz="1600" dirty="0" err="1" smtClean="0"/>
              <a:t>Untuk</a:t>
            </a:r>
            <a:r>
              <a:rPr lang="en-US" sz="1600" dirty="0" smtClean="0"/>
              <a:t> ITU-T Synchronous Digital Hierarchy, </a:t>
            </a:r>
            <a:r>
              <a:rPr lang="en-US" sz="1600" dirty="0" err="1" smtClean="0"/>
              <a:t>kecepatan</a:t>
            </a:r>
            <a:r>
              <a:rPr lang="en-US" sz="1600" dirty="0" smtClean="0"/>
              <a:t> </a:t>
            </a:r>
            <a:r>
              <a:rPr lang="en-US" sz="1600" dirty="0" err="1" smtClean="0"/>
              <a:t>terendah</a:t>
            </a:r>
            <a:r>
              <a:rPr lang="en-US" sz="1600" dirty="0" smtClean="0"/>
              <a:t> </a:t>
            </a:r>
            <a:r>
              <a:rPr lang="en-US" sz="1600" dirty="0" err="1" smtClean="0"/>
              <a:t>adalah</a:t>
            </a:r>
            <a:r>
              <a:rPr lang="en-US" sz="1600" dirty="0" smtClean="0"/>
              <a:t> 155,52Mbps, yang </a:t>
            </a:r>
            <a:r>
              <a:rPr lang="en-US" sz="1600" dirty="0" err="1" smtClean="0"/>
              <a:t>ditentukan</a:t>
            </a:r>
            <a:r>
              <a:rPr lang="en-US" sz="1600" dirty="0" smtClean="0"/>
              <a:t> </a:t>
            </a:r>
            <a:r>
              <a:rPr lang="en-US" sz="1600" dirty="0" err="1" smtClean="0"/>
              <a:t>sebagai</a:t>
            </a:r>
            <a:r>
              <a:rPr lang="en-US" sz="1600" dirty="0" smtClean="0"/>
              <a:t> STM-1. Hal </a:t>
            </a:r>
            <a:r>
              <a:rPr lang="en-US" sz="1600" dirty="0" err="1" smtClean="0"/>
              <a:t>ini</a:t>
            </a:r>
            <a:r>
              <a:rPr lang="en-US" sz="1600" dirty="0" smtClean="0"/>
              <a:t> </a:t>
            </a:r>
            <a:r>
              <a:rPr lang="en-US" sz="1600" dirty="0" err="1" smtClean="0"/>
              <a:t>bersesuaian</a:t>
            </a:r>
            <a:r>
              <a:rPr lang="en-US" sz="1600" dirty="0" smtClean="0"/>
              <a:t> </a:t>
            </a:r>
            <a:r>
              <a:rPr lang="en-US" sz="1600" dirty="0" err="1" smtClean="0"/>
              <a:t>dengan</a:t>
            </a:r>
            <a:r>
              <a:rPr lang="en-US" sz="1600" dirty="0" smtClean="0"/>
              <a:t> SONET STS-3</a:t>
            </a:r>
            <a:endParaRPr lang="en-SG" sz="1600" dirty="0"/>
          </a:p>
        </p:txBody>
      </p:sp>
      <p:graphicFrame>
        <p:nvGraphicFramePr>
          <p:cNvPr id="7" name="Table 6"/>
          <p:cNvGraphicFramePr>
            <a:graphicFrameLocks noGrp="1"/>
          </p:cNvGraphicFramePr>
          <p:nvPr/>
        </p:nvGraphicFramePr>
        <p:xfrm>
          <a:off x="857224" y="2357430"/>
          <a:ext cx="7500991" cy="3760114"/>
        </p:xfrm>
        <a:graphic>
          <a:graphicData uri="http://schemas.openxmlformats.org/drawingml/2006/table">
            <a:tbl>
              <a:tblPr>
                <a:tableStyleId>{3C2FFA5D-87B4-456A-9821-1D502468CF0F}</a:tableStyleId>
              </a:tblPr>
              <a:tblGrid>
                <a:gridCol w="1442498"/>
                <a:gridCol w="1442498"/>
                <a:gridCol w="1442498"/>
                <a:gridCol w="1442498"/>
                <a:gridCol w="1730999"/>
              </a:tblGrid>
              <a:tr h="857256">
                <a:tc>
                  <a:txBody>
                    <a:bodyPr/>
                    <a:lstStyle/>
                    <a:p>
                      <a:r>
                        <a:rPr lang="en-SG" sz="1400" dirty="0"/>
                        <a:t>SONET Optical Carrier Level</a:t>
                      </a:r>
                    </a:p>
                  </a:txBody>
                  <a:tcPr marL="72571" marR="72571" marT="36286" marB="36286" anchor="ctr"/>
                </a:tc>
                <a:tc>
                  <a:txBody>
                    <a:bodyPr/>
                    <a:lstStyle/>
                    <a:p>
                      <a:r>
                        <a:rPr lang="en-SG" sz="1400"/>
                        <a:t>SONET Frame Format</a:t>
                      </a:r>
                    </a:p>
                  </a:txBody>
                  <a:tcPr marL="72571" marR="72571" marT="36286" marB="36286" anchor="ctr"/>
                </a:tc>
                <a:tc>
                  <a:txBody>
                    <a:bodyPr/>
                    <a:lstStyle/>
                    <a:p>
                      <a:r>
                        <a:rPr lang="en-SG" sz="1400" dirty="0"/>
                        <a:t>SDH level and Frame Format</a:t>
                      </a:r>
                    </a:p>
                  </a:txBody>
                  <a:tcPr marL="72571" marR="72571" marT="36286" marB="36286" anchor="ctr"/>
                </a:tc>
                <a:tc>
                  <a:txBody>
                    <a:bodyPr/>
                    <a:lstStyle/>
                    <a:p>
                      <a:r>
                        <a:rPr lang="en-SG" sz="1400" dirty="0"/>
                        <a:t>Payload bandwidth</a:t>
                      </a:r>
                      <a:r>
                        <a:rPr lang="en-SG" sz="1400" baseline="30000" dirty="0">
                          <a:hlinkClick r:id="rId2"/>
                        </a:rPr>
                        <a:t>[</a:t>
                      </a:r>
                      <a:r>
                        <a:rPr lang="en-SG" sz="1400" baseline="30000" dirty="0" err="1">
                          <a:hlinkClick r:id="rId2"/>
                        </a:rPr>
                        <a:t>nb</a:t>
                      </a:r>
                      <a:r>
                        <a:rPr lang="en-SG" sz="1400" baseline="30000" dirty="0">
                          <a:hlinkClick r:id="rId2"/>
                        </a:rPr>
                        <a:t> 3]</a:t>
                      </a:r>
                      <a:r>
                        <a:rPr lang="en-SG" sz="1400" dirty="0"/>
                        <a:t> (</a:t>
                      </a:r>
                      <a:r>
                        <a:rPr lang="en-SG" sz="1400" dirty="0">
                          <a:hlinkClick r:id="rId3" tooltip="Data rate units"/>
                        </a:rPr>
                        <a:t>Kbit/s</a:t>
                      </a:r>
                      <a:r>
                        <a:rPr lang="en-SG" sz="1400" dirty="0"/>
                        <a:t>)</a:t>
                      </a:r>
                    </a:p>
                  </a:txBody>
                  <a:tcPr marL="72571" marR="72571" marT="36286" marB="36286" anchor="ctr"/>
                </a:tc>
                <a:tc>
                  <a:txBody>
                    <a:bodyPr/>
                    <a:lstStyle/>
                    <a:p>
                      <a:r>
                        <a:rPr lang="en-SG" sz="1400" dirty="0"/>
                        <a:t>Line Rate (Kbit/s)</a:t>
                      </a:r>
                    </a:p>
                  </a:txBody>
                  <a:tcPr marL="72571" marR="72571" marT="36286" marB="36286" anchor="ctr"/>
                </a:tc>
              </a:tr>
              <a:tr h="290286">
                <a:tc>
                  <a:txBody>
                    <a:bodyPr/>
                    <a:lstStyle/>
                    <a:p>
                      <a:r>
                        <a:rPr lang="en-SG" sz="1400">
                          <a:hlinkClick r:id="rId4" tooltip="OC-1"/>
                        </a:rPr>
                        <a:t>OC-1</a:t>
                      </a:r>
                      <a:endParaRPr lang="en-SG" sz="1400"/>
                    </a:p>
                  </a:txBody>
                  <a:tcPr marL="72571" marR="72571" marT="36286" marB="36286" anchor="ctr"/>
                </a:tc>
                <a:tc>
                  <a:txBody>
                    <a:bodyPr/>
                    <a:lstStyle/>
                    <a:p>
                      <a:r>
                        <a:rPr lang="en-SG" sz="1400"/>
                        <a:t>STS-1</a:t>
                      </a:r>
                    </a:p>
                  </a:txBody>
                  <a:tcPr marL="72571" marR="72571" marT="36286" marB="36286" anchor="ctr"/>
                </a:tc>
                <a:tc>
                  <a:txBody>
                    <a:bodyPr/>
                    <a:lstStyle/>
                    <a:p>
                      <a:r>
                        <a:rPr lang="en-SG" sz="1400"/>
                        <a:t>STM-0</a:t>
                      </a:r>
                    </a:p>
                  </a:txBody>
                  <a:tcPr marL="72571" marR="72571" marT="36286" marB="36286" anchor="ctr"/>
                </a:tc>
                <a:tc>
                  <a:txBody>
                    <a:bodyPr/>
                    <a:lstStyle/>
                    <a:p>
                      <a:pPr algn="r"/>
                      <a:r>
                        <a:rPr lang="en-SG" sz="1400" dirty="0"/>
                        <a:t>50,112</a:t>
                      </a:r>
                    </a:p>
                  </a:txBody>
                  <a:tcPr marL="72571" marR="72571" marT="36286" marB="36286" anchor="ctr"/>
                </a:tc>
                <a:tc>
                  <a:txBody>
                    <a:bodyPr/>
                    <a:lstStyle/>
                    <a:p>
                      <a:pPr algn="r"/>
                      <a:r>
                        <a:rPr lang="en-SG" sz="1400" dirty="0"/>
                        <a:t>51,840</a:t>
                      </a:r>
                    </a:p>
                  </a:txBody>
                  <a:tcPr marL="72571" marR="72571" marT="36286" marB="36286" anchor="ctr"/>
                </a:tc>
              </a:tr>
              <a:tr h="290286">
                <a:tc>
                  <a:txBody>
                    <a:bodyPr/>
                    <a:lstStyle/>
                    <a:p>
                      <a:r>
                        <a:rPr lang="en-SG" sz="1400">
                          <a:hlinkClick r:id="rId5" tooltip="OC-3"/>
                        </a:rPr>
                        <a:t>OC-3</a:t>
                      </a:r>
                      <a:endParaRPr lang="en-SG" sz="1400"/>
                    </a:p>
                  </a:txBody>
                  <a:tcPr marL="72571" marR="72571" marT="36286" marB="36286" anchor="ctr"/>
                </a:tc>
                <a:tc>
                  <a:txBody>
                    <a:bodyPr/>
                    <a:lstStyle/>
                    <a:p>
                      <a:r>
                        <a:rPr lang="en-SG" sz="1400"/>
                        <a:t>STS-3</a:t>
                      </a:r>
                    </a:p>
                  </a:txBody>
                  <a:tcPr marL="72571" marR="72571" marT="36286" marB="36286" anchor="ctr"/>
                </a:tc>
                <a:tc>
                  <a:txBody>
                    <a:bodyPr/>
                    <a:lstStyle/>
                    <a:p>
                      <a:r>
                        <a:rPr lang="en-SG" sz="1400"/>
                        <a:t>STM-1</a:t>
                      </a:r>
                    </a:p>
                  </a:txBody>
                  <a:tcPr marL="72571" marR="72571" marT="36286" marB="36286" anchor="ctr"/>
                </a:tc>
                <a:tc>
                  <a:txBody>
                    <a:bodyPr/>
                    <a:lstStyle/>
                    <a:p>
                      <a:pPr algn="r"/>
                      <a:r>
                        <a:rPr lang="en-SG" sz="1400"/>
                        <a:t>150,336</a:t>
                      </a:r>
                    </a:p>
                  </a:txBody>
                  <a:tcPr marL="72571" marR="72571" marT="36286" marB="36286" anchor="ctr"/>
                </a:tc>
                <a:tc>
                  <a:txBody>
                    <a:bodyPr/>
                    <a:lstStyle/>
                    <a:p>
                      <a:pPr algn="r"/>
                      <a:r>
                        <a:rPr lang="en-SG" sz="1400"/>
                        <a:t>155,520</a:t>
                      </a:r>
                    </a:p>
                  </a:txBody>
                  <a:tcPr marL="72571" marR="72571" marT="36286" marB="36286" anchor="ctr"/>
                </a:tc>
              </a:tr>
              <a:tr h="290286">
                <a:tc>
                  <a:txBody>
                    <a:bodyPr/>
                    <a:lstStyle/>
                    <a:p>
                      <a:r>
                        <a:rPr lang="en-SG" sz="1400">
                          <a:hlinkClick r:id="rId6" tooltip="OC-12"/>
                        </a:rPr>
                        <a:t>OC-12</a:t>
                      </a:r>
                      <a:endParaRPr lang="en-SG" sz="1400"/>
                    </a:p>
                  </a:txBody>
                  <a:tcPr marL="72571" marR="72571" marT="36286" marB="36286" anchor="ctr"/>
                </a:tc>
                <a:tc>
                  <a:txBody>
                    <a:bodyPr/>
                    <a:lstStyle/>
                    <a:p>
                      <a:r>
                        <a:rPr lang="en-SG" sz="1400"/>
                        <a:t>STS-12</a:t>
                      </a:r>
                    </a:p>
                  </a:txBody>
                  <a:tcPr marL="72571" marR="72571" marT="36286" marB="36286" anchor="ctr"/>
                </a:tc>
                <a:tc>
                  <a:txBody>
                    <a:bodyPr/>
                    <a:lstStyle/>
                    <a:p>
                      <a:r>
                        <a:rPr lang="en-SG" sz="1400"/>
                        <a:t>STM-4</a:t>
                      </a:r>
                    </a:p>
                  </a:txBody>
                  <a:tcPr marL="72571" marR="72571" marT="36286" marB="36286" anchor="ctr"/>
                </a:tc>
                <a:tc>
                  <a:txBody>
                    <a:bodyPr/>
                    <a:lstStyle/>
                    <a:p>
                      <a:pPr algn="r"/>
                      <a:r>
                        <a:rPr lang="en-SG" sz="1400"/>
                        <a:t>601,344</a:t>
                      </a:r>
                    </a:p>
                  </a:txBody>
                  <a:tcPr marL="72571" marR="72571" marT="36286" marB="36286" anchor="ctr"/>
                </a:tc>
                <a:tc>
                  <a:txBody>
                    <a:bodyPr/>
                    <a:lstStyle/>
                    <a:p>
                      <a:pPr algn="r"/>
                      <a:r>
                        <a:rPr lang="en-SG" sz="1400"/>
                        <a:t>622,080</a:t>
                      </a:r>
                    </a:p>
                  </a:txBody>
                  <a:tcPr marL="72571" marR="72571" marT="36286" marB="36286" anchor="ctr"/>
                </a:tc>
              </a:tr>
              <a:tr h="508000">
                <a:tc>
                  <a:txBody>
                    <a:bodyPr/>
                    <a:lstStyle/>
                    <a:p>
                      <a:r>
                        <a:rPr lang="en-SG" sz="1400">
                          <a:hlinkClick r:id="rId7" tooltip="OC-24"/>
                        </a:rPr>
                        <a:t>OC-24</a:t>
                      </a:r>
                      <a:endParaRPr lang="en-SG" sz="1400"/>
                    </a:p>
                  </a:txBody>
                  <a:tcPr marL="72571" marR="72571" marT="36286" marB="36286" anchor="ctr"/>
                </a:tc>
                <a:tc>
                  <a:txBody>
                    <a:bodyPr/>
                    <a:lstStyle/>
                    <a:p>
                      <a:r>
                        <a:rPr lang="en-SG" sz="1400"/>
                        <a:t>STS-24</a:t>
                      </a:r>
                    </a:p>
                  </a:txBody>
                  <a:tcPr marL="72571" marR="72571" marT="36286" marB="36286" anchor="ctr"/>
                </a:tc>
                <a:tc>
                  <a:txBody>
                    <a:bodyPr/>
                    <a:lstStyle/>
                    <a:p>
                      <a:r>
                        <a:rPr lang="en-SG" sz="1400"/>
                        <a:t>–</a:t>
                      </a:r>
                    </a:p>
                  </a:txBody>
                  <a:tcPr marL="72571" marR="72571" marT="36286" marB="36286" anchor="ctr"/>
                </a:tc>
                <a:tc>
                  <a:txBody>
                    <a:bodyPr/>
                    <a:lstStyle/>
                    <a:p>
                      <a:pPr algn="r"/>
                      <a:r>
                        <a:rPr lang="en-SG" sz="1400"/>
                        <a:t>1,202,688</a:t>
                      </a:r>
                    </a:p>
                  </a:txBody>
                  <a:tcPr marL="72571" marR="72571" marT="36286" marB="36286" anchor="ctr"/>
                </a:tc>
                <a:tc>
                  <a:txBody>
                    <a:bodyPr/>
                    <a:lstStyle/>
                    <a:p>
                      <a:pPr algn="r"/>
                      <a:r>
                        <a:rPr lang="en-SG" sz="1400"/>
                        <a:t>1,244,160</a:t>
                      </a:r>
                    </a:p>
                  </a:txBody>
                  <a:tcPr marL="72571" marR="72571" marT="36286" marB="36286" anchor="ctr"/>
                </a:tc>
              </a:tr>
              <a:tr h="508000">
                <a:tc>
                  <a:txBody>
                    <a:bodyPr/>
                    <a:lstStyle/>
                    <a:p>
                      <a:r>
                        <a:rPr lang="en-SG" sz="1400">
                          <a:hlinkClick r:id="rId8" tooltip="OC-48"/>
                        </a:rPr>
                        <a:t>OC-48</a:t>
                      </a:r>
                      <a:endParaRPr lang="en-SG" sz="1400"/>
                    </a:p>
                  </a:txBody>
                  <a:tcPr marL="72571" marR="72571" marT="36286" marB="36286" anchor="ctr"/>
                </a:tc>
                <a:tc>
                  <a:txBody>
                    <a:bodyPr/>
                    <a:lstStyle/>
                    <a:p>
                      <a:r>
                        <a:rPr lang="en-SG" sz="1400"/>
                        <a:t>STS-48</a:t>
                      </a:r>
                    </a:p>
                  </a:txBody>
                  <a:tcPr marL="72571" marR="72571" marT="36286" marB="36286" anchor="ctr"/>
                </a:tc>
                <a:tc>
                  <a:txBody>
                    <a:bodyPr/>
                    <a:lstStyle/>
                    <a:p>
                      <a:r>
                        <a:rPr lang="en-SG" sz="1400"/>
                        <a:t>STM-16</a:t>
                      </a:r>
                    </a:p>
                  </a:txBody>
                  <a:tcPr marL="72571" marR="72571" marT="36286" marB="36286" anchor="ctr"/>
                </a:tc>
                <a:tc>
                  <a:txBody>
                    <a:bodyPr/>
                    <a:lstStyle/>
                    <a:p>
                      <a:pPr algn="r"/>
                      <a:r>
                        <a:rPr lang="en-SG" sz="1400"/>
                        <a:t>2,405,376</a:t>
                      </a:r>
                    </a:p>
                  </a:txBody>
                  <a:tcPr marL="72571" marR="72571" marT="36286" marB="36286" anchor="ctr"/>
                </a:tc>
                <a:tc>
                  <a:txBody>
                    <a:bodyPr/>
                    <a:lstStyle/>
                    <a:p>
                      <a:pPr algn="r"/>
                      <a:r>
                        <a:rPr lang="en-SG" sz="1400"/>
                        <a:t>2,488,320</a:t>
                      </a:r>
                    </a:p>
                  </a:txBody>
                  <a:tcPr marL="72571" marR="72571" marT="36286" marB="36286" anchor="ctr"/>
                </a:tc>
              </a:tr>
              <a:tr h="508000">
                <a:tc>
                  <a:txBody>
                    <a:bodyPr/>
                    <a:lstStyle/>
                    <a:p>
                      <a:r>
                        <a:rPr lang="en-SG" sz="1400">
                          <a:hlinkClick r:id="rId9" tooltip="OC-192"/>
                        </a:rPr>
                        <a:t>OC-192</a:t>
                      </a:r>
                      <a:endParaRPr lang="en-SG" sz="1400"/>
                    </a:p>
                  </a:txBody>
                  <a:tcPr marL="72571" marR="72571" marT="36286" marB="36286" anchor="ctr"/>
                </a:tc>
                <a:tc>
                  <a:txBody>
                    <a:bodyPr/>
                    <a:lstStyle/>
                    <a:p>
                      <a:r>
                        <a:rPr lang="en-SG" sz="1400"/>
                        <a:t>STS-192</a:t>
                      </a:r>
                    </a:p>
                  </a:txBody>
                  <a:tcPr marL="72571" marR="72571" marT="36286" marB="36286" anchor="ctr"/>
                </a:tc>
                <a:tc>
                  <a:txBody>
                    <a:bodyPr/>
                    <a:lstStyle/>
                    <a:p>
                      <a:r>
                        <a:rPr lang="en-SG" sz="1400"/>
                        <a:t>STM-64</a:t>
                      </a:r>
                    </a:p>
                  </a:txBody>
                  <a:tcPr marL="72571" marR="72571" marT="36286" marB="36286" anchor="ctr"/>
                </a:tc>
                <a:tc>
                  <a:txBody>
                    <a:bodyPr/>
                    <a:lstStyle/>
                    <a:p>
                      <a:pPr algn="r"/>
                      <a:r>
                        <a:rPr lang="en-SG" sz="1400"/>
                        <a:t>9,621,504</a:t>
                      </a:r>
                    </a:p>
                  </a:txBody>
                  <a:tcPr marL="72571" marR="72571" marT="36286" marB="36286" anchor="ctr"/>
                </a:tc>
                <a:tc>
                  <a:txBody>
                    <a:bodyPr/>
                    <a:lstStyle/>
                    <a:p>
                      <a:pPr algn="r"/>
                      <a:r>
                        <a:rPr lang="en-SG" sz="1400"/>
                        <a:t>9,953,280</a:t>
                      </a:r>
                    </a:p>
                  </a:txBody>
                  <a:tcPr marL="72571" marR="72571" marT="36286" marB="36286" anchor="ctr"/>
                </a:tc>
              </a:tr>
              <a:tr h="508000">
                <a:tc>
                  <a:txBody>
                    <a:bodyPr/>
                    <a:lstStyle/>
                    <a:p>
                      <a:r>
                        <a:rPr lang="en-SG" sz="1400">
                          <a:hlinkClick r:id="rId10" tooltip="OC-768"/>
                        </a:rPr>
                        <a:t>OC-768</a:t>
                      </a:r>
                      <a:endParaRPr lang="en-SG" sz="1400"/>
                    </a:p>
                  </a:txBody>
                  <a:tcPr marL="72571" marR="72571" marT="36286" marB="36286" anchor="ctr"/>
                </a:tc>
                <a:tc>
                  <a:txBody>
                    <a:bodyPr/>
                    <a:lstStyle/>
                    <a:p>
                      <a:r>
                        <a:rPr lang="en-SG" sz="1400"/>
                        <a:t>STS-768</a:t>
                      </a:r>
                    </a:p>
                  </a:txBody>
                  <a:tcPr marL="72571" marR="72571" marT="36286" marB="36286" anchor="ctr"/>
                </a:tc>
                <a:tc>
                  <a:txBody>
                    <a:bodyPr/>
                    <a:lstStyle/>
                    <a:p>
                      <a:r>
                        <a:rPr lang="en-SG" sz="1400"/>
                        <a:t>STM-256</a:t>
                      </a:r>
                    </a:p>
                  </a:txBody>
                  <a:tcPr marL="72571" marR="72571" marT="36286" marB="36286" anchor="ctr"/>
                </a:tc>
                <a:tc>
                  <a:txBody>
                    <a:bodyPr/>
                    <a:lstStyle/>
                    <a:p>
                      <a:pPr algn="r"/>
                      <a:r>
                        <a:rPr lang="en-SG" sz="1400"/>
                        <a:t>38,486,016</a:t>
                      </a:r>
                    </a:p>
                  </a:txBody>
                  <a:tcPr marL="72571" marR="72571" marT="36286" marB="36286" anchor="ctr"/>
                </a:tc>
                <a:tc>
                  <a:txBody>
                    <a:bodyPr/>
                    <a:lstStyle/>
                    <a:p>
                      <a:pPr algn="r"/>
                      <a:r>
                        <a:rPr lang="en-SG" sz="1400" dirty="0"/>
                        <a:t>39,813,120</a:t>
                      </a:r>
                    </a:p>
                  </a:txBody>
                  <a:tcPr marL="72571" marR="72571" marT="36286" marB="36286" anchor="ct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79CF1FB-DF47-4B2C-BEF4-E9692A791BDF}"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55</a:t>
            </a:fld>
            <a:endParaRPr lang="en-SG" dirty="0"/>
          </a:p>
        </p:txBody>
      </p:sp>
      <p:sp>
        <p:nvSpPr>
          <p:cNvPr id="2" name="Title 1"/>
          <p:cNvSpPr>
            <a:spLocks noGrp="1"/>
          </p:cNvSpPr>
          <p:nvPr>
            <p:ph type="title" idx="4294967295"/>
          </p:nvPr>
        </p:nvSpPr>
        <p:spPr>
          <a:xfrm>
            <a:off x="2028825" y="214313"/>
            <a:ext cx="7115175" cy="1143000"/>
          </a:xfrm>
        </p:spPr>
        <p:txBody>
          <a:bodyPr>
            <a:normAutofit/>
          </a:bodyPr>
          <a:lstStyle/>
          <a:p>
            <a:r>
              <a:rPr lang="en-US" dirty="0" smtClean="0"/>
              <a:t>Synchronous TDM</a:t>
            </a:r>
            <a:endParaRPr lang="en-SG" dirty="0"/>
          </a:p>
        </p:txBody>
      </p:sp>
      <p:sp>
        <p:nvSpPr>
          <p:cNvPr id="3" name="Content Placeholder 2"/>
          <p:cNvSpPr>
            <a:spLocks noGrp="1"/>
          </p:cNvSpPr>
          <p:nvPr>
            <p:ph idx="4294967295"/>
          </p:nvPr>
        </p:nvSpPr>
        <p:spPr>
          <a:xfrm>
            <a:off x="0" y="1600200"/>
            <a:ext cx="8329613" cy="4525963"/>
          </a:xfrm>
        </p:spPr>
        <p:txBody>
          <a:bodyPr/>
          <a:lstStyle/>
          <a:p>
            <a:r>
              <a:rPr lang="en-US" dirty="0" smtClean="0"/>
              <a:t>Very popular</a:t>
            </a:r>
          </a:p>
          <a:p>
            <a:r>
              <a:rPr lang="en-US" dirty="0" smtClean="0"/>
              <a:t>Line will require as much bandwidth as all the bandwidths of the sources</a:t>
            </a:r>
          </a:p>
          <a:p>
            <a:endParaRPr lang="en-SG"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E1CEE29-B04C-4A34-A8CF-EA4322038C39}"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56</a:t>
            </a:fld>
            <a:endParaRPr lang="en-SG" dirty="0"/>
          </a:p>
        </p:txBody>
      </p:sp>
      <p:sp>
        <p:nvSpPr>
          <p:cNvPr id="2" name="Title 1"/>
          <p:cNvSpPr>
            <a:spLocks noGrp="1"/>
          </p:cNvSpPr>
          <p:nvPr>
            <p:ph type="title" idx="4294967295"/>
          </p:nvPr>
        </p:nvSpPr>
        <p:spPr>
          <a:xfrm>
            <a:off x="2028825" y="214313"/>
            <a:ext cx="7115175" cy="1143000"/>
          </a:xfrm>
        </p:spPr>
        <p:txBody>
          <a:bodyPr>
            <a:normAutofit fontScale="90000"/>
          </a:bodyPr>
          <a:lstStyle/>
          <a:p>
            <a:r>
              <a:rPr lang="en-US" dirty="0" smtClean="0"/>
              <a:t>Statistical Time Division Multiplexing</a:t>
            </a:r>
            <a:endParaRPr lang="en-SG" dirty="0"/>
          </a:p>
        </p:txBody>
      </p:sp>
      <p:sp>
        <p:nvSpPr>
          <p:cNvPr id="3" name="Content Placeholder 2"/>
          <p:cNvSpPr>
            <a:spLocks noGrp="1"/>
          </p:cNvSpPr>
          <p:nvPr>
            <p:ph idx="4294967295"/>
          </p:nvPr>
        </p:nvSpPr>
        <p:spPr>
          <a:xfrm>
            <a:off x="0" y="1600200"/>
            <a:ext cx="8329613" cy="4525963"/>
          </a:xfrm>
        </p:spPr>
        <p:txBody>
          <a:bodyPr>
            <a:normAutofit/>
          </a:bodyPr>
          <a:lstStyle/>
          <a:p>
            <a:pPr>
              <a:lnSpc>
                <a:spcPct val="160000"/>
              </a:lnSpc>
            </a:pPr>
            <a:r>
              <a:rPr lang="en-US" dirty="0" smtClean="0"/>
              <a:t>Statistical Time Division Multiplexing </a:t>
            </a:r>
            <a:r>
              <a:rPr lang="en-US" dirty="0" err="1" smtClean="0"/>
              <a:t>menyediakan</a:t>
            </a:r>
            <a:r>
              <a:rPr lang="en-US" dirty="0" smtClean="0"/>
              <a:t> </a:t>
            </a:r>
            <a:r>
              <a:rPr lang="en-US" dirty="0" err="1" smtClean="0"/>
              <a:t>layanan</a:t>
            </a:r>
            <a:r>
              <a:rPr lang="en-US" dirty="0" smtClean="0"/>
              <a:t> yang </a:t>
            </a:r>
            <a:r>
              <a:rPr lang="en-US" dirty="0" err="1" smtClean="0"/>
              <a:t>umumnya</a:t>
            </a:r>
            <a:r>
              <a:rPr lang="en-US" dirty="0" smtClean="0"/>
              <a:t> </a:t>
            </a:r>
            <a:r>
              <a:rPr lang="en-US" dirty="0" err="1" smtClean="0"/>
              <a:t>lebih</a:t>
            </a:r>
            <a:r>
              <a:rPr lang="en-US" dirty="0" smtClean="0"/>
              <a:t> </a:t>
            </a:r>
            <a:r>
              <a:rPr lang="en-US" dirty="0" err="1" smtClean="0"/>
              <a:t>efisien</a:t>
            </a:r>
            <a:r>
              <a:rPr lang="en-US" dirty="0" smtClean="0"/>
              <a:t> </a:t>
            </a:r>
            <a:r>
              <a:rPr lang="en-US" dirty="0" err="1" smtClean="0"/>
              <a:t>dibandingkan</a:t>
            </a:r>
            <a:r>
              <a:rPr lang="en-US" dirty="0" smtClean="0"/>
              <a:t> </a:t>
            </a:r>
            <a:r>
              <a:rPr lang="en-US" dirty="0" err="1" smtClean="0"/>
              <a:t>dengan</a:t>
            </a:r>
            <a:r>
              <a:rPr lang="en-US" dirty="0" smtClean="0"/>
              <a:t> TDM </a:t>
            </a:r>
            <a:r>
              <a:rPr lang="en-US" dirty="0" err="1" smtClean="0"/>
              <a:t>Sinkron</a:t>
            </a:r>
            <a:r>
              <a:rPr lang="en-US" dirty="0" smtClean="0"/>
              <a:t> </a:t>
            </a:r>
            <a:r>
              <a:rPr lang="en-US" dirty="0" err="1" smtClean="0"/>
              <a:t>sebagai</a:t>
            </a:r>
            <a:r>
              <a:rPr lang="en-US" dirty="0" smtClean="0"/>
              <a:t> </a:t>
            </a:r>
            <a:r>
              <a:rPr lang="en-US" dirty="0" err="1" smtClean="0"/>
              <a:t>pendukung</a:t>
            </a:r>
            <a:r>
              <a:rPr lang="en-US" dirty="0" smtClean="0"/>
              <a:t> terminal</a:t>
            </a:r>
          </a:p>
          <a:p>
            <a:pPr>
              <a:lnSpc>
                <a:spcPct val="160000"/>
              </a:lnSpc>
            </a:pPr>
            <a:r>
              <a:rPr lang="en-US" dirty="0" err="1" smtClean="0"/>
              <a:t>Dengan</a:t>
            </a:r>
            <a:r>
              <a:rPr lang="en-US" dirty="0" smtClean="0"/>
              <a:t> TDM </a:t>
            </a:r>
            <a:r>
              <a:rPr lang="en-US" dirty="0" err="1" smtClean="0"/>
              <a:t>statistik</a:t>
            </a:r>
            <a:r>
              <a:rPr lang="en-US" dirty="0" smtClean="0"/>
              <a:t>, slot </a:t>
            </a:r>
            <a:r>
              <a:rPr lang="en-US" dirty="0" err="1" smtClean="0"/>
              <a:t>waktu</a:t>
            </a:r>
            <a:r>
              <a:rPr lang="en-US" dirty="0" smtClean="0"/>
              <a:t> </a:t>
            </a:r>
            <a:r>
              <a:rPr lang="en-US" dirty="0" err="1" smtClean="0"/>
              <a:t>tidak</a:t>
            </a:r>
            <a:r>
              <a:rPr lang="en-US" dirty="0" smtClean="0"/>
              <a:t> </a:t>
            </a:r>
            <a:r>
              <a:rPr lang="en-US" dirty="0" err="1" smtClean="0"/>
              <a:t>ditetapkan</a:t>
            </a:r>
            <a:r>
              <a:rPr lang="en-US" dirty="0" smtClean="0"/>
              <a:t> </a:t>
            </a:r>
            <a:r>
              <a:rPr lang="en-US" dirty="0" err="1" smtClean="0"/>
              <a:t>terlebih</a:t>
            </a:r>
            <a:r>
              <a:rPr lang="en-US" dirty="0" smtClean="0"/>
              <a:t> </a:t>
            </a:r>
            <a:r>
              <a:rPr lang="en-US" dirty="0" err="1" smtClean="0"/>
              <a:t>dahulu</a:t>
            </a:r>
            <a:r>
              <a:rPr lang="en-US" dirty="0" smtClean="0"/>
              <a:t> </a:t>
            </a:r>
            <a:r>
              <a:rPr lang="en-US" dirty="0" err="1" smtClean="0"/>
              <a:t>untuk</a:t>
            </a:r>
            <a:r>
              <a:rPr lang="en-US" dirty="0" smtClean="0"/>
              <a:t> </a:t>
            </a:r>
            <a:r>
              <a:rPr lang="en-US" dirty="0" err="1" smtClean="0"/>
              <a:t>sumber-sumber</a:t>
            </a:r>
            <a:r>
              <a:rPr lang="en-US" dirty="0" smtClean="0"/>
              <a:t> data </a:t>
            </a:r>
            <a:r>
              <a:rPr lang="en-US" dirty="0" err="1" smtClean="0"/>
              <a:t>tertentu</a:t>
            </a:r>
            <a:r>
              <a:rPr lang="en-US" dirty="0" smtClean="0"/>
              <a:t>, </a:t>
            </a:r>
            <a:r>
              <a:rPr lang="en-US" dirty="0" err="1" smtClean="0"/>
              <a:t>melainkan</a:t>
            </a:r>
            <a:r>
              <a:rPr lang="en-US" dirty="0" smtClean="0"/>
              <a:t> data </a:t>
            </a:r>
            <a:r>
              <a:rPr lang="en-US" dirty="0" err="1" smtClean="0"/>
              <a:t>dibuffer</a:t>
            </a:r>
            <a:r>
              <a:rPr lang="en-US" dirty="0" smtClean="0"/>
              <a:t> </a:t>
            </a:r>
            <a:r>
              <a:rPr lang="en-US" dirty="0" err="1" smtClean="0"/>
              <a:t>dan</a:t>
            </a:r>
            <a:r>
              <a:rPr lang="en-US" dirty="0" smtClean="0"/>
              <a:t> </a:t>
            </a:r>
            <a:r>
              <a:rPr lang="en-US" dirty="0" err="1" smtClean="0"/>
              <a:t>ditransmisi</a:t>
            </a:r>
            <a:r>
              <a:rPr lang="en-US" dirty="0" smtClean="0"/>
              <a:t> </a:t>
            </a:r>
            <a:r>
              <a:rPr lang="en-US" dirty="0" err="1" smtClean="0"/>
              <a:t>secepat</a:t>
            </a:r>
            <a:r>
              <a:rPr lang="en-US" dirty="0" smtClean="0"/>
              <a:t> </a:t>
            </a:r>
            <a:r>
              <a:rPr lang="en-US" dirty="0" err="1" smtClean="0"/>
              <a:t>mungkin</a:t>
            </a:r>
            <a:r>
              <a:rPr lang="en-US" dirty="0" smtClean="0"/>
              <a:t> </a:t>
            </a:r>
            <a:r>
              <a:rPr lang="en-US" dirty="0" err="1" smtClean="0"/>
              <a:t>menggunakan</a:t>
            </a:r>
            <a:r>
              <a:rPr lang="en-US" dirty="0" smtClean="0"/>
              <a:t> slot </a:t>
            </a:r>
            <a:r>
              <a:rPr lang="en-US" dirty="0" err="1" smtClean="0"/>
              <a:t>waktu</a:t>
            </a:r>
            <a:r>
              <a:rPr lang="en-US" dirty="0" smtClean="0"/>
              <a:t> yang </a:t>
            </a:r>
            <a:r>
              <a:rPr lang="en-US" dirty="0" err="1" smtClean="0"/>
              <a:t>tersedia</a:t>
            </a:r>
            <a:endParaRPr lang="en-SG"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B1F613A-8DA2-42C1-A58D-9822782835AC}"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57</a:t>
            </a:fld>
            <a:endParaRPr lang="en-SG" dirty="0"/>
          </a:p>
        </p:txBody>
      </p:sp>
      <p:sp>
        <p:nvSpPr>
          <p:cNvPr id="2" name="Title 1"/>
          <p:cNvSpPr>
            <a:spLocks noGrp="1"/>
          </p:cNvSpPr>
          <p:nvPr>
            <p:ph type="title" idx="4294967295"/>
          </p:nvPr>
        </p:nvSpPr>
        <p:spPr>
          <a:xfrm>
            <a:off x="2028825" y="214313"/>
            <a:ext cx="7115175" cy="1143000"/>
          </a:xfrm>
        </p:spPr>
        <p:txBody>
          <a:bodyPr>
            <a:normAutofit fontScale="90000"/>
          </a:bodyPr>
          <a:lstStyle/>
          <a:p>
            <a:r>
              <a:rPr lang="en-US" dirty="0" smtClean="0"/>
              <a:t>Statistical Time Division Multiplexing</a:t>
            </a:r>
            <a:endParaRPr lang="en-SG" dirty="0"/>
          </a:p>
        </p:txBody>
      </p:sp>
      <p:sp>
        <p:nvSpPr>
          <p:cNvPr id="3" name="Content Placeholder 2"/>
          <p:cNvSpPr>
            <a:spLocks noGrp="1"/>
          </p:cNvSpPr>
          <p:nvPr>
            <p:ph idx="4294967295"/>
          </p:nvPr>
        </p:nvSpPr>
        <p:spPr>
          <a:xfrm>
            <a:off x="0" y="1600200"/>
            <a:ext cx="8329613" cy="4525963"/>
          </a:xfrm>
        </p:spPr>
        <p:txBody>
          <a:bodyPr>
            <a:normAutofit/>
          </a:bodyPr>
          <a:lstStyle/>
          <a:p>
            <a:pPr>
              <a:spcBef>
                <a:spcPct val="50000"/>
              </a:spcBef>
            </a:pPr>
            <a:r>
              <a:rPr lang="en-US" sz="2800" dirty="0" smtClean="0"/>
              <a:t>A statistical multiplexor transmits only the data from active workstations (</a:t>
            </a:r>
            <a:r>
              <a:rPr lang="en-US" sz="2800" i="1" dirty="0" smtClean="0"/>
              <a:t>or why work when you don’t have to</a:t>
            </a:r>
            <a:r>
              <a:rPr lang="en-US" sz="2800" dirty="0" smtClean="0"/>
              <a:t>).</a:t>
            </a:r>
          </a:p>
          <a:p>
            <a:pPr>
              <a:spcBef>
                <a:spcPct val="50000"/>
              </a:spcBef>
            </a:pPr>
            <a:r>
              <a:rPr lang="en-US" sz="2800" dirty="0" smtClean="0"/>
              <a:t>If a workstation is not active, no space is wasted on the multiplexed stream.</a:t>
            </a:r>
          </a:p>
          <a:p>
            <a:pPr>
              <a:spcBef>
                <a:spcPct val="50000"/>
              </a:spcBef>
            </a:pPr>
            <a:r>
              <a:rPr lang="en-US" sz="2800" dirty="0" smtClean="0"/>
              <a:t>A statistical multiplexor accepts the incoming data streams and creates a frame containing only the data to be transmitted.</a:t>
            </a:r>
          </a:p>
          <a:p>
            <a:endParaRPr lang="en-SG" sz="28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E11BB17-F960-487A-9AE4-7E6459F5EF0C}"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58</a:t>
            </a:fld>
            <a:endParaRPr lang="en-SG" dirty="0"/>
          </a:p>
        </p:txBody>
      </p:sp>
      <p:pic>
        <p:nvPicPr>
          <p:cNvPr id="7" name="Picture 7" descr="FIG5-09"/>
          <p:cNvPicPr>
            <a:picLocks noChangeAspect="1" noChangeArrowheads="1"/>
          </p:cNvPicPr>
          <p:nvPr/>
        </p:nvPicPr>
        <p:blipFill>
          <a:blip r:embed="rId2"/>
          <a:srcRect/>
          <a:stretch>
            <a:fillRect/>
          </a:stretch>
        </p:blipFill>
        <p:spPr bwMode="auto">
          <a:xfrm>
            <a:off x="1223690" y="1519238"/>
            <a:ext cx="6848772" cy="4767282"/>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8FD4F2A-EC85-4861-9DD8-74B39F519E6E}"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59</a:t>
            </a:fld>
            <a:endParaRPr lang="en-SG" dirty="0"/>
          </a:p>
        </p:txBody>
      </p:sp>
      <p:sp>
        <p:nvSpPr>
          <p:cNvPr id="9" name="Content Placeholder 8"/>
          <p:cNvSpPr>
            <a:spLocks noGrp="1"/>
          </p:cNvSpPr>
          <p:nvPr>
            <p:ph idx="4294967295"/>
          </p:nvPr>
        </p:nvSpPr>
        <p:spPr>
          <a:xfrm>
            <a:off x="0" y="1600200"/>
            <a:ext cx="8329613" cy="685800"/>
          </a:xfrm>
        </p:spPr>
        <p:txBody>
          <a:bodyPr>
            <a:normAutofit/>
          </a:bodyPr>
          <a:lstStyle/>
          <a:p>
            <a:r>
              <a:rPr lang="en-US" dirty="0" smtClean="0"/>
              <a:t>To identify each piece of data, an address is included.</a:t>
            </a:r>
          </a:p>
          <a:p>
            <a:endParaRPr lang="en-SG" dirty="0"/>
          </a:p>
        </p:txBody>
      </p:sp>
      <p:pic>
        <p:nvPicPr>
          <p:cNvPr id="7" name="Picture 9" descr="FIG5-10"/>
          <p:cNvPicPr>
            <a:picLocks noChangeAspect="1" noChangeArrowheads="1"/>
          </p:cNvPicPr>
          <p:nvPr/>
        </p:nvPicPr>
        <p:blipFill>
          <a:blip r:embed="rId2"/>
          <a:srcRect/>
          <a:stretch>
            <a:fillRect/>
          </a:stretch>
        </p:blipFill>
        <p:spPr bwMode="auto">
          <a:xfrm>
            <a:off x="1500166" y="1857364"/>
            <a:ext cx="6529406" cy="416089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70C5356-16FB-4EED-9FD9-CC859CA60418}"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6</a:t>
            </a:fld>
            <a:endParaRPr lang="en-SG" dirty="0"/>
          </a:p>
        </p:txBody>
      </p:sp>
      <p:sp>
        <p:nvSpPr>
          <p:cNvPr id="3" name="Content Placeholder 2"/>
          <p:cNvSpPr>
            <a:spLocks noGrp="1"/>
          </p:cNvSpPr>
          <p:nvPr>
            <p:ph idx="4294967295"/>
          </p:nvPr>
        </p:nvSpPr>
        <p:spPr>
          <a:xfrm>
            <a:off x="0" y="1600200"/>
            <a:ext cx="8329613" cy="4525963"/>
          </a:xfrm>
        </p:spPr>
        <p:txBody>
          <a:bodyPr>
            <a:normAutofit/>
          </a:bodyPr>
          <a:lstStyle/>
          <a:p>
            <a:pPr algn="just"/>
            <a:r>
              <a:rPr lang="en-US" sz="2800" dirty="0" err="1" smtClean="0"/>
              <a:t>Aplikasi</a:t>
            </a:r>
            <a:r>
              <a:rPr lang="en-US" sz="2800" dirty="0" smtClean="0"/>
              <a:t> Multiplexing yang </a:t>
            </a:r>
            <a:r>
              <a:rPr lang="en-US" sz="2800" dirty="0" err="1" smtClean="0"/>
              <a:t>umum</a:t>
            </a:r>
            <a:r>
              <a:rPr lang="en-US" sz="2800" dirty="0" smtClean="0"/>
              <a:t> </a:t>
            </a:r>
            <a:r>
              <a:rPr lang="en-US" sz="2800" dirty="0" err="1" smtClean="0"/>
              <a:t>adalah</a:t>
            </a:r>
            <a:r>
              <a:rPr lang="en-US" sz="2800" dirty="0" smtClean="0"/>
              <a:t> </a:t>
            </a:r>
            <a:r>
              <a:rPr lang="en-US" sz="2800" dirty="0" err="1" smtClean="0"/>
              <a:t>komunikasi</a:t>
            </a:r>
            <a:r>
              <a:rPr lang="en-US" sz="2800" dirty="0" smtClean="0"/>
              <a:t> </a:t>
            </a:r>
            <a:r>
              <a:rPr lang="en-US" sz="2800" dirty="0" err="1" smtClean="0"/>
              <a:t>jarak</a:t>
            </a:r>
            <a:r>
              <a:rPr lang="en-US" sz="2800" dirty="0" smtClean="0"/>
              <a:t> </a:t>
            </a:r>
            <a:r>
              <a:rPr lang="en-US" sz="2800" dirty="0" err="1" smtClean="0"/>
              <a:t>jauh</a:t>
            </a:r>
            <a:r>
              <a:rPr lang="en-US" sz="2800" dirty="0" smtClean="0"/>
              <a:t>.</a:t>
            </a:r>
          </a:p>
          <a:p>
            <a:pPr algn="just"/>
            <a:r>
              <a:rPr lang="en-US" sz="2800" dirty="0" smtClean="0"/>
              <a:t>Media </a:t>
            </a:r>
            <a:r>
              <a:rPr lang="en-US" sz="2800" dirty="0" err="1" smtClean="0"/>
              <a:t>utama</a:t>
            </a:r>
            <a:r>
              <a:rPr lang="en-US" sz="2800" dirty="0" smtClean="0"/>
              <a:t> </a:t>
            </a:r>
            <a:r>
              <a:rPr lang="en-US" sz="2800" dirty="0" err="1" smtClean="0"/>
              <a:t>pada</a:t>
            </a:r>
            <a:r>
              <a:rPr lang="en-US" sz="2800" dirty="0" smtClean="0"/>
              <a:t> </a:t>
            </a:r>
            <a:r>
              <a:rPr lang="en-US" sz="2800" dirty="0" err="1" smtClean="0"/>
              <a:t>jaringan</a:t>
            </a:r>
            <a:r>
              <a:rPr lang="en-US" sz="2800" dirty="0" smtClean="0"/>
              <a:t> </a:t>
            </a:r>
            <a:r>
              <a:rPr lang="en-US" sz="2800" dirty="0" err="1" smtClean="0"/>
              <a:t>jarak</a:t>
            </a:r>
            <a:r>
              <a:rPr lang="en-US" sz="2800" dirty="0" smtClean="0"/>
              <a:t> </a:t>
            </a:r>
            <a:r>
              <a:rPr lang="en-US" sz="2800" dirty="0" err="1" smtClean="0"/>
              <a:t>jauh</a:t>
            </a:r>
            <a:r>
              <a:rPr lang="en-US" sz="2800" dirty="0" smtClean="0"/>
              <a:t> </a:t>
            </a:r>
            <a:r>
              <a:rPr lang="en-US" sz="2800" dirty="0" err="1" smtClean="0"/>
              <a:t>adalah</a:t>
            </a:r>
            <a:r>
              <a:rPr lang="en-US" sz="2800" dirty="0" smtClean="0"/>
              <a:t> fiber </a:t>
            </a:r>
            <a:r>
              <a:rPr lang="en-US" sz="2800" dirty="0" err="1" smtClean="0"/>
              <a:t>optik</a:t>
            </a:r>
            <a:r>
              <a:rPr lang="en-US" sz="2800" dirty="0" smtClean="0"/>
              <a:t>, </a:t>
            </a:r>
            <a:r>
              <a:rPr lang="en-US" sz="2800" dirty="0" err="1" smtClean="0"/>
              <a:t>koaksial</a:t>
            </a:r>
            <a:r>
              <a:rPr lang="en-US" sz="2800" dirty="0" smtClean="0"/>
              <a:t>, </a:t>
            </a:r>
            <a:r>
              <a:rPr lang="en-US" sz="2800" dirty="0" err="1" smtClean="0"/>
              <a:t>atau</a:t>
            </a:r>
            <a:r>
              <a:rPr lang="en-US" sz="2800" dirty="0" smtClean="0"/>
              <a:t> </a:t>
            </a:r>
            <a:r>
              <a:rPr lang="en-US" sz="2800" dirty="0" err="1" smtClean="0"/>
              <a:t>gelombang</a:t>
            </a:r>
            <a:r>
              <a:rPr lang="en-US" sz="2800" dirty="0" smtClean="0"/>
              <a:t> </a:t>
            </a:r>
            <a:r>
              <a:rPr lang="en-US" sz="2800" dirty="0" err="1" smtClean="0"/>
              <a:t>mikro</a:t>
            </a:r>
            <a:endParaRPr lang="en-US" sz="2800" dirty="0" smtClean="0"/>
          </a:p>
          <a:p>
            <a:pPr algn="just"/>
            <a:r>
              <a:rPr lang="en-US" sz="2800" dirty="0" smtClean="0"/>
              <a:t>Link </a:t>
            </a:r>
            <a:r>
              <a:rPr lang="en-US" sz="2800" dirty="0" err="1" smtClean="0"/>
              <a:t>ini</a:t>
            </a:r>
            <a:r>
              <a:rPr lang="en-US" sz="2800" dirty="0" smtClean="0"/>
              <a:t> </a:t>
            </a:r>
            <a:r>
              <a:rPr lang="en-US" sz="2800" dirty="0" err="1" smtClean="0"/>
              <a:t>dapat</a:t>
            </a:r>
            <a:r>
              <a:rPr lang="en-US" sz="2800" dirty="0" smtClean="0"/>
              <a:t> </a:t>
            </a:r>
            <a:r>
              <a:rPr lang="en-US" sz="2800" dirty="0" err="1" smtClean="0"/>
              <a:t>membawa</a:t>
            </a:r>
            <a:r>
              <a:rPr lang="en-US" sz="2800" dirty="0" smtClean="0"/>
              <a:t> </a:t>
            </a:r>
            <a:r>
              <a:rPr lang="en-US" sz="2800" dirty="0" err="1" smtClean="0"/>
              <a:t>sejumlah</a:t>
            </a:r>
            <a:r>
              <a:rPr lang="en-US" sz="2800" dirty="0" smtClean="0"/>
              <a:t> </a:t>
            </a:r>
            <a:r>
              <a:rPr lang="en-US" sz="2800" dirty="0" err="1" smtClean="0"/>
              <a:t>besar</a:t>
            </a:r>
            <a:r>
              <a:rPr lang="en-US" sz="2800" dirty="0" smtClean="0"/>
              <a:t> </a:t>
            </a:r>
            <a:r>
              <a:rPr lang="en-US" sz="2800" dirty="0" err="1" smtClean="0"/>
              <a:t>transmisi</a:t>
            </a:r>
            <a:r>
              <a:rPr lang="en-US" sz="2800" dirty="0" smtClean="0"/>
              <a:t> </a:t>
            </a:r>
            <a:r>
              <a:rPr lang="en-US" sz="2800" dirty="0" err="1" smtClean="0"/>
              <a:t>suara</a:t>
            </a:r>
            <a:r>
              <a:rPr lang="en-US" sz="2800" dirty="0" smtClean="0"/>
              <a:t> </a:t>
            </a:r>
            <a:r>
              <a:rPr lang="en-US" sz="2800" dirty="0" err="1" smtClean="0"/>
              <a:t>dan</a:t>
            </a:r>
            <a:r>
              <a:rPr lang="en-US" sz="2800" dirty="0" smtClean="0"/>
              <a:t> data </a:t>
            </a:r>
            <a:r>
              <a:rPr lang="en-US" sz="2800" dirty="0" err="1" smtClean="0"/>
              <a:t>secara</a:t>
            </a:r>
            <a:r>
              <a:rPr lang="en-US" sz="2800" dirty="0" smtClean="0"/>
              <a:t> </a:t>
            </a:r>
            <a:r>
              <a:rPr lang="en-US" sz="2800" dirty="0" err="1" smtClean="0"/>
              <a:t>simultan</a:t>
            </a:r>
            <a:r>
              <a:rPr lang="en-US" sz="2800" dirty="0" smtClean="0"/>
              <a:t> </a:t>
            </a:r>
            <a:r>
              <a:rPr lang="en-US" sz="2800" dirty="0" err="1" smtClean="0"/>
              <a:t>menggunakan</a:t>
            </a:r>
            <a:r>
              <a:rPr lang="en-US" sz="2800" dirty="0" smtClean="0"/>
              <a:t> multiplexing.</a:t>
            </a:r>
            <a:endParaRPr lang="en-SG" sz="2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149B1BB-EE7B-4C42-BF09-EF9201173B9F}"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60</a:t>
            </a:fld>
            <a:endParaRPr lang="en-SG" dirty="0"/>
          </a:p>
        </p:txBody>
      </p:sp>
      <p:sp>
        <p:nvSpPr>
          <p:cNvPr id="3" name="Content Placeholder 2"/>
          <p:cNvSpPr>
            <a:spLocks noGrp="1"/>
          </p:cNvSpPr>
          <p:nvPr>
            <p:ph idx="4294967295"/>
          </p:nvPr>
        </p:nvSpPr>
        <p:spPr>
          <a:xfrm>
            <a:off x="0" y="1600200"/>
            <a:ext cx="8329613" cy="757238"/>
          </a:xfrm>
        </p:spPr>
        <p:txBody>
          <a:bodyPr>
            <a:normAutofit fontScale="92500" lnSpcReduction="20000"/>
          </a:bodyPr>
          <a:lstStyle/>
          <a:p>
            <a:r>
              <a:rPr lang="en-US" sz="2800" dirty="0" smtClean="0"/>
              <a:t>If the data is of variable size, a length is also included.</a:t>
            </a:r>
          </a:p>
          <a:p>
            <a:endParaRPr lang="en-SG" sz="3600" dirty="0"/>
          </a:p>
        </p:txBody>
      </p:sp>
      <p:pic>
        <p:nvPicPr>
          <p:cNvPr id="7" name="Picture 9" descr="FIG5-11"/>
          <p:cNvPicPr>
            <a:picLocks noChangeAspect="1" noChangeArrowheads="1"/>
          </p:cNvPicPr>
          <p:nvPr/>
        </p:nvPicPr>
        <p:blipFill>
          <a:blip r:embed="rId2"/>
          <a:srcRect/>
          <a:stretch>
            <a:fillRect/>
          </a:stretch>
        </p:blipFill>
        <p:spPr bwMode="auto">
          <a:xfrm>
            <a:off x="1071538" y="1547308"/>
            <a:ext cx="7072362" cy="4739212"/>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8909B24-21C0-4745-9EBE-D2E4C38DC584}"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61</a:t>
            </a:fld>
            <a:endParaRPr lang="en-SG" dirty="0"/>
          </a:p>
        </p:txBody>
      </p:sp>
      <p:sp>
        <p:nvSpPr>
          <p:cNvPr id="9" name="Content Placeholder 8"/>
          <p:cNvSpPr>
            <a:spLocks noGrp="1"/>
          </p:cNvSpPr>
          <p:nvPr>
            <p:ph idx="4294967295"/>
          </p:nvPr>
        </p:nvSpPr>
        <p:spPr>
          <a:xfrm>
            <a:off x="0" y="1600200"/>
            <a:ext cx="8329613" cy="757238"/>
          </a:xfrm>
        </p:spPr>
        <p:txBody>
          <a:bodyPr>
            <a:normAutofit fontScale="85000" lnSpcReduction="20000"/>
          </a:bodyPr>
          <a:lstStyle/>
          <a:p>
            <a:r>
              <a:rPr lang="en-US" dirty="0" smtClean="0"/>
              <a:t>More precisely, the transmitted frame contains a collection of data groups.</a:t>
            </a:r>
          </a:p>
          <a:p>
            <a:endParaRPr lang="en-SG" dirty="0"/>
          </a:p>
        </p:txBody>
      </p:sp>
      <p:pic>
        <p:nvPicPr>
          <p:cNvPr id="7" name="Picture 9" descr="FIG5-12"/>
          <p:cNvPicPr>
            <a:picLocks noChangeAspect="1" noChangeArrowheads="1"/>
          </p:cNvPicPr>
          <p:nvPr/>
        </p:nvPicPr>
        <p:blipFill>
          <a:blip r:embed="rId2"/>
          <a:srcRect/>
          <a:stretch>
            <a:fillRect/>
          </a:stretch>
        </p:blipFill>
        <p:spPr bwMode="auto">
          <a:xfrm>
            <a:off x="714348" y="1500174"/>
            <a:ext cx="7772400" cy="472440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AC78D58-84B2-490B-A9D4-E2064BBBCA4D}"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62</a:t>
            </a:fld>
            <a:endParaRPr lang="en-SG" dirty="0"/>
          </a:p>
        </p:txBody>
      </p:sp>
      <p:sp>
        <p:nvSpPr>
          <p:cNvPr id="2" name="Title 1"/>
          <p:cNvSpPr>
            <a:spLocks noGrp="1"/>
          </p:cNvSpPr>
          <p:nvPr>
            <p:ph type="title" idx="4294967295"/>
          </p:nvPr>
        </p:nvSpPr>
        <p:spPr>
          <a:xfrm>
            <a:off x="2028825" y="214313"/>
            <a:ext cx="7115175" cy="1143000"/>
          </a:xfrm>
        </p:spPr>
        <p:txBody>
          <a:bodyPr>
            <a:normAutofit fontScale="90000"/>
          </a:bodyPr>
          <a:lstStyle/>
          <a:p>
            <a:r>
              <a:rPr lang="en-US" dirty="0" smtClean="0"/>
              <a:t>Statistical Time Division Multiplexing</a:t>
            </a:r>
            <a:endParaRPr lang="en-SG" dirty="0"/>
          </a:p>
        </p:txBody>
      </p:sp>
      <p:sp>
        <p:nvSpPr>
          <p:cNvPr id="3" name="Content Placeholder 2"/>
          <p:cNvSpPr>
            <a:spLocks noGrp="1"/>
          </p:cNvSpPr>
          <p:nvPr>
            <p:ph idx="4294967295"/>
          </p:nvPr>
        </p:nvSpPr>
        <p:spPr>
          <a:xfrm>
            <a:off x="0" y="1600200"/>
            <a:ext cx="8329613" cy="4525963"/>
          </a:xfrm>
        </p:spPr>
        <p:txBody>
          <a:bodyPr>
            <a:normAutofit fontScale="92500" lnSpcReduction="10000"/>
          </a:bodyPr>
          <a:lstStyle/>
          <a:p>
            <a:pPr>
              <a:lnSpc>
                <a:spcPct val="150000"/>
              </a:lnSpc>
              <a:spcBef>
                <a:spcPct val="50000"/>
              </a:spcBef>
            </a:pPr>
            <a:r>
              <a:rPr lang="en-US" dirty="0" smtClean="0"/>
              <a:t>A statistical multiplexor does not require a line over as high a speed line as synchronous time division multiplexing since STDM does not assume all sources will transmit all of the time!</a:t>
            </a:r>
          </a:p>
          <a:p>
            <a:pPr>
              <a:lnSpc>
                <a:spcPct val="150000"/>
              </a:lnSpc>
              <a:spcBef>
                <a:spcPct val="50000"/>
              </a:spcBef>
            </a:pPr>
            <a:r>
              <a:rPr lang="en-US" dirty="0" smtClean="0"/>
              <a:t>Good for low bandwidth lines (used for LANs)</a:t>
            </a:r>
          </a:p>
          <a:p>
            <a:pPr>
              <a:lnSpc>
                <a:spcPct val="150000"/>
              </a:lnSpc>
              <a:spcBef>
                <a:spcPct val="50000"/>
              </a:spcBef>
            </a:pPr>
            <a:r>
              <a:rPr lang="en-US" i="1" dirty="0" smtClean="0">
                <a:solidFill>
                  <a:srgbClr val="FF0066"/>
                </a:solidFill>
              </a:rPr>
              <a:t>Much more efficient use of bandwidth!</a:t>
            </a:r>
          </a:p>
          <a:p>
            <a:pPr>
              <a:lnSpc>
                <a:spcPct val="150000"/>
              </a:lnSpc>
            </a:pPr>
            <a:endParaRPr lang="en-SG"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F14C5-C94D-497F-941E-05688FCDE07A}"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63</a:t>
            </a:fld>
            <a:endParaRPr lang="en-SG" dirty="0"/>
          </a:p>
        </p:txBody>
      </p:sp>
      <p:sp>
        <p:nvSpPr>
          <p:cNvPr id="7" name="Title 6"/>
          <p:cNvSpPr>
            <a:spLocks noGrp="1"/>
          </p:cNvSpPr>
          <p:nvPr>
            <p:ph type="title" idx="4294967295"/>
          </p:nvPr>
        </p:nvSpPr>
        <p:spPr>
          <a:xfrm>
            <a:off x="1371600" y="4406900"/>
            <a:ext cx="7772400" cy="1362075"/>
          </a:xfrm>
        </p:spPr>
        <p:txBody>
          <a:bodyPr>
            <a:normAutofit fontScale="90000"/>
          </a:bodyPr>
          <a:lstStyle/>
          <a:p>
            <a:r>
              <a:rPr lang="en-US" dirty="0" smtClean="0"/>
              <a:t>Wavelength division multiplexing (WDM)</a:t>
            </a:r>
            <a:endParaRPr lang="en-SG"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A94DA7D-D770-4CCD-B486-317C2FD621E0}"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64</a:t>
            </a:fld>
            <a:endParaRPr lang="en-SG" dirty="0"/>
          </a:p>
        </p:txBody>
      </p:sp>
      <p:sp>
        <p:nvSpPr>
          <p:cNvPr id="2" name="Title 1"/>
          <p:cNvSpPr>
            <a:spLocks noGrp="1"/>
          </p:cNvSpPr>
          <p:nvPr>
            <p:ph type="title" idx="4294967295"/>
          </p:nvPr>
        </p:nvSpPr>
        <p:spPr>
          <a:xfrm>
            <a:off x="2028825" y="214313"/>
            <a:ext cx="7115175" cy="1143000"/>
          </a:xfrm>
        </p:spPr>
        <p:txBody>
          <a:bodyPr>
            <a:normAutofit fontScale="90000"/>
          </a:bodyPr>
          <a:lstStyle/>
          <a:p>
            <a:r>
              <a:rPr lang="en-US" dirty="0" smtClean="0"/>
              <a:t>Wavelength Division Multiplexing (WDM)</a:t>
            </a:r>
            <a:endParaRPr lang="en-SG" dirty="0"/>
          </a:p>
        </p:txBody>
      </p:sp>
      <p:sp>
        <p:nvSpPr>
          <p:cNvPr id="3" name="Content Placeholder 2"/>
          <p:cNvSpPr>
            <a:spLocks noGrp="1"/>
          </p:cNvSpPr>
          <p:nvPr>
            <p:ph idx="4294967295"/>
          </p:nvPr>
        </p:nvSpPr>
        <p:spPr>
          <a:xfrm>
            <a:off x="0" y="1600200"/>
            <a:ext cx="8329613" cy="1757363"/>
          </a:xfrm>
        </p:spPr>
        <p:txBody>
          <a:bodyPr>
            <a:normAutofit lnSpcReduction="10000"/>
          </a:bodyPr>
          <a:lstStyle/>
          <a:p>
            <a:pPr>
              <a:spcBef>
                <a:spcPct val="50000"/>
              </a:spcBef>
            </a:pPr>
            <a:r>
              <a:rPr lang="en-US" dirty="0" smtClean="0"/>
              <a:t>Give each message a different wavelength (frequency)</a:t>
            </a:r>
          </a:p>
          <a:p>
            <a:pPr>
              <a:spcBef>
                <a:spcPct val="50000"/>
              </a:spcBef>
            </a:pPr>
            <a:r>
              <a:rPr lang="en-US" dirty="0" smtClean="0"/>
              <a:t>Easy to do with fiber optics and optical sources</a:t>
            </a:r>
          </a:p>
          <a:p>
            <a:endParaRPr lang="en-SG" dirty="0"/>
          </a:p>
        </p:txBody>
      </p:sp>
      <p:pic>
        <p:nvPicPr>
          <p:cNvPr id="7" name="Picture 4" descr="DWDM mux"/>
          <p:cNvPicPr>
            <a:picLocks noChangeAspect="1" noChangeArrowheads="1"/>
          </p:cNvPicPr>
          <p:nvPr/>
        </p:nvPicPr>
        <p:blipFill>
          <a:blip r:embed="rId2"/>
          <a:srcRect/>
          <a:stretch>
            <a:fillRect/>
          </a:stretch>
        </p:blipFill>
        <p:spPr bwMode="auto">
          <a:xfrm>
            <a:off x="1714480" y="3643314"/>
            <a:ext cx="5921392" cy="2196298"/>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C11767B-9E54-4367-838B-66C440320FEE}"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65</a:t>
            </a:fld>
            <a:endParaRPr lang="en-SG" dirty="0"/>
          </a:p>
        </p:txBody>
      </p:sp>
      <p:sp>
        <p:nvSpPr>
          <p:cNvPr id="2" name="Title 1"/>
          <p:cNvSpPr>
            <a:spLocks noGrp="1"/>
          </p:cNvSpPr>
          <p:nvPr>
            <p:ph type="title" idx="4294967295"/>
          </p:nvPr>
        </p:nvSpPr>
        <p:spPr>
          <a:xfrm>
            <a:off x="2028825" y="214313"/>
            <a:ext cx="7115175" cy="1143000"/>
          </a:xfrm>
        </p:spPr>
        <p:txBody>
          <a:bodyPr>
            <a:normAutofit fontScale="90000"/>
          </a:bodyPr>
          <a:lstStyle/>
          <a:p>
            <a:r>
              <a:rPr lang="en-US" dirty="0" smtClean="0"/>
              <a:t>Dense Wavelength Division Multiplexing (DWDM)</a:t>
            </a:r>
            <a:endParaRPr lang="en-SG" dirty="0"/>
          </a:p>
        </p:txBody>
      </p:sp>
      <p:sp>
        <p:nvSpPr>
          <p:cNvPr id="3" name="Content Placeholder 2"/>
          <p:cNvSpPr>
            <a:spLocks noGrp="1"/>
          </p:cNvSpPr>
          <p:nvPr>
            <p:ph idx="4294967295"/>
          </p:nvPr>
        </p:nvSpPr>
        <p:spPr>
          <a:xfrm>
            <a:off x="0" y="1600200"/>
            <a:ext cx="8329613" cy="4525963"/>
          </a:xfrm>
        </p:spPr>
        <p:txBody>
          <a:bodyPr>
            <a:normAutofit fontScale="85000" lnSpcReduction="20000"/>
          </a:bodyPr>
          <a:lstStyle/>
          <a:p>
            <a:pPr>
              <a:spcBef>
                <a:spcPct val="50000"/>
              </a:spcBef>
            </a:pPr>
            <a:r>
              <a:rPr lang="en-US" dirty="0" smtClean="0"/>
              <a:t>Dense wavelength division multiplexing is often called just wavelength division multiplexing </a:t>
            </a:r>
          </a:p>
          <a:p>
            <a:pPr>
              <a:spcBef>
                <a:spcPct val="50000"/>
              </a:spcBef>
            </a:pPr>
            <a:r>
              <a:rPr lang="en-US" dirty="0" smtClean="0"/>
              <a:t>Dense wavelength division multiplexing multiplexes multiple data streams onto a single fiber optic line.</a:t>
            </a:r>
          </a:p>
          <a:p>
            <a:pPr>
              <a:spcBef>
                <a:spcPct val="50000"/>
              </a:spcBef>
            </a:pPr>
            <a:r>
              <a:rPr lang="en-US" dirty="0" smtClean="0"/>
              <a:t>Different wavelength lasers (called lambdas) transmit the multiple signals.</a:t>
            </a:r>
          </a:p>
          <a:p>
            <a:pPr>
              <a:spcBef>
                <a:spcPct val="50000"/>
              </a:spcBef>
            </a:pPr>
            <a:r>
              <a:rPr lang="en-US" dirty="0" smtClean="0"/>
              <a:t>Each signal carried on the fiber can be transmitted at a different rate from the other signals.</a:t>
            </a:r>
          </a:p>
          <a:p>
            <a:pPr>
              <a:spcBef>
                <a:spcPct val="50000"/>
              </a:spcBef>
            </a:pPr>
            <a:r>
              <a:rPr lang="en-US" dirty="0" smtClean="0"/>
              <a:t>Dense wavelength division multiplexing combines many (30, 40, 50, 60, more?) onto one fiber.</a:t>
            </a:r>
          </a:p>
          <a:p>
            <a:pPr>
              <a:spcBef>
                <a:spcPct val="50000"/>
              </a:spcBef>
            </a:pPr>
            <a:endParaRPr lang="en-US" dirty="0" smtClean="0"/>
          </a:p>
          <a:p>
            <a:pPr>
              <a:buNone/>
            </a:pPr>
            <a:endParaRPr lang="en-SG"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A99072-F2DD-4E4F-8B5E-DA35EAC10F9F}"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66</a:t>
            </a:fld>
            <a:endParaRPr lang="en-SG" dirty="0"/>
          </a:p>
        </p:txBody>
      </p:sp>
      <p:pic>
        <p:nvPicPr>
          <p:cNvPr id="7" name="Picture 7" descr="FIG5-13"/>
          <p:cNvPicPr>
            <a:picLocks noGrp="1" noChangeAspect="1" noChangeArrowheads="1"/>
          </p:cNvPicPr>
          <p:nvPr>
            <p:ph idx="4294967295"/>
          </p:nvPr>
        </p:nvPicPr>
        <p:blipFill>
          <a:blip r:embed="rId2"/>
          <a:srcRect/>
          <a:stretch>
            <a:fillRect/>
          </a:stretch>
        </p:blipFill>
        <p:spPr bwMode="auto">
          <a:xfrm>
            <a:off x="0" y="1600200"/>
            <a:ext cx="6034088" cy="4525963"/>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E70AF47-1AB5-4A56-BEE8-513CDA4D8332}"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67</a:t>
            </a:fld>
            <a:endParaRPr lang="en-SG" dirty="0"/>
          </a:p>
        </p:txBody>
      </p:sp>
      <p:pic>
        <p:nvPicPr>
          <p:cNvPr id="7" name="Picture 8" descr="FIG5-14"/>
          <p:cNvPicPr>
            <a:picLocks noGrp="1" noChangeAspect="1" noChangeArrowheads="1"/>
          </p:cNvPicPr>
          <p:nvPr>
            <p:ph idx="4294967295"/>
          </p:nvPr>
        </p:nvPicPr>
        <p:blipFill>
          <a:blip r:embed="rId2"/>
          <a:srcRect/>
          <a:stretch>
            <a:fillRect/>
          </a:stretch>
        </p:blipFill>
        <p:spPr bwMode="auto">
          <a:xfrm>
            <a:off x="0" y="1643063"/>
            <a:ext cx="6034088" cy="4525962"/>
          </a:xfrm>
          <a:prstGeom prst="rect">
            <a:avLst/>
          </a:prstGeom>
          <a:noFill/>
        </p:spPr>
      </p:pic>
      <p:sp>
        <p:nvSpPr>
          <p:cNvPr id="8" name="TextBox 7"/>
          <p:cNvSpPr txBox="1"/>
          <p:nvPr/>
        </p:nvSpPr>
        <p:spPr>
          <a:xfrm>
            <a:off x="4714876" y="4786322"/>
            <a:ext cx="4214842" cy="954107"/>
          </a:xfrm>
          <a:prstGeom prst="rect">
            <a:avLst/>
          </a:prstGeom>
          <a:noFill/>
        </p:spPr>
        <p:txBody>
          <a:bodyPr wrap="square" rtlCol="0">
            <a:spAutoFit/>
          </a:bodyPr>
          <a:lstStyle/>
          <a:p>
            <a:pPr marL="342900" indent="-342900">
              <a:buFont typeface="Arial" pitchFamily="34" charset="0"/>
              <a:buChar char="•"/>
            </a:pPr>
            <a:r>
              <a:rPr lang="en-SG" sz="1400" dirty="0" smtClean="0">
                <a:latin typeface="Franklin Gothic Book" pitchFamily="34" charset="0"/>
              </a:rPr>
              <a:t>OC3 - 155 megabits per second (84 T1s) </a:t>
            </a:r>
          </a:p>
          <a:p>
            <a:pPr marL="342900" indent="-342900">
              <a:buFont typeface="Arial" pitchFamily="34" charset="0"/>
              <a:buChar char="•"/>
            </a:pPr>
            <a:r>
              <a:rPr lang="en-SG" sz="1400" dirty="0" smtClean="0">
                <a:latin typeface="Franklin Gothic Book" pitchFamily="34" charset="0"/>
              </a:rPr>
              <a:t>OC12 - 622 megabits per second (4 OC3s) </a:t>
            </a:r>
          </a:p>
          <a:p>
            <a:pPr marL="342900" indent="-342900">
              <a:buFont typeface="Arial" pitchFamily="34" charset="0"/>
              <a:buChar char="•"/>
            </a:pPr>
            <a:r>
              <a:rPr lang="en-SG" sz="1400" dirty="0" smtClean="0">
                <a:latin typeface="Franklin Gothic Book" pitchFamily="34" charset="0"/>
              </a:rPr>
              <a:t>OC48 - 2.5 gigabits per seconds (4 OC12s) OC192 - 9.6 gigabits per second (4 OC48s) </a:t>
            </a:r>
            <a:endParaRPr lang="en-SG" sz="1400" dirty="0">
              <a:latin typeface="Franklin Gothic Book"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B8AD425-8845-42DD-BFF5-359B05F4C4F5}"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68</a:t>
            </a:fld>
            <a:endParaRPr lang="en-SG" dirty="0"/>
          </a:p>
        </p:txBody>
      </p:sp>
      <p:sp>
        <p:nvSpPr>
          <p:cNvPr id="2" name="Title 1"/>
          <p:cNvSpPr>
            <a:spLocks noGrp="1"/>
          </p:cNvSpPr>
          <p:nvPr>
            <p:ph type="title" idx="4294967295"/>
          </p:nvPr>
        </p:nvSpPr>
        <p:spPr>
          <a:xfrm>
            <a:off x="2028825" y="214313"/>
            <a:ext cx="7115175" cy="1143000"/>
          </a:xfrm>
        </p:spPr>
        <p:txBody>
          <a:bodyPr/>
          <a:lstStyle/>
          <a:p>
            <a:r>
              <a:rPr lang="en-US" dirty="0" err="1" smtClean="0"/>
              <a:t>Sistem</a:t>
            </a:r>
            <a:r>
              <a:rPr lang="en-US" dirty="0" smtClean="0"/>
              <a:t> DWDM</a:t>
            </a:r>
            <a:endParaRPr lang="en-SG" dirty="0"/>
          </a:p>
        </p:txBody>
      </p:sp>
      <p:pic>
        <p:nvPicPr>
          <p:cNvPr id="7" name="Picture 4" descr="DWDMwebgraphic1"/>
          <p:cNvPicPr>
            <a:picLocks noGrp="1" noChangeAspect="1" noChangeArrowheads="1"/>
          </p:cNvPicPr>
          <p:nvPr>
            <p:ph idx="4294967295"/>
          </p:nvPr>
        </p:nvPicPr>
        <p:blipFill>
          <a:blip r:embed="rId2"/>
          <a:srcRect/>
          <a:stretch>
            <a:fillRect/>
          </a:stretch>
        </p:blipFill>
        <p:spPr bwMode="auto">
          <a:xfrm>
            <a:off x="0" y="2262188"/>
            <a:ext cx="6985000" cy="3200400"/>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EBD6D95-9ED1-4BB5-A700-82A5DC0E24DD}"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69</a:t>
            </a:fld>
            <a:endParaRPr lang="en-SG" dirty="0"/>
          </a:p>
        </p:txBody>
      </p:sp>
      <p:sp>
        <p:nvSpPr>
          <p:cNvPr id="7" name="Title 6"/>
          <p:cNvSpPr>
            <a:spLocks noGrp="1"/>
          </p:cNvSpPr>
          <p:nvPr>
            <p:ph type="title" idx="4294967295"/>
          </p:nvPr>
        </p:nvSpPr>
        <p:spPr>
          <a:xfrm>
            <a:off x="1371600" y="4406900"/>
            <a:ext cx="7772400" cy="1362075"/>
          </a:xfrm>
        </p:spPr>
        <p:txBody>
          <a:bodyPr/>
          <a:lstStyle/>
          <a:p>
            <a:r>
              <a:rPr lang="en-US" dirty="0" smtClean="0"/>
              <a:t>Code division multiplexing (CDM)</a:t>
            </a:r>
            <a:endParaRPr lang="en-SG"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EFF6CBB-3AE8-4594-BFA8-742C7AD98713}"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7</a:t>
            </a:fld>
            <a:endParaRPr lang="en-SG" dirty="0"/>
          </a:p>
        </p:txBody>
      </p:sp>
      <p:sp>
        <p:nvSpPr>
          <p:cNvPr id="2" name="Title 1"/>
          <p:cNvSpPr>
            <a:spLocks noGrp="1"/>
          </p:cNvSpPr>
          <p:nvPr>
            <p:ph type="title" idx="4294967295"/>
          </p:nvPr>
        </p:nvSpPr>
        <p:spPr>
          <a:xfrm>
            <a:off x="2028825" y="214313"/>
            <a:ext cx="7115175" cy="1143000"/>
          </a:xfrm>
        </p:spPr>
        <p:txBody>
          <a:bodyPr>
            <a:normAutofit fontScale="90000"/>
          </a:bodyPr>
          <a:lstStyle/>
          <a:p>
            <a:r>
              <a:rPr lang="en-US" dirty="0" err="1" smtClean="0"/>
              <a:t>Penggunaan</a:t>
            </a:r>
            <a:r>
              <a:rPr lang="en-US" dirty="0" smtClean="0"/>
              <a:t> Yang </a:t>
            </a:r>
            <a:r>
              <a:rPr lang="en-US" dirty="0" err="1" smtClean="0"/>
              <a:t>Meluas</a:t>
            </a:r>
            <a:r>
              <a:rPr lang="en-US" dirty="0" smtClean="0"/>
              <a:t> </a:t>
            </a:r>
            <a:r>
              <a:rPr lang="en-US" dirty="0" err="1" smtClean="0"/>
              <a:t>Dalam</a:t>
            </a:r>
            <a:r>
              <a:rPr lang="en-US" dirty="0" smtClean="0"/>
              <a:t> </a:t>
            </a:r>
            <a:r>
              <a:rPr lang="en-US" dirty="0" err="1" smtClean="0"/>
              <a:t>Komunikasi</a:t>
            </a:r>
            <a:r>
              <a:rPr lang="en-US" dirty="0" smtClean="0"/>
              <a:t> Data</a:t>
            </a:r>
            <a:endParaRPr lang="en-SG" dirty="0"/>
          </a:p>
        </p:txBody>
      </p:sp>
      <p:sp>
        <p:nvSpPr>
          <p:cNvPr id="3" name="Content Placeholder 2"/>
          <p:cNvSpPr>
            <a:spLocks noGrp="1"/>
          </p:cNvSpPr>
          <p:nvPr>
            <p:ph idx="4294967295"/>
          </p:nvPr>
        </p:nvSpPr>
        <p:spPr>
          <a:xfrm>
            <a:off x="0" y="1600200"/>
            <a:ext cx="8329613" cy="4525963"/>
          </a:xfrm>
        </p:spPr>
        <p:txBody>
          <a:bodyPr>
            <a:normAutofit fontScale="77500" lnSpcReduction="20000"/>
          </a:bodyPr>
          <a:lstStyle/>
          <a:p>
            <a:pPr>
              <a:lnSpc>
                <a:spcPct val="200000"/>
              </a:lnSpc>
            </a:pPr>
            <a:r>
              <a:rPr lang="en-US" dirty="0" err="1" smtClean="0"/>
              <a:t>Semakin</a:t>
            </a:r>
            <a:r>
              <a:rPr lang="en-US" dirty="0" smtClean="0"/>
              <a:t> </a:t>
            </a:r>
            <a:r>
              <a:rPr lang="en-US" dirty="0" err="1" smtClean="0"/>
              <a:t>tinggi</a:t>
            </a:r>
            <a:r>
              <a:rPr lang="en-US" dirty="0" smtClean="0"/>
              <a:t> </a:t>
            </a:r>
            <a:r>
              <a:rPr lang="en-US" dirty="0" err="1" smtClean="0"/>
              <a:t>kecepatan</a:t>
            </a:r>
            <a:r>
              <a:rPr lang="en-US" dirty="0" smtClean="0"/>
              <a:t> data, </a:t>
            </a:r>
            <a:r>
              <a:rPr lang="en-US" dirty="0" err="1" smtClean="0"/>
              <a:t>semakin</a:t>
            </a:r>
            <a:r>
              <a:rPr lang="en-US" dirty="0" smtClean="0"/>
              <a:t> </a:t>
            </a:r>
            <a:r>
              <a:rPr lang="en-US" dirty="0" err="1" smtClean="0"/>
              <a:t>efektif</a:t>
            </a:r>
            <a:r>
              <a:rPr lang="en-US" dirty="0" smtClean="0"/>
              <a:t> </a:t>
            </a:r>
            <a:r>
              <a:rPr lang="en-US" dirty="0" err="1" smtClean="0"/>
              <a:t>biaya</a:t>
            </a:r>
            <a:r>
              <a:rPr lang="en-US" dirty="0" smtClean="0"/>
              <a:t> </a:t>
            </a:r>
            <a:r>
              <a:rPr lang="en-US" dirty="0" err="1" smtClean="0"/>
              <a:t>untuk</a:t>
            </a:r>
            <a:r>
              <a:rPr lang="en-US" dirty="0" smtClean="0"/>
              <a:t> </a:t>
            </a:r>
            <a:r>
              <a:rPr lang="en-US" dirty="0" err="1" smtClean="0"/>
              <a:t>fasilitas</a:t>
            </a:r>
            <a:r>
              <a:rPr lang="en-US" dirty="0" smtClean="0"/>
              <a:t> </a:t>
            </a:r>
            <a:r>
              <a:rPr lang="en-US" dirty="0" err="1" smtClean="0"/>
              <a:t>transmisi</a:t>
            </a:r>
            <a:r>
              <a:rPr lang="en-US" dirty="0" smtClean="0"/>
              <a:t>. </a:t>
            </a:r>
            <a:r>
              <a:rPr lang="en-US" dirty="0" smtClean="0">
                <a:sym typeface="Wingdings" pitchFamily="2" charset="2"/>
              </a:rPr>
              <a:t> </a:t>
            </a:r>
            <a:r>
              <a:rPr lang="en-US" dirty="0" err="1" smtClean="0">
                <a:sym typeface="Wingdings" pitchFamily="2" charset="2"/>
              </a:rPr>
              <a:t>untuk</a:t>
            </a:r>
            <a:r>
              <a:rPr lang="en-US" dirty="0" smtClean="0">
                <a:sym typeface="Wingdings" pitchFamily="2" charset="2"/>
              </a:rPr>
              <a:t> </a:t>
            </a:r>
            <a:r>
              <a:rPr lang="en-US" dirty="0" err="1" smtClean="0">
                <a:sym typeface="Wingdings" pitchFamily="2" charset="2"/>
              </a:rPr>
              <a:t>suatu</a:t>
            </a:r>
            <a:r>
              <a:rPr lang="en-US" dirty="0" smtClean="0">
                <a:sym typeface="Wingdings" pitchFamily="2" charset="2"/>
              </a:rPr>
              <a:t> </a:t>
            </a:r>
            <a:r>
              <a:rPr lang="en-US" dirty="0" err="1" smtClean="0">
                <a:sym typeface="Wingdings" pitchFamily="2" charset="2"/>
              </a:rPr>
              <a:t>aplikasi</a:t>
            </a:r>
            <a:r>
              <a:rPr lang="en-US" dirty="0" smtClean="0">
                <a:sym typeface="Wingdings" pitchFamily="2" charset="2"/>
              </a:rPr>
              <a:t> </a:t>
            </a:r>
            <a:r>
              <a:rPr lang="en-US" dirty="0" err="1" smtClean="0">
                <a:sym typeface="Wingdings" pitchFamily="2" charset="2"/>
              </a:rPr>
              <a:t>tertentu</a:t>
            </a:r>
            <a:r>
              <a:rPr lang="en-US" dirty="0" smtClean="0">
                <a:sym typeface="Wingdings" pitchFamily="2" charset="2"/>
              </a:rPr>
              <a:t>, </a:t>
            </a:r>
            <a:r>
              <a:rPr lang="en-US" dirty="0" err="1" smtClean="0">
                <a:sym typeface="Wingdings" pitchFamily="2" charset="2"/>
              </a:rPr>
              <a:t>biaya</a:t>
            </a:r>
            <a:r>
              <a:rPr lang="en-US" dirty="0" smtClean="0">
                <a:sym typeface="Wingdings" pitchFamily="2" charset="2"/>
              </a:rPr>
              <a:t> per kbps </a:t>
            </a:r>
            <a:r>
              <a:rPr lang="en-US" dirty="0" err="1" smtClean="0">
                <a:sym typeface="Wingdings" pitchFamily="2" charset="2"/>
              </a:rPr>
              <a:t>menurun</a:t>
            </a:r>
            <a:r>
              <a:rPr lang="en-US" dirty="0" smtClean="0">
                <a:sym typeface="Wingdings" pitchFamily="2" charset="2"/>
              </a:rPr>
              <a:t> </a:t>
            </a:r>
            <a:r>
              <a:rPr lang="en-US" dirty="0" err="1" smtClean="0">
                <a:sym typeface="Wingdings" pitchFamily="2" charset="2"/>
              </a:rPr>
              <a:t>seiring</a:t>
            </a:r>
            <a:r>
              <a:rPr lang="en-US" dirty="0" smtClean="0">
                <a:sym typeface="Wingdings" pitchFamily="2" charset="2"/>
              </a:rPr>
              <a:t> </a:t>
            </a:r>
            <a:r>
              <a:rPr lang="en-US" dirty="0" err="1" smtClean="0">
                <a:sym typeface="Wingdings" pitchFamily="2" charset="2"/>
              </a:rPr>
              <a:t>dengan</a:t>
            </a:r>
            <a:r>
              <a:rPr lang="en-US" dirty="0" smtClean="0">
                <a:sym typeface="Wingdings" pitchFamily="2" charset="2"/>
              </a:rPr>
              <a:t> </a:t>
            </a:r>
            <a:r>
              <a:rPr lang="en-US" dirty="0" err="1" smtClean="0">
                <a:sym typeface="Wingdings" pitchFamily="2" charset="2"/>
              </a:rPr>
              <a:t>meningkatnya</a:t>
            </a:r>
            <a:r>
              <a:rPr lang="en-US" dirty="0" smtClean="0">
                <a:sym typeface="Wingdings" pitchFamily="2" charset="2"/>
              </a:rPr>
              <a:t> </a:t>
            </a:r>
            <a:r>
              <a:rPr lang="en-US" dirty="0" err="1" smtClean="0">
                <a:sym typeface="Wingdings" pitchFamily="2" charset="2"/>
              </a:rPr>
              <a:t>kecepatan</a:t>
            </a:r>
            <a:r>
              <a:rPr lang="en-US" dirty="0" smtClean="0">
                <a:sym typeface="Wingdings" pitchFamily="2" charset="2"/>
              </a:rPr>
              <a:t> data </a:t>
            </a:r>
            <a:r>
              <a:rPr lang="en-US" dirty="0" err="1" smtClean="0">
                <a:sym typeface="Wingdings" pitchFamily="2" charset="2"/>
              </a:rPr>
              <a:t>dari</a:t>
            </a:r>
            <a:r>
              <a:rPr lang="en-US" dirty="0" smtClean="0">
                <a:sym typeface="Wingdings" pitchFamily="2" charset="2"/>
              </a:rPr>
              <a:t> </a:t>
            </a:r>
            <a:r>
              <a:rPr lang="en-US" dirty="0" err="1" smtClean="0">
                <a:sym typeface="Wingdings" pitchFamily="2" charset="2"/>
              </a:rPr>
              <a:t>fasilitas</a:t>
            </a:r>
            <a:r>
              <a:rPr lang="en-US" dirty="0" smtClean="0">
                <a:sym typeface="Wingdings" pitchFamily="2" charset="2"/>
              </a:rPr>
              <a:t> </a:t>
            </a:r>
            <a:r>
              <a:rPr lang="en-US" dirty="0" err="1" smtClean="0">
                <a:sym typeface="Wingdings" pitchFamily="2" charset="2"/>
              </a:rPr>
              <a:t>transmisi</a:t>
            </a:r>
            <a:r>
              <a:rPr lang="en-US" dirty="0" smtClean="0">
                <a:sym typeface="Wingdings" pitchFamily="2" charset="2"/>
              </a:rPr>
              <a:t>. Dan </a:t>
            </a:r>
            <a:r>
              <a:rPr lang="en-US" dirty="0" err="1" smtClean="0">
                <a:sym typeface="Wingdings" pitchFamily="2" charset="2"/>
              </a:rPr>
              <a:t>sebaliknya</a:t>
            </a:r>
            <a:r>
              <a:rPr lang="en-US" dirty="0" smtClean="0">
                <a:sym typeface="Wingdings" pitchFamily="2" charset="2"/>
              </a:rPr>
              <a:t>, </a:t>
            </a:r>
            <a:r>
              <a:rPr lang="en-US" dirty="0" err="1" smtClean="0">
                <a:sym typeface="Wingdings" pitchFamily="2" charset="2"/>
              </a:rPr>
              <a:t>biaya</a:t>
            </a:r>
            <a:r>
              <a:rPr lang="en-US" dirty="0" smtClean="0">
                <a:sym typeface="Wingdings" pitchFamily="2" charset="2"/>
              </a:rPr>
              <a:t> </a:t>
            </a:r>
            <a:r>
              <a:rPr lang="en-US" dirty="0" err="1" smtClean="0">
                <a:sym typeface="Wingdings" pitchFamily="2" charset="2"/>
              </a:rPr>
              <a:t>transmisi</a:t>
            </a:r>
            <a:r>
              <a:rPr lang="en-US" dirty="0" smtClean="0">
                <a:sym typeface="Wingdings" pitchFamily="2" charset="2"/>
              </a:rPr>
              <a:t> </a:t>
            </a:r>
            <a:r>
              <a:rPr lang="en-US" dirty="0" err="1" smtClean="0">
                <a:sym typeface="Wingdings" pitchFamily="2" charset="2"/>
              </a:rPr>
              <a:t>dan</a:t>
            </a:r>
            <a:r>
              <a:rPr lang="en-US" dirty="0" smtClean="0">
                <a:sym typeface="Wingdings" pitchFamily="2" charset="2"/>
              </a:rPr>
              <a:t> </a:t>
            </a:r>
            <a:r>
              <a:rPr lang="en-US" dirty="0" err="1" smtClean="0">
                <a:sym typeface="Wingdings" pitchFamily="2" charset="2"/>
              </a:rPr>
              <a:t>perlengkapan</a:t>
            </a:r>
            <a:r>
              <a:rPr lang="en-US" dirty="0" smtClean="0">
                <a:sym typeface="Wingdings" pitchFamily="2" charset="2"/>
              </a:rPr>
              <a:t> </a:t>
            </a:r>
            <a:r>
              <a:rPr lang="en-US" dirty="0" err="1" smtClean="0">
                <a:sym typeface="Wingdings" pitchFamily="2" charset="2"/>
              </a:rPr>
              <a:t>penerima</a:t>
            </a:r>
            <a:r>
              <a:rPr lang="en-US" dirty="0" smtClean="0">
                <a:sym typeface="Wingdings" pitchFamily="2" charset="2"/>
              </a:rPr>
              <a:t>, per </a:t>
            </a:r>
            <a:r>
              <a:rPr lang="en-US" dirty="0" err="1" smtClean="0">
                <a:sym typeface="Wingdings" pitchFamily="2" charset="2"/>
              </a:rPr>
              <a:t>kbs</a:t>
            </a:r>
            <a:r>
              <a:rPr lang="en-US" dirty="0" smtClean="0">
                <a:sym typeface="Wingdings" pitchFamily="2" charset="2"/>
              </a:rPr>
              <a:t> </a:t>
            </a:r>
            <a:r>
              <a:rPr lang="en-US" dirty="0" err="1" smtClean="0">
                <a:sym typeface="Wingdings" pitchFamily="2" charset="2"/>
              </a:rPr>
              <a:t>menurun</a:t>
            </a:r>
            <a:r>
              <a:rPr lang="en-US" dirty="0" smtClean="0">
                <a:sym typeface="Wingdings" pitchFamily="2" charset="2"/>
              </a:rPr>
              <a:t> </a:t>
            </a:r>
            <a:r>
              <a:rPr lang="en-US" dirty="0" err="1" smtClean="0">
                <a:sym typeface="Wingdings" pitchFamily="2" charset="2"/>
              </a:rPr>
              <a:t>seiring</a:t>
            </a:r>
            <a:r>
              <a:rPr lang="en-US" dirty="0" smtClean="0">
                <a:sym typeface="Wingdings" pitchFamily="2" charset="2"/>
              </a:rPr>
              <a:t> </a:t>
            </a:r>
            <a:r>
              <a:rPr lang="en-US" dirty="0" err="1" smtClean="0">
                <a:sym typeface="Wingdings" pitchFamily="2" charset="2"/>
              </a:rPr>
              <a:t>dengan</a:t>
            </a:r>
            <a:r>
              <a:rPr lang="en-US" dirty="0" smtClean="0">
                <a:sym typeface="Wingdings" pitchFamily="2" charset="2"/>
              </a:rPr>
              <a:t> </a:t>
            </a:r>
            <a:r>
              <a:rPr lang="en-US" dirty="0" err="1" smtClean="0">
                <a:sym typeface="Wingdings" pitchFamily="2" charset="2"/>
              </a:rPr>
              <a:t>meningkatnya</a:t>
            </a:r>
            <a:r>
              <a:rPr lang="en-US" dirty="0" smtClean="0">
                <a:sym typeface="Wingdings" pitchFamily="2" charset="2"/>
              </a:rPr>
              <a:t> </a:t>
            </a:r>
            <a:r>
              <a:rPr lang="en-US" dirty="0" err="1" smtClean="0">
                <a:sym typeface="Wingdings" pitchFamily="2" charset="2"/>
              </a:rPr>
              <a:t>kecepatan</a:t>
            </a:r>
            <a:r>
              <a:rPr lang="en-US" dirty="0" smtClean="0">
                <a:sym typeface="Wingdings" pitchFamily="2" charset="2"/>
              </a:rPr>
              <a:t> data.</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755A3B2-3887-481B-8CF1-D874EABC722B}"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70</a:t>
            </a:fld>
            <a:endParaRPr lang="en-SG" dirty="0"/>
          </a:p>
        </p:txBody>
      </p:sp>
      <p:sp>
        <p:nvSpPr>
          <p:cNvPr id="2" name="Title 1"/>
          <p:cNvSpPr>
            <a:spLocks noGrp="1"/>
          </p:cNvSpPr>
          <p:nvPr>
            <p:ph type="title" idx="4294967295"/>
          </p:nvPr>
        </p:nvSpPr>
        <p:spPr>
          <a:xfrm>
            <a:off x="2028825" y="214313"/>
            <a:ext cx="7115175" cy="1143000"/>
          </a:xfrm>
        </p:spPr>
        <p:txBody>
          <a:bodyPr>
            <a:normAutofit fontScale="90000"/>
          </a:bodyPr>
          <a:lstStyle/>
          <a:p>
            <a:r>
              <a:rPr lang="en-US" dirty="0" smtClean="0"/>
              <a:t>Code Division Multiplexing (CDM)</a:t>
            </a:r>
            <a:endParaRPr lang="en-SG" dirty="0"/>
          </a:p>
        </p:txBody>
      </p:sp>
      <p:sp>
        <p:nvSpPr>
          <p:cNvPr id="3" name="Content Placeholder 2"/>
          <p:cNvSpPr>
            <a:spLocks noGrp="1"/>
          </p:cNvSpPr>
          <p:nvPr>
            <p:ph idx="4294967295"/>
          </p:nvPr>
        </p:nvSpPr>
        <p:spPr>
          <a:xfrm>
            <a:off x="0" y="1600200"/>
            <a:ext cx="8329613" cy="4525963"/>
          </a:xfrm>
        </p:spPr>
        <p:txBody>
          <a:bodyPr>
            <a:normAutofit/>
          </a:bodyPr>
          <a:lstStyle/>
          <a:p>
            <a:pPr>
              <a:spcBef>
                <a:spcPct val="50000"/>
              </a:spcBef>
            </a:pPr>
            <a:r>
              <a:rPr lang="en-US" dirty="0" smtClean="0"/>
              <a:t>Old but now new method</a:t>
            </a:r>
          </a:p>
          <a:p>
            <a:pPr>
              <a:spcBef>
                <a:spcPct val="50000"/>
              </a:spcBef>
            </a:pPr>
            <a:r>
              <a:rPr lang="en-US" dirty="0" smtClean="0"/>
              <a:t>Also known as code division multiple access (CDMA)</a:t>
            </a:r>
          </a:p>
          <a:p>
            <a:pPr>
              <a:spcBef>
                <a:spcPct val="50000"/>
              </a:spcBef>
            </a:pPr>
            <a:r>
              <a:rPr lang="en-US" dirty="0" smtClean="0"/>
              <a:t>An advanced technique that allows multiple devices to transmit on the </a:t>
            </a:r>
            <a:r>
              <a:rPr lang="en-US" i="1" dirty="0" smtClean="0"/>
              <a:t>same</a:t>
            </a:r>
            <a:r>
              <a:rPr lang="en-US" dirty="0" smtClean="0"/>
              <a:t> frequencies at the </a:t>
            </a:r>
            <a:r>
              <a:rPr lang="en-US" i="1" dirty="0" smtClean="0"/>
              <a:t>same</a:t>
            </a:r>
            <a:r>
              <a:rPr lang="en-US" dirty="0" smtClean="0"/>
              <a:t> time using different codes</a:t>
            </a:r>
          </a:p>
          <a:p>
            <a:pPr>
              <a:spcBef>
                <a:spcPct val="50000"/>
              </a:spcBef>
            </a:pPr>
            <a:r>
              <a:rPr lang="en-US" dirty="0" smtClean="0">
                <a:solidFill>
                  <a:srgbClr val="FF0066"/>
                </a:solidFill>
              </a:rPr>
              <a:t>Used for mobile communications</a:t>
            </a:r>
          </a:p>
          <a:p>
            <a:endParaRPr lang="en-SG"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A85848-937B-4893-B023-EA164191E158}"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71</a:t>
            </a:fld>
            <a:endParaRPr lang="en-SG" dirty="0"/>
          </a:p>
        </p:txBody>
      </p:sp>
      <p:sp>
        <p:nvSpPr>
          <p:cNvPr id="2" name="Title 1"/>
          <p:cNvSpPr>
            <a:spLocks noGrp="1"/>
          </p:cNvSpPr>
          <p:nvPr>
            <p:ph type="title" idx="4294967295"/>
          </p:nvPr>
        </p:nvSpPr>
        <p:spPr>
          <a:xfrm>
            <a:off x="2028825" y="214313"/>
            <a:ext cx="7115175" cy="1143000"/>
          </a:xfrm>
        </p:spPr>
        <p:txBody>
          <a:bodyPr>
            <a:normAutofit/>
          </a:bodyPr>
          <a:lstStyle/>
          <a:p>
            <a:r>
              <a:rPr lang="en-US" dirty="0" smtClean="0"/>
              <a:t>Code Division Multiplexing</a:t>
            </a:r>
            <a:endParaRPr lang="en-SG" dirty="0"/>
          </a:p>
        </p:txBody>
      </p:sp>
      <p:sp>
        <p:nvSpPr>
          <p:cNvPr id="3" name="Content Placeholder 2"/>
          <p:cNvSpPr>
            <a:spLocks noGrp="1"/>
          </p:cNvSpPr>
          <p:nvPr>
            <p:ph idx="4294967295"/>
          </p:nvPr>
        </p:nvSpPr>
        <p:spPr>
          <a:xfrm>
            <a:off x="0" y="1600200"/>
            <a:ext cx="8329613" cy="4525963"/>
          </a:xfrm>
        </p:spPr>
        <p:txBody>
          <a:bodyPr>
            <a:normAutofit/>
          </a:bodyPr>
          <a:lstStyle/>
          <a:p>
            <a:pPr>
              <a:spcBef>
                <a:spcPct val="50000"/>
              </a:spcBef>
            </a:pPr>
            <a:r>
              <a:rPr lang="en-US" sz="2400" dirty="0" err="1" smtClean="0"/>
              <a:t>Dikenal</a:t>
            </a:r>
            <a:r>
              <a:rPr lang="en-US" sz="2400" dirty="0" smtClean="0"/>
              <a:t> </a:t>
            </a:r>
            <a:r>
              <a:rPr lang="en-US" sz="2400" dirty="0" err="1" smtClean="0"/>
              <a:t>juga</a:t>
            </a:r>
            <a:r>
              <a:rPr lang="en-US" sz="2400" dirty="0" smtClean="0"/>
              <a:t> </a:t>
            </a:r>
            <a:r>
              <a:rPr lang="en-US" sz="2400" dirty="0" err="1" smtClean="0"/>
              <a:t>sebagai</a:t>
            </a:r>
            <a:r>
              <a:rPr lang="en-US" sz="2400" dirty="0" smtClean="0"/>
              <a:t> code division multiple access (CDMA)</a:t>
            </a:r>
          </a:p>
          <a:p>
            <a:pPr>
              <a:spcBef>
                <a:spcPct val="50000"/>
              </a:spcBef>
            </a:pPr>
            <a:r>
              <a:rPr lang="en-US" sz="2400" dirty="0" err="1" smtClean="0"/>
              <a:t>Teknik</a:t>
            </a:r>
            <a:r>
              <a:rPr lang="en-US" sz="2400" dirty="0" smtClean="0"/>
              <a:t> yang </a:t>
            </a:r>
            <a:r>
              <a:rPr lang="en-US" sz="2400" dirty="0" err="1" smtClean="0"/>
              <a:t>lebih</a:t>
            </a:r>
            <a:r>
              <a:rPr lang="en-US" sz="2400" dirty="0" smtClean="0"/>
              <a:t> </a:t>
            </a:r>
            <a:r>
              <a:rPr lang="en-US" sz="2400" dirty="0" err="1" smtClean="0"/>
              <a:t>lanjut</a:t>
            </a:r>
            <a:r>
              <a:rPr lang="en-US" sz="2400" dirty="0" smtClean="0"/>
              <a:t> </a:t>
            </a:r>
            <a:r>
              <a:rPr lang="en-US" sz="2400" dirty="0" err="1" smtClean="0"/>
              <a:t>dimana</a:t>
            </a:r>
            <a:r>
              <a:rPr lang="en-US" sz="2400" dirty="0" smtClean="0"/>
              <a:t> </a:t>
            </a:r>
            <a:r>
              <a:rPr lang="en-US" sz="2400" dirty="0" err="1" smtClean="0"/>
              <a:t>memungkinkan</a:t>
            </a:r>
            <a:r>
              <a:rPr lang="en-US" sz="2400" dirty="0" smtClean="0"/>
              <a:t> </a:t>
            </a:r>
            <a:r>
              <a:rPr lang="en-US" sz="2400" dirty="0" err="1" smtClean="0"/>
              <a:t>beberapa</a:t>
            </a:r>
            <a:r>
              <a:rPr lang="en-US" sz="2400" dirty="0" smtClean="0"/>
              <a:t> </a:t>
            </a:r>
            <a:r>
              <a:rPr lang="en-US" sz="2400" dirty="0" err="1" smtClean="0"/>
              <a:t>sumber</a:t>
            </a:r>
            <a:r>
              <a:rPr lang="en-US" sz="2400" dirty="0" smtClean="0"/>
              <a:t> </a:t>
            </a:r>
            <a:r>
              <a:rPr lang="en-US" sz="2400" dirty="0" err="1" smtClean="0"/>
              <a:t>untuk</a:t>
            </a:r>
            <a:r>
              <a:rPr lang="en-US" sz="2400" dirty="0" smtClean="0"/>
              <a:t> </a:t>
            </a:r>
            <a:r>
              <a:rPr lang="en-US" sz="2400" dirty="0" err="1" smtClean="0"/>
              <a:t>melakukan</a:t>
            </a:r>
            <a:r>
              <a:rPr lang="en-US" sz="2400" dirty="0" smtClean="0"/>
              <a:t> </a:t>
            </a:r>
            <a:r>
              <a:rPr lang="en-US" sz="2400" dirty="0" err="1" smtClean="0"/>
              <a:t>transmisi</a:t>
            </a:r>
            <a:r>
              <a:rPr lang="en-US" sz="2400" dirty="0" smtClean="0"/>
              <a:t> </a:t>
            </a:r>
            <a:r>
              <a:rPr lang="en-US" sz="2400" dirty="0" err="1" smtClean="0"/>
              <a:t>pada</a:t>
            </a:r>
            <a:r>
              <a:rPr lang="en-US" sz="2400" dirty="0" smtClean="0"/>
              <a:t> </a:t>
            </a:r>
            <a:r>
              <a:rPr lang="en-US" sz="2400" dirty="0" err="1" smtClean="0"/>
              <a:t>waktu</a:t>
            </a:r>
            <a:r>
              <a:rPr lang="en-US" sz="2400" dirty="0" smtClean="0"/>
              <a:t> yang </a:t>
            </a:r>
            <a:r>
              <a:rPr lang="en-US" sz="2400" dirty="0" err="1" smtClean="0"/>
              <a:t>sama</a:t>
            </a:r>
            <a:r>
              <a:rPr lang="en-US" sz="2400" dirty="0" smtClean="0"/>
              <a:t> </a:t>
            </a:r>
            <a:r>
              <a:rPr lang="en-US" sz="2400" dirty="0" err="1" smtClean="0"/>
              <a:t>dengan</a:t>
            </a:r>
            <a:r>
              <a:rPr lang="en-US" sz="2400" dirty="0" smtClean="0"/>
              <a:t> </a:t>
            </a:r>
            <a:r>
              <a:rPr lang="en-US" sz="2400" dirty="0" err="1" smtClean="0"/>
              <a:t>frekuensi</a:t>
            </a:r>
            <a:r>
              <a:rPr lang="en-US" sz="2400" dirty="0" smtClean="0"/>
              <a:t> yang </a:t>
            </a:r>
            <a:r>
              <a:rPr lang="en-US" sz="2400" dirty="0" err="1" smtClean="0"/>
              <a:t>sama</a:t>
            </a:r>
            <a:r>
              <a:rPr lang="en-US" sz="2400" dirty="0" smtClean="0"/>
              <a:t> pula</a:t>
            </a:r>
          </a:p>
          <a:p>
            <a:pPr>
              <a:spcBef>
                <a:spcPct val="50000"/>
              </a:spcBef>
            </a:pPr>
            <a:r>
              <a:rPr lang="en-US" sz="2400" dirty="0" err="1" smtClean="0"/>
              <a:t>Setiap</a:t>
            </a:r>
            <a:r>
              <a:rPr lang="en-US" sz="2400" dirty="0" smtClean="0"/>
              <a:t> mobile device </a:t>
            </a:r>
            <a:r>
              <a:rPr lang="en-US" sz="2400" dirty="0" err="1" smtClean="0"/>
              <a:t>memiliki</a:t>
            </a:r>
            <a:r>
              <a:rPr lang="en-US" sz="2400" dirty="0" smtClean="0"/>
              <a:t> </a:t>
            </a:r>
            <a:r>
              <a:rPr lang="en-US" sz="2400" dirty="0" err="1" smtClean="0"/>
              <a:t>kode</a:t>
            </a:r>
            <a:r>
              <a:rPr lang="en-US" sz="2400" dirty="0" smtClean="0"/>
              <a:t> </a:t>
            </a:r>
            <a:r>
              <a:rPr lang="en-US" sz="2400" dirty="0" err="1" smtClean="0"/>
              <a:t>unik</a:t>
            </a:r>
            <a:r>
              <a:rPr lang="en-US" sz="2400" dirty="0" smtClean="0"/>
              <a:t> 64-bit </a:t>
            </a:r>
          </a:p>
          <a:p>
            <a:pPr>
              <a:spcBef>
                <a:spcPct val="50000"/>
              </a:spcBef>
            </a:pPr>
            <a:r>
              <a:rPr lang="en-US" sz="2400" dirty="0" err="1" smtClean="0"/>
              <a:t>Untuk</a:t>
            </a:r>
            <a:r>
              <a:rPr lang="en-US" sz="2400" dirty="0" smtClean="0"/>
              <a:t> </a:t>
            </a:r>
            <a:r>
              <a:rPr lang="en-US" sz="2400" dirty="0" err="1" smtClean="0"/>
              <a:t>mengirimkan</a:t>
            </a:r>
            <a:r>
              <a:rPr lang="en-US" sz="2400" dirty="0" smtClean="0"/>
              <a:t> </a:t>
            </a:r>
            <a:r>
              <a:rPr lang="en-US" sz="2400" dirty="0" err="1" smtClean="0"/>
              <a:t>biner</a:t>
            </a:r>
            <a:r>
              <a:rPr lang="en-US" sz="2400" dirty="0" smtClean="0"/>
              <a:t> 1, mobile device </a:t>
            </a:r>
            <a:r>
              <a:rPr lang="en-US" sz="2400" dirty="0" err="1" smtClean="0"/>
              <a:t>mentransmisikan</a:t>
            </a:r>
            <a:r>
              <a:rPr lang="en-US" sz="2400" dirty="0" smtClean="0"/>
              <a:t> </a:t>
            </a:r>
            <a:r>
              <a:rPr lang="en-US" sz="2400" dirty="0" err="1" smtClean="0"/>
              <a:t>kode</a:t>
            </a:r>
            <a:r>
              <a:rPr lang="en-US" sz="2400" dirty="0" smtClean="0"/>
              <a:t> yang </a:t>
            </a:r>
            <a:r>
              <a:rPr lang="en-US" sz="2400" dirty="0" err="1" smtClean="0"/>
              <a:t>unik</a:t>
            </a:r>
            <a:endParaRPr lang="en-US" sz="2400" dirty="0" smtClean="0"/>
          </a:p>
          <a:p>
            <a:pPr>
              <a:spcBef>
                <a:spcPct val="50000"/>
              </a:spcBef>
            </a:pPr>
            <a:r>
              <a:rPr lang="en-US" sz="2400" dirty="0" err="1" smtClean="0"/>
              <a:t>Untuk</a:t>
            </a:r>
            <a:r>
              <a:rPr lang="en-US" sz="2400" dirty="0" smtClean="0"/>
              <a:t> </a:t>
            </a:r>
            <a:r>
              <a:rPr lang="en-US" sz="2400" dirty="0" err="1" smtClean="0"/>
              <a:t>mengirimkan</a:t>
            </a:r>
            <a:r>
              <a:rPr lang="en-US" sz="2400" dirty="0" smtClean="0"/>
              <a:t> </a:t>
            </a:r>
            <a:r>
              <a:rPr lang="en-US" sz="2400" dirty="0" err="1" smtClean="0"/>
              <a:t>biner</a:t>
            </a:r>
            <a:r>
              <a:rPr lang="en-US" sz="2400" dirty="0" smtClean="0"/>
              <a:t> 0, mobile device </a:t>
            </a:r>
            <a:r>
              <a:rPr lang="en-US" sz="2400" dirty="0" err="1" smtClean="0"/>
              <a:t>mengirimkan</a:t>
            </a:r>
            <a:r>
              <a:rPr lang="en-US" sz="2400" dirty="0" smtClean="0"/>
              <a:t> </a:t>
            </a:r>
            <a:r>
              <a:rPr lang="en-US" sz="2400" dirty="0" err="1" smtClean="0"/>
              <a:t>kode</a:t>
            </a:r>
            <a:r>
              <a:rPr lang="en-US" sz="2400" dirty="0" smtClean="0"/>
              <a:t> </a:t>
            </a:r>
            <a:r>
              <a:rPr lang="en-US" sz="2400" dirty="0" err="1" smtClean="0"/>
              <a:t>kebalikannya</a:t>
            </a:r>
            <a:endParaRPr lang="en-US" sz="24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D48D1B5A-1A3E-4E80-B042-35A8CA75B35E}" type="datetime1">
              <a:rPr lang="en-US" smtClean="0"/>
              <a:t>7/14/2022</a:t>
            </a:fld>
            <a:endParaRPr lang="en-SG" dirty="0"/>
          </a:p>
        </p:txBody>
      </p:sp>
      <p:sp>
        <p:nvSpPr>
          <p:cNvPr id="6" name="Footer Placeholder 2"/>
          <p:cNvSpPr>
            <a:spLocks noGrp="1"/>
          </p:cNvSpPr>
          <p:nvPr>
            <p:ph type="ftr" sz="quarter" idx="11"/>
          </p:nvPr>
        </p:nvSpPr>
        <p:spPr/>
        <p:txBody>
          <a:bodyPr/>
          <a:lstStyle/>
          <a:p>
            <a:r>
              <a:rPr lang="en-US" smtClean="0"/>
              <a:t>Komunikasi Data</a:t>
            </a:r>
            <a:endParaRPr lang="en-US"/>
          </a:p>
        </p:txBody>
      </p:sp>
      <p:sp>
        <p:nvSpPr>
          <p:cNvPr id="10" name="Slide Number Placeholder 9"/>
          <p:cNvSpPr>
            <a:spLocks noGrp="1"/>
          </p:cNvSpPr>
          <p:nvPr>
            <p:ph type="sldNum" sz="quarter" idx="12"/>
          </p:nvPr>
        </p:nvSpPr>
        <p:spPr/>
        <p:txBody>
          <a:bodyPr/>
          <a:lstStyle/>
          <a:p>
            <a:fld id="{33FE6DC0-3D3F-452A-B58D-D3787DC8F01A}" type="slidenum">
              <a:rPr lang="en-SG" smtClean="0"/>
              <a:pPr/>
              <a:t>72</a:t>
            </a:fld>
            <a:endParaRPr lang="en-SG" dirty="0"/>
          </a:p>
        </p:txBody>
      </p:sp>
      <p:sp>
        <p:nvSpPr>
          <p:cNvPr id="7" name="Title 6"/>
          <p:cNvSpPr>
            <a:spLocks noGrp="1"/>
          </p:cNvSpPr>
          <p:nvPr>
            <p:ph type="title" idx="4294967295"/>
          </p:nvPr>
        </p:nvSpPr>
        <p:spPr>
          <a:xfrm>
            <a:off x="2028825" y="214313"/>
            <a:ext cx="7115175" cy="1143000"/>
          </a:xfrm>
        </p:spPr>
        <p:txBody>
          <a:bodyPr>
            <a:normAutofit/>
          </a:bodyPr>
          <a:lstStyle/>
          <a:p>
            <a:r>
              <a:rPr lang="en-AU" sz="4000" dirty="0" smtClean="0"/>
              <a:t>Code Division Multiplexing</a:t>
            </a:r>
            <a:endParaRPr lang="en-SG" sz="4000" dirty="0"/>
          </a:p>
        </p:txBody>
      </p:sp>
      <p:sp>
        <p:nvSpPr>
          <p:cNvPr id="8" name="Content Placeholder 7"/>
          <p:cNvSpPr>
            <a:spLocks noGrp="1"/>
          </p:cNvSpPr>
          <p:nvPr>
            <p:ph idx="4294967295"/>
          </p:nvPr>
        </p:nvSpPr>
        <p:spPr>
          <a:xfrm>
            <a:off x="0" y="1600200"/>
            <a:ext cx="8329613" cy="4525963"/>
          </a:xfrm>
        </p:spPr>
        <p:txBody>
          <a:bodyPr>
            <a:normAutofit/>
          </a:bodyPr>
          <a:lstStyle/>
          <a:p>
            <a:pPr>
              <a:spcBef>
                <a:spcPct val="50000"/>
              </a:spcBef>
            </a:pPr>
            <a:r>
              <a:rPr lang="en-US" sz="2400" dirty="0" smtClean="0"/>
              <a:t>Receiver </a:t>
            </a:r>
            <a:r>
              <a:rPr lang="en-US" sz="2400" dirty="0" err="1" smtClean="0"/>
              <a:t>memperoleh</a:t>
            </a:r>
            <a:r>
              <a:rPr lang="en-US" sz="2400" dirty="0" smtClean="0"/>
              <a:t> </a:t>
            </a:r>
            <a:r>
              <a:rPr lang="en-US" sz="2400" dirty="0" err="1" smtClean="0"/>
              <a:t>sinyal</a:t>
            </a:r>
            <a:r>
              <a:rPr lang="en-US" sz="2400" dirty="0" smtClean="0"/>
              <a:t> </a:t>
            </a:r>
            <a:r>
              <a:rPr lang="en-US" sz="2400" dirty="0" err="1" smtClean="0"/>
              <a:t>gabungan</a:t>
            </a:r>
            <a:r>
              <a:rPr lang="en-US" sz="2400" dirty="0" smtClean="0"/>
              <a:t>, </a:t>
            </a:r>
            <a:r>
              <a:rPr lang="en-US" sz="2400" dirty="0" err="1" smtClean="0"/>
              <a:t>mengalikannya</a:t>
            </a:r>
            <a:r>
              <a:rPr lang="en-US" sz="2400" dirty="0" smtClean="0"/>
              <a:t> </a:t>
            </a:r>
            <a:r>
              <a:rPr lang="en-US" sz="2400" dirty="0" err="1" smtClean="0"/>
              <a:t>dengan</a:t>
            </a:r>
            <a:r>
              <a:rPr lang="en-US" sz="2400" dirty="0" smtClean="0"/>
              <a:t> </a:t>
            </a:r>
            <a:r>
              <a:rPr lang="en-US" sz="2400" dirty="0" err="1" smtClean="0"/>
              <a:t>kode</a:t>
            </a:r>
            <a:r>
              <a:rPr lang="en-US" sz="2400" dirty="0" smtClean="0"/>
              <a:t> </a:t>
            </a:r>
            <a:r>
              <a:rPr lang="en-US" sz="2400" dirty="0" err="1" smtClean="0"/>
              <a:t>pada</a:t>
            </a:r>
            <a:r>
              <a:rPr lang="en-US" sz="2400" dirty="0" smtClean="0"/>
              <a:t> receiver, </a:t>
            </a:r>
            <a:r>
              <a:rPr lang="en-US" sz="2400" dirty="0" err="1" smtClean="0"/>
              <a:t>menjumlahkan</a:t>
            </a:r>
            <a:r>
              <a:rPr lang="en-US" sz="2400" dirty="0" smtClean="0"/>
              <a:t> </a:t>
            </a:r>
            <a:r>
              <a:rPr lang="en-US" sz="2400" dirty="0" err="1" smtClean="0"/>
              <a:t>seluruh</a:t>
            </a:r>
            <a:r>
              <a:rPr lang="en-US" sz="2400" dirty="0" smtClean="0"/>
              <a:t> </a:t>
            </a:r>
            <a:r>
              <a:rPr lang="en-US" sz="2400" dirty="0" err="1" smtClean="0"/>
              <a:t>nilai</a:t>
            </a:r>
            <a:endParaRPr lang="en-US" sz="2400" dirty="0" smtClean="0"/>
          </a:p>
          <a:p>
            <a:pPr>
              <a:spcBef>
                <a:spcPct val="50000"/>
              </a:spcBef>
            </a:pPr>
            <a:r>
              <a:rPr lang="en-US" sz="2400" dirty="0" err="1" smtClean="0"/>
              <a:t>Menginterpretasikan</a:t>
            </a:r>
            <a:r>
              <a:rPr lang="en-US" sz="2400" dirty="0" smtClean="0"/>
              <a:t> </a:t>
            </a:r>
            <a:r>
              <a:rPr lang="en-US" sz="2400" dirty="0" err="1" smtClean="0"/>
              <a:t>biner</a:t>
            </a:r>
            <a:r>
              <a:rPr lang="en-US" sz="2400" dirty="0" smtClean="0"/>
              <a:t> 1 </a:t>
            </a:r>
            <a:r>
              <a:rPr lang="en-US" sz="2400" dirty="0" err="1" smtClean="0"/>
              <a:t>jika</a:t>
            </a:r>
            <a:r>
              <a:rPr lang="en-US" sz="2400" dirty="0" smtClean="0"/>
              <a:t> </a:t>
            </a:r>
            <a:r>
              <a:rPr lang="en-US" sz="2400" dirty="0" err="1" smtClean="0"/>
              <a:t>hasil</a:t>
            </a:r>
            <a:r>
              <a:rPr lang="en-US" sz="2400" dirty="0" smtClean="0"/>
              <a:t> </a:t>
            </a:r>
            <a:r>
              <a:rPr lang="en-US" sz="2400" dirty="0" err="1" smtClean="0"/>
              <a:t>penjumlahan</a:t>
            </a:r>
            <a:r>
              <a:rPr lang="en-US" sz="2400" dirty="0" smtClean="0"/>
              <a:t> </a:t>
            </a:r>
            <a:r>
              <a:rPr lang="en-US" sz="2400" dirty="0" err="1" smtClean="0"/>
              <a:t>mendekati</a:t>
            </a:r>
            <a:r>
              <a:rPr lang="en-US" sz="2400" dirty="0" smtClean="0"/>
              <a:t> +64</a:t>
            </a:r>
          </a:p>
          <a:p>
            <a:pPr>
              <a:spcBef>
                <a:spcPct val="50000"/>
              </a:spcBef>
            </a:pPr>
            <a:r>
              <a:rPr lang="en-US" sz="2400" dirty="0" err="1" smtClean="0"/>
              <a:t>Menginterpretasikan</a:t>
            </a:r>
            <a:r>
              <a:rPr lang="en-US" sz="2400" dirty="0" smtClean="0"/>
              <a:t> </a:t>
            </a:r>
            <a:r>
              <a:rPr lang="en-US" sz="2400" dirty="0" err="1" smtClean="0"/>
              <a:t>biner</a:t>
            </a:r>
            <a:r>
              <a:rPr lang="en-US" sz="2400" dirty="0" smtClean="0"/>
              <a:t> 0 </a:t>
            </a:r>
            <a:r>
              <a:rPr lang="en-US" sz="2400" dirty="0" err="1" smtClean="0"/>
              <a:t>jika</a:t>
            </a:r>
            <a:r>
              <a:rPr lang="en-US" sz="2400" dirty="0" smtClean="0"/>
              <a:t> </a:t>
            </a:r>
            <a:r>
              <a:rPr lang="en-US" sz="2400" dirty="0" err="1" smtClean="0"/>
              <a:t>hasil</a:t>
            </a:r>
            <a:r>
              <a:rPr lang="en-US" sz="2400" dirty="0" smtClean="0"/>
              <a:t> </a:t>
            </a:r>
            <a:r>
              <a:rPr lang="en-US" sz="2400" dirty="0" err="1" smtClean="0"/>
              <a:t>penjumlahan</a:t>
            </a:r>
            <a:r>
              <a:rPr lang="en-US" sz="2400" dirty="0" smtClean="0"/>
              <a:t> </a:t>
            </a:r>
            <a:r>
              <a:rPr lang="en-US" sz="2400" dirty="0" err="1" smtClean="0"/>
              <a:t>mendekati</a:t>
            </a:r>
            <a:r>
              <a:rPr lang="en-US" sz="2400" dirty="0" smtClean="0"/>
              <a:t> –64.</a:t>
            </a:r>
          </a:p>
          <a:p>
            <a:endParaRPr lang="en-SG" sz="2400" dirty="0"/>
          </a:p>
        </p:txBody>
      </p:sp>
      <p:sp>
        <p:nvSpPr>
          <p:cNvPr id="78850" name="Rectangle 2"/>
          <p:cNvSpPr>
            <a:spLocks noChangeArrowheads="1"/>
          </p:cNvSpPr>
          <p:nvPr/>
        </p:nvSpPr>
        <p:spPr bwMode="auto">
          <a:xfrm>
            <a:off x="381000" y="395288"/>
            <a:ext cx="2012950" cy="519112"/>
          </a:xfrm>
          <a:prstGeom prst="rect">
            <a:avLst/>
          </a:prstGeom>
          <a:noFill/>
          <a:ln w="9525">
            <a:noFill/>
            <a:miter lim="800000"/>
            <a:headEnd/>
            <a:tailEnd/>
          </a:ln>
          <a:effectLst/>
        </p:spPr>
        <p:txBody>
          <a:bodyPr wrap="none">
            <a:spAutoFit/>
          </a:bodyPr>
          <a:lstStyle/>
          <a:p>
            <a:pPr eaLnBrk="1" hangingPunct="1"/>
            <a:r>
              <a:rPr lang="en-US" sz="2800" b="1">
                <a:solidFill>
                  <a:srgbClr val="820288"/>
                </a:solidFill>
                <a:latin typeface="Times New Roman" charset="0"/>
              </a:rPr>
              <a:t>	   </a:t>
            </a:r>
            <a:r>
              <a:rPr lang="en-US" sz="2800" b="1">
                <a:solidFill>
                  <a:srgbClr val="A703AF"/>
                </a:solidFill>
                <a:latin typeface="Times New Roman" charset="0"/>
              </a:rPr>
              <a:t>	</a:t>
            </a:r>
          </a:p>
        </p:txBody>
      </p:sp>
      <p:sp>
        <p:nvSpPr>
          <p:cNvPr id="78851" name="Rectangle 3"/>
          <p:cNvSpPr>
            <a:spLocks noChangeArrowheads="1"/>
          </p:cNvSpPr>
          <p:nvPr/>
        </p:nvSpPr>
        <p:spPr bwMode="auto">
          <a:xfrm>
            <a:off x="457200" y="1524000"/>
            <a:ext cx="8305800" cy="2865438"/>
          </a:xfrm>
          <a:prstGeom prst="rect">
            <a:avLst/>
          </a:prstGeom>
          <a:noFill/>
          <a:ln w="9525">
            <a:noFill/>
            <a:miter lim="800000"/>
            <a:headEnd/>
            <a:tailEnd/>
          </a:ln>
          <a:effectLst/>
        </p:spPr>
        <p:txBody>
          <a:bodyPr>
            <a:spAutoFit/>
          </a:bodyPr>
          <a:lstStyle/>
          <a:p>
            <a:pPr eaLnBrk="1" hangingPunct="1">
              <a:spcBef>
                <a:spcPct val="50000"/>
              </a:spcBef>
              <a:buFont typeface="Wingdings" pitchFamily="2" charset="2"/>
              <a:buNone/>
            </a:pPr>
            <a:endParaRPr lang="en-US" sz="4000" b="1">
              <a:solidFill>
                <a:srgbClr val="76027C"/>
              </a:solidFill>
              <a:latin typeface="Times New Roman" charset="0"/>
            </a:endParaRPr>
          </a:p>
          <a:p>
            <a:pPr eaLnBrk="1" hangingPunct="1">
              <a:spcBef>
                <a:spcPct val="50000"/>
              </a:spcBef>
              <a:buFont typeface="Wingdings" pitchFamily="2" charset="2"/>
              <a:buNone/>
            </a:pPr>
            <a:endParaRPr lang="en-US" sz="4000" b="1">
              <a:solidFill>
                <a:srgbClr val="76027C"/>
              </a:solidFill>
              <a:latin typeface="Times New Roman" charset="0"/>
            </a:endParaRPr>
          </a:p>
          <a:p>
            <a:pPr eaLnBrk="1" hangingPunct="1">
              <a:spcBef>
                <a:spcPct val="50000"/>
              </a:spcBef>
              <a:buFont typeface="Wingdings" pitchFamily="2" charset="2"/>
              <a:buNone/>
            </a:pPr>
            <a:endParaRPr lang="en-US" sz="4000" b="1">
              <a:solidFill>
                <a:srgbClr val="76027C"/>
              </a:solidFill>
              <a:latin typeface="Times New Roman" charset="0"/>
            </a:endParaRPr>
          </a:p>
          <a:p>
            <a:pPr eaLnBrk="1" hangingPunct="1">
              <a:spcBef>
                <a:spcPct val="50000"/>
              </a:spcBef>
              <a:buFont typeface="Wingdings" pitchFamily="2" charset="2"/>
              <a:buNone/>
            </a:pPr>
            <a:endParaRPr lang="en-US" sz="2200" b="1">
              <a:latin typeface="Times New Roman" charset="0"/>
            </a:endParaRPr>
          </a:p>
        </p:txBody>
      </p:sp>
      <p:sp>
        <p:nvSpPr>
          <p:cNvPr id="78853" name="Rectangle 5"/>
          <p:cNvSpPr>
            <a:spLocks noChangeArrowheads="1"/>
          </p:cNvSpPr>
          <p:nvPr/>
        </p:nvSpPr>
        <p:spPr bwMode="auto">
          <a:xfrm>
            <a:off x="457200" y="304800"/>
            <a:ext cx="8229600" cy="685800"/>
          </a:xfrm>
          <a:prstGeom prst="rect">
            <a:avLst/>
          </a:prstGeom>
          <a:noFill/>
          <a:ln w="9525">
            <a:noFill/>
            <a:miter lim="800000"/>
            <a:headEnd/>
            <a:tailEnd/>
          </a:ln>
          <a:effectLst/>
        </p:spPr>
        <p:txBody>
          <a:bodyPr/>
          <a:lstStyle/>
          <a:p>
            <a:pPr eaLnBrk="1" hangingPunct="1"/>
            <a:endParaRPr lang="en-AU" sz="3000" b="1"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919267-E1D1-4865-852C-BBDCC8620CC2}"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73</a:t>
            </a:fld>
            <a:endParaRPr lang="en-SG" dirty="0"/>
          </a:p>
        </p:txBody>
      </p:sp>
      <p:sp>
        <p:nvSpPr>
          <p:cNvPr id="23554" name="Rectangle 2"/>
          <p:cNvSpPr>
            <a:spLocks noGrp="1" noChangeArrowheads="1"/>
          </p:cNvSpPr>
          <p:nvPr>
            <p:ph type="title" idx="4294967295"/>
          </p:nvPr>
        </p:nvSpPr>
        <p:spPr>
          <a:xfrm>
            <a:off x="2028825" y="214313"/>
            <a:ext cx="7115175" cy="1143000"/>
          </a:xfrm>
        </p:spPr>
        <p:txBody>
          <a:bodyPr>
            <a:normAutofit fontScale="90000"/>
          </a:bodyPr>
          <a:lstStyle/>
          <a:p>
            <a:r>
              <a:rPr lang="en-GB" sz="4000"/>
              <a:t>Code Division Multiple Access (CDMA)</a:t>
            </a:r>
            <a:endParaRPr lang="en-US" sz="4000"/>
          </a:p>
        </p:txBody>
      </p:sp>
      <p:sp>
        <p:nvSpPr>
          <p:cNvPr id="23555" name="Rectangle 3"/>
          <p:cNvSpPr>
            <a:spLocks noGrp="1" noChangeArrowheads="1"/>
          </p:cNvSpPr>
          <p:nvPr>
            <p:ph type="body" idx="4294967295"/>
          </p:nvPr>
        </p:nvSpPr>
        <p:spPr>
          <a:xfrm>
            <a:off x="0" y="1600200"/>
            <a:ext cx="8329613" cy="4525963"/>
          </a:xfrm>
        </p:spPr>
        <p:txBody>
          <a:bodyPr>
            <a:normAutofit/>
          </a:bodyPr>
          <a:lstStyle/>
          <a:p>
            <a:pPr>
              <a:spcBef>
                <a:spcPct val="50000"/>
              </a:spcBef>
              <a:buNone/>
            </a:pPr>
            <a:r>
              <a:rPr lang="en-US" sz="2400" dirty="0" smtClean="0"/>
              <a:t>For simplicity, assume 8-chip spreading codes</a:t>
            </a:r>
          </a:p>
          <a:p>
            <a:pPr>
              <a:spcBef>
                <a:spcPct val="50000"/>
              </a:spcBef>
              <a:buNone/>
            </a:pPr>
            <a:r>
              <a:rPr lang="en-US" sz="2400" dirty="0" smtClean="0"/>
              <a:t>3 different mobiles use the following codes:</a:t>
            </a:r>
          </a:p>
          <a:p>
            <a:pPr>
              <a:spcBef>
                <a:spcPct val="50000"/>
              </a:spcBef>
              <a:buNone/>
            </a:pPr>
            <a:r>
              <a:rPr lang="en-US" sz="2400" dirty="0" smtClean="0"/>
              <a:t> Mobile A: 10111001</a:t>
            </a:r>
          </a:p>
          <a:p>
            <a:pPr>
              <a:spcBef>
                <a:spcPct val="50000"/>
              </a:spcBef>
              <a:buNone/>
            </a:pPr>
            <a:r>
              <a:rPr lang="en-US" sz="2400" dirty="0" smtClean="0"/>
              <a:t> Mobile B: 01101110</a:t>
            </a:r>
          </a:p>
          <a:p>
            <a:pPr>
              <a:spcBef>
                <a:spcPct val="50000"/>
              </a:spcBef>
              <a:buNone/>
            </a:pPr>
            <a:r>
              <a:rPr lang="en-US" sz="2400" dirty="0" smtClean="0"/>
              <a:t> Mobile C: 11001101</a:t>
            </a:r>
          </a:p>
          <a:p>
            <a:pPr>
              <a:spcBef>
                <a:spcPct val="50000"/>
              </a:spcBef>
              <a:buNone/>
            </a:pPr>
            <a:r>
              <a:rPr lang="en-US" sz="2400" dirty="0" smtClean="0"/>
              <a:t>Assume Mobile A sends a 1, B sends a 0, and C sends a 1.</a:t>
            </a:r>
            <a:endParaRPr lang="en-US" sz="24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381000" y="395288"/>
            <a:ext cx="2012950" cy="519112"/>
          </a:xfrm>
          <a:prstGeom prst="rect">
            <a:avLst/>
          </a:prstGeom>
          <a:noFill/>
          <a:ln w="9525">
            <a:noFill/>
            <a:miter lim="800000"/>
            <a:headEnd/>
            <a:tailEnd/>
          </a:ln>
          <a:effectLst/>
        </p:spPr>
        <p:txBody>
          <a:bodyPr wrap="none">
            <a:spAutoFit/>
          </a:bodyPr>
          <a:lstStyle/>
          <a:p>
            <a:pPr eaLnBrk="1" hangingPunct="1"/>
            <a:r>
              <a:rPr lang="en-US" sz="2800" b="1">
                <a:solidFill>
                  <a:srgbClr val="820288"/>
                </a:solidFill>
                <a:latin typeface="Times New Roman" charset="0"/>
              </a:rPr>
              <a:t>	   </a:t>
            </a:r>
            <a:r>
              <a:rPr lang="en-US" sz="2800" b="1">
                <a:solidFill>
                  <a:srgbClr val="A703AF"/>
                </a:solidFill>
                <a:latin typeface="Times New Roman" charset="0"/>
              </a:rPr>
              <a:t>	</a:t>
            </a:r>
          </a:p>
        </p:txBody>
      </p:sp>
      <p:sp>
        <p:nvSpPr>
          <p:cNvPr id="80899" name="Rectangle 3"/>
          <p:cNvSpPr>
            <a:spLocks noChangeArrowheads="1"/>
          </p:cNvSpPr>
          <p:nvPr/>
        </p:nvSpPr>
        <p:spPr bwMode="auto">
          <a:xfrm>
            <a:off x="457200" y="1524000"/>
            <a:ext cx="8305800" cy="2865438"/>
          </a:xfrm>
          <a:prstGeom prst="rect">
            <a:avLst/>
          </a:prstGeom>
          <a:noFill/>
          <a:ln w="9525">
            <a:noFill/>
            <a:miter lim="800000"/>
            <a:headEnd/>
            <a:tailEnd/>
          </a:ln>
          <a:effectLst/>
        </p:spPr>
        <p:txBody>
          <a:bodyPr>
            <a:spAutoFit/>
          </a:bodyPr>
          <a:lstStyle/>
          <a:p>
            <a:pPr eaLnBrk="1" hangingPunct="1">
              <a:spcBef>
                <a:spcPct val="50000"/>
              </a:spcBef>
              <a:buFont typeface="Wingdings" pitchFamily="2" charset="2"/>
              <a:buNone/>
            </a:pPr>
            <a:endParaRPr lang="en-US" sz="4000" b="1">
              <a:solidFill>
                <a:srgbClr val="76027C"/>
              </a:solidFill>
              <a:latin typeface="Times New Roman" charset="0"/>
            </a:endParaRPr>
          </a:p>
          <a:p>
            <a:pPr eaLnBrk="1" hangingPunct="1">
              <a:spcBef>
                <a:spcPct val="50000"/>
              </a:spcBef>
              <a:buFont typeface="Wingdings" pitchFamily="2" charset="2"/>
              <a:buNone/>
            </a:pPr>
            <a:endParaRPr lang="en-US" sz="4000" b="1">
              <a:solidFill>
                <a:srgbClr val="76027C"/>
              </a:solidFill>
              <a:latin typeface="Times New Roman" charset="0"/>
            </a:endParaRPr>
          </a:p>
          <a:p>
            <a:pPr eaLnBrk="1" hangingPunct="1">
              <a:spcBef>
                <a:spcPct val="50000"/>
              </a:spcBef>
              <a:buFont typeface="Wingdings" pitchFamily="2" charset="2"/>
              <a:buNone/>
            </a:pPr>
            <a:endParaRPr lang="en-US" sz="4000" b="1">
              <a:solidFill>
                <a:srgbClr val="76027C"/>
              </a:solidFill>
              <a:latin typeface="Times New Roman" charset="0"/>
            </a:endParaRPr>
          </a:p>
          <a:p>
            <a:pPr eaLnBrk="1" hangingPunct="1">
              <a:spcBef>
                <a:spcPct val="50000"/>
              </a:spcBef>
              <a:buFont typeface="Wingdings" pitchFamily="2" charset="2"/>
              <a:buNone/>
            </a:pPr>
            <a:endParaRPr lang="en-US" sz="2200" b="1">
              <a:latin typeface="Times New Roman" charset="0"/>
            </a:endParaRPr>
          </a:p>
        </p:txBody>
      </p:sp>
      <p:sp>
        <p:nvSpPr>
          <p:cNvPr id="80902" name="Rectangle 6"/>
          <p:cNvSpPr>
            <a:spLocks noChangeArrowheads="1"/>
          </p:cNvSpPr>
          <p:nvPr/>
        </p:nvSpPr>
        <p:spPr bwMode="auto">
          <a:xfrm>
            <a:off x="457200" y="304800"/>
            <a:ext cx="8229600" cy="685800"/>
          </a:xfrm>
          <a:prstGeom prst="rect">
            <a:avLst/>
          </a:prstGeom>
          <a:noFill/>
          <a:ln w="9525">
            <a:noFill/>
            <a:miter lim="800000"/>
            <a:headEnd/>
            <a:tailEnd/>
          </a:ln>
          <a:effectLst/>
        </p:spPr>
        <p:txBody>
          <a:bodyPr/>
          <a:lstStyle/>
          <a:p>
            <a:pPr eaLnBrk="1" hangingPunct="1"/>
            <a:endParaRPr lang="en-AU" sz="3000" b="1" dirty="0">
              <a:solidFill>
                <a:srgbClr val="0000FF"/>
              </a:solidFill>
            </a:endParaRPr>
          </a:p>
        </p:txBody>
      </p:sp>
      <p:sp>
        <p:nvSpPr>
          <p:cNvPr id="10" name="Date Placeholder 9"/>
          <p:cNvSpPr>
            <a:spLocks noGrp="1"/>
          </p:cNvSpPr>
          <p:nvPr>
            <p:ph type="dt" sz="half" idx="10"/>
          </p:nvPr>
        </p:nvSpPr>
        <p:spPr/>
        <p:txBody>
          <a:bodyPr/>
          <a:lstStyle/>
          <a:p>
            <a:fld id="{2B8B1172-BBDB-43CD-A4BE-C8BD7BA07D61}" type="datetime1">
              <a:rPr lang="en-US" smtClean="0"/>
              <a:t>7/14/2022</a:t>
            </a:fld>
            <a:endParaRPr lang="en-SG" dirty="0"/>
          </a:p>
        </p:txBody>
      </p:sp>
      <p:sp>
        <p:nvSpPr>
          <p:cNvPr id="12" name="Footer Placeholder 11"/>
          <p:cNvSpPr>
            <a:spLocks noGrp="1"/>
          </p:cNvSpPr>
          <p:nvPr>
            <p:ph type="ftr" sz="quarter" idx="11"/>
          </p:nvPr>
        </p:nvSpPr>
        <p:spPr/>
        <p:txBody>
          <a:bodyPr/>
          <a:lstStyle/>
          <a:p>
            <a:r>
              <a:rPr lang="en-US" smtClean="0"/>
              <a:t>Komunikasi Data</a:t>
            </a:r>
            <a:endParaRPr lang="en-SG" dirty="0"/>
          </a:p>
        </p:txBody>
      </p:sp>
      <p:sp>
        <p:nvSpPr>
          <p:cNvPr id="11" name="Slide Number Placeholder 10"/>
          <p:cNvSpPr>
            <a:spLocks noGrp="1"/>
          </p:cNvSpPr>
          <p:nvPr>
            <p:ph type="sldNum" sz="quarter" idx="12"/>
          </p:nvPr>
        </p:nvSpPr>
        <p:spPr/>
        <p:txBody>
          <a:bodyPr/>
          <a:lstStyle/>
          <a:p>
            <a:fld id="{33FE6DC0-3D3F-452A-B58D-D3787DC8F01A}" type="slidenum">
              <a:rPr lang="en-SG" smtClean="0"/>
              <a:pPr/>
              <a:t>74</a:t>
            </a:fld>
            <a:endParaRPr lang="en-SG" dirty="0"/>
          </a:p>
        </p:txBody>
      </p:sp>
      <p:sp>
        <p:nvSpPr>
          <p:cNvPr id="8" name="Title 7"/>
          <p:cNvSpPr>
            <a:spLocks noGrp="1"/>
          </p:cNvSpPr>
          <p:nvPr>
            <p:ph type="title" idx="4294967295"/>
          </p:nvPr>
        </p:nvSpPr>
        <p:spPr>
          <a:xfrm>
            <a:off x="2028825" y="214313"/>
            <a:ext cx="7115175" cy="1143000"/>
          </a:xfrm>
        </p:spPr>
        <p:txBody>
          <a:bodyPr>
            <a:normAutofit/>
          </a:bodyPr>
          <a:lstStyle/>
          <a:p>
            <a:r>
              <a:rPr lang="en-AU" sz="3600" b="1" dirty="0" smtClean="0"/>
              <a:t>Code Division Multiplexing</a:t>
            </a:r>
            <a:endParaRPr lang="en-SG" sz="3600" dirty="0"/>
          </a:p>
        </p:txBody>
      </p:sp>
      <p:sp>
        <p:nvSpPr>
          <p:cNvPr id="9" name="Content Placeholder 8"/>
          <p:cNvSpPr>
            <a:spLocks noGrp="1"/>
          </p:cNvSpPr>
          <p:nvPr>
            <p:ph idx="4294967295"/>
          </p:nvPr>
        </p:nvSpPr>
        <p:spPr>
          <a:xfrm>
            <a:off x="0" y="1600200"/>
            <a:ext cx="8329613" cy="4525963"/>
          </a:xfrm>
        </p:spPr>
        <p:txBody>
          <a:bodyPr>
            <a:normAutofit fontScale="92500" lnSpcReduction="20000"/>
          </a:bodyPr>
          <a:lstStyle/>
          <a:p>
            <a:pPr>
              <a:spcBef>
                <a:spcPct val="50000"/>
              </a:spcBef>
              <a:buNone/>
            </a:pPr>
            <a:r>
              <a:rPr lang="en-US" dirty="0" smtClean="0">
                <a:solidFill>
                  <a:srgbClr val="FF0000"/>
                </a:solidFill>
                <a:latin typeface="Times New Roman" charset="0"/>
              </a:rPr>
              <a:t>Example</a:t>
            </a:r>
            <a:endParaRPr lang="en-US" dirty="0" smtClean="0">
              <a:latin typeface="Times New Roman" charset="0"/>
            </a:endParaRPr>
          </a:p>
          <a:p>
            <a:pPr>
              <a:spcBef>
                <a:spcPct val="50000"/>
              </a:spcBef>
            </a:pPr>
            <a:r>
              <a:rPr lang="en-US" dirty="0" smtClean="0">
                <a:latin typeface="Times New Roman" charset="0"/>
              </a:rPr>
              <a:t>Signal code: 1-chip = +N volt; 0-chip = -N volt</a:t>
            </a:r>
          </a:p>
          <a:p>
            <a:pPr>
              <a:spcBef>
                <a:spcPct val="50000"/>
              </a:spcBef>
            </a:pPr>
            <a:r>
              <a:rPr lang="en-US" dirty="0" smtClean="0">
                <a:latin typeface="Times New Roman" charset="0"/>
              </a:rPr>
              <a:t>Three signals transmitted:</a:t>
            </a:r>
          </a:p>
          <a:p>
            <a:pPr>
              <a:spcBef>
                <a:spcPct val="50000"/>
              </a:spcBef>
              <a:buFontTx/>
              <a:buChar char="•"/>
            </a:pPr>
            <a:r>
              <a:rPr lang="en-US" dirty="0" smtClean="0">
                <a:latin typeface="Times New Roman" charset="0"/>
              </a:rPr>
              <a:t> Mobile A sends a 1, or 10111001, or </a:t>
            </a:r>
            <a:r>
              <a:rPr lang="en-US" dirty="0" smtClean="0">
                <a:latin typeface="Courier New" pitchFamily="49" charset="0"/>
              </a:rPr>
              <a:t>+-+++--+</a:t>
            </a:r>
          </a:p>
          <a:p>
            <a:pPr>
              <a:spcBef>
                <a:spcPct val="50000"/>
              </a:spcBef>
              <a:buFontTx/>
              <a:buChar char="•"/>
            </a:pPr>
            <a:r>
              <a:rPr lang="en-US" dirty="0" smtClean="0">
                <a:latin typeface="Times New Roman" charset="0"/>
              </a:rPr>
              <a:t> Mobile B sends a 0, or 10010001, or </a:t>
            </a:r>
            <a:r>
              <a:rPr lang="en-US" dirty="0" smtClean="0">
                <a:latin typeface="Courier New" pitchFamily="49" charset="0"/>
              </a:rPr>
              <a:t>+--+---+</a:t>
            </a:r>
          </a:p>
          <a:p>
            <a:pPr>
              <a:spcBef>
                <a:spcPct val="50000"/>
              </a:spcBef>
              <a:buFontTx/>
              <a:buChar char="•"/>
            </a:pPr>
            <a:r>
              <a:rPr lang="en-US" dirty="0" smtClean="0">
                <a:latin typeface="Times New Roman" charset="0"/>
              </a:rPr>
              <a:t> Mobile C sends a 1, or 11001101, or </a:t>
            </a:r>
            <a:r>
              <a:rPr lang="en-US" dirty="0" smtClean="0">
                <a:latin typeface="Courier New" pitchFamily="49" charset="0"/>
              </a:rPr>
              <a:t>++--++-+</a:t>
            </a:r>
          </a:p>
          <a:p>
            <a:pPr>
              <a:spcBef>
                <a:spcPct val="50000"/>
              </a:spcBef>
            </a:pPr>
            <a:r>
              <a:rPr lang="en-US" dirty="0" smtClean="0">
                <a:latin typeface="Times New Roman" charset="0"/>
              </a:rPr>
              <a:t>Summed signal received by base station: </a:t>
            </a:r>
            <a:br>
              <a:rPr lang="en-US" dirty="0" smtClean="0">
                <a:latin typeface="Times New Roman" charset="0"/>
              </a:rPr>
            </a:br>
            <a:r>
              <a:rPr lang="en-US" dirty="0" smtClean="0">
                <a:latin typeface="Times New Roman" charset="0"/>
              </a:rPr>
              <a:t>+3, -1, -1, +1, +1, -1, -3, +3.</a:t>
            </a:r>
          </a:p>
          <a:p>
            <a:endParaRPr lang="en-SG"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381000" y="395288"/>
            <a:ext cx="2012950" cy="519112"/>
          </a:xfrm>
          <a:prstGeom prst="rect">
            <a:avLst/>
          </a:prstGeom>
          <a:noFill/>
          <a:ln w="9525">
            <a:noFill/>
            <a:miter lim="800000"/>
            <a:headEnd/>
            <a:tailEnd/>
          </a:ln>
          <a:effectLst/>
        </p:spPr>
        <p:txBody>
          <a:bodyPr wrap="none">
            <a:spAutoFit/>
          </a:bodyPr>
          <a:lstStyle/>
          <a:p>
            <a:pPr eaLnBrk="1" hangingPunct="1"/>
            <a:r>
              <a:rPr lang="en-US" sz="2800" b="1">
                <a:solidFill>
                  <a:srgbClr val="820288"/>
                </a:solidFill>
                <a:latin typeface="Times New Roman" charset="0"/>
              </a:rPr>
              <a:t>	   </a:t>
            </a:r>
            <a:r>
              <a:rPr lang="en-US" sz="2800" b="1">
                <a:solidFill>
                  <a:srgbClr val="A703AF"/>
                </a:solidFill>
                <a:latin typeface="Times New Roman" charset="0"/>
              </a:rPr>
              <a:t>	</a:t>
            </a:r>
          </a:p>
        </p:txBody>
      </p:sp>
      <p:sp>
        <p:nvSpPr>
          <p:cNvPr id="81923" name="Rectangle 3"/>
          <p:cNvSpPr>
            <a:spLocks noChangeArrowheads="1"/>
          </p:cNvSpPr>
          <p:nvPr/>
        </p:nvSpPr>
        <p:spPr bwMode="auto">
          <a:xfrm>
            <a:off x="457200" y="1524000"/>
            <a:ext cx="8305800" cy="2865438"/>
          </a:xfrm>
          <a:prstGeom prst="rect">
            <a:avLst/>
          </a:prstGeom>
          <a:noFill/>
          <a:ln w="9525">
            <a:noFill/>
            <a:miter lim="800000"/>
            <a:headEnd/>
            <a:tailEnd/>
          </a:ln>
          <a:effectLst/>
        </p:spPr>
        <p:txBody>
          <a:bodyPr>
            <a:spAutoFit/>
          </a:bodyPr>
          <a:lstStyle/>
          <a:p>
            <a:pPr eaLnBrk="1" hangingPunct="1">
              <a:spcBef>
                <a:spcPct val="50000"/>
              </a:spcBef>
              <a:buFont typeface="Wingdings" pitchFamily="2" charset="2"/>
              <a:buNone/>
            </a:pPr>
            <a:endParaRPr lang="en-US" sz="4000" b="1">
              <a:solidFill>
                <a:srgbClr val="76027C"/>
              </a:solidFill>
              <a:latin typeface="Times New Roman" charset="0"/>
            </a:endParaRPr>
          </a:p>
          <a:p>
            <a:pPr eaLnBrk="1" hangingPunct="1">
              <a:spcBef>
                <a:spcPct val="50000"/>
              </a:spcBef>
              <a:buFont typeface="Wingdings" pitchFamily="2" charset="2"/>
              <a:buNone/>
            </a:pPr>
            <a:endParaRPr lang="en-US" sz="4000" b="1">
              <a:solidFill>
                <a:srgbClr val="76027C"/>
              </a:solidFill>
              <a:latin typeface="Times New Roman" charset="0"/>
            </a:endParaRPr>
          </a:p>
          <a:p>
            <a:pPr eaLnBrk="1" hangingPunct="1">
              <a:spcBef>
                <a:spcPct val="50000"/>
              </a:spcBef>
              <a:buFont typeface="Wingdings" pitchFamily="2" charset="2"/>
              <a:buNone/>
            </a:pPr>
            <a:endParaRPr lang="en-US" sz="4000" b="1">
              <a:solidFill>
                <a:srgbClr val="76027C"/>
              </a:solidFill>
              <a:latin typeface="Times New Roman" charset="0"/>
            </a:endParaRPr>
          </a:p>
          <a:p>
            <a:pPr eaLnBrk="1" hangingPunct="1">
              <a:spcBef>
                <a:spcPct val="50000"/>
              </a:spcBef>
              <a:buFont typeface="Wingdings" pitchFamily="2" charset="2"/>
              <a:buNone/>
            </a:pPr>
            <a:endParaRPr lang="en-US" sz="2200" b="1">
              <a:latin typeface="Times New Roman" charset="0"/>
            </a:endParaRPr>
          </a:p>
        </p:txBody>
      </p:sp>
      <p:sp>
        <p:nvSpPr>
          <p:cNvPr id="10" name="Date Placeholder 9"/>
          <p:cNvSpPr>
            <a:spLocks noGrp="1"/>
          </p:cNvSpPr>
          <p:nvPr>
            <p:ph type="dt" sz="half" idx="10"/>
          </p:nvPr>
        </p:nvSpPr>
        <p:spPr/>
        <p:txBody>
          <a:bodyPr/>
          <a:lstStyle/>
          <a:p>
            <a:fld id="{59F3C57B-098A-457D-AFB1-9CE4D4D9BBCE}" type="datetime1">
              <a:rPr lang="en-US" smtClean="0"/>
              <a:t>7/14/2022</a:t>
            </a:fld>
            <a:endParaRPr lang="en-SG" dirty="0"/>
          </a:p>
        </p:txBody>
      </p:sp>
      <p:sp>
        <p:nvSpPr>
          <p:cNvPr id="12" name="Footer Placeholder 11"/>
          <p:cNvSpPr>
            <a:spLocks noGrp="1"/>
          </p:cNvSpPr>
          <p:nvPr>
            <p:ph type="ftr" sz="quarter" idx="11"/>
          </p:nvPr>
        </p:nvSpPr>
        <p:spPr/>
        <p:txBody>
          <a:bodyPr/>
          <a:lstStyle/>
          <a:p>
            <a:r>
              <a:rPr lang="en-US" smtClean="0"/>
              <a:t>Komunikasi Data</a:t>
            </a:r>
            <a:endParaRPr lang="en-SG" dirty="0"/>
          </a:p>
        </p:txBody>
      </p:sp>
      <p:sp>
        <p:nvSpPr>
          <p:cNvPr id="11" name="Slide Number Placeholder 10"/>
          <p:cNvSpPr>
            <a:spLocks noGrp="1"/>
          </p:cNvSpPr>
          <p:nvPr>
            <p:ph type="sldNum" sz="quarter" idx="12"/>
          </p:nvPr>
        </p:nvSpPr>
        <p:spPr/>
        <p:txBody>
          <a:bodyPr/>
          <a:lstStyle/>
          <a:p>
            <a:fld id="{33FE6DC0-3D3F-452A-B58D-D3787DC8F01A}" type="slidenum">
              <a:rPr lang="en-SG" smtClean="0"/>
              <a:pPr/>
              <a:t>75</a:t>
            </a:fld>
            <a:endParaRPr lang="en-SG" dirty="0"/>
          </a:p>
        </p:txBody>
      </p:sp>
      <p:sp>
        <p:nvSpPr>
          <p:cNvPr id="9" name="Content Placeholder 8"/>
          <p:cNvSpPr>
            <a:spLocks noGrp="1"/>
          </p:cNvSpPr>
          <p:nvPr>
            <p:ph idx="4294967295"/>
          </p:nvPr>
        </p:nvSpPr>
        <p:spPr>
          <a:xfrm>
            <a:off x="0" y="1600200"/>
            <a:ext cx="8329613" cy="4525963"/>
          </a:xfrm>
        </p:spPr>
        <p:txBody>
          <a:bodyPr>
            <a:normAutofit/>
          </a:bodyPr>
          <a:lstStyle/>
          <a:p>
            <a:pPr>
              <a:spcBef>
                <a:spcPct val="50000"/>
              </a:spcBef>
              <a:buNone/>
            </a:pPr>
            <a:r>
              <a:rPr lang="en-US" dirty="0" smtClean="0">
                <a:solidFill>
                  <a:srgbClr val="FF0000"/>
                </a:solidFill>
                <a:latin typeface="Times New Roman" charset="0"/>
              </a:rPr>
              <a:t>Example</a:t>
            </a:r>
            <a:endParaRPr lang="en-US" dirty="0" smtClean="0">
              <a:latin typeface="Times New Roman" charset="0"/>
            </a:endParaRPr>
          </a:p>
          <a:p>
            <a:pPr>
              <a:spcBef>
                <a:spcPct val="50000"/>
              </a:spcBef>
            </a:pPr>
            <a:r>
              <a:rPr lang="en-US" dirty="0" smtClean="0">
                <a:latin typeface="Times New Roman" charset="0"/>
              </a:rPr>
              <a:t>Base station decode for Mobile A:</a:t>
            </a:r>
          </a:p>
          <a:p>
            <a:pPr>
              <a:spcBef>
                <a:spcPct val="50000"/>
              </a:spcBef>
            </a:pPr>
            <a:r>
              <a:rPr lang="en-US" dirty="0" smtClean="0">
                <a:latin typeface="Times New Roman" charset="0"/>
              </a:rPr>
              <a:t>Signal received:	+3, -1, -1, +1, +1, -1, -3, +3</a:t>
            </a:r>
          </a:p>
          <a:p>
            <a:pPr>
              <a:spcBef>
                <a:spcPct val="50000"/>
              </a:spcBef>
            </a:pPr>
            <a:r>
              <a:rPr lang="en-US" dirty="0" smtClean="0">
                <a:latin typeface="Times New Roman" charset="0"/>
              </a:rPr>
              <a:t>Mobile A’s code: 	+1, -1, +1, +1, +1, -1, -1, +1</a:t>
            </a:r>
          </a:p>
          <a:p>
            <a:pPr>
              <a:spcBef>
                <a:spcPct val="50000"/>
              </a:spcBef>
            </a:pPr>
            <a:r>
              <a:rPr lang="en-US" dirty="0" smtClean="0">
                <a:latin typeface="Times New Roman" charset="0"/>
              </a:rPr>
              <a:t>Product result: 	+3, +1, -1, +1, +1, +1, +3, +3</a:t>
            </a:r>
          </a:p>
          <a:p>
            <a:pPr>
              <a:spcBef>
                <a:spcPct val="50000"/>
              </a:spcBef>
            </a:pPr>
            <a:r>
              <a:rPr lang="en-US" dirty="0" smtClean="0">
                <a:latin typeface="Times New Roman" charset="0"/>
              </a:rPr>
              <a:t>Sum of Product results: +12</a:t>
            </a:r>
          </a:p>
          <a:p>
            <a:pPr>
              <a:spcBef>
                <a:spcPct val="50000"/>
              </a:spcBef>
            </a:pPr>
            <a:r>
              <a:rPr lang="en-US" dirty="0" smtClean="0">
                <a:latin typeface="Times New Roman" charset="0"/>
              </a:rPr>
              <a:t>Decode rule: For result near +8, data is binary 1.</a:t>
            </a:r>
          </a:p>
          <a:p>
            <a:endParaRPr lang="en-SG"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381000" y="395288"/>
            <a:ext cx="2012950" cy="519112"/>
          </a:xfrm>
          <a:prstGeom prst="rect">
            <a:avLst/>
          </a:prstGeom>
          <a:noFill/>
          <a:ln w="9525">
            <a:noFill/>
            <a:miter lim="800000"/>
            <a:headEnd/>
            <a:tailEnd/>
          </a:ln>
          <a:effectLst/>
        </p:spPr>
        <p:txBody>
          <a:bodyPr wrap="none">
            <a:spAutoFit/>
          </a:bodyPr>
          <a:lstStyle/>
          <a:p>
            <a:pPr eaLnBrk="1" hangingPunct="1"/>
            <a:r>
              <a:rPr lang="en-US" sz="2800" b="1">
                <a:solidFill>
                  <a:srgbClr val="820288"/>
                </a:solidFill>
                <a:latin typeface="Times New Roman" charset="0"/>
              </a:rPr>
              <a:t>	   </a:t>
            </a:r>
            <a:r>
              <a:rPr lang="en-US" sz="2800" b="1">
                <a:solidFill>
                  <a:srgbClr val="A703AF"/>
                </a:solidFill>
                <a:latin typeface="Times New Roman" charset="0"/>
              </a:rPr>
              <a:t>	</a:t>
            </a:r>
          </a:p>
        </p:txBody>
      </p:sp>
      <p:sp>
        <p:nvSpPr>
          <p:cNvPr id="82947" name="Rectangle 3"/>
          <p:cNvSpPr>
            <a:spLocks noChangeArrowheads="1"/>
          </p:cNvSpPr>
          <p:nvPr/>
        </p:nvSpPr>
        <p:spPr bwMode="auto">
          <a:xfrm>
            <a:off x="457200" y="1524000"/>
            <a:ext cx="8305800" cy="2865438"/>
          </a:xfrm>
          <a:prstGeom prst="rect">
            <a:avLst/>
          </a:prstGeom>
          <a:noFill/>
          <a:ln w="9525">
            <a:noFill/>
            <a:miter lim="800000"/>
            <a:headEnd/>
            <a:tailEnd/>
          </a:ln>
          <a:effectLst/>
        </p:spPr>
        <p:txBody>
          <a:bodyPr>
            <a:spAutoFit/>
          </a:bodyPr>
          <a:lstStyle/>
          <a:p>
            <a:pPr eaLnBrk="1" hangingPunct="1">
              <a:spcBef>
                <a:spcPct val="50000"/>
              </a:spcBef>
              <a:buFont typeface="Wingdings" pitchFamily="2" charset="2"/>
              <a:buNone/>
            </a:pPr>
            <a:endParaRPr lang="en-US" sz="4000" b="1">
              <a:solidFill>
                <a:srgbClr val="76027C"/>
              </a:solidFill>
              <a:latin typeface="Times New Roman" charset="0"/>
            </a:endParaRPr>
          </a:p>
          <a:p>
            <a:pPr eaLnBrk="1" hangingPunct="1">
              <a:spcBef>
                <a:spcPct val="50000"/>
              </a:spcBef>
              <a:buFont typeface="Wingdings" pitchFamily="2" charset="2"/>
              <a:buNone/>
            </a:pPr>
            <a:endParaRPr lang="en-US" sz="4000" b="1">
              <a:solidFill>
                <a:srgbClr val="76027C"/>
              </a:solidFill>
              <a:latin typeface="Times New Roman" charset="0"/>
            </a:endParaRPr>
          </a:p>
          <a:p>
            <a:pPr eaLnBrk="1" hangingPunct="1">
              <a:spcBef>
                <a:spcPct val="50000"/>
              </a:spcBef>
              <a:buFont typeface="Wingdings" pitchFamily="2" charset="2"/>
              <a:buNone/>
            </a:pPr>
            <a:endParaRPr lang="en-US" sz="4000" b="1">
              <a:solidFill>
                <a:srgbClr val="76027C"/>
              </a:solidFill>
              <a:latin typeface="Times New Roman" charset="0"/>
            </a:endParaRPr>
          </a:p>
          <a:p>
            <a:pPr eaLnBrk="1" hangingPunct="1">
              <a:spcBef>
                <a:spcPct val="50000"/>
              </a:spcBef>
              <a:buFont typeface="Wingdings" pitchFamily="2" charset="2"/>
              <a:buNone/>
            </a:pPr>
            <a:endParaRPr lang="en-US" sz="2200" b="1">
              <a:latin typeface="Times New Roman" charset="0"/>
            </a:endParaRPr>
          </a:p>
        </p:txBody>
      </p:sp>
      <p:sp>
        <p:nvSpPr>
          <p:cNvPr id="10" name="Date Placeholder 9"/>
          <p:cNvSpPr>
            <a:spLocks noGrp="1"/>
          </p:cNvSpPr>
          <p:nvPr>
            <p:ph type="dt" sz="half" idx="10"/>
          </p:nvPr>
        </p:nvSpPr>
        <p:spPr/>
        <p:txBody>
          <a:bodyPr/>
          <a:lstStyle/>
          <a:p>
            <a:fld id="{BCDFEEF0-ABE9-4879-AC8F-684B254E943D}" type="datetime1">
              <a:rPr lang="en-US" smtClean="0"/>
              <a:t>7/14/2022</a:t>
            </a:fld>
            <a:endParaRPr lang="en-SG" dirty="0"/>
          </a:p>
        </p:txBody>
      </p:sp>
      <p:sp>
        <p:nvSpPr>
          <p:cNvPr id="12" name="Footer Placeholder 11"/>
          <p:cNvSpPr>
            <a:spLocks noGrp="1"/>
          </p:cNvSpPr>
          <p:nvPr>
            <p:ph type="ftr" sz="quarter" idx="11"/>
          </p:nvPr>
        </p:nvSpPr>
        <p:spPr/>
        <p:txBody>
          <a:bodyPr/>
          <a:lstStyle/>
          <a:p>
            <a:r>
              <a:rPr lang="en-US" smtClean="0"/>
              <a:t>Komunikasi Data</a:t>
            </a:r>
            <a:endParaRPr lang="en-SG" dirty="0"/>
          </a:p>
        </p:txBody>
      </p:sp>
      <p:sp>
        <p:nvSpPr>
          <p:cNvPr id="11" name="Slide Number Placeholder 10"/>
          <p:cNvSpPr>
            <a:spLocks noGrp="1"/>
          </p:cNvSpPr>
          <p:nvPr>
            <p:ph type="sldNum" sz="quarter" idx="12"/>
          </p:nvPr>
        </p:nvSpPr>
        <p:spPr/>
        <p:txBody>
          <a:bodyPr/>
          <a:lstStyle/>
          <a:p>
            <a:fld id="{33FE6DC0-3D3F-452A-B58D-D3787DC8F01A}" type="slidenum">
              <a:rPr lang="en-SG" smtClean="0"/>
              <a:pPr/>
              <a:t>76</a:t>
            </a:fld>
            <a:endParaRPr lang="en-SG" dirty="0"/>
          </a:p>
        </p:txBody>
      </p:sp>
      <p:sp>
        <p:nvSpPr>
          <p:cNvPr id="9" name="Content Placeholder 8"/>
          <p:cNvSpPr>
            <a:spLocks noGrp="1"/>
          </p:cNvSpPr>
          <p:nvPr>
            <p:ph idx="4294967295"/>
          </p:nvPr>
        </p:nvSpPr>
        <p:spPr>
          <a:xfrm>
            <a:off x="0" y="1600200"/>
            <a:ext cx="8329613" cy="4525963"/>
          </a:xfrm>
        </p:spPr>
        <p:txBody>
          <a:bodyPr>
            <a:normAutofit/>
          </a:bodyPr>
          <a:lstStyle/>
          <a:p>
            <a:pPr>
              <a:spcBef>
                <a:spcPct val="50000"/>
              </a:spcBef>
            </a:pPr>
            <a:r>
              <a:rPr lang="en-US" dirty="0" smtClean="0">
                <a:solidFill>
                  <a:srgbClr val="FF0000"/>
                </a:solidFill>
                <a:latin typeface="Times New Roman" charset="0"/>
              </a:rPr>
              <a:t>Example</a:t>
            </a:r>
            <a:endParaRPr lang="en-US" dirty="0" smtClean="0">
              <a:latin typeface="Times New Roman" charset="0"/>
            </a:endParaRPr>
          </a:p>
          <a:p>
            <a:pPr>
              <a:spcBef>
                <a:spcPct val="50000"/>
              </a:spcBef>
            </a:pPr>
            <a:r>
              <a:rPr lang="en-US" dirty="0" smtClean="0">
                <a:latin typeface="Times New Roman" charset="0"/>
              </a:rPr>
              <a:t>Base station decode for Mobile B:</a:t>
            </a:r>
          </a:p>
          <a:p>
            <a:pPr>
              <a:spcBef>
                <a:spcPct val="50000"/>
              </a:spcBef>
            </a:pPr>
            <a:r>
              <a:rPr lang="en-US" dirty="0" smtClean="0">
                <a:latin typeface="Times New Roman" charset="0"/>
              </a:rPr>
              <a:t>Signal received:	+3, -1, -1, +1, +1, -1, -3, +3</a:t>
            </a:r>
          </a:p>
          <a:p>
            <a:pPr>
              <a:spcBef>
                <a:spcPct val="50000"/>
              </a:spcBef>
            </a:pPr>
            <a:r>
              <a:rPr lang="en-US" dirty="0" smtClean="0">
                <a:latin typeface="Times New Roman" charset="0"/>
              </a:rPr>
              <a:t>Mobile B’s code: 	-1, +1, +1, -1, +1, +1, +1, -1</a:t>
            </a:r>
          </a:p>
          <a:p>
            <a:pPr>
              <a:spcBef>
                <a:spcPct val="50000"/>
              </a:spcBef>
            </a:pPr>
            <a:r>
              <a:rPr lang="en-US" dirty="0" smtClean="0">
                <a:latin typeface="Times New Roman" charset="0"/>
              </a:rPr>
              <a:t>Product result: 	-3, -1, -1, -1, +1, -1, -3, -3</a:t>
            </a:r>
          </a:p>
          <a:p>
            <a:pPr>
              <a:spcBef>
                <a:spcPct val="50000"/>
              </a:spcBef>
            </a:pPr>
            <a:r>
              <a:rPr lang="en-US" dirty="0" smtClean="0">
                <a:latin typeface="Times New Roman" charset="0"/>
              </a:rPr>
              <a:t>Sum of Product results: -12</a:t>
            </a:r>
          </a:p>
          <a:p>
            <a:pPr>
              <a:spcBef>
                <a:spcPct val="50000"/>
              </a:spcBef>
            </a:pPr>
            <a:r>
              <a:rPr lang="en-US" dirty="0" smtClean="0">
                <a:latin typeface="Times New Roman" charset="0"/>
              </a:rPr>
              <a:t>Decode rule: For result near -8, data is binary 0.</a:t>
            </a:r>
          </a:p>
          <a:p>
            <a:endParaRPr lang="en-SG"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C5A6B4-B8BF-46C0-BCEF-E29CE06C3B89}"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77</a:t>
            </a:fld>
            <a:endParaRPr lang="en-SG" dirty="0"/>
          </a:p>
        </p:txBody>
      </p:sp>
      <p:sp>
        <p:nvSpPr>
          <p:cNvPr id="24578" name="Rectangle 2"/>
          <p:cNvSpPr>
            <a:spLocks noGrp="1" noChangeArrowheads="1"/>
          </p:cNvSpPr>
          <p:nvPr>
            <p:ph type="title" idx="4294967295"/>
          </p:nvPr>
        </p:nvSpPr>
        <p:spPr>
          <a:xfrm>
            <a:off x="2028825" y="214313"/>
            <a:ext cx="7115175" cy="1143000"/>
          </a:xfrm>
        </p:spPr>
        <p:txBody>
          <a:bodyPr/>
          <a:lstStyle/>
          <a:p>
            <a:r>
              <a:rPr lang="en-GB"/>
              <a:t>Contoh CDMA </a:t>
            </a:r>
            <a:endParaRPr lang="en-US"/>
          </a:p>
        </p:txBody>
      </p:sp>
      <p:pic>
        <p:nvPicPr>
          <p:cNvPr id="24580" name="Picture 4"/>
          <p:cNvPicPr>
            <a:picLocks noGrp="1" noChangeAspect="1" noChangeArrowheads="1"/>
          </p:cNvPicPr>
          <p:nvPr>
            <p:ph type="body" idx="4294967295"/>
          </p:nvPr>
        </p:nvPicPr>
        <p:blipFill>
          <a:blip r:embed="rId2"/>
          <a:srcRect b="4028"/>
          <a:stretch>
            <a:fillRect/>
          </a:stretch>
        </p:blipFill>
        <p:spPr>
          <a:xfrm>
            <a:off x="0" y="1600200"/>
            <a:ext cx="8640763" cy="4525963"/>
          </a:xfrm>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2D4DAE-61D2-474F-A9E4-53B97750C9F5}"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78</a:t>
            </a:fld>
            <a:endParaRPr lang="en-SG" dirty="0"/>
          </a:p>
        </p:txBody>
      </p:sp>
      <p:pic>
        <p:nvPicPr>
          <p:cNvPr id="7" name="Picture 4" descr="Tbl05-03"/>
          <p:cNvPicPr>
            <a:picLocks noChangeAspect="1" noChangeArrowheads="1"/>
          </p:cNvPicPr>
          <p:nvPr/>
        </p:nvPicPr>
        <p:blipFill>
          <a:blip r:embed="rId2"/>
          <a:srcRect/>
          <a:stretch>
            <a:fillRect/>
          </a:stretch>
        </p:blipFill>
        <p:spPr bwMode="auto">
          <a:xfrm>
            <a:off x="1285852" y="1500174"/>
            <a:ext cx="6348776" cy="4762512"/>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102B753-30E5-4625-8764-F97B1B9B0303}"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79</a:t>
            </a:fld>
            <a:endParaRPr lang="en-SG" dirty="0"/>
          </a:p>
        </p:txBody>
      </p:sp>
      <p:sp>
        <p:nvSpPr>
          <p:cNvPr id="2" name="Title 1"/>
          <p:cNvSpPr>
            <a:spLocks noGrp="1"/>
          </p:cNvSpPr>
          <p:nvPr>
            <p:ph type="title" idx="4294967295"/>
          </p:nvPr>
        </p:nvSpPr>
        <p:spPr>
          <a:xfrm>
            <a:off x="2028825" y="214313"/>
            <a:ext cx="7115175" cy="1143000"/>
          </a:xfrm>
        </p:spPr>
        <p:txBody>
          <a:bodyPr/>
          <a:lstStyle/>
          <a:p>
            <a:r>
              <a:rPr lang="en-US" dirty="0" err="1" smtClean="0"/>
              <a:t>Kesimpulan</a:t>
            </a:r>
            <a:endParaRPr lang="en-SG" dirty="0"/>
          </a:p>
        </p:txBody>
      </p:sp>
      <p:sp>
        <p:nvSpPr>
          <p:cNvPr id="3" name="Content Placeholder 2"/>
          <p:cNvSpPr>
            <a:spLocks noGrp="1"/>
          </p:cNvSpPr>
          <p:nvPr>
            <p:ph idx="4294967295"/>
          </p:nvPr>
        </p:nvSpPr>
        <p:spPr>
          <a:xfrm>
            <a:off x="0" y="1600200"/>
            <a:ext cx="8329613" cy="4525963"/>
          </a:xfrm>
        </p:spPr>
        <p:txBody>
          <a:bodyPr/>
          <a:lstStyle/>
          <a:p>
            <a:r>
              <a:rPr lang="en-US" dirty="0" smtClean="0"/>
              <a:t>Multiplexing</a:t>
            </a:r>
          </a:p>
          <a:p>
            <a:r>
              <a:rPr lang="en-US" dirty="0" smtClean="0"/>
              <a:t>Types of multiplexing</a:t>
            </a:r>
          </a:p>
          <a:p>
            <a:pPr lvl="1"/>
            <a:r>
              <a:rPr lang="en-US" dirty="0" smtClean="0"/>
              <a:t>TDM </a:t>
            </a:r>
          </a:p>
          <a:p>
            <a:pPr lvl="2"/>
            <a:r>
              <a:rPr lang="en-US" sz="2000" dirty="0" smtClean="0"/>
              <a:t>Synchronous </a:t>
            </a:r>
            <a:r>
              <a:rPr lang="en-US" sz="1800" dirty="0" smtClean="0"/>
              <a:t>TDM (T-1, ISDN, optical fiber)</a:t>
            </a:r>
          </a:p>
          <a:p>
            <a:pPr lvl="2"/>
            <a:r>
              <a:rPr lang="en-US" sz="2000" dirty="0" smtClean="0"/>
              <a:t>Statistical TDM (LANs)</a:t>
            </a:r>
          </a:p>
          <a:p>
            <a:pPr lvl="1"/>
            <a:r>
              <a:rPr lang="en-US" dirty="0" smtClean="0"/>
              <a:t>FDM (cable, cell phones, broadband)</a:t>
            </a:r>
          </a:p>
          <a:p>
            <a:pPr lvl="1"/>
            <a:r>
              <a:rPr lang="en-US" dirty="0" smtClean="0"/>
              <a:t>WDM (optical fiber)</a:t>
            </a:r>
          </a:p>
          <a:p>
            <a:pPr lvl="1"/>
            <a:r>
              <a:rPr lang="en-US" dirty="0" smtClean="0"/>
              <a:t>CDM (cell phones)</a:t>
            </a:r>
          </a:p>
          <a:p>
            <a:endParaRPr lang="en-SG"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2A0C3CD-DABF-4995-B35E-7BA38781F070}"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8</a:t>
            </a:fld>
            <a:endParaRPr lang="en-SG" dirty="0"/>
          </a:p>
        </p:txBody>
      </p:sp>
      <p:sp>
        <p:nvSpPr>
          <p:cNvPr id="2" name="Title 1"/>
          <p:cNvSpPr>
            <a:spLocks noGrp="1"/>
          </p:cNvSpPr>
          <p:nvPr>
            <p:ph type="title" idx="4294967295"/>
          </p:nvPr>
        </p:nvSpPr>
        <p:spPr>
          <a:xfrm>
            <a:off x="2028825" y="214313"/>
            <a:ext cx="7115175" cy="1143000"/>
          </a:xfrm>
        </p:spPr>
        <p:txBody>
          <a:bodyPr/>
          <a:lstStyle/>
          <a:p>
            <a:r>
              <a:rPr lang="en-US" dirty="0" err="1" smtClean="0"/>
              <a:t>Bentuk</a:t>
            </a:r>
            <a:r>
              <a:rPr lang="en-US" dirty="0" smtClean="0"/>
              <a:t> </a:t>
            </a:r>
            <a:r>
              <a:rPr lang="en-US" dirty="0" err="1" smtClean="0"/>
              <a:t>Umum</a:t>
            </a:r>
            <a:r>
              <a:rPr lang="en-US" dirty="0" smtClean="0"/>
              <a:t> Multiplexing</a:t>
            </a:r>
            <a:endParaRPr lang="en-SG" dirty="0"/>
          </a:p>
        </p:txBody>
      </p:sp>
      <p:sp>
        <p:nvSpPr>
          <p:cNvPr id="3" name="Content Placeholder 2"/>
          <p:cNvSpPr>
            <a:spLocks noGrp="1"/>
          </p:cNvSpPr>
          <p:nvPr>
            <p:ph idx="4294967295"/>
          </p:nvPr>
        </p:nvSpPr>
        <p:spPr>
          <a:xfrm>
            <a:off x="0" y="1600200"/>
            <a:ext cx="8329613" cy="4525963"/>
          </a:xfrm>
        </p:spPr>
        <p:txBody>
          <a:bodyPr/>
          <a:lstStyle/>
          <a:p>
            <a:pPr>
              <a:lnSpc>
                <a:spcPct val="200000"/>
              </a:lnSpc>
            </a:pPr>
            <a:r>
              <a:rPr lang="en-US" dirty="0" err="1" smtClean="0"/>
              <a:t>Dua</a:t>
            </a:r>
            <a:r>
              <a:rPr lang="en-US" dirty="0" smtClean="0"/>
              <a:t> </a:t>
            </a:r>
            <a:r>
              <a:rPr lang="en-US" dirty="0" err="1" smtClean="0"/>
              <a:t>bentuk</a:t>
            </a:r>
            <a:r>
              <a:rPr lang="en-US" dirty="0" smtClean="0"/>
              <a:t> </a:t>
            </a:r>
            <a:r>
              <a:rPr lang="en-US" dirty="0" err="1" smtClean="0"/>
              <a:t>umum</a:t>
            </a:r>
            <a:r>
              <a:rPr lang="en-US" dirty="0" smtClean="0"/>
              <a:t> multiplexing </a:t>
            </a:r>
            <a:r>
              <a:rPr lang="en-US" dirty="0" err="1" smtClean="0"/>
              <a:t>adalah</a:t>
            </a:r>
            <a:r>
              <a:rPr lang="en-US" dirty="0" smtClean="0"/>
              <a:t>:</a:t>
            </a:r>
          </a:p>
          <a:p>
            <a:pPr marL="971550" lvl="1" indent="-514350">
              <a:lnSpc>
                <a:spcPct val="200000"/>
              </a:lnSpc>
              <a:buFont typeface="+mj-lt"/>
              <a:buAutoNum type="arabicPeriod"/>
            </a:pPr>
            <a:r>
              <a:rPr lang="en-US" dirty="0" smtClean="0"/>
              <a:t>Frequency Division Multiplexing (FDM)</a:t>
            </a:r>
          </a:p>
          <a:p>
            <a:pPr marL="971550" lvl="1" indent="-514350">
              <a:lnSpc>
                <a:spcPct val="200000"/>
              </a:lnSpc>
              <a:buFont typeface="+mj-lt"/>
              <a:buAutoNum type="arabicPeriod"/>
            </a:pPr>
            <a:r>
              <a:rPr lang="en-US" dirty="0" smtClean="0"/>
              <a:t>Time Division Multiplexing (TDM)</a:t>
            </a:r>
          </a:p>
          <a:p>
            <a:pPr marL="971550" lvl="1" indent="-514350">
              <a:lnSpc>
                <a:spcPct val="200000"/>
              </a:lnSpc>
              <a:buNone/>
            </a:pPr>
            <a:endParaRPr lang="en-SG"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A0BA7574-12CA-4D01-BF3C-F57FFF1E032C}" type="datetime1">
              <a:rPr lang="en-US" smtClean="0"/>
              <a:t>7/14/2022</a:t>
            </a:fld>
            <a:endParaRPr lang="en-SG" dirty="0"/>
          </a:p>
        </p:txBody>
      </p:sp>
      <p:sp>
        <p:nvSpPr>
          <p:cNvPr id="8" name="Footer Placeholder 7"/>
          <p:cNvSpPr>
            <a:spLocks noGrp="1"/>
          </p:cNvSpPr>
          <p:nvPr>
            <p:ph type="ftr" sz="quarter" idx="11"/>
          </p:nvPr>
        </p:nvSpPr>
        <p:spPr/>
        <p:txBody>
          <a:bodyPr/>
          <a:lstStyle/>
          <a:p>
            <a:r>
              <a:rPr lang="en-US" smtClean="0"/>
              <a:t>Komunikasi Data</a:t>
            </a:r>
            <a:endParaRPr lang="en-SG" dirty="0"/>
          </a:p>
        </p:txBody>
      </p:sp>
      <p:sp>
        <p:nvSpPr>
          <p:cNvPr id="7" name="Slide Number Placeholder 6"/>
          <p:cNvSpPr>
            <a:spLocks noGrp="1"/>
          </p:cNvSpPr>
          <p:nvPr>
            <p:ph type="sldNum" sz="quarter" idx="12"/>
          </p:nvPr>
        </p:nvSpPr>
        <p:spPr/>
        <p:txBody>
          <a:bodyPr/>
          <a:lstStyle/>
          <a:p>
            <a:fld id="{33FE6DC0-3D3F-452A-B58D-D3787DC8F01A}" type="slidenum">
              <a:rPr lang="en-SG" smtClean="0"/>
              <a:pPr/>
              <a:t>80</a:t>
            </a:fld>
            <a:endParaRPr lang="en-SG" dirty="0"/>
          </a:p>
        </p:txBody>
      </p:sp>
      <p:sp>
        <p:nvSpPr>
          <p:cNvPr id="5" name="Title 4"/>
          <p:cNvSpPr>
            <a:spLocks noGrp="1"/>
          </p:cNvSpPr>
          <p:nvPr>
            <p:ph type="title" idx="4294967295"/>
          </p:nvPr>
        </p:nvSpPr>
        <p:spPr>
          <a:xfrm>
            <a:off x="2028825" y="214313"/>
            <a:ext cx="7115175" cy="1143000"/>
          </a:xfrm>
        </p:spPr>
        <p:txBody>
          <a:bodyPr>
            <a:normAutofit/>
          </a:bodyPr>
          <a:lstStyle/>
          <a:p>
            <a:r>
              <a:rPr lang="en-AU" b="1" dirty="0" err="1" smtClean="0"/>
              <a:t>Latihan</a:t>
            </a:r>
            <a:r>
              <a:rPr lang="en-AU" b="1" dirty="0" smtClean="0"/>
              <a:t> 1</a:t>
            </a:r>
            <a:endParaRPr lang="en-SG" dirty="0"/>
          </a:p>
        </p:txBody>
      </p:sp>
      <p:sp>
        <p:nvSpPr>
          <p:cNvPr id="84994" name="Rectangle 2"/>
          <p:cNvSpPr>
            <a:spLocks noGrp="1" noChangeArrowheads="1"/>
          </p:cNvSpPr>
          <p:nvPr>
            <p:ph idx="4294967295"/>
          </p:nvPr>
        </p:nvSpPr>
        <p:spPr>
          <a:xfrm>
            <a:off x="0" y="1600200"/>
            <a:ext cx="8329613" cy="4525963"/>
          </a:xfrm>
        </p:spPr>
        <p:txBody>
          <a:bodyPr/>
          <a:lstStyle/>
          <a:p>
            <a:pPr marL="0" indent="0">
              <a:buFont typeface="Wingdings" pitchFamily="2" charset="2"/>
              <a:buNone/>
            </a:pPr>
            <a:r>
              <a:rPr lang="en-AU" dirty="0"/>
              <a:t>20 voice signals are to be multiplexed and transmitted over twisted pair. </a:t>
            </a:r>
          </a:p>
          <a:p>
            <a:pPr marL="0" indent="0">
              <a:buFont typeface="Wingdings" pitchFamily="2" charset="2"/>
              <a:buNone/>
            </a:pPr>
            <a:r>
              <a:rPr lang="en-AU" dirty="0"/>
              <a:t>What is the bandwidth required, in bps, if synchronous time division multiplexing is used, if we use the standard analogue-to-digital sampling rate, if each voice signal has a bandwidth of 4000Hz, and if each sample is converted into an 8-bit value?</a:t>
            </a:r>
          </a:p>
        </p:txBody>
      </p:sp>
      <p:sp>
        <p:nvSpPr>
          <p:cNvPr id="84995" name="Rectangle 3"/>
          <p:cNvSpPr>
            <a:spLocks noChangeArrowheads="1"/>
          </p:cNvSpPr>
          <p:nvPr/>
        </p:nvSpPr>
        <p:spPr bwMode="auto">
          <a:xfrm>
            <a:off x="457200" y="304800"/>
            <a:ext cx="8229600" cy="685800"/>
          </a:xfrm>
          <a:prstGeom prst="rect">
            <a:avLst/>
          </a:prstGeom>
          <a:noFill/>
          <a:ln w="9525">
            <a:noFill/>
            <a:miter lim="800000"/>
            <a:headEnd/>
            <a:tailEnd/>
          </a:ln>
          <a:effectLst/>
        </p:spPr>
        <p:txBody>
          <a:bodyPr/>
          <a:lstStyle/>
          <a:p>
            <a:pPr eaLnBrk="1" hangingPunct="1"/>
            <a:endParaRPr lang="en-AU" sz="3000" b="1"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33FE6DC0-3D3F-452A-B58D-D3787DC8F01A}" type="slidenum">
              <a:rPr lang="en-SG" smtClean="0"/>
              <a:pPr/>
              <a:t>81</a:t>
            </a:fld>
            <a:endParaRPr lang="en-SG" dirty="0"/>
          </a:p>
        </p:txBody>
      </p:sp>
      <p:sp>
        <p:nvSpPr>
          <p:cNvPr id="86018" name="Rectangle 2"/>
          <p:cNvSpPr>
            <a:spLocks noGrp="1" noChangeArrowheads="1"/>
          </p:cNvSpPr>
          <p:nvPr>
            <p:ph idx="4294967295"/>
          </p:nvPr>
        </p:nvSpPr>
        <p:spPr>
          <a:xfrm>
            <a:off x="0" y="1600200"/>
            <a:ext cx="8329613" cy="4525963"/>
          </a:xfrm>
        </p:spPr>
        <p:txBody>
          <a:bodyPr/>
          <a:lstStyle/>
          <a:p>
            <a:pPr marL="0" indent="0">
              <a:buFont typeface="Wingdings" pitchFamily="2" charset="2"/>
              <a:buNone/>
            </a:pPr>
            <a:r>
              <a:rPr lang="en-AU" dirty="0"/>
              <a:t>Each voice signal is sampled at 2 times the frequency = 8000 samples per second.</a:t>
            </a:r>
          </a:p>
          <a:p>
            <a:pPr marL="0" indent="0">
              <a:buFont typeface="Wingdings" pitchFamily="2" charset="2"/>
              <a:buNone/>
            </a:pPr>
            <a:r>
              <a:rPr lang="en-AU" dirty="0"/>
              <a:t>Each sample is an 8 bit value so: </a:t>
            </a:r>
          </a:p>
          <a:p>
            <a:pPr marL="0" indent="0">
              <a:buFont typeface="Wingdings" pitchFamily="2" charset="2"/>
              <a:buNone/>
            </a:pPr>
            <a:r>
              <a:rPr lang="en-AU" dirty="0"/>
              <a:t>8000 samples per sec </a:t>
            </a:r>
            <a:r>
              <a:rPr lang="en-US" dirty="0">
                <a:cs typeface="Times New Roman" charset="0"/>
              </a:rPr>
              <a:t>×</a:t>
            </a:r>
            <a:r>
              <a:rPr lang="en-AU" dirty="0"/>
              <a:t> 8 bits = 64,000bps</a:t>
            </a:r>
          </a:p>
          <a:p>
            <a:pPr marL="0" indent="0">
              <a:buFont typeface="Wingdings" pitchFamily="2" charset="2"/>
              <a:buNone/>
            </a:pPr>
            <a:r>
              <a:rPr lang="en-AU" dirty="0"/>
              <a:t>20 signals </a:t>
            </a:r>
            <a:r>
              <a:rPr lang="en-US" dirty="0">
                <a:cs typeface="Times New Roman" charset="0"/>
              </a:rPr>
              <a:t>×</a:t>
            </a:r>
            <a:r>
              <a:rPr lang="en-AU" dirty="0"/>
              <a:t> 64,000bps = </a:t>
            </a:r>
            <a:r>
              <a:rPr lang="en-AU" b="1" dirty="0"/>
              <a:t>1,280,000bps.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6018">
                                            <p:txEl>
                                              <p:pRg st="0" end="0"/>
                                            </p:txEl>
                                          </p:spTgt>
                                        </p:tgtEl>
                                        <p:attrNameLst>
                                          <p:attrName>style.visibility</p:attrName>
                                        </p:attrNameLst>
                                      </p:cBhvr>
                                      <p:to>
                                        <p:strVal val="visible"/>
                                      </p:to>
                                    </p:set>
                                    <p:animEffect transition="in" filter="dissolve">
                                      <p:cBhvr>
                                        <p:cTn id="7" dur="500"/>
                                        <p:tgtEl>
                                          <p:spTgt spid="860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18">
                                            <p:txEl>
                                              <p:pRg st="1" end="1"/>
                                            </p:txEl>
                                          </p:spTgt>
                                        </p:tgtEl>
                                        <p:attrNameLst>
                                          <p:attrName>style.visibility</p:attrName>
                                        </p:attrNameLst>
                                      </p:cBhvr>
                                      <p:to>
                                        <p:strVal val="visible"/>
                                      </p:to>
                                    </p:set>
                                    <p:animEffect transition="in" filter="dissolve">
                                      <p:cBhvr>
                                        <p:cTn id="12" dur="500"/>
                                        <p:tgtEl>
                                          <p:spTgt spid="860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6018">
                                            <p:txEl>
                                              <p:pRg st="2" end="2"/>
                                            </p:txEl>
                                          </p:spTgt>
                                        </p:tgtEl>
                                        <p:attrNameLst>
                                          <p:attrName>style.visibility</p:attrName>
                                        </p:attrNameLst>
                                      </p:cBhvr>
                                      <p:to>
                                        <p:strVal val="visible"/>
                                      </p:to>
                                    </p:set>
                                    <p:animEffect transition="in" filter="dissolve">
                                      <p:cBhvr>
                                        <p:cTn id="17" dur="500"/>
                                        <p:tgtEl>
                                          <p:spTgt spid="860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6018">
                                            <p:txEl>
                                              <p:pRg st="3" end="3"/>
                                            </p:txEl>
                                          </p:spTgt>
                                        </p:tgtEl>
                                        <p:attrNameLst>
                                          <p:attrName>style.visibility</p:attrName>
                                        </p:attrNameLst>
                                      </p:cBhvr>
                                      <p:to>
                                        <p:strVal val="visible"/>
                                      </p:to>
                                    </p:set>
                                    <p:animEffect transition="in" filter="dissolve">
                                      <p:cBhvr>
                                        <p:cTn id="22" dur="500"/>
                                        <p:tgtEl>
                                          <p:spTgt spid="860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F691C40-340A-44BC-A6B3-C3A20A9ED913}"/>
              </a:ext>
            </a:extLst>
          </p:cNvPr>
          <p:cNvSpPr txBox="1"/>
          <p:nvPr/>
        </p:nvSpPr>
        <p:spPr>
          <a:xfrm>
            <a:off x="336188" y="3535028"/>
            <a:ext cx="6217011" cy="995209"/>
          </a:xfrm>
          <a:prstGeom prst="rect">
            <a:avLst/>
          </a:prstGeom>
          <a:noFill/>
        </p:spPr>
        <p:txBody>
          <a:bodyPr wrap="square" rtlCol="0" anchor="ctr">
            <a:spAutoFit/>
          </a:bodyPr>
          <a:lstStyle/>
          <a:p>
            <a:pPr defTabSz="914286"/>
            <a:r>
              <a:rPr lang="en-US" altLang="ko-KR" sz="5867" dirty="0" err="1" smtClean="0">
                <a:solidFill>
                  <a:prstClr val="white"/>
                </a:solidFill>
                <a:latin typeface="Montserrat" panose="02000505000000020004" pitchFamily="2" charset="0"/>
                <a:cs typeface="Arial" pitchFamily="34" charset="0"/>
              </a:rPr>
              <a:t>Terimakasih</a:t>
            </a:r>
            <a:endParaRPr lang="ko-KR" altLang="en-US" sz="5867" dirty="0">
              <a:solidFill>
                <a:prstClr val="white"/>
              </a:solidFill>
              <a:latin typeface="Montserrat" panose="02000505000000020004" pitchFamily="2" charset="0"/>
              <a:cs typeface="Arial" pitchFamily="34" charset="0"/>
            </a:endParaRPr>
          </a:p>
        </p:txBody>
      </p:sp>
    </p:spTree>
    <p:extLst>
      <p:ext uri="{BB962C8B-B14F-4D97-AF65-F5344CB8AC3E}">
        <p14:creationId xmlns:p14="http://schemas.microsoft.com/office/powerpoint/2010/main" val="2670035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0C515A7-DD12-43D2-8E06-C50810C841C3}" type="datetime1">
              <a:rPr lang="en-US" smtClean="0"/>
              <a:t>7/14/2022</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9</a:t>
            </a:fld>
            <a:endParaRPr lang="en-SG" dirty="0"/>
          </a:p>
        </p:txBody>
      </p:sp>
      <p:sp>
        <p:nvSpPr>
          <p:cNvPr id="7" name="Title 6"/>
          <p:cNvSpPr>
            <a:spLocks noGrp="1"/>
          </p:cNvSpPr>
          <p:nvPr>
            <p:ph type="title" idx="4294967295"/>
          </p:nvPr>
        </p:nvSpPr>
        <p:spPr>
          <a:xfrm>
            <a:off x="1371600" y="4406900"/>
            <a:ext cx="7772400" cy="1362075"/>
          </a:xfrm>
        </p:spPr>
        <p:txBody>
          <a:bodyPr>
            <a:normAutofit fontScale="90000"/>
          </a:bodyPr>
          <a:lstStyle/>
          <a:p>
            <a:r>
              <a:rPr lang="en-US" dirty="0" smtClean="0"/>
              <a:t>Frequency division multiplexing (FDM)</a:t>
            </a:r>
            <a:endParaRPr lang="en-SG"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 Master">
  <a:themeElements>
    <a:clrScheme name="mobile">
      <a:dk1>
        <a:sysClr val="windowText" lastClr="000000"/>
      </a:dk1>
      <a:lt1>
        <a:sysClr val="window" lastClr="FFFFFF"/>
      </a:lt1>
      <a:dk2>
        <a:srgbClr val="44546A"/>
      </a:dk2>
      <a:lt2>
        <a:srgbClr val="E7E6E6"/>
      </a:lt2>
      <a:accent1>
        <a:srgbClr val="3282BE"/>
      </a:accent1>
      <a:accent2>
        <a:srgbClr val="28608C"/>
      </a:accent2>
      <a:accent3>
        <a:srgbClr val="262626"/>
      </a:accent3>
      <a:accent4>
        <a:srgbClr val="3282BE"/>
      </a:accent4>
      <a:accent5>
        <a:srgbClr val="28608C"/>
      </a:accent5>
      <a:accent6>
        <a:srgbClr val="262626"/>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244</TotalTime>
  <Words>3179</Words>
  <Application>Microsoft Office PowerPoint</Application>
  <PresentationFormat>On-screen Show (4:3)</PresentationFormat>
  <Paragraphs>556</Paragraphs>
  <Slides>82</Slides>
  <Notes>0</Notes>
  <HiddenSlides>0</HiddenSlides>
  <MMClips>0</MMClips>
  <ScaleCrop>false</ScaleCrop>
  <HeadingPairs>
    <vt:vector size="4" baseType="variant">
      <vt:variant>
        <vt:lpstr>Theme</vt:lpstr>
      </vt:variant>
      <vt:variant>
        <vt:i4>2</vt:i4>
      </vt:variant>
      <vt:variant>
        <vt:lpstr>Slide Titles</vt:lpstr>
      </vt:variant>
      <vt:variant>
        <vt:i4>82</vt:i4>
      </vt:variant>
    </vt:vector>
  </HeadingPairs>
  <TitlesOfParts>
    <vt:vector size="84" baseType="lpstr">
      <vt:lpstr>Office Theme</vt:lpstr>
      <vt:lpstr>Slide Master</vt:lpstr>
      <vt:lpstr>PowerPoint Presentation</vt:lpstr>
      <vt:lpstr>Multiplexing</vt:lpstr>
      <vt:lpstr>PENDAHULUAN</vt:lpstr>
      <vt:lpstr>Multiplexing</vt:lpstr>
      <vt:lpstr>Multiplexing</vt:lpstr>
      <vt:lpstr>PowerPoint Presentation</vt:lpstr>
      <vt:lpstr>Penggunaan Yang Meluas Dalam Komunikasi Data</vt:lpstr>
      <vt:lpstr>Bentuk Umum Multiplexing</vt:lpstr>
      <vt:lpstr>Frequency division multiplexing (FDM)</vt:lpstr>
      <vt:lpstr>Frequency Division Multiplexing (FDM)</vt:lpstr>
      <vt:lpstr>Frequency Division Multiplexing (FDM)</vt:lpstr>
      <vt:lpstr>FDM</vt:lpstr>
      <vt:lpstr>Frequency-Division Multiplexing (FDM)</vt:lpstr>
      <vt:lpstr>PowerPoint Presentation</vt:lpstr>
      <vt:lpstr>PowerPoint Presentation</vt:lpstr>
      <vt:lpstr>PowerPoint Presentation</vt:lpstr>
      <vt:lpstr>PowerPoint Presentation</vt:lpstr>
      <vt:lpstr>Hirarki FDM</vt:lpstr>
      <vt:lpstr>PowerPoint Presentation</vt:lpstr>
      <vt:lpstr>PowerPoint Presentation</vt:lpstr>
      <vt:lpstr>PowerPoint Presentation</vt:lpstr>
      <vt:lpstr>PowerPoint Presentation</vt:lpstr>
      <vt:lpstr>Time division multiplexing (TDM)</vt:lpstr>
      <vt:lpstr>Time-Division Multiplexing (TDM)</vt:lpstr>
      <vt:lpstr>Struktur frame PCM</vt:lpstr>
      <vt:lpstr>Standard Eropa : PCM 30</vt:lpstr>
      <vt:lpstr>PCM 30</vt:lpstr>
      <vt:lpstr>PowerPoint Presentation</vt:lpstr>
      <vt:lpstr>DS PCM 30</vt:lpstr>
      <vt:lpstr>PCM-30 (Recommendation ITU-T G.704)</vt:lpstr>
      <vt:lpstr>Standard Amerika: PCM24</vt:lpstr>
      <vt:lpstr>PCM 1.544-Mbps</vt:lpstr>
      <vt:lpstr>PowerPoint Presentation</vt:lpstr>
      <vt:lpstr>E1 vs T1</vt:lpstr>
      <vt:lpstr>Time Division Multiplexing</vt:lpstr>
      <vt:lpstr>PowerPoint Presentation</vt:lpstr>
      <vt:lpstr>PowerPoint Presentation</vt:lpstr>
      <vt:lpstr>PowerPoint Presentation</vt:lpstr>
      <vt:lpstr>PowerPoint Presentation</vt:lpstr>
      <vt:lpstr>PDH Standard Eropa (CEPT)</vt:lpstr>
      <vt:lpstr>PDH Hierarchy</vt:lpstr>
      <vt:lpstr>Time Division Multiplexing (TDM)</vt:lpstr>
      <vt:lpstr>Synchronous Time Division Multiplexing</vt:lpstr>
      <vt:lpstr>Synchronous Time Division Multiplexing</vt:lpstr>
      <vt:lpstr>PowerPoint Presentation</vt:lpstr>
      <vt:lpstr>Synchronous Time Division Multiplexing</vt:lpstr>
      <vt:lpstr>PowerPoint Presentation</vt:lpstr>
      <vt:lpstr>PowerPoint Presentation</vt:lpstr>
      <vt:lpstr>Synchronous Time Division Multiplexing</vt:lpstr>
      <vt:lpstr>T1</vt:lpstr>
      <vt:lpstr>ISDN</vt:lpstr>
      <vt:lpstr>SONET</vt:lpstr>
      <vt:lpstr>PowerPoint Presentation</vt:lpstr>
      <vt:lpstr>PowerPoint Presentation</vt:lpstr>
      <vt:lpstr>Synchronous TDM</vt:lpstr>
      <vt:lpstr>Statistical Time Division Multiplexing</vt:lpstr>
      <vt:lpstr>Statistical Time Division Multiplexing</vt:lpstr>
      <vt:lpstr>PowerPoint Presentation</vt:lpstr>
      <vt:lpstr>PowerPoint Presentation</vt:lpstr>
      <vt:lpstr>PowerPoint Presentation</vt:lpstr>
      <vt:lpstr>PowerPoint Presentation</vt:lpstr>
      <vt:lpstr>Statistical Time Division Multiplexing</vt:lpstr>
      <vt:lpstr>Wavelength division multiplexing (WDM)</vt:lpstr>
      <vt:lpstr>Wavelength Division Multiplexing (WDM)</vt:lpstr>
      <vt:lpstr>Dense Wavelength Division Multiplexing (DWDM)</vt:lpstr>
      <vt:lpstr>PowerPoint Presentation</vt:lpstr>
      <vt:lpstr>PowerPoint Presentation</vt:lpstr>
      <vt:lpstr>Sistem DWDM</vt:lpstr>
      <vt:lpstr>Code division multiplexing (CDM)</vt:lpstr>
      <vt:lpstr>Code Division Multiplexing (CDM)</vt:lpstr>
      <vt:lpstr>Code Division Multiplexing</vt:lpstr>
      <vt:lpstr>Code Division Multiplexing</vt:lpstr>
      <vt:lpstr>Code Division Multiple Access (CDMA)</vt:lpstr>
      <vt:lpstr>Code Division Multiplexing</vt:lpstr>
      <vt:lpstr>PowerPoint Presentation</vt:lpstr>
      <vt:lpstr>PowerPoint Presentation</vt:lpstr>
      <vt:lpstr>Contoh CDMA </vt:lpstr>
      <vt:lpstr>PowerPoint Presentation</vt:lpstr>
      <vt:lpstr>Kesimpulan</vt:lpstr>
      <vt:lpstr>Latihan 1</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 Mini</dc:creator>
  <cp:lastModifiedBy>Asus</cp:lastModifiedBy>
  <cp:revision>21</cp:revision>
  <dcterms:created xsi:type="dcterms:W3CDTF">2011-04-02T04:01:57Z</dcterms:created>
  <dcterms:modified xsi:type="dcterms:W3CDTF">2022-07-13T23:14:55Z</dcterms:modified>
</cp:coreProperties>
</file>