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3"/>
  </p:notesMasterIdLst>
  <p:sldIdLst>
    <p:sldId id="323"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328" r:id="rId19"/>
    <p:sldId id="327" r:id="rId20"/>
    <p:sldId id="324" r:id="rId21"/>
    <p:sldId id="32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F505A6-40D6-4A09-A33E-528F5F54B0D0}" type="datetimeFigureOut">
              <a:rPr lang="en-US" smtClean="0"/>
              <a:t>9/17/2020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2E5A9C-D173-4062-B097-12189D558C74}" type="slidenum">
              <a:rPr lang="en-US" smtClean="0"/>
              <a:t>‹#›</a:t>
            </a:fld>
            <a:endParaRPr lang="en-US"/>
          </a:p>
        </p:txBody>
      </p:sp>
    </p:spTree>
    <p:extLst>
      <p:ext uri="{BB962C8B-B14F-4D97-AF65-F5344CB8AC3E}">
        <p14:creationId xmlns:p14="http://schemas.microsoft.com/office/powerpoint/2010/main" val="1095785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609676-D7B1-43AA-99FA-5D33AB03F43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3CA7-CCE0-4A80-B41C-5BCCDB1C896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609676-D7B1-43AA-99FA-5D33AB03F43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3CA7-CCE0-4A80-B41C-5BCCDB1C896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609676-D7B1-43AA-99FA-5D33AB03F43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3CA7-CCE0-4A80-B41C-5BCCDB1C896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609676-D7B1-43AA-99FA-5D33AB03F43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3CA7-CCE0-4A80-B41C-5BCCDB1C896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609676-D7B1-43AA-99FA-5D33AB03F43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3CA7-CCE0-4A80-B41C-5BCCDB1C896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609676-D7B1-43AA-99FA-5D33AB03F430}"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73CA7-CCE0-4A80-B41C-5BCCDB1C896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609676-D7B1-43AA-99FA-5D33AB03F430}"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D73CA7-CCE0-4A80-B41C-5BCCDB1C896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609676-D7B1-43AA-99FA-5D33AB03F430}"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D73CA7-CCE0-4A80-B41C-5BCCDB1C896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09676-D7B1-43AA-99FA-5D33AB03F430}" type="datetimeFigureOut">
              <a:rPr lang="en-US" smtClean="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D73CA7-CCE0-4A80-B41C-5BCCDB1C896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609676-D7B1-43AA-99FA-5D33AB03F430}"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73CA7-CCE0-4A80-B41C-5BCCDB1C8966}"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B609676-D7B1-43AA-99FA-5D33AB03F430}" type="datetimeFigureOut">
              <a:rPr lang="en-US" smtClean="0"/>
              <a:t>9/17/2020</a:t>
            </a:fld>
            <a:endParaRPr lang="en-US"/>
          </a:p>
        </p:txBody>
      </p:sp>
      <p:sp>
        <p:nvSpPr>
          <p:cNvPr id="9" name="Slide Number Placeholder 8"/>
          <p:cNvSpPr>
            <a:spLocks noGrp="1"/>
          </p:cNvSpPr>
          <p:nvPr>
            <p:ph type="sldNum" sz="quarter" idx="11"/>
          </p:nvPr>
        </p:nvSpPr>
        <p:spPr/>
        <p:txBody>
          <a:bodyPr/>
          <a:lstStyle/>
          <a:p>
            <a:fld id="{A9D73CA7-CCE0-4A80-B41C-5BCCDB1C8966}"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9D73CA7-CCE0-4A80-B41C-5BCCDB1C8966}"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B609676-D7B1-43AA-99FA-5D33AB03F430}" type="datetimeFigureOut">
              <a:rPr lang="en-US" smtClean="0"/>
              <a:t>9/17/2020</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err="1"/>
              <a:t>Peralatan</a:t>
            </a:r>
            <a:r>
              <a:rPr lang="en-US" sz="2400" b="1" dirty="0"/>
              <a:t> </a:t>
            </a:r>
            <a:r>
              <a:rPr lang="en-US" sz="2400" b="1" dirty="0" err="1"/>
              <a:t>Pengaman</a:t>
            </a:r>
            <a:r>
              <a:rPr lang="en-US" sz="2400" b="1" dirty="0"/>
              <a:t> </a:t>
            </a:r>
            <a:r>
              <a:rPr lang="en-US" sz="2400" b="1" dirty="0" err="1"/>
              <a:t>Sistem</a:t>
            </a:r>
            <a:r>
              <a:rPr lang="en-US" sz="2400" b="1" dirty="0"/>
              <a:t> </a:t>
            </a:r>
            <a:r>
              <a:rPr lang="en-US" sz="2400" b="1" dirty="0" err="1"/>
              <a:t>Distribusi</a:t>
            </a:r>
            <a:r>
              <a:rPr lang="en-US" sz="2400" b="1" dirty="0"/>
              <a:t> </a:t>
            </a:r>
            <a:br>
              <a:rPr lang="en-US" sz="2400" dirty="0"/>
            </a:br>
            <a:r>
              <a:rPr lang="en-US" sz="1600" dirty="0" err="1"/>
              <a:t>Berdasarkan</a:t>
            </a:r>
            <a:r>
              <a:rPr lang="en-US" sz="1600" dirty="0"/>
              <a:t> </a:t>
            </a:r>
            <a:r>
              <a:rPr lang="en-US" sz="1600" dirty="0" err="1"/>
              <a:t>Buku</a:t>
            </a:r>
            <a:r>
              <a:rPr lang="en-US" sz="1600" dirty="0"/>
              <a:t> 1 : </a:t>
            </a:r>
            <a:r>
              <a:rPr lang="en-US" sz="1600" dirty="0" err="1"/>
              <a:t>Kriteria</a:t>
            </a:r>
            <a:r>
              <a:rPr lang="en-US" sz="1600" dirty="0"/>
              <a:t> </a:t>
            </a:r>
            <a:r>
              <a:rPr lang="en-US" sz="1600" dirty="0" err="1"/>
              <a:t>Desain</a:t>
            </a:r>
            <a:r>
              <a:rPr lang="en-US" sz="1600" dirty="0"/>
              <a:t> </a:t>
            </a:r>
            <a:r>
              <a:rPr lang="en-US" sz="1600" dirty="0" err="1"/>
              <a:t>Enjiniring</a:t>
            </a:r>
            <a:r>
              <a:rPr lang="en-US" sz="1600" dirty="0"/>
              <a:t> </a:t>
            </a:r>
            <a:r>
              <a:rPr lang="en-US" sz="1600" dirty="0" err="1"/>
              <a:t>Konstruksi</a:t>
            </a:r>
            <a:r>
              <a:rPr lang="en-US" sz="1600" dirty="0"/>
              <a:t> </a:t>
            </a:r>
            <a:r>
              <a:rPr lang="en-US" sz="1600" dirty="0" err="1"/>
              <a:t>Jaringan</a:t>
            </a:r>
            <a:r>
              <a:rPr lang="en-US" sz="1600" dirty="0"/>
              <a:t> </a:t>
            </a:r>
            <a:r>
              <a:rPr lang="en-US" sz="1600" dirty="0" err="1"/>
              <a:t>Distribusi</a:t>
            </a:r>
            <a:r>
              <a:rPr lang="en-US" sz="1600" dirty="0"/>
              <a:t> Tenaga </a:t>
            </a:r>
            <a:r>
              <a:rPr lang="en-US" sz="1600" dirty="0" err="1"/>
              <a:t>Listrik</a:t>
            </a:r>
            <a:r>
              <a:rPr lang="en-US" sz="1600" dirty="0"/>
              <a:t> </a:t>
            </a:r>
          </a:p>
        </p:txBody>
      </p:sp>
      <p:sp>
        <p:nvSpPr>
          <p:cNvPr id="6" name="Rectangle 5"/>
          <p:cNvSpPr/>
          <p:nvPr/>
        </p:nvSpPr>
        <p:spPr>
          <a:xfrm>
            <a:off x="304800" y="1383688"/>
            <a:ext cx="7772400" cy="4185761"/>
          </a:xfrm>
          <a:prstGeom prst="rect">
            <a:avLst/>
          </a:prstGeom>
        </p:spPr>
        <p:txBody>
          <a:bodyPr wrap="square">
            <a:spAutoFit/>
          </a:bodyPr>
          <a:lstStyle/>
          <a:p>
            <a:pPr algn="just"/>
            <a:r>
              <a:rPr lang="en-US" sz="1400" dirty="0" err="1"/>
              <a:t>Tujuan</a:t>
            </a:r>
            <a:r>
              <a:rPr lang="en-US" sz="1400" dirty="0"/>
              <a:t> </a:t>
            </a:r>
            <a:r>
              <a:rPr lang="en-US" sz="1400" dirty="0" err="1"/>
              <a:t>daripada</a:t>
            </a:r>
            <a:r>
              <a:rPr lang="en-US" sz="1400" dirty="0"/>
              <a:t> </a:t>
            </a:r>
            <a:r>
              <a:rPr lang="en-US" sz="1400" dirty="0" err="1"/>
              <a:t>suatu</a:t>
            </a:r>
            <a:r>
              <a:rPr lang="en-US" sz="1400" dirty="0"/>
              <a:t> </a:t>
            </a:r>
            <a:r>
              <a:rPr lang="en-US" sz="1400" dirty="0" err="1"/>
              <a:t>sistem</a:t>
            </a:r>
            <a:r>
              <a:rPr lang="en-US" sz="1400" dirty="0"/>
              <a:t> </a:t>
            </a:r>
            <a:r>
              <a:rPr lang="en-US" sz="1400" dirty="0" err="1"/>
              <a:t>proteksi</a:t>
            </a:r>
            <a:r>
              <a:rPr lang="en-US" sz="1400" dirty="0"/>
              <a:t> </a:t>
            </a:r>
            <a:r>
              <a:rPr lang="en-US" sz="1400" dirty="0" err="1"/>
              <a:t>pada</a:t>
            </a:r>
            <a:r>
              <a:rPr lang="en-US" sz="1400" dirty="0"/>
              <a:t> </a:t>
            </a:r>
            <a:r>
              <a:rPr lang="en-US" sz="1400" dirty="0" err="1"/>
              <a:t>Saluran</a:t>
            </a:r>
            <a:r>
              <a:rPr lang="en-US" sz="1400" dirty="0"/>
              <a:t> </a:t>
            </a:r>
            <a:r>
              <a:rPr lang="en-US" sz="1400" dirty="0" err="1"/>
              <a:t>Udara</a:t>
            </a:r>
            <a:r>
              <a:rPr lang="en-US" sz="1400" dirty="0"/>
              <a:t> </a:t>
            </a:r>
            <a:r>
              <a:rPr lang="en-US" sz="1400" dirty="0" err="1"/>
              <a:t>Tegangan</a:t>
            </a:r>
            <a:r>
              <a:rPr lang="en-US" sz="1400" dirty="0"/>
              <a:t> </a:t>
            </a:r>
            <a:r>
              <a:rPr lang="en-US" sz="1400" dirty="0" err="1"/>
              <a:t>Menengah</a:t>
            </a:r>
            <a:r>
              <a:rPr lang="en-US" sz="1400" dirty="0"/>
              <a:t> (SUTM) </a:t>
            </a:r>
            <a:r>
              <a:rPr lang="en-US" sz="1400" dirty="0" err="1"/>
              <a:t>adalah</a:t>
            </a:r>
            <a:r>
              <a:rPr lang="en-US" sz="1400" dirty="0"/>
              <a:t> </a:t>
            </a:r>
            <a:r>
              <a:rPr lang="en-US" sz="1400" dirty="0" err="1"/>
              <a:t>mengurangi</a:t>
            </a:r>
            <a:r>
              <a:rPr lang="en-US" sz="1400" dirty="0"/>
              <a:t> </a:t>
            </a:r>
            <a:r>
              <a:rPr lang="en-US" sz="1400" dirty="0" err="1"/>
              <a:t>sejauh</a:t>
            </a:r>
            <a:r>
              <a:rPr lang="en-US" sz="1400" dirty="0"/>
              <a:t> </a:t>
            </a:r>
            <a:r>
              <a:rPr lang="en-US" sz="1400" dirty="0" err="1"/>
              <a:t>mungkin</a:t>
            </a:r>
            <a:r>
              <a:rPr lang="en-US" sz="1400" dirty="0"/>
              <a:t> </a:t>
            </a:r>
            <a:r>
              <a:rPr lang="en-US" sz="1400" dirty="0" err="1"/>
              <a:t>pengaruh</a:t>
            </a:r>
            <a:r>
              <a:rPr lang="en-US" sz="1400" dirty="0"/>
              <a:t> </a:t>
            </a:r>
            <a:r>
              <a:rPr lang="en-US" sz="1400" dirty="0" err="1"/>
              <a:t>gangguan</a:t>
            </a:r>
            <a:r>
              <a:rPr lang="en-US" sz="1400" dirty="0"/>
              <a:t> </a:t>
            </a:r>
            <a:r>
              <a:rPr lang="en-US" sz="1400" dirty="0" err="1"/>
              <a:t>pada</a:t>
            </a:r>
            <a:r>
              <a:rPr lang="en-US" sz="1400" dirty="0"/>
              <a:t> </a:t>
            </a:r>
            <a:r>
              <a:rPr lang="en-US" sz="1400" dirty="0" err="1"/>
              <a:t>penyaluran</a:t>
            </a:r>
            <a:r>
              <a:rPr lang="en-US" sz="1400" dirty="0"/>
              <a:t> </a:t>
            </a:r>
            <a:r>
              <a:rPr lang="en-US" sz="1400" dirty="0" err="1"/>
              <a:t>tenaga</a:t>
            </a:r>
            <a:r>
              <a:rPr lang="en-US" sz="1400" dirty="0"/>
              <a:t> </a:t>
            </a:r>
            <a:r>
              <a:rPr lang="en-US" sz="1400" dirty="0" err="1"/>
              <a:t>listrik</a:t>
            </a:r>
            <a:r>
              <a:rPr lang="en-US" sz="1400" dirty="0"/>
              <a:t> </a:t>
            </a:r>
            <a:r>
              <a:rPr lang="en-US" sz="1400" dirty="0" err="1"/>
              <a:t>serta</a:t>
            </a:r>
            <a:r>
              <a:rPr lang="en-US" sz="1400" dirty="0"/>
              <a:t> </a:t>
            </a:r>
            <a:r>
              <a:rPr lang="en-US" sz="1400" dirty="0" err="1"/>
              <a:t>memberikan</a:t>
            </a:r>
            <a:r>
              <a:rPr lang="en-US" sz="1400" dirty="0"/>
              <a:t> </a:t>
            </a:r>
            <a:r>
              <a:rPr lang="en-US" sz="1400" dirty="0" err="1"/>
              <a:t>perlindungan</a:t>
            </a:r>
            <a:r>
              <a:rPr lang="en-US" sz="1400" dirty="0"/>
              <a:t> yang </a:t>
            </a:r>
            <a:r>
              <a:rPr lang="en-US" sz="1400" dirty="0" err="1"/>
              <a:t>maksimal</a:t>
            </a:r>
            <a:r>
              <a:rPr lang="en-US" sz="1400" dirty="0"/>
              <a:t> </a:t>
            </a:r>
            <a:r>
              <a:rPr lang="en-US" sz="1400" dirty="0" err="1"/>
              <a:t>bagi</a:t>
            </a:r>
            <a:r>
              <a:rPr lang="en-US" sz="1400" dirty="0"/>
              <a:t> operator, </a:t>
            </a:r>
            <a:r>
              <a:rPr lang="en-US" sz="1400" dirty="0" err="1"/>
              <a:t>lingkungan</a:t>
            </a:r>
            <a:r>
              <a:rPr lang="en-US" sz="1400" dirty="0"/>
              <a:t> </a:t>
            </a:r>
            <a:r>
              <a:rPr lang="en-US" sz="1400" dirty="0" err="1"/>
              <a:t>dan</a:t>
            </a:r>
            <a:r>
              <a:rPr lang="en-US" sz="1400" dirty="0"/>
              <a:t> </a:t>
            </a:r>
            <a:r>
              <a:rPr lang="en-US" sz="1400" dirty="0" err="1"/>
              <a:t>peralatan</a:t>
            </a:r>
            <a:r>
              <a:rPr lang="en-US" sz="1400" dirty="0"/>
              <a:t> </a:t>
            </a:r>
            <a:r>
              <a:rPr lang="en-US" sz="1400" dirty="0" err="1"/>
              <a:t>dalam</a:t>
            </a:r>
            <a:r>
              <a:rPr lang="en-US" sz="1400" dirty="0"/>
              <a:t> </a:t>
            </a:r>
            <a:r>
              <a:rPr lang="en-US" sz="1400" dirty="0" err="1"/>
              <a:t>hal</a:t>
            </a:r>
            <a:r>
              <a:rPr lang="en-US" sz="1400" dirty="0"/>
              <a:t> </a:t>
            </a:r>
            <a:r>
              <a:rPr lang="en-US" sz="1400" dirty="0" err="1"/>
              <a:t>terjadinya</a:t>
            </a:r>
            <a:r>
              <a:rPr lang="en-US" sz="1400" dirty="0"/>
              <a:t> </a:t>
            </a:r>
            <a:r>
              <a:rPr lang="en-US" sz="1400" dirty="0" err="1"/>
              <a:t>gangguan</a:t>
            </a:r>
            <a:r>
              <a:rPr lang="en-US" sz="1400" dirty="0"/>
              <a:t> yang </a:t>
            </a:r>
            <a:r>
              <a:rPr lang="en-US" sz="1400" dirty="0" err="1"/>
              <a:t>menetap</a:t>
            </a:r>
            <a:r>
              <a:rPr lang="en-US" sz="1400" dirty="0"/>
              <a:t> (</a:t>
            </a:r>
            <a:r>
              <a:rPr lang="en-US" sz="1400" dirty="0" err="1"/>
              <a:t>permanen</a:t>
            </a:r>
            <a:r>
              <a:rPr lang="en-US" sz="1400" dirty="0"/>
              <a:t>).</a:t>
            </a:r>
          </a:p>
          <a:p>
            <a:pPr algn="just"/>
            <a:r>
              <a:rPr lang="en-US" sz="1400" dirty="0" err="1"/>
              <a:t>Sistem</a:t>
            </a:r>
            <a:r>
              <a:rPr lang="en-US" sz="1400" dirty="0"/>
              <a:t> </a:t>
            </a:r>
            <a:r>
              <a:rPr lang="en-US" sz="1400" dirty="0" err="1"/>
              <a:t>proteksi</a:t>
            </a:r>
            <a:r>
              <a:rPr lang="en-US" sz="1400" dirty="0"/>
              <a:t> </a:t>
            </a:r>
            <a:r>
              <a:rPr lang="en-US" sz="1400" dirty="0" err="1"/>
              <a:t>pada</a:t>
            </a:r>
            <a:r>
              <a:rPr lang="en-US" sz="1400" dirty="0"/>
              <a:t> SUTM </a:t>
            </a:r>
            <a:r>
              <a:rPr lang="en-US" sz="1400" dirty="0" err="1"/>
              <a:t>memakai</a:t>
            </a:r>
            <a:r>
              <a:rPr lang="en-US" sz="1400" dirty="0"/>
              <a:t> :</a:t>
            </a:r>
          </a:p>
          <a:p>
            <a:pPr marL="461963" indent="-234950" algn="just"/>
            <a:r>
              <a:rPr lang="en-US" sz="1400" dirty="0"/>
              <a:t>A. </a:t>
            </a:r>
            <a:r>
              <a:rPr lang="en-US" sz="1400" dirty="0" err="1"/>
              <a:t>Relai</a:t>
            </a:r>
            <a:r>
              <a:rPr lang="en-US" sz="1400" dirty="0"/>
              <a:t> </a:t>
            </a:r>
            <a:r>
              <a:rPr lang="en-US" sz="1400" dirty="0" err="1"/>
              <a:t>hubung</a:t>
            </a:r>
            <a:r>
              <a:rPr lang="en-US" sz="1400" dirty="0"/>
              <a:t> </a:t>
            </a:r>
            <a:r>
              <a:rPr lang="en-US" sz="1400" dirty="0" err="1"/>
              <a:t>tanah</a:t>
            </a:r>
            <a:r>
              <a:rPr lang="en-US" sz="1400" dirty="0"/>
              <a:t> </a:t>
            </a:r>
            <a:r>
              <a:rPr lang="en-US" sz="1400" dirty="0" err="1"/>
              <a:t>dan</a:t>
            </a:r>
            <a:r>
              <a:rPr lang="en-US" sz="1400" dirty="0"/>
              <a:t> </a:t>
            </a:r>
            <a:r>
              <a:rPr lang="en-US" sz="1400" dirty="0" err="1"/>
              <a:t>relai</a:t>
            </a:r>
            <a:r>
              <a:rPr lang="en-US" sz="1400" dirty="0"/>
              <a:t> </a:t>
            </a:r>
            <a:r>
              <a:rPr lang="en-US" sz="1400" dirty="0" err="1"/>
              <a:t>hubung</a:t>
            </a:r>
            <a:r>
              <a:rPr lang="en-US" sz="1400" dirty="0"/>
              <a:t> </a:t>
            </a:r>
            <a:r>
              <a:rPr lang="en-US" sz="1400" dirty="0" err="1"/>
              <a:t>singkat</a:t>
            </a:r>
            <a:r>
              <a:rPr lang="en-US" sz="1400" dirty="0"/>
              <a:t> </a:t>
            </a:r>
            <a:r>
              <a:rPr lang="en-US" sz="1400" dirty="0" err="1"/>
              <a:t>fasa‐fasa</a:t>
            </a:r>
            <a:r>
              <a:rPr lang="en-US" sz="1400" dirty="0"/>
              <a:t> </a:t>
            </a:r>
            <a:r>
              <a:rPr lang="en-US" sz="1400" dirty="0" err="1"/>
              <a:t>untuk</a:t>
            </a:r>
            <a:r>
              <a:rPr lang="en-US" sz="1400" dirty="0"/>
              <a:t> </a:t>
            </a:r>
            <a:r>
              <a:rPr lang="en-US" sz="1400" dirty="0" err="1"/>
              <a:t>kemungkinan</a:t>
            </a:r>
            <a:r>
              <a:rPr lang="en-US" sz="1400" dirty="0"/>
              <a:t> </a:t>
            </a:r>
            <a:r>
              <a:rPr lang="en-US" sz="1400" dirty="0" err="1"/>
              <a:t>gangguan</a:t>
            </a:r>
            <a:r>
              <a:rPr lang="en-US" sz="1400" dirty="0"/>
              <a:t> </a:t>
            </a:r>
            <a:r>
              <a:rPr lang="en-US" sz="1400" dirty="0" err="1"/>
              <a:t>penghantar</a:t>
            </a:r>
            <a:r>
              <a:rPr lang="en-US" sz="1400" dirty="0"/>
              <a:t> </a:t>
            </a:r>
            <a:r>
              <a:rPr lang="en-US" sz="1400" dirty="0" err="1"/>
              <a:t>dengan</a:t>
            </a:r>
            <a:r>
              <a:rPr lang="en-US" sz="1400" dirty="0"/>
              <a:t> </a:t>
            </a:r>
            <a:r>
              <a:rPr lang="en-US" sz="1400" dirty="0" err="1"/>
              <a:t>bumi</a:t>
            </a:r>
            <a:r>
              <a:rPr lang="en-US" sz="1400" dirty="0"/>
              <a:t> </a:t>
            </a:r>
            <a:r>
              <a:rPr lang="en-US" sz="1400" dirty="0" err="1"/>
              <a:t>dan</a:t>
            </a:r>
            <a:r>
              <a:rPr lang="en-US" sz="1400" dirty="0"/>
              <a:t> </a:t>
            </a:r>
            <a:r>
              <a:rPr lang="en-US" sz="1400" dirty="0" err="1"/>
              <a:t>antar</a:t>
            </a:r>
            <a:r>
              <a:rPr lang="en-US" sz="1400" dirty="0"/>
              <a:t> </a:t>
            </a:r>
            <a:r>
              <a:rPr lang="en-US" sz="1400" dirty="0" err="1"/>
              <a:t>penghantar</a:t>
            </a:r>
            <a:r>
              <a:rPr lang="en-US" sz="1400" dirty="0"/>
              <a:t>.</a:t>
            </a:r>
          </a:p>
          <a:p>
            <a:pPr marL="461963" indent="-234950" algn="just"/>
            <a:r>
              <a:rPr lang="en-US" sz="1400" dirty="0"/>
              <a:t>B. </a:t>
            </a:r>
            <a:r>
              <a:rPr lang="en-US" sz="1400" dirty="0" err="1"/>
              <a:t>Pemutus</a:t>
            </a:r>
            <a:r>
              <a:rPr lang="en-US" sz="1400" dirty="0"/>
              <a:t> </a:t>
            </a:r>
            <a:r>
              <a:rPr lang="en-US" sz="1400" dirty="0" err="1"/>
              <a:t>Balik</a:t>
            </a:r>
            <a:r>
              <a:rPr lang="en-US" sz="1400" dirty="0"/>
              <a:t> </a:t>
            </a:r>
            <a:r>
              <a:rPr lang="en-US" sz="1400" dirty="0" err="1"/>
              <a:t>Otomatis</a:t>
            </a:r>
            <a:r>
              <a:rPr lang="en-US" sz="1400" dirty="0"/>
              <a:t> PBO (Automatic </a:t>
            </a:r>
            <a:r>
              <a:rPr lang="en-US" sz="1400" dirty="0" err="1"/>
              <a:t>Recloser</a:t>
            </a:r>
            <a:r>
              <a:rPr lang="en-US" sz="1400" dirty="0"/>
              <a:t>), </a:t>
            </a:r>
            <a:r>
              <a:rPr lang="en-US" sz="1400" dirty="0" err="1"/>
              <a:t>Saklar</a:t>
            </a:r>
            <a:r>
              <a:rPr lang="en-US" sz="1400" dirty="0"/>
              <a:t> </a:t>
            </a:r>
            <a:r>
              <a:rPr lang="en-US" sz="1400" dirty="0" err="1"/>
              <a:t>Seksi</a:t>
            </a:r>
            <a:r>
              <a:rPr lang="en-US" sz="1400" dirty="0"/>
              <a:t> </a:t>
            </a:r>
            <a:r>
              <a:rPr lang="en-US" sz="1400" dirty="0" err="1"/>
              <a:t>Otomatis</a:t>
            </a:r>
            <a:r>
              <a:rPr lang="en-US" sz="1400" dirty="0"/>
              <a:t> SSO (Automatic </a:t>
            </a:r>
            <a:r>
              <a:rPr lang="en-US" sz="1400" dirty="0" err="1"/>
              <a:t>Sectionaizer</a:t>
            </a:r>
            <a:r>
              <a:rPr lang="en-US" sz="1400" dirty="0"/>
              <a:t>). PBO </a:t>
            </a:r>
            <a:r>
              <a:rPr lang="en-US" sz="1400" dirty="0" err="1"/>
              <a:t>dipasang</a:t>
            </a:r>
            <a:r>
              <a:rPr lang="en-US" sz="1400" dirty="0"/>
              <a:t> </a:t>
            </a:r>
            <a:r>
              <a:rPr lang="en-US" sz="1400" dirty="0" err="1"/>
              <a:t>pada</a:t>
            </a:r>
            <a:r>
              <a:rPr lang="en-US" sz="1400" dirty="0"/>
              <a:t> </a:t>
            </a:r>
            <a:r>
              <a:rPr lang="en-US" sz="1400" dirty="0" err="1"/>
              <a:t>saluran</a:t>
            </a:r>
            <a:r>
              <a:rPr lang="en-US" sz="1400" dirty="0"/>
              <a:t> </a:t>
            </a:r>
            <a:r>
              <a:rPr lang="en-US" sz="1400" dirty="0" err="1"/>
              <a:t>utama</a:t>
            </a:r>
            <a:r>
              <a:rPr lang="en-US" sz="1400" dirty="0"/>
              <a:t>, </a:t>
            </a:r>
            <a:r>
              <a:rPr lang="en-US" sz="1400" dirty="0" err="1"/>
              <a:t>sementara</a:t>
            </a:r>
            <a:r>
              <a:rPr lang="en-US" sz="1400" dirty="0"/>
              <a:t> SSO </a:t>
            </a:r>
            <a:r>
              <a:rPr lang="en-US" sz="1400" dirty="0" err="1"/>
              <a:t>dipasang</a:t>
            </a:r>
            <a:r>
              <a:rPr lang="en-US" sz="1400" dirty="0"/>
              <a:t> </a:t>
            </a:r>
            <a:r>
              <a:rPr lang="en-US" sz="1400" dirty="0" err="1"/>
              <a:t>pada</a:t>
            </a:r>
            <a:r>
              <a:rPr lang="en-US" sz="1400" dirty="0"/>
              <a:t> </a:t>
            </a:r>
            <a:r>
              <a:rPr lang="en-US" sz="1400" dirty="0" err="1"/>
              <a:t>saluran</a:t>
            </a:r>
            <a:r>
              <a:rPr lang="en-US" sz="1400" dirty="0"/>
              <a:t> </a:t>
            </a:r>
            <a:r>
              <a:rPr lang="en-US" sz="1400" dirty="0" err="1"/>
              <a:t>pencabangan</a:t>
            </a:r>
            <a:r>
              <a:rPr lang="en-US" sz="1400" dirty="0"/>
              <a:t>, </a:t>
            </a:r>
            <a:r>
              <a:rPr lang="en-US" sz="1400" dirty="0" err="1"/>
              <a:t>sedangkan</a:t>
            </a:r>
            <a:r>
              <a:rPr lang="en-US" sz="1400" dirty="0"/>
              <a:t> di </a:t>
            </a:r>
            <a:r>
              <a:rPr lang="en-US" sz="1400" dirty="0" err="1"/>
              <a:t>Gardu</a:t>
            </a:r>
            <a:r>
              <a:rPr lang="en-US" sz="1400" dirty="0"/>
              <a:t> </a:t>
            </a:r>
            <a:r>
              <a:rPr lang="en-US" sz="1400" dirty="0" err="1"/>
              <a:t>Induk</a:t>
            </a:r>
            <a:r>
              <a:rPr lang="en-US" sz="1400" dirty="0"/>
              <a:t> </a:t>
            </a:r>
            <a:r>
              <a:rPr lang="en-US" sz="1400" dirty="0" err="1"/>
              <a:t>dilengkapi</a:t>
            </a:r>
            <a:r>
              <a:rPr lang="en-US" sz="1400" dirty="0"/>
              <a:t> </a:t>
            </a:r>
            <a:r>
              <a:rPr lang="en-US" sz="1400" dirty="0" err="1"/>
              <a:t>dengan</a:t>
            </a:r>
            <a:r>
              <a:rPr lang="en-US" sz="1400" dirty="0"/>
              <a:t> auto reclosing relay.</a:t>
            </a:r>
          </a:p>
          <a:p>
            <a:pPr marL="461963" indent="-234950" algn="just"/>
            <a:r>
              <a:rPr lang="en-US" sz="1400" dirty="0"/>
              <a:t>C. Lightning Arrester (LA) </a:t>
            </a:r>
            <a:r>
              <a:rPr lang="en-US" sz="1400" dirty="0" err="1"/>
              <a:t>sebagai</a:t>
            </a:r>
            <a:r>
              <a:rPr lang="en-US" sz="1400" dirty="0"/>
              <a:t> </a:t>
            </a:r>
            <a:r>
              <a:rPr lang="en-US" sz="1400" dirty="0" err="1"/>
              <a:t>pelindung</a:t>
            </a:r>
            <a:r>
              <a:rPr lang="en-US" sz="1400" dirty="0"/>
              <a:t> </a:t>
            </a:r>
            <a:r>
              <a:rPr lang="en-US" sz="1400" dirty="0" err="1"/>
              <a:t>kenaikan</a:t>
            </a:r>
            <a:r>
              <a:rPr lang="en-US" sz="1400" dirty="0"/>
              <a:t> </a:t>
            </a:r>
            <a:r>
              <a:rPr lang="en-US" sz="1400" dirty="0" err="1"/>
              <a:t>tegangan</a:t>
            </a:r>
            <a:r>
              <a:rPr lang="en-US" sz="1400" dirty="0"/>
              <a:t> </a:t>
            </a:r>
            <a:r>
              <a:rPr lang="en-US" sz="1400" dirty="0" err="1"/>
              <a:t>peralatan</a:t>
            </a:r>
            <a:r>
              <a:rPr lang="en-US" sz="1400" dirty="0"/>
              <a:t> </a:t>
            </a:r>
            <a:r>
              <a:rPr lang="en-US" sz="1400" dirty="0" err="1"/>
              <a:t>akibat</a:t>
            </a:r>
            <a:r>
              <a:rPr lang="en-US" sz="1400" dirty="0"/>
              <a:t> </a:t>
            </a:r>
            <a:r>
              <a:rPr lang="en-US" sz="1400" dirty="0" err="1"/>
              <a:t>surja</a:t>
            </a:r>
            <a:r>
              <a:rPr lang="en-US" sz="1400" dirty="0"/>
              <a:t> </a:t>
            </a:r>
            <a:r>
              <a:rPr lang="en-US" sz="1400" dirty="0" err="1"/>
              <a:t>petir</a:t>
            </a:r>
            <a:r>
              <a:rPr lang="en-US" sz="1400" dirty="0"/>
              <a:t>. Lightning Arrester </a:t>
            </a:r>
            <a:r>
              <a:rPr lang="en-US" sz="1400" dirty="0" err="1"/>
              <a:t>dipasang</a:t>
            </a:r>
            <a:r>
              <a:rPr lang="en-US" sz="1400" dirty="0"/>
              <a:t> </a:t>
            </a:r>
            <a:r>
              <a:rPr lang="en-US" sz="1400" dirty="0" err="1"/>
              <a:t>pada</a:t>
            </a:r>
            <a:r>
              <a:rPr lang="en-US" sz="1400" dirty="0"/>
              <a:t> </a:t>
            </a:r>
            <a:r>
              <a:rPr lang="en-US" sz="1400" dirty="0" err="1"/>
              <a:t>tiang</a:t>
            </a:r>
            <a:r>
              <a:rPr lang="en-US" sz="1400" dirty="0"/>
              <a:t> </a:t>
            </a:r>
            <a:r>
              <a:rPr lang="en-US" sz="1400" dirty="0" err="1"/>
              <a:t>awal</a:t>
            </a:r>
            <a:r>
              <a:rPr lang="en-US" sz="1400" dirty="0"/>
              <a:t>/</a:t>
            </a:r>
            <a:r>
              <a:rPr lang="en-US" sz="1400" dirty="0" err="1"/>
              <a:t>tiang</a:t>
            </a:r>
            <a:r>
              <a:rPr lang="en-US" sz="1400" dirty="0"/>
              <a:t> </a:t>
            </a:r>
            <a:r>
              <a:rPr lang="en-US" sz="1400" dirty="0" err="1"/>
              <a:t>akhir</a:t>
            </a:r>
            <a:r>
              <a:rPr lang="en-US" sz="1400" dirty="0"/>
              <a:t>, </a:t>
            </a:r>
            <a:r>
              <a:rPr lang="en-US" sz="1400" dirty="0" err="1"/>
              <a:t>kabel</a:t>
            </a:r>
            <a:r>
              <a:rPr lang="en-US" sz="1400" dirty="0"/>
              <a:t> Tee–Off (TO) </a:t>
            </a:r>
            <a:r>
              <a:rPr lang="en-US" sz="1400" dirty="0" err="1"/>
              <a:t>pada</a:t>
            </a:r>
            <a:r>
              <a:rPr lang="en-US" sz="1400" dirty="0"/>
              <a:t> </a:t>
            </a:r>
            <a:r>
              <a:rPr lang="en-US" sz="1400" dirty="0" err="1"/>
              <a:t>jaringan</a:t>
            </a:r>
            <a:r>
              <a:rPr lang="en-US" sz="1400" dirty="0"/>
              <a:t> </a:t>
            </a:r>
            <a:r>
              <a:rPr lang="en-US" sz="1400" dirty="0" err="1"/>
              <a:t>dan</a:t>
            </a:r>
            <a:r>
              <a:rPr lang="en-US" sz="1400" dirty="0"/>
              <a:t> </a:t>
            </a:r>
            <a:r>
              <a:rPr lang="en-US" sz="1400" dirty="0" err="1"/>
              <a:t>gardu</a:t>
            </a:r>
            <a:r>
              <a:rPr lang="en-US" sz="1400" dirty="0"/>
              <a:t> </a:t>
            </a:r>
            <a:r>
              <a:rPr lang="en-US" sz="1400" dirty="0" err="1"/>
              <a:t>transformator</a:t>
            </a:r>
            <a:r>
              <a:rPr lang="en-US" sz="1400" dirty="0"/>
              <a:t> </a:t>
            </a:r>
            <a:r>
              <a:rPr lang="en-US" sz="1400" dirty="0" err="1"/>
              <a:t>serta</a:t>
            </a:r>
            <a:r>
              <a:rPr lang="en-US" sz="1400" dirty="0"/>
              <a:t> </a:t>
            </a:r>
            <a:r>
              <a:rPr lang="en-US" sz="1400" dirty="0" err="1"/>
              <a:t>pada</a:t>
            </a:r>
            <a:r>
              <a:rPr lang="en-US" sz="1400" dirty="0"/>
              <a:t> isolator </a:t>
            </a:r>
            <a:r>
              <a:rPr lang="en-US" sz="1400" dirty="0" err="1"/>
              <a:t>tumpu</a:t>
            </a:r>
            <a:r>
              <a:rPr lang="en-US" sz="1400" dirty="0"/>
              <a:t>.</a:t>
            </a:r>
          </a:p>
          <a:p>
            <a:pPr marL="461963" indent="-234950" algn="just"/>
            <a:r>
              <a:rPr lang="en-US" sz="1400" dirty="0"/>
              <a:t>D. </a:t>
            </a:r>
            <a:r>
              <a:rPr lang="en-US" sz="1400" dirty="0" err="1"/>
              <a:t>Pembumian</a:t>
            </a:r>
            <a:r>
              <a:rPr lang="en-US" sz="1400" dirty="0"/>
              <a:t> </a:t>
            </a:r>
            <a:r>
              <a:rPr lang="en-US" sz="1400" dirty="0" err="1"/>
              <a:t>bagian</a:t>
            </a:r>
            <a:r>
              <a:rPr lang="en-US" sz="1400" dirty="0"/>
              <a:t> </a:t>
            </a:r>
            <a:r>
              <a:rPr lang="en-US" sz="1400" dirty="0" err="1"/>
              <a:t>konduktif</a:t>
            </a:r>
            <a:r>
              <a:rPr lang="en-US" sz="1400" dirty="0"/>
              <a:t> </a:t>
            </a:r>
            <a:r>
              <a:rPr lang="en-US" sz="1400" dirty="0" err="1"/>
              <a:t>terbuka</a:t>
            </a:r>
            <a:r>
              <a:rPr lang="en-US" sz="1400" dirty="0"/>
              <a:t> </a:t>
            </a:r>
            <a:r>
              <a:rPr lang="en-US" sz="1400" dirty="0" err="1"/>
              <a:t>dan</a:t>
            </a:r>
            <a:r>
              <a:rPr lang="en-US" sz="1400" dirty="0"/>
              <a:t> </a:t>
            </a:r>
            <a:r>
              <a:rPr lang="en-US" sz="1400" dirty="0" err="1"/>
              <a:t>bagian</a:t>
            </a:r>
            <a:r>
              <a:rPr lang="en-US" sz="1400" dirty="0"/>
              <a:t> </a:t>
            </a:r>
            <a:r>
              <a:rPr lang="en-US" sz="1400" dirty="0" err="1"/>
              <a:t>konduktif</a:t>
            </a:r>
            <a:r>
              <a:rPr lang="en-US" sz="1400" dirty="0"/>
              <a:t> extra </a:t>
            </a:r>
            <a:r>
              <a:rPr lang="en-US" sz="1400" dirty="0" err="1"/>
              <a:t>pada</a:t>
            </a:r>
            <a:r>
              <a:rPr lang="en-US" sz="1400" dirty="0"/>
              <a:t> </a:t>
            </a:r>
            <a:r>
              <a:rPr lang="en-US" sz="1400" dirty="0" err="1"/>
              <a:t>tiap‐tiap</a:t>
            </a:r>
            <a:r>
              <a:rPr lang="en-US" sz="1400" dirty="0"/>
              <a:t> 4 </a:t>
            </a:r>
            <a:r>
              <a:rPr lang="en-US" sz="1400" dirty="0" err="1"/>
              <a:t>tiang</a:t>
            </a:r>
            <a:r>
              <a:rPr lang="en-US" sz="1400" dirty="0"/>
              <a:t> </a:t>
            </a:r>
            <a:r>
              <a:rPr lang="en-US" sz="1400" dirty="0" err="1"/>
              <a:t>atau</a:t>
            </a:r>
            <a:r>
              <a:rPr lang="en-US" sz="1400" dirty="0"/>
              <a:t> </a:t>
            </a:r>
            <a:r>
              <a:rPr lang="en-US" sz="1400" dirty="0" err="1"/>
              <a:t>pertimbangan</a:t>
            </a:r>
            <a:r>
              <a:rPr lang="en-US" sz="1400" dirty="0"/>
              <a:t> lain </a:t>
            </a:r>
            <a:r>
              <a:rPr lang="en-US" sz="1400" dirty="0" err="1"/>
              <a:t>dengan</a:t>
            </a:r>
            <a:r>
              <a:rPr lang="en-US" sz="1400" dirty="0"/>
              <a:t> </a:t>
            </a:r>
            <a:r>
              <a:rPr lang="en-US" sz="1400" dirty="0" err="1"/>
              <a:t>nilai</a:t>
            </a:r>
            <a:r>
              <a:rPr lang="en-US" sz="1400" dirty="0"/>
              <a:t> </a:t>
            </a:r>
            <a:r>
              <a:rPr lang="en-US" sz="1400" dirty="0" err="1"/>
              <a:t>pentanahan</a:t>
            </a:r>
            <a:r>
              <a:rPr lang="en-US" sz="1400" dirty="0"/>
              <a:t> </a:t>
            </a:r>
            <a:r>
              <a:rPr lang="en-US" sz="1400" dirty="0" err="1"/>
              <a:t>tidak</a:t>
            </a:r>
            <a:r>
              <a:rPr lang="en-US" sz="1400" dirty="0"/>
              <a:t> </a:t>
            </a:r>
            <a:r>
              <a:rPr lang="en-US" sz="1400" dirty="0" err="1"/>
              <a:t>melebihi</a:t>
            </a:r>
            <a:r>
              <a:rPr lang="en-US" sz="1400" dirty="0"/>
              <a:t> 10 Ohm.</a:t>
            </a:r>
          </a:p>
          <a:p>
            <a:pPr marL="461963" indent="-234950" algn="just"/>
            <a:r>
              <a:rPr lang="en-US" sz="1400" dirty="0"/>
              <a:t>E. </a:t>
            </a:r>
            <a:r>
              <a:rPr lang="en-US" sz="1400" dirty="0" err="1"/>
              <a:t>Kawat</a:t>
            </a:r>
            <a:r>
              <a:rPr lang="en-US" sz="1400" dirty="0"/>
              <a:t> </a:t>
            </a:r>
            <a:r>
              <a:rPr lang="en-US" sz="1400" dirty="0" err="1"/>
              <a:t>tanah</a:t>
            </a:r>
            <a:r>
              <a:rPr lang="en-US" sz="1400" dirty="0"/>
              <a:t> (shield wire) </a:t>
            </a:r>
            <a:r>
              <a:rPr lang="en-US" sz="1400" dirty="0" err="1"/>
              <a:t>untuk</a:t>
            </a:r>
            <a:r>
              <a:rPr lang="en-US" sz="1400" dirty="0"/>
              <a:t> </a:t>
            </a:r>
            <a:r>
              <a:rPr lang="en-US" sz="1400" dirty="0" err="1"/>
              <a:t>mengurangi</a:t>
            </a:r>
            <a:r>
              <a:rPr lang="en-US" sz="1400" dirty="0"/>
              <a:t> </a:t>
            </a:r>
            <a:r>
              <a:rPr lang="en-US" sz="1400" dirty="0" err="1"/>
              <a:t>gangguan</a:t>
            </a:r>
            <a:r>
              <a:rPr lang="en-US" sz="1400" dirty="0"/>
              <a:t> </a:t>
            </a:r>
            <a:r>
              <a:rPr lang="en-US" sz="1400" dirty="0" err="1"/>
              <a:t>akibat</a:t>
            </a:r>
            <a:r>
              <a:rPr lang="en-US" sz="1400" dirty="0"/>
              <a:t> </a:t>
            </a:r>
            <a:r>
              <a:rPr lang="en-US" sz="1400" dirty="0" err="1"/>
              <a:t>sambaran</a:t>
            </a:r>
            <a:r>
              <a:rPr lang="en-US" sz="1400" dirty="0"/>
              <a:t> </a:t>
            </a:r>
            <a:r>
              <a:rPr lang="en-US" sz="1400" dirty="0" err="1"/>
              <a:t>petir</a:t>
            </a:r>
            <a:r>
              <a:rPr lang="en-US" sz="1400" dirty="0"/>
              <a:t> </a:t>
            </a:r>
            <a:r>
              <a:rPr lang="en-US" sz="1400" dirty="0" err="1"/>
              <a:t>langsung</a:t>
            </a:r>
            <a:r>
              <a:rPr lang="en-US" sz="1400" dirty="0"/>
              <a:t>. </a:t>
            </a:r>
            <a:r>
              <a:rPr lang="en-US" sz="1400" dirty="0" err="1"/>
              <a:t>Instalasi</a:t>
            </a:r>
            <a:r>
              <a:rPr lang="en-US" sz="1400" dirty="0"/>
              <a:t> </a:t>
            </a:r>
            <a:r>
              <a:rPr lang="en-US" sz="1400" dirty="0" err="1"/>
              <a:t>kawat</a:t>
            </a:r>
            <a:r>
              <a:rPr lang="en-US" sz="1400" dirty="0"/>
              <a:t> </a:t>
            </a:r>
            <a:r>
              <a:rPr lang="en-US" sz="1400" dirty="0" err="1"/>
              <a:t>tanah</a:t>
            </a:r>
            <a:r>
              <a:rPr lang="en-US" sz="1400" dirty="0"/>
              <a:t> </a:t>
            </a:r>
            <a:r>
              <a:rPr lang="en-US" sz="1400" dirty="0" err="1"/>
              <a:t>dapat</a:t>
            </a:r>
            <a:r>
              <a:rPr lang="en-US" sz="1400" dirty="0"/>
              <a:t> </a:t>
            </a:r>
            <a:r>
              <a:rPr lang="en-US" sz="1400" dirty="0" err="1"/>
              <a:t>dipasang</a:t>
            </a:r>
            <a:r>
              <a:rPr lang="en-US" sz="1400" dirty="0"/>
              <a:t> </a:t>
            </a:r>
            <a:r>
              <a:rPr lang="en-US" sz="1400" dirty="0" err="1"/>
              <a:t>pada</a:t>
            </a:r>
            <a:r>
              <a:rPr lang="en-US" sz="1400" dirty="0"/>
              <a:t> SUTM di </a:t>
            </a:r>
            <a:r>
              <a:rPr lang="en-US" sz="1400" dirty="0" err="1"/>
              <a:t>daerah</a:t>
            </a:r>
            <a:r>
              <a:rPr lang="en-US" sz="1400" dirty="0"/>
              <a:t> </a:t>
            </a:r>
            <a:r>
              <a:rPr lang="en-US" sz="1400" dirty="0" err="1"/>
              <a:t>padat</a:t>
            </a:r>
            <a:r>
              <a:rPr lang="en-US" sz="1400" dirty="0"/>
              <a:t> </a:t>
            </a:r>
            <a:r>
              <a:rPr lang="en-US" sz="1400" dirty="0" err="1"/>
              <a:t>petir</a:t>
            </a:r>
            <a:r>
              <a:rPr lang="en-US" sz="1400" dirty="0"/>
              <a:t> yang </a:t>
            </a:r>
            <a:r>
              <a:rPr lang="en-US" sz="1400" dirty="0" err="1"/>
              <a:t>terbuka</a:t>
            </a:r>
            <a:r>
              <a:rPr lang="en-US" sz="1400" dirty="0"/>
              <a:t>.</a:t>
            </a:r>
          </a:p>
          <a:p>
            <a:pPr marL="461963" indent="-234950" algn="just"/>
            <a:r>
              <a:rPr lang="en-US" sz="1400" dirty="0"/>
              <a:t>F. </a:t>
            </a:r>
            <a:r>
              <a:rPr lang="en-US" sz="1400" dirty="0" err="1"/>
              <a:t>Penggunaan</a:t>
            </a:r>
            <a:r>
              <a:rPr lang="en-US" sz="1400" dirty="0"/>
              <a:t> Fused Cut–Out (FCO) </a:t>
            </a:r>
            <a:r>
              <a:rPr lang="en-US" sz="1400" dirty="0" err="1"/>
              <a:t>pada</a:t>
            </a:r>
            <a:r>
              <a:rPr lang="en-US" sz="1400" dirty="0"/>
              <a:t> </a:t>
            </a:r>
            <a:r>
              <a:rPr lang="en-US" sz="1400" dirty="0" err="1"/>
              <a:t>jaringan</a:t>
            </a:r>
            <a:r>
              <a:rPr lang="en-US" sz="1400" dirty="0"/>
              <a:t> </a:t>
            </a:r>
            <a:r>
              <a:rPr lang="en-US" sz="1400" dirty="0" err="1"/>
              <a:t>pencabangan</a:t>
            </a:r>
            <a:r>
              <a:rPr lang="en-US" sz="1400" dirty="0"/>
              <a:t>.</a:t>
            </a:r>
          </a:p>
          <a:p>
            <a:pPr marL="461963" indent="-234950" algn="just"/>
            <a:r>
              <a:rPr lang="en-US" sz="1400" dirty="0"/>
              <a:t>G. </a:t>
            </a:r>
            <a:r>
              <a:rPr lang="en-US" sz="1400" dirty="0" err="1"/>
              <a:t>Penggunaan</a:t>
            </a:r>
            <a:r>
              <a:rPr lang="en-US" sz="1400" dirty="0"/>
              <a:t> </a:t>
            </a:r>
            <a:r>
              <a:rPr lang="en-US" sz="1400" dirty="0" err="1"/>
              <a:t>Sela</a:t>
            </a:r>
            <a:r>
              <a:rPr lang="en-US" sz="1400" dirty="0"/>
              <a:t> </a:t>
            </a:r>
            <a:r>
              <a:rPr lang="en-US" sz="1400" dirty="0" err="1"/>
              <a:t>Tanduk</a:t>
            </a:r>
            <a:r>
              <a:rPr lang="en-US" sz="1400" dirty="0"/>
              <a:t> (Arcing Horn)</a:t>
            </a:r>
          </a:p>
        </p:txBody>
      </p:sp>
    </p:spTree>
    <p:extLst>
      <p:ext uri="{BB962C8B-B14F-4D97-AF65-F5344CB8AC3E}">
        <p14:creationId xmlns:p14="http://schemas.microsoft.com/office/powerpoint/2010/main" val="734203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0966D71-5152-45E2-B91A-76D43A28723D}"/>
              </a:ext>
            </a:extLst>
          </p:cNvPr>
          <p:cNvSpPr>
            <a:spLocks noChangeArrowheads="1"/>
          </p:cNvSpPr>
          <p:nvPr/>
        </p:nvSpPr>
        <p:spPr bwMode="auto">
          <a:xfrm>
            <a:off x="152400" y="14140"/>
            <a:ext cx="8001000" cy="595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buFont typeface="Wingdings" panose="05000000000000000000" pitchFamily="2" charset="2"/>
              <a:buChar char="q"/>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Pemakaian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diikuti</a:t>
            </a:r>
            <a:r>
              <a:rPr lang="en-US" altLang="en-US" sz="1600" b="1" dirty="0">
                <a:latin typeface="Times New Roman" panose="02020603050405020304" pitchFamily="18" charset="0"/>
              </a:rPr>
              <a:t> oleh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tertentu</a:t>
            </a:r>
            <a:r>
              <a:rPr lang="en-US" altLang="en-US" sz="1600" b="1" dirty="0">
                <a:latin typeface="Times New Roman" panose="02020603050405020304" pitchFamily="18" charset="0"/>
              </a:rPr>
              <a:t>:</a:t>
            </a:r>
          </a:p>
          <a:p>
            <a:pPr algn="just">
              <a:buFont typeface="Wingdings" panose="05000000000000000000" pitchFamily="2" charset="2"/>
              <a:buNone/>
            </a:pPr>
            <a:endParaRPr lang="en-US" altLang="en-US" sz="1600" b="1" dirty="0">
              <a:latin typeface="Times New Roman" panose="02020603050405020304" pitchFamily="18" charset="0"/>
            </a:endParaRPr>
          </a:p>
          <a:p>
            <a:pPr algn="just">
              <a:buFont typeface="Wingdings" panose="05000000000000000000" pitchFamily="2" charset="2"/>
              <a:buChar char="q"/>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Digunakan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harus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degan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lainnya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tetapi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tidak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diantara</a:t>
            </a:r>
            <a:r>
              <a:rPr lang="en-US" altLang="en-US" sz="1600" b="1" dirty="0">
                <a:latin typeface="Times New Roman" panose="02020603050405020304" pitchFamily="18" charset="0"/>
              </a:rPr>
              <a:t>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kedua</a:t>
            </a:r>
            <a:r>
              <a:rPr lang="en-US" altLang="en-US" sz="1600" b="1" dirty="0">
                <a:latin typeface="Times New Roman" panose="02020603050405020304" pitchFamily="18" charset="0"/>
              </a:rPr>
              <a:t> recloser.</a:t>
            </a:r>
          </a:p>
          <a:p>
            <a:pPr algn="just">
              <a:buFont typeface="Wingdings" panose="05000000000000000000" pitchFamily="2" charset="2"/>
              <a:buNone/>
            </a:pPr>
            <a:endParaRPr lang="en-US" altLang="en-US" sz="1600" b="1" dirty="0">
              <a:latin typeface="Times New Roman" panose="02020603050405020304" pitchFamily="18" charset="0"/>
            </a:endParaRPr>
          </a:p>
          <a:p>
            <a:pPr lvl="1" algn="just">
              <a:buFont typeface="Wingdings" panose="05000000000000000000" pitchFamily="2" charset="2"/>
              <a:buChar char="q"/>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pendukung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harus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mampu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merasakan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a:t>
            </a:r>
          </a:p>
          <a:p>
            <a:pPr lvl="1" algn="just">
              <a:buFont typeface="Wingdings" panose="05000000000000000000" pitchFamily="2" charset="2"/>
              <a:buNone/>
            </a:pPr>
            <a:r>
              <a:rPr lang="en-US" altLang="en-US" sz="1600" b="1" dirty="0">
                <a:latin typeface="Times New Roman" panose="02020603050405020304" pitchFamily="18" charset="0"/>
              </a:rPr>
              <a:t>     minimum pada </a:t>
            </a:r>
            <a:r>
              <a:rPr lang="en-US" altLang="en-US" sz="1600" b="1" dirty="0" err="1">
                <a:latin typeface="Times New Roman" panose="02020603050405020304" pitchFamily="18" charset="0"/>
              </a:rPr>
              <a:t>ujung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daerah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a:t>
            </a:r>
          </a:p>
          <a:p>
            <a:pPr lvl="1" algn="just">
              <a:buFont typeface="Wingdings" panose="05000000000000000000" pitchFamily="2" charset="2"/>
              <a:buNone/>
            </a:pPr>
            <a:endParaRPr lang="en-US" altLang="en-US" sz="1600" b="1" dirty="0">
              <a:latin typeface="Times New Roman" panose="02020603050405020304" pitchFamily="18" charset="0"/>
            </a:endParaRPr>
          </a:p>
          <a:p>
            <a:pPr lvl="1" algn="just">
              <a:buFont typeface="Wingdings" panose="05000000000000000000" pitchFamily="2" charset="2"/>
              <a:buChar char="q"/>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minimum </a:t>
            </a:r>
            <a:r>
              <a:rPr lang="en-US" altLang="en-US" sz="1600" b="1" dirty="0" err="1">
                <a:latin typeface="Times New Roman" panose="02020603050405020304" pitchFamily="18" charset="0"/>
              </a:rPr>
              <a:t>harus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lebih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besar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actuating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a:t>
            </a:r>
          </a:p>
          <a:p>
            <a:pPr lvl="1" algn="just">
              <a:buFont typeface="Wingdings" panose="05000000000000000000" pitchFamily="2" charset="2"/>
              <a:buNone/>
            </a:pPr>
            <a:endParaRPr lang="en-US" altLang="en-US" sz="1600" b="1" dirty="0">
              <a:latin typeface="Times New Roman" panose="02020603050405020304" pitchFamily="18" charset="0"/>
            </a:endParaRPr>
          </a:p>
          <a:p>
            <a:pPr lvl="1" algn="just">
              <a:buFont typeface="Wingdings" panose="05000000000000000000" pitchFamily="2" charset="2"/>
              <a:buChar char="q"/>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Dalam</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keadaan</a:t>
            </a:r>
            <a:r>
              <a:rPr lang="en-US" altLang="en-US" sz="1600" b="1" dirty="0">
                <a:latin typeface="Times New Roman" panose="02020603050405020304" pitchFamily="18" charset="0"/>
              </a:rPr>
              <a:t> normal </a:t>
            </a:r>
            <a:r>
              <a:rPr lang="en-US" altLang="en-US" sz="1600" b="1" dirty="0" err="1">
                <a:latin typeface="Times New Roman" panose="02020603050405020304" pitchFamily="18" charset="0"/>
              </a:rPr>
              <a:t>hendaknya</a:t>
            </a:r>
            <a:r>
              <a:rPr lang="en-US" altLang="en-US" sz="1600" b="1" dirty="0">
                <a:latin typeface="Times New Roman" panose="02020603050405020304" pitchFamily="18" charset="0"/>
              </a:rPr>
              <a:t> momentary and short time ratings </a:t>
            </a:r>
          </a:p>
          <a:p>
            <a:pPr lvl="1"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dilampui</a:t>
            </a:r>
            <a:r>
              <a:rPr lang="en-US" altLang="en-US" sz="1600" b="1" dirty="0">
                <a:latin typeface="Times New Roman" panose="02020603050405020304" pitchFamily="18" charset="0"/>
              </a:rPr>
              <a:t>/</a:t>
            </a:r>
            <a:r>
              <a:rPr lang="en-US" altLang="en-US" sz="1600" b="1" dirty="0" err="1">
                <a:latin typeface="Times New Roman" panose="02020603050405020304" pitchFamily="18" charset="0"/>
              </a:rPr>
              <a:t>dilewati</a:t>
            </a:r>
            <a:r>
              <a:rPr lang="en-US" altLang="en-US" sz="1600" b="1" dirty="0">
                <a:latin typeface="Times New Roman" panose="02020603050405020304" pitchFamily="18" charset="0"/>
              </a:rPr>
              <a:t>.</a:t>
            </a:r>
          </a:p>
          <a:p>
            <a:pPr lvl="1" algn="just">
              <a:buFont typeface="Wingdings" panose="05000000000000000000" pitchFamily="2" charset="2"/>
              <a:buNone/>
            </a:pPr>
            <a:endParaRPr lang="en-US" altLang="en-US" sz="1600" b="1" dirty="0">
              <a:latin typeface="Times New Roman" panose="02020603050405020304" pitchFamily="18" charset="0"/>
            </a:endParaRPr>
          </a:p>
          <a:p>
            <a:pPr lvl="1" algn="just">
              <a:buFont typeface="Wingdings" panose="05000000000000000000" pitchFamily="2" charset="2"/>
              <a:buChar char="q"/>
            </a:pPr>
            <a:r>
              <a:rPr lang="en-US" altLang="en-US" sz="1600" b="1" dirty="0">
                <a:latin typeface="Times New Roman" panose="02020603050405020304" pitchFamily="18" charset="0"/>
              </a:rPr>
              <a:t> Jika </a:t>
            </a:r>
            <a:r>
              <a:rPr lang="en-US" altLang="en-US" sz="1600" b="1" dirty="0" err="1">
                <a:latin typeface="Times New Roman" panose="02020603050405020304" pitchFamily="18" charset="0"/>
              </a:rPr>
              <a:t>ada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dua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pendukung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dihubungkan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satu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sama</a:t>
            </a:r>
            <a:r>
              <a:rPr lang="en-US" altLang="en-US" sz="1600" b="1" dirty="0">
                <a:latin typeface="Times New Roman" panose="02020603050405020304" pitchFamily="18" charset="0"/>
              </a:rPr>
              <a:t> lain </a:t>
            </a:r>
          </a:p>
          <a:p>
            <a:pPr lvl="1" algn="just">
              <a:buFont typeface="Wingdings" panose="05000000000000000000" pitchFamily="2" charset="2"/>
              <a:buNone/>
            </a:pPr>
            <a:r>
              <a:rPr lang="en-US" altLang="en-US" sz="1600" b="1" dirty="0">
                <a:latin typeface="Times New Roman" panose="02020603050405020304" pitchFamily="18" charset="0"/>
              </a:rPr>
              <a:t>    dan </a:t>
            </a:r>
            <a:r>
              <a:rPr lang="en-US" altLang="en-US" sz="1600" b="1" dirty="0" err="1">
                <a:latin typeface="Times New Roman" panose="02020603050405020304" pitchFamily="18" charset="0"/>
              </a:rPr>
              <a:t>berlokasi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didepan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menuju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sumber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pendukung</a:t>
            </a:r>
            <a:r>
              <a:rPr lang="en-US" altLang="en-US" sz="1600" b="1" dirty="0">
                <a:latin typeface="Times New Roman" panose="02020603050405020304" pitchFamily="18" charset="0"/>
              </a:rPr>
              <a:t> </a:t>
            </a:r>
          </a:p>
          <a:p>
            <a:pPr lvl="1"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pertama</a:t>
            </a:r>
            <a:r>
              <a:rPr lang="en-US" altLang="en-US" sz="1600" b="1" dirty="0">
                <a:latin typeface="Times New Roman" panose="02020603050405020304" pitchFamily="18" charset="0"/>
              </a:rPr>
              <a:t> dan </a:t>
            </a:r>
            <a:r>
              <a:rPr lang="en-US" altLang="en-US" sz="1600" b="1" dirty="0" err="1">
                <a:latin typeface="Times New Roman" panose="02020603050405020304" pitchFamily="18" charset="0"/>
              </a:rPr>
              <a:t>kedua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hendaknya</a:t>
            </a:r>
            <a:r>
              <a:rPr lang="en-US" altLang="en-US" sz="1600" b="1" dirty="0">
                <a:latin typeface="Times New Roman" panose="02020603050405020304" pitchFamily="18" charset="0"/>
              </a:rPr>
              <a:t>   di set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operasi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pembukaan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ketiga</a:t>
            </a:r>
            <a:r>
              <a:rPr lang="en-US" altLang="en-US" sz="1600" b="1" dirty="0">
                <a:latin typeface="Times New Roman" panose="02020603050405020304" pitchFamily="18" charset="0"/>
              </a:rPr>
              <a:t>  dan  </a:t>
            </a:r>
          </a:p>
          <a:p>
            <a:pPr lvl="1"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keempat</a:t>
            </a:r>
            <a:r>
              <a:rPr lang="en-US" altLang="en-US" sz="1600" b="1" dirty="0">
                <a:latin typeface="Times New Roman" panose="02020603050405020304" pitchFamily="18" charset="0"/>
              </a:rPr>
              <a:t> , masing-masing, dan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hendaknya</a:t>
            </a:r>
            <a:r>
              <a:rPr lang="en-US" altLang="en-US" sz="1600" b="1" dirty="0">
                <a:latin typeface="Times New Roman" panose="02020603050405020304" pitchFamily="18" charset="0"/>
              </a:rPr>
              <a:t> di set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membuka</a:t>
            </a:r>
            <a:r>
              <a:rPr lang="en-US" altLang="en-US" sz="1600" b="1" dirty="0">
                <a:latin typeface="Times New Roman" panose="02020603050405020304" pitchFamily="18" charset="0"/>
              </a:rPr>
              <a:t> </a:t>
            </a:r>
          </a:p>
          <a:p>
            <a:pPr lvl="1"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selama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waktu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rangkaian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kedua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terbuka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diluar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a:t>
            </a:r>
          </a:p>
          <a:p>
            <a:pPr lvl="1" algn="just">
              <a:buFont typeface="Wingdings" panose="05000000000000000000" pitchFamily="2" charset="2"/>
              <a:buNone/>
            </a:pPr>
            <a:endParaRPr lang="en-US" altLang="en-US" sz="1600" b="1" dirty="0">
              <a:latin typeface="Times New Roman" panose="02020603050405020304" pitchFamily="18" charset="0"/>
            </a:endParaRPr>
          </a:p>
          <a:p>
            <a:pPr algn="just">
              <a:buFont typeface="Wingdings" panose="05000000000000000000" pitchFamily="2" charset="2"/>
              <a:buChar char="q"/>
            </a:pPr>
            <a:r>
              <a:rPr lang="en-US" altLang="en-US" sz="1600" b="1" dirty="0">
                <a:latin typeface="Times New Roman" panose="02020603050405020304" pitchFamily="18" charset="0"/>
              </a:rPr>
              <a:t> Jika </a:t>
            </a:r>
            <a:r>
              <a:rPr lang="en-US" altLang="en-US" sz="1600" b="1" dirty="0" err="1">
                <a:latin typeface="Times New Roman" panose="02020603050405020304" pitchFamily="18" charset="0"/>
              </a:rPr>
              <a:t>ada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dua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terhubung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satu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sama</a:t>
            </a:r>
            <a:r>
              <a:rPr lang="en-US" altLang="en-US" sz="1600" b="1" dirty="0">
                <a:latin typeface="Times New Roman" panose="02020603050405020304" pitchFamily="18" charset="0"/>
              </a:rPr>
              <a:t> lain dan </a:t>
            </a:r>
            <a:r>
              <a:rPr lang="en-US" altLang="en-US" sz="1600" b="1" dirty="0" err="1">
                <a:latin typeface="Times New Roman" panose="02020603050405020304" pitchFamily="18" charset="0"/>
              </a:rPr>
              <a:t>berlokasi</a:t>
            </a:r>
            <a:r>
              <a:rPr lang="en-US" altLang="en-US" sz="1600" b="1" dirty="0">
                <a:latin typeface="Times New Roman" panose="02020603050405020304" pitchFamily="18" charset="0"/>
              </a:rPr>
              <a:t>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setelah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pendukung</a:t>
            </a:r>
            <a:r>
              <a:rPr lang="en-US" altLang="en-US" sz="1600" b="1" dirty="0">
                <a:latin typeface="Times New Roman" panose="02020603050405020304" pitchFamily="18" charset="0"/>
              </a:rPr>
              <a:t> dan </a:t>
            </a:r>
            <a:r>
              <a:rPr lang="en-US" altLang="en-US" sz="1600" b="1" dirty="0" err="1">
                <a:latin typeface="Times New Roman" panose="02020603050405020304" pitchFamily="18" charset="0"/>
              </a:rPr>
              <a:t>dekat</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dengan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sumber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pendukung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hendaknya</a:t>
            </a:r>
            <a:r>
              <a:rPr lang="en-US" altLang="en-US" sz="1600" b="1" dirty="0">
                <a:latin typeface="Times New Roman" panose="02020603050405020304" pitchFamily="18" charset="0"/>
              </a:rPr>
              <a:t> di set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mengunci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setelah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operasi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keempat</a:t>
            </a:r>
            <a:r>
              <a:rPr lang="en-US" altLang="en-US" sz="1600" b="1" dirty="0">
                <a:latin typeface="Times New Roman" panose="02020603050405020304" pitchFamily="18" charset="0"/>
              </a:rPr>
              <a:t>, dan</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pertama</a:t>
            </a:r>
            <a:r>
              <a:rPr lang="en-US" altLang="en-US" sz="1600" b="1" dirty="0">
                <a:latin typeface="Times New Roman" panose="02020603050405020304" pitchFamily="18" charset="0"/>
              </a:rPr>
              <a:t> dan </a:t>
            </a:r>
            <a:r>
              <a:rPr lang="en-US" altLang="en-US" sz="1600" b="1" dirty="0" err="1">
                <a:latin typeface="Times New Roman" panose="02020603050405020304" pitchFamily="18" charset="0"/>
              </a:rPr>
              <a:t>kedua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hendaknya</a:t>
            </a:r>
            <a:r>
              <a:rPr lang="en-US" altLang="en-US" sz="1600" b="1" dirty="0">
                <a:latin typeface="Times New Roman" panose="02020603050405020304" pitchFamily="18" charset="0"/>
              </a:rPr>
              <a:t> di set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membuka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mengikuti</a:t>
            </a:r>
            <a:r>
              <a:rPr lang="en-US" altLang="en-US" sz="1600" b="1" dirty="0">
                <a:latin typeface="Times New Roman" panose="02020603050405020304" pitchFamily="18" charset="0"/>
              </a:rPr>
              <a:t>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operasi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penghitungan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kedua</a:t>
            </a:r>
            <a:r>
              <a:rPr lang="en-US" altLang="en-US" sz="1600" b="1" dirty="0">
                <a:latin typeface="Times New Roman" panose="02020603050405020304" pitchFamily="18" charset="0"/>
              </a:rPr>
              <a:t> dan </a:t>
            </a:r>
            <a:r>
              <a:rPr lang="en-US" altLang="en-US" sz="1600" b="1" dirty="0" err="1">
                <a:latin typeface="Times New Roman" panose="02020603050405020304" pitchFamily="18" charset="0"/>
              </a:rPr>
              <a:t>ketiga</a:t>
            </a:r>
            <a:r>
              <a:rPr lang="en-US" altLang="en-US" sz="1600" b="1" dirty="0">
                <a:latin typeface="Times New Roman" panose="02020603050405020304" pitchFamily="18" charset="0"/>
              </a:rPr>
              <a:t>, masing-masing.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CE25577-0590-4803-93DF-E26EB523286B}"/>
              </a:ext>
            </a:extLst>
          </p:cNvPr>
          <p:cNvSpPr>
            <a:spLocks noChangeArrowheads="1"/>
          </p:cNvSpPr>
          <p:nvPr/>
        </p:nvSpPr>
        <p:spPr bwMode="auto">
          <a:xfrm>
            <a:off x="1066800" y="1219200"/>
            <a:ext cx="7086600"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r>
              <a:rPr lang="en-US" altLang="en-US" sz="1600" b="1">
                <a:latin typeface="Times New Roman" panose="02020603050405020304" pitchFamily="18" charset="0"/>
              </a:rPr>
              <a:t>Keuntungan penggunaan automatic line sectionalizers adalah:</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1. Bila digunakan sebagai pengganti recloser, mempunyai harga awal yang </a:t>
            </a:r>
          </a:p>
          <a:p>
            <a:pPr algn="just"/>
            <a:r>
              <a:rPr lang="en-US" altLang="en-US" sz="1600" b="1">
                <a:latin typeface="Times New Roman" panose="02020603050405020304" pitchFamily="18" charset="0"/>
              </a:rPr>
              <a:t>    rendah dan kurangnya permintaan perawatan</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2. Bila digunakan sebagai pengganti untuk fuse cutout, dari pengalaman tidak </a:t>
            </a:r>
          </a:p>
          <a:p>
            <a:pPr algn="just"/>
            <a:r>
              <a:rPr lang="en-US" altLang="en-US" sz="1600" b="1">
                <a:latin typeface="Times New Roman" panose="02020603050405020304" pitchFamily="18" charset="0"/>
              </a:rPr>
              <a:t>    menunjukkan kesulitan koordinasi dengan fuse cutout</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3. Dapat digunakan untuk mengintrupsi atau sakelar beban didalam ratingnya</a:t>
            </a:r>
          </a:p>
        </p:txBody>
      </p:sp>
      <p:sp>
        <p:nvSpPr>
          <p:cNvPr id="13315" name="Rectangle 3">
            <a:extLst>
              <a:ext uri="{FF2B5EF4-FFF2-40B4-BE49-F238E27FC236}">
                <a16:creationId xmlns:a16="http://schemas.microsoft.com/office/drawing/2014/main" id="{D692FB9B-2CF7-4103-A5D6-4C6B2A465295}"/>
              </a:ext>
            </a:extLst>
          </p:cNvPr>
          <p:cNvSpPr>
            <a:spLocks noChangeArrowheads="1"/>
          </p:cNvSpPr>
          <p:nvPr/>
        </p:nvSpPr>
        <p:spPr bwMode="auto">
          <a:xfrm>
            <a:off x="1143000" y="4038600"/>
            <a:ext cx="69342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r>
              <a:rPr lang="en-US" altLang="en-US" sz="1600" b="1">
                <a:latin typeface="Times New Roman" panose="02020603050405020304" pitchFamily="18" charset="0"/>
              </a:rPr>
              <a:t>Kerugian menggunakan automatic line sectionalizers adalah:</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1. Bila digunakan sebagai pengganti untuk fuse cutout, harganya mahal dan </a:t>
            </a:r>
          </a:p>
          <a:p>
            <a:pPr algn="just"/>
            <a:r>
              <a:rPr lang="en-US" altLang="en-US" sz="1600" b="1">
                <a:latin typeface="Times New Roman" panose="02020603050405020304" pitchFamily="18" charset="0"/>
              </a:rPr>
              <a:t>    perawatan kurang</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2. Secara umum, rate kegagalannya lebih besar dari pada fuse cutout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1561F9D-6892-4082-902A-2702F4ADE332}"/>
              </a:ext>
            </a:extLst>
          </p:cNvPr>
          <p:cNvSpPr>
            <a:spLocks noChangeArrowheads="1"/>
          </p:cNvSpPr>
          <p:nvPr/>
        </p:nvSpPr>
        <p:spPr bwMode="auto">
          <a:xfrm>
            <a:off x="1177446" y="558800"/>
            <a:ext cx="353949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dirty="0">
                <a:latin typeface="Times New Roman" panose="02020603050405020304" pitchFamily="18" charset="0"/>
              </a:rPr>
              <a:t>AUTOMATIC CIRCUIT BREAKER</a:t>
            </a:r>
          </a:p>
        </p:txBody>
      </p:sp>
      <p:sp>
        <p:nvSpPr>
          <p:cNvPr id="14339" name="Rectangle 3">
            <a:extLst>
              <a:ext uri="{FF2B5EF4-FFF2-40B4-BE49-F238E27FC236}">
                <a16:creationId xmlns:a16="http://schemas.microsoft.com/office/drawing/2014/main" id="{88F9F08C-D517-4741-A10F-6CCA93F4D44E}"/>
              </a:ext>
            </a:extLst>
          </p:cNvPr>
          <p:cNvSpPr>
            <a:spLocks noChangeArrowheads="1"/>
          </p:cNvSpPr>
          <p:nvPr/>
        </p:nvSpPr>
        <p:spPr bwMode="auto">
          <a:xfrm>
            <a:off x="914400" y="1447800"/>
            <a:ext cx="72390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Circuit breakers adalah peralatan otomatis pemutus yang mampu membuka dan menutup rangkaian dibawah segala kondisi, misalnya, kondisi normal  atau gangguan.</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Tugas utama dari circuit breaker adalah memadamkan busur yang berkembang akibat pemisahan kontak-kontak didalam media pemadaman busur.</a:t>
            </a:r>
          </a:p>
        </p:txBody>
      </p:sp>
      <p:sp>
        <p:nvSpPr>
          <p:cNvPr id="14340" name="Rectangle 4">
            <a:extLst>
              <a:ext uri="{FF2B5EF4-FFF2-40B4-BE49-F238E27FC236}">
                <a16:creationId xmlns:a16="http://schemas.microsoft.com/office/drawing/2014/main" id="{A1089D4B-0FB1-4810-BE68-B47E1E2AD811}"/>
              </a:ext>
            </a:extLst>
          </p:cNvPr>
          <p:cNvSpPr>
            <a:spLocks noChangeArrowheads="1"/>
          </p:cNvSpPr>
          <p:nvPr/>
        </p:nvSpPr>
        <p:spPr bwMode="auto">
          <a:xfrm>
            <a:off x="1676400" y="3200400"/>
            <a:ext cx="533400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Berdasarkan media pemadaman busur dapat dibagi atas :</a:t>
            </a:r>
          </a:p>
          <a:p>
            <a:pPr algn="just"/>
            <a:endParaRPr lang="en-US" altLang="en-US" sz="1600" b="1">
              <a:latin typeface="Times New Roman" panose="02020603050405020304" pitchFamily="18" charset="0"/>
            </a:endParaRPr>
          </a:p>
          <a:p>
            <a:pPr lvl="1" algn="just">
              <a:buFont typeface="Wingdings" panose="05000000000000000000" pitchFamily="2" charset="2"/>
              <a:buChar char="q"/>
            </a:pPr>
            <a:r>
              <a:rPr lang="en-US" altLang="en-US" sz="1600" b="1">
                <a:latin typeface="Times New Roman" panose="02020603050405020304" pitchFamily="18" charset="0"/>
              </a:rPr>
              <a:t> Udara                        air circuit breakers</a:t>
            </a:r>
          </a:p>
          <a:p>
            <a:pPr lvl="1" algn="just">
              <a:buFont typeface="Wingdings" panose="05000000000000000000" pitchFamily="2" charset="2"/>
              <a:buChar char="q"/>
            </a:pPr>
            <a:endParaRPr lang="en-US" altLang="en-US" sz="1600" b="1">
              <a:latin typeface="Times New Roman" panose="02020603050405020304" pitchFamily="18" charset="0"/>
            </a:endParaRPr>
          </a:p>
          <a:p>
            <a:pPr lvl="1" algn="just">
              <a:buFont typeface="Wingdings" panose="05000000000000000000" pitchFamily="2" charset="2"/>
              <a:buChar char="q"/>
            </a:pPr>
            <a:r>
              <a:rPr lang="en-US" altLang="en-US" sz="1600" b="1">
                <a:latin typeface="Times New Roman" panose="02020603050405020304" pitchFamily="18" charset="0"/>
              </a:rPr>
              <a:t> Minyak                      oil circuit breakers (OCBs)</a:t>
            </a:r>
          </a:p>
          <a:p>
            <a:pPr lvl="1" algn="just">
              <a:buFont typeface="Wingdings" panose="05000000000000000000" pitchFamily="2" charset="2"/>
              <a:buChar char="q"/>
            </a:pPr>
            <a:endParaRPr lang="en-US" altLang="en-US" sz="1600" b="1">
              <a:latin typeface="Times New Roman" panose="02020603050405020304" pitchFamily="18" charset="0"/>
            </a:endParaRPr>
          </a:p>
          <a:p>
            <a:pPr lvl="1" algn="just">
              <a:buFont typeface="Wingdings" panose="05000000000000000000" pitchFamily="2" charset="2"/>
              <a:buChar char="q"/>
            </a:pPr>
            <a:r>
              <a:rPr lang="en-US" altLang="en-US" sz="1600" b="1">
                <a:latin typeface="Times New Roman" panose="02020603050405020304" pitchFamily="18" charset="0"/>
              </a:rPr>
              <a:t> SF6 (sulphur hexafluoride)</a:t>
            </a:r>
          </a:p>
          <a:p>
            <a:pPr lvl="1" algn="just">
              <a:buFont typeface="Wingdings" panose="05000000000000000000" pitchFamily="2" charset="2"/>
              <a:buChar char="q"/>
            </a:pPr>
            <a:endParaRPr lang="en-US" altLang="en-US" sz="1600" b="1">
              <a:latin typeface="Times New Roman" panose="02020603050405020304" pitchFamily="18" charset="0"/>
            </a:endParaRPr>
          </a:p>
          <a:p>
            <a:pPr lvl="1" algn="just">
              <a:buFont typeface="Wingdings" panose="05000000000000000000" pitchFamily="2" charset="2"/>
              <a:buChar char="q"/>
            </a:pPr>
            <a:r>
              <a:rPr lang="en-US" altLang="en-US" sz="1600" b="1">
                <a:latin typeface="Times New Roman" panose="02020603050405020304" pitchFamily="18" charset="0"/>
              </a:rPr>
              <a:t> Vacuum</a:t>
            </a:r>
          </a:p>
          <a:p>
            <a:pPr lvl="1" algn="just">
              <a:buFont typeface="Wingdings" panose="05000000000000000000" pitchFamily="2" charset="2"/>
              <a:buChar char="q"/>
            </a:pPr>
            <a:endParaRPr lang="en-US" altLang="en-US" sz="1600" b="1">
              <a:latin typeface="Times New Roman" panose="02020603050405020304" pitchFamily="18" charset="0"/>
            </a:endParaRPr>
          </a:p>
          <a:p>
            <a:pPr lvl="1" algn="just">
              <a:buFont typeface="Wingdings" panose="05000000000000000000" pitchFamily="2" charset="2"/>
              <a:buChar char="q"/>
            </a:pPr>
            <a:r>
              <a:rPr lang="en-US" altLang="en-US" sz="1600" b="1">
                <a:latin typeface="Times New Roman" panose="02020603050405020304" pitchFamily="18" charset="0"/>
              </a:rPr>
              <a:t> Tekanan                     air blast  compressed</a:t>
            </a:r>
          </a:p>
        </p:txBody>
      </p:sp>
      <p:sp>
        <p:nvSpPr>
          <p:cNvPr id="14341" name="Line 5">
            <a:extLst>
              <a:ext uri="{FF2B5EF4-FFF2-40B4-BE49-F238E27FC236}">
                <a16:creationId xmlns:a16="http://schemas.microsoft.com/office/drawing/2014/main" id="{169D65C6-83DC-4EBF-982D-2670C00B3F5F}"/>
              </a:ext>
            </a:extLst>
          </p:cNvPr>
          <p:cNvSpPr>
            <a:spLocks noChangeShapeType="1"/>
          </p:cNvSpPr>
          <p:nvPr/>
        </p:nvSpPr>
        <p:spPr bwMode="auto">
          <a:xfrm>
            <a:off x="3276600" y="3886200"/>
            <a:ext cx="83820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14342" name="Line 6">
            <a:extLst>
              <a:ext uri="{FF2B5EF4-FFF2-40B4-BE49-F238E27FC236}">
                <a16:creationId xmlns:a16="http://schemas.microsoft.com/office/drawing/2014/main" id="{12749E6C-C726-4CB6-9D2F-BC722896CCE1}"/>
              </a:ext>
            </a:extLst>
          </p:cNvPr>
          <p:cNvSpPr>
            <a:spLocks noChangeShapeType="1"/>
          </p:cNvSpPr>
          <p:nvPr/>
        </p:nvSpPr>
        <p:spPr bwMode="auto">
          <a:xfrm>
            <a:off x="3276600" y="4343400"/>
            <a:ext cx="83820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14343" name="Line 7">
            <a:extLst>
              <a:ext uri="{FF2B5EF4-FFF2-40B4-BE49-F238E27FC236}">
                <a16:creationId xmlns:a16="http://schemas.microsoft.com/office/drawing/2014/main" id="{D7470EA7-4998-4B29-A6B2-2799579AD166}"/>
              </a:ext>
            </a:extLst>
          </p:cNvPr>
          <p:cNvSpPr>
            <a:spLocks noChangeShapeType="1"/>
          </p:cNvSpPr>
          <p:nvPr/>
        </p:nvSpPr>
        <p:spPr bwMode="auto">
          <a:xfrm>
            <a:off x="3352800" y="5867400"/>
            <a:ext cx="83820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633A095-6C10-4AD4-B714-E18896666206}"/>
              </a:ext>
            </a:extLst>
          </p:cNvPr>
          <p:cNvSpPr>
            <a:spLocks noChangeArrowheads="1"/>
          </p:cNvSpPr>
          <p:nvPr/>
        </p:nvSpPr>
        <p:spPr bwMode="auto">
          <a:xfrm>
            <a:off x="838200" y="1447800"/>
            <a:ext cx="46624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buFont typeface="Wingdings" panose="05000000000000000000" pitchFamily="2" charset="2"/>
              <a:buChar char="q"/>
            </a:pPr>
            <a:r>
              <a:rPr lang="en-US" altLang="en-US" sz="1600" b="1">
                <a:latin typeface="Times New Roman" panose="02020603050405020304" pitchFamily="18" charset="0"/>
              </a:rPr>
              <a:t> Circuit breaker untuk tegangan sistem distribusi</a:t>
            </a:r>
          </a:p>
        </p:txBody>
      </p:sp>
      <p:sp>
        <p:nvSpPr>
          <p:cNvPr id="15363" name="Rectangle 3">
            <a:extLst>
              <a:ext uri="{FF2B5EF4-FFF2-40B4-BE49-F238E27FC236}">
                <a16:creationId xmlns:a16="http://schemas.microsoft.com/office/drawing/2014/main" id="{DB52BB86-5019-4FC5-BF11-FAF6A74B149E}"/>
              </a:ext>
            </a:extLst>
          </p:cNvPr>
          <p:cNvSpPr>
            <a:spLocks noChangeArrowheads="1"/>
          </p:cNvSpPr>
          <p:nvPr/>
        </p:nvSpPr>
        <p:spPr bwMode="auto">
          <a:xfrm>
            <a:off x="5943600" y="990600"/>
            <a:ext cx="2066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buFont typeface="Wingdings" panose="05000000000000000000" pitchFamily="2" charset="2"/>
              <a:buChar char="v"/>
            </a:pPr>
            <a:r>
              <a:rPr lang="en-US" altLang="en-US" sz="1600" b="1">
                <a:latin typeface="Times New Roman" panose="02020603050405020304" pitchFamily="18" charset="0"/>
              </a:rPr>
              <a:t> Air circuit breaker</a:t>
            </a:r>
          </a:p>
        </p:txBody>
      </p:sp>
      <p:sp>
        <p:nvSpPr>
          <p:cNvPr id="15364" name="Rectangle 4">
            <a:extLst>
              <a:ext uri="{FF2B5EF4-FFF2-40B4-BE49-F238E27FC236}">
                <a16:creationId xmlns:a16="http://schemas.microsoft.com/office/drawing/2014/main" id="{CF8FBDDD-F109-44EE-9860-E6BDFEF53D28}"/>
              </a:ext>
            </a:extLst>
          </p:cNvPr>
          <p:cNvSpPr>
            <a:spLocks noChangeArrowheads="1"/>
          </p:cNvSpPr>
          <p:nvPr/>
        </p:nvSpPr>
        <p:spPr bwMode="auto">
          <a:xfrm>
            <a:off x="6019800" y="1828800"/>
            <a:ext cx="2046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buFont typeface="Wingdings" panose="05000000000000000000" pitchFamily="2" charset="2"/>
              <a:buChar char="v"/>
            </a:pPr>
            <a:r>
              <a:rPr lang="en-US" altLang="en-US" sz="1600" b="1">
                <a:latin typeface="Times New Roman" panose="02020603050405020304" pitchFamily="18" charset="0"/>
              </a:rPr>
              <a:t> Oil circuit breaker</a:t>
            </a:r>
          </a:p>
        </p:txBody>
      </p:sp>
      <p:sp>
        <p:nvSpPr>
          <p:cNvPr id="15365" name="Rectangle 5">
            <a:extLst>
              <a:ext uri="{FF2B5EF4-FFF2-40B4-BE49-F238E27FC236}">
                <a16:creationId xmlns:a16="http://schemas.microsoft.com/office/drawing/2014/main" id="{0AEE4F7B-8EA6-4CB9-9947-3E85F0D0FCE6}"/>
              </a:ext>
            </a:extLst>
          </p:cNvPr>
          <p:cNvSpPr>
            <a:spLocks noChangeArrowheads="1"/>
          </p:cNvSpPr>
          <p:nvPr/>
        </p:nvSpPr>
        <p:spPr bwMode="auto">
          <a:xfrm>
            <a:off x="533400" y="3124200"/>
            <a:ext cx="3860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buFont typeface="Wingdings" panose="05000000000000000000" pitchFamily="2" charset="2"/>
              <a:buChar char="q"/>
            </a:pPr>
            <a:r>
              <a:rPr lang="en-US" altLang="en-US" sz="1600" b="1">
                <a:latin typeface="Times New Roman" panose="02020603050405020304" pitchFamily="18" charset="0"/>
              </a:rPr>
              <a:t> Circuit breaker untuk tegangan rendah</a:t>
            </a:r>
          </a:p>
        </p:txBody>
      </p:sp>
      <p:sp>
        <p:nvSpPr>
          <p:cNvPr id="15366" name="Rectangle 6">
            <a:extLst>
              <a:ext uri="{FF2B5EF4-FFF2-40B4-BE49-F238E27FC236}">
                <a16:creationId xmlns:a16="http://schemas.microsoft.com/office/drawing/2014/main" id="{9FAD86C9-7CE1-40DB-9166-CAF08E8FBAE4}"/>
              </a:ext>
            </a:extLst>
          </p:cNvPr>
          <p:cNvSpPr>
            <a:spLocks noChangeArrowheads="1"/>
          </p:cNvSpPr>
          <p:nvPr/>
        </p:nvSpPr>
        <p:spPr bwMode="auto">
          <a:xfrm>
            <a:off x="5562600" y="3124200"/>
            <a:ext cx="287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buFont typeface="Wingdings" panose="05000000000000000000" pitchFamily="2" charset="2"/>
              <a:buChar char="v"/>
            </a:pPr>
            <a:r>
              <a:rPr lang="en-US" altLang="en-US" sz="1600" b="1">
                <a:latin typeface="Times New Roman" panose="02020603050405020304" pitchFamily="18" charset="0"/>
              </a:rPr>
              <a:t> Molded-case circuit breaker</a:t>
            </a:r>
          </a:p>
        </p:txBody>
      </p:sp>
      <p:sp>
        <p:nvSpPr>
          <p:cNvPr id="15367" name="Rectangle 7">
            <a:extLst>
              <a:ext uri="{FF2B5EF4-FFF2-40B4-BE49-F238E27FC236}">
                <a16:creationId xmlns:a16="http://schemas.microsoft.com/office/drawing/2014/main" id="{F8A4569C-A61D-41E8-86DF-F8C9176F0AB7}"/>
              </a:ext>
            </a:extLst>
          </p:cNvPr>
          <p:cNvSpPr>
            <a:spLocks noChangeArrowheads="1"/>
          </p:cNvSpPr>
          <p:nvPr/>
        </p:nvSpPr>
        <p:spPr bwMode="auto">
          <a:xfrm>
            <a:off x="1600200" y="4267200"/>
            <a:ext cx="64008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buFont typeface="Wingdings" panose="05000000000000000000" pitchFamily="2" charset="2"/>
              <a:buChar char="v"/>
            </a:pPr>
            <a:r>
              <a:rPr lang="en-US" altLang="en-US" sz="1600" b="1">
                <a:latin typeface="Times New Roman" panose="02020603050405020304" pitchFamily="18" charset="0"/>
              </a:rPr>
              <a:t> Circuit breakers biasanya di atur oleh Rele dan dipasang disumber </a:t>
            </a:r>
          </a:p>
          <a:p>
            <a:pPr algn="just">
              <a:buFont typeface="Wingdings" panose="05000000000000000000" pitchFamily="2" charset="2"/>
              <a:buNone/>
            </a:pPr>
            <a:r>
              <a:rPr lang="en-US" altLang="en-US" sz="1600" b="1">
                <a:latin typeface="Times New Roman" panose="02020603050405020304" pitchFamily="18" charset="0"/>
              </a:rPr>
              <a:t>    (gardu induk) untuk melengkapi proteksi terhadap gangguan pada </a:t>
            </a:r>
          </a:p>
          <a:p>
            <a:pPr algn="just">
              <a:buFont typeface="Wingdings" panose="05000000000000000000" pitchFamily="2" charset="2"/>
              <a:buNone/>
            </a:pPr>
            <a:r>
              <a:rPr lang="en-US" altLang="en-US" sz="1600" b="1">
                <a:latin typeface="Times New Roman" panose="02020603050405020304" pitchFamily="18" charset="0"/>
              </a:rPr>
              <a:t>    saluran distribusi.</a:t>
            </a:r>
          </a:p>
          <a:p>
            <a:pPr algn="just"/>
            <a:endParaRPr lang="en-US" altLang="en-US" sz="1600" b="1">
              <a:latin typeface="Times New Roman" panose="02020603050405020304" pitchFamily="18" charset="0"/>
            </a:endParaRPr>
          </a:p>
          <a:p>
            <a:pPr algn="just">
              <a:buFont typeface="Wingdings" panose="05000000000000000000" pitchFamily="2" charset="2"/>
              <a:buChar char="v"/>
            </a:pPr>
            <a:r>
              <a:rPr lang="en-US" altLang="en-US" sz="1600" b="1">
                <a:latin typeface="Times New Roman" panose="02020603050405020304" pitchFamily="18" charset="0"/>
              </a:rPr>
              <a:t> Tipe Rele yang digunakan :</a:t>
            </a:r>
          </a:p>
          <a:p>
            <a:pPr algn="just"/>
            <a:r>
              <a:rPr lang="en-US" altLang="en-US" sz="1600" b="1">
                <a:latin typeface="Times New Roman" panose="02020603050405020304" pitchFamily="18" charset="0"/>
              </a:rPr>
              <a:t>     Invers : Normal, Very, Extermely &amp; Definitip</a:t>
            </a:r>
          </a:p>
        </p:txBody>
      </p:sp>
      <p:sp>
        <p:nvSpPr>
          <p:cNvPr id="15370" name="Line 10">
            <a:extLst>
              <a:ext uri="{FF2B5EF4-FFF2-40B4-BE49-F238E27FC236}">
                <a16:creationId xmlns:a16="http://schemas.microsoft.com/office/drawing/2014/main" id="{038F7350-024C-4D84-B0FB-8CDC8EC17E11}"/>
              </a:ext>
            </a:extLst>
          </p:cNvPr>
          <p:cNvSpPr>
            <a:spLocks noChangeShapeType="1"/>
          </p:cNvSpPr>
          <p:nvPr/>
        </p:nvSpPr>
        <p:spPr bwMode="auto">
          <a:xfrm>
            <a:off x="4572000" y="3276600"/>
            <a:ext cx="91440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15371" name="Line 11">
            <a:extLst>
              <a:ext uri="{FF2B5EF4-FFF2-40B4-BE49-F238E27FC236}">
                <a16:creationId xmlns:a16="http://schemas.microsoft.com/office/drawing/2014/main" id="{339CD853-E966-4DD9-A581-CCEBFF4180A1}"/>
              </a:ext>
            </a:extLst>
          </p:cNvPr>
          <p:cNvSpPr>
            <a:spLocks noChangeShapeType="1"/>
          </p:cNvSpPr>
          <p:nvPr/>
        </p:nvSpPr>
        <p:spPr bwMode="auto">
          <a:xfrm flipV="1">
            <a:off x="5638800" y="1219200"/>
            <a:ext cx="381000" cy="30480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15372" name="Line 12">
            <a:extLst>
              <a:ext uri="{FF2B5EF4-FFF2-40B4-BE49-F238E27FC236}">
                <a16:creationId xmlns:a16="http://schemas.microsoft.com/office/drawing/2014/main" id="{E5F043AD-D3A5-4F25-A8EC-56BF34981415}"/>
              </a:ext>
            </a:extLst>
          </p:cNvPr>
          <p:cNvSpPr>
            <a:spLocks noChangeShapeType="1"/>
          </p:cNvSpPr>
          <p:nvPr/>
        </p:nvSpPr>
        <p:spPr bwMode="auto">
          <a:xfrm>
            <a:off x="5638800" y="1676400"/>
            <a:ext cx="381000" cy="22860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3F2B461-5136-4A58-867A-325005225BD5}"/>
              </a:ext>
            </a:extLst>
          </p:cNvPr>
          <p:cNvSpPr>
            <a:spLocks noChangeArrowheads="1"/>
          </p:cNvSpPr>
          <p:nvPr/>
        </p:nvSpPr>
        <p:spPr bwMode="auto">
          <a:xfrm>
            <a:off x="966409" y="711200"/>
            <a:ext cx="476643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dirty="0">
                <a:latin typeface="Times New Roman" panose="02020603050405020304" pitchFamily="18" charset="0"/>
              </a:rPr>
              <a:t>OBJEKTIF PROTEKSI SISTEM DISTRIBUTION </a:t>
            </a:r>
          </a:p>
        </p:txBody>
      </p:sp>
      <p:sp>
        <p:nvSpPr>
          <p:cNvPr id="16387" name="Rectangle 3">
            <a:extLst>
              <a:ext uri="{FF2B5EF4-FFF2-40B4-BE49-F238E27FC236}">
                <a16:creationId xmlns:a16="http://schemas.microsoft.com/office/drawing/2014/main" id="{67CB2FFA-47EF-4689-B209-A98CCA3A9602}"/>
              </a:ext>
            </a:extLst>
          </p:cNvPr>
          <p:cNvSpPr>
            <a:spLocks noChangeArrowheads="1"/>
          </p:cNvSpPr>
          <p:nvPr/>
        </p:nvSpPr>
        <p:spPr bwMode="auto">
          <a:xfrm>
            <a:off x="838200" y="1524000"/>
            <a:ext cx="7467600" cy="375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buFont typeface="Wingdings" panose="05000000000000000000" pitchFamily="2" charset="2"/>
              <a:buChar char="q"/>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Objektif</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utama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sistem</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distribusi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adalah</a:t>
            </a:r>
            <a:r>
              <a:rPr lang="en-US" altLang="en-US" sz="1600" b="1" dirty="0">
                <a:latin typeface="Times New Roman" panose="02020603050405020304" pitchFamily="18" charset="0"/>
              </a:rPr>
              <a:t> :</a:t>
            </a:r>
          </a:p>
          <a:p>
            <a:pPr algn="just"/>
            <a:r>
              <a:rPr lang="en-US" altLang="en-US" sz="1600" b="1" dirty="0">
                <a:latin typeface="Times New Roman" panose="02020603050405020304" pitchFamily="18" charset="0"/>
              </a:rPr>
              <a:t>     1. </a:t>
            </a:r>
            <a:r>
              <a:rPr lang="en-US" altLang="en-US" sz="1600" b="1" dirty="0" err="1">
                <a:latin typeface="Times New Roman" panose="02020603050405020304" pitchFamily="18" charset="0"/>
              </a:rPr>
              <a:t>Meminimalkan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waktu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endParaRPr lang="en-US" altLang="en-US" sz="1600" b="1" dirty="0">
              <a:latin typeface="Times New Roman" panose="02020603050405020304" pitchFamily="18" charset="0"/>
            </a:endParaRPr>
          </a:p>
          <a:p>
            <a:pPr algn="just"/>
            <a:endParaRPr lang="en-US" altLang="en-US" sz="1600" b="1" dirty="0">
              <a:latin typeface="Times New Roman" panose="02020603050405020304" pitchFamily="18" charset="0"/>
            </a:endParaRPr>
          </a:p>
          <a:p>
            <a:pPr algn="just"/>
            <a:r>
              <a:rPr lang="en-US" altLang="en-US" sz="1600" b="1" dirty="0">
                <a:latin typeface="Times New Roman" panose="02020603050405020304" pitchFamily="18" charset="0"/>
              </a:rPr>
              <a:t>     2. </a:t>
            </a:r>
            <a:r>
              <a:rPr lang="en-US" altLang="en-US" sz="1600" b="1" dirty="0" err="1">
                <a:latin typeface="Times New Roman" panose="02020603050405020304" pitchFamily="18" charset="0"/>
              </a:rPr>
              <a:t>Meminimalkan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jumlah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konsumen</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terpengaruh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akibat</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a:t>
            </a:r>
          </a:p>
          <a:p>
            <a:pPr algn="just"/>
            <a:endParaRPr lang="en-US" altLang="en-US" sz="1600" b="1" dirty="0">
              <a:latin typeface="Times New Roman" panose="02020603050405020304" pitchFamily="18" charset="0"/>
            </a:endParaRPr>
          </a:p>
          <a:p>
            <a:pPr algn="just">
              <a:buFont typeface="Wingdings" panose="05000000000000000000" pitchFamily="2" charset="2"/>
              <a:buChar char="q"/>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Objektif</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kedua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adalah</a:t>
            </a:r>
            <a:r>
              <a:rPr lang="en-US" altLang="en-US" sz="1600" b="1" dirty="0">
                <a:latin typeface="Times New Roman" panose="02020603050405020304" pitchFamily="18" charset="0"/>
              </a:rPr>
              <a:t> :</a:t>
            </a:r>
          </a:p>
          <a:p>
            <a:pPr algn="just"/>
            <a:r>
              <a:rPr lang="en-US" altLang="en-US" sz="1600" b="1" dirty="0">
                <a:latin typeface="Times New Roman" panose="02020603050405020304" pitchFamily="18" charset="0"/>
              </a:rPr>
              <a:t>     1. </a:t>
            </a:r>
            <a:r>
              <a:rPr lang="en-US" altLang="en-US" sz="1600" b="1" dirty="0" err="1">
                <a:latin typeface="Times New Roman" panose="02020603050405020304" pitchFamily="18" charset="0"/>
              </a:rPr>
              <a:t>Mengeliminasi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kecelakaaan</a:t>
            </a:r>
            <a:r>
              <a:rPr lang="en-US" altLang="en-US" sz="1600" b="1" dirty="0">
                <a:latin typeface="Times New Roman" panose="02020603050405020304" pitchFamily="18" charset="0"/>
              </a:rPr>
              <a:t>/hazard </a:t>
            </a:r>
            <a:r>
              <a:rPr lang="en-US" altLang="en-US" sz="1600" b="1" dirty="0" err="1">
                <a:latin typeface="Times New Roman" panose="02020603050405020304" pitchFamily="18" charset="0"/>
              </a:rPr>
              <a:t>secepat</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mungkin</a:t>
            </a:r>
            <a:r>
              <a:rPr lang="en-US" altLang="en-US" sz="1600" b="1" dirty="0">
                <a:latin typeface="Times New Roman" panose="02020603050405020304" pitchFamily="18" charset="0"/>
              </a:rPr>
              <a:t> </a:t>
            </a:r>
          </a:p>
          <a:p>
            <a:pPr algn="just"/>
            <a:endParaRPr lang="en-US" altLang="en-US" sz="1600" b="1" dirty="0">
              <a:latin typeface="Times New Roman" panose="02020603050405020304" pitchFamily="18" charset="0"/>
            </a:endParaRPr>
          </a:p>
          <a:p>
            <a:pPr algn="just"/>
            <a:r>
              <a:rPr lang="en-US" altLang="en-US" sz="1600" b="1" dirty="0">
                <a:latin typeface="Times New Roman" panose="02020603050405020304" pitchFamily="18" charset="0"/>
              </a:rPr>
              <a:t>     2. </a:t>
            </a:r>
            <a:r>
              <a:rPr lang="en-US" altLang="en-US" sz="1600" b="1" dirty="0" err="1">
                <a:latin typeface="Times New Roman" panose="02020603050405020304" pitchFamily="18" charset="0"/>
              </a:rPr>
              <a:t>Membatasi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daerah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sekecil</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mungkin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sistem</a:t>
            </a:r>
            <a:endParaRPr lang="en-US" altLang="en-US" sz="1600" b="1" dirty="0">
              <a:latin typeface="Times New Roman" panose="02020603050405020304" pitchFamily="18" charset="0"/>
            </a:endParaRPr>
          </a:p>
          <a:p>
            <a:pPr algn="just"/>
            <a:endParaRPr lang="en-US" altLang="en-US" sz="1600" b="1" dirty="0">
              <a:latin typeface="Times New Roman" panose="02020603050405020304" pitchFamily="18" charset="0"/>
            </a:endParaRPr>
          </a:p>
          <a:p>
            <a:pPr algn="just"/>
            <a:r>
              <a:rPr lang="en-US" altLang="en-US" sz="1600" b="1" dirty="0">
                <a:latin typeface="Times New Roman" panose="02020603050405020304" pitchFamily="18" charset="0"/>
              </a:rPr>
              <a:t>     3. </a:t>
            </a:r>
            <a:r>
              <a:rPr lang="en-US" altLang="en-US" sz="1600" b="1" dirty="0" err="1">
                <a:latin typeface="Times New Roman" panose="02020603050405020304" pitchFamily="18" charset="0"/>
              </a:rPr>
              <a:t>Memproteksi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konsumen</a:t>
            </a:r>
            <a:endParaRPr lang="en-US" altLang="en-US" sz="1600" b="1" dirty="0">
              <a:latin typeface="Times New Roman" panose="02020603050405020304" pitchFamily="18" charset="0"/>
            </a:endParaRPr>
          </a:p>
          <a:p>
            <a:pPr algn="just"/>
            <a:endParaRPr lang="en-US" altLang="en-US" sz="1600" b="1" dirty="0">
              <a:latin typeface="Times New Roman" panose="02020603050405020304" pitchFamily="18" charset="0"/>
            </a:endParaRPr>
          </a:p>
          <a:p>
            <a:pPr algn="just"/>
            <a:r>
              <a:rPr lang="en-US" altLang="en-US" sz="1600" b="1" dirty="0">
                <a:latin typeface="Times New Roman" panose="02020603050405020304" pitchFamily="18" charset="0"/>
              </a:rPr>
              <a:t>     4. </a:t>
            </a:r>
            <a:r>
              <a:rPr lang="en-US" altLang="en-US" sz="1600" b="1" dirty="0" err="1">
                <a:latin typeface="Times New Roman" panose="02020603050405020304" pitchFamily="18" charset="0"/>
              </a:rPr>
              <a:t>Memproteksi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sistem</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interupsi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pelayanan</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tidak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perlu</a:t>
            </a:r>
            <a:r>
              <a:rPr lang="en-US" altLang="en-US" sz="1600" b="1" dirty="0">
                <a:latin typeface="Times New Roman" panose="02020603050405020304" pitchFamily="18" charset="0"/>
              </a:rPr>
              <a:t>  dan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a:t>
            </a:r>
          </a:p>
          <a:p>
            <a:pPr algn="just"/>
            <a:endParaRPr lang="en-US" altLang="en-US" sz="1600" b="1" dirty="0">
              <a:latin typeface="Times New Roman" panose="02020603050405020304" pitchFamily="18" charset="0"/>
            </a:endParaRPr>
          </a:p>
          <a:p>
            <a:pPr algn="just"/>
            <a:r>
              <a:rPr lang="en-US" altLang="en-US" sz="1600" b="1" dirty="0">
                <a:latin typeface="Times New Roman" panose="02020603050405020304" pitchFamily="18" charset="0"/>
              </a:rPr>
              <a:t>      5. </a:t>
            </a:r>
            <a:r>
              <a:rPr lang="en-US" altLang="en-US" sz="1600" b="1" dirty="0" err="1">
                <a:latin typeface="Times New Roman" panose="02020603050405020304" pitchFamily="18" charset="0"/>
              </a:rPr>
              <a:t>Melepaskan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saluran</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terganggu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transformator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atau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lain.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0DA9277-2106-409C-BCCE-03FB78640F27}"/>
              </a:ext>
            </a:extLst>
          </p:cNvPr>
          <p:cNvSpPr>
            <a:spLocks noChangeArrowheads="1"/>
          </p:cNvSpPr>
          <p:nvPr/>
        </p:nvSpPr>
        <p:spPr bwMode="auto">
          <a:xfrm>
            <a:off x="1828800" y="609600"/>
            <a:ext cx="5035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Gangguan listrik pada sistem distribusi hantaran udara</a:t>
            </a:r>
          </a:p>
        </p:txBody>
      </p:sp>
      <p:graphicFrame>
        <p:nvGraphicFramePr>
          <p:cNvPr id="17411" name="Object 3">
            <a:extLst>
              <a:ext uri="{FF2B5EF4-FFF2-40B4-BE49-F238E27FC236}">
                <a16:creationId xmlns:a16="http://schemas.microsoft.com/office/drawing/2014/main" id="{0BFA7F05-F24E-4A39-B7CC-0E8837525B96}"/>
              </a:ext>
            </a:extLst>
          </p:cNvPr>
          <p:cNvGraphicFramePr>
            <a:graphicFrameLocks noChangeAspect="1"/>
          </p:cNvGraphicFramePr>
          <p:nvPr/>
        </p:nvGraphicFramePr>
        <p:xfrm>
          <a:off x="2667000" y="1143000"/>
          <a:ext cx="3251200" cy="350838"/>
        </p:xfrm>
        <a:graphic>
          <a:graphicData uri="http://schemas.openxmlformats.org/presentationml/2006/ole">
            <mc:AlternateContent xmlns:mc="http://schemas.openxmlformats.org/markup-compatibility/2006">
              <mc:Choice xmlns:v="urn:schemas-microsoft-com:vml" Requires="v">
                <p:oleObj spid="_x0000_s2050" name="Visio" r:id="rId3" imgW="3403397" imgH="350215" progId="Visio.Drawing.11">
                  <p:embed/>
                </p:oleObj>
              </mc:Choice>
              <mc:Fallback>
                <p:oleObj name="Visio" r:id="rId3" imgW="3403397" imgH="350215" progId="Visio.Drawing.11">
                  <p:embed/>
                  <p:pic>
                    <p:nvPicPr>
                      <p:cNvPr id="17411" name="Object 3">
                        <a:extLst>
                          <a:ext uri="{FF2B5EF4-FFF2-40B4-BE49-F238E27FC236}">
                            <a16:creationId xmlns:a16="http://schemas.microsoft.com/office/drawing/2014/main" id="{0BFA7F05-F24E-4A39-B7CC-0E8837525B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143000"/>
                        <a:ext cx="32512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2" name="Rectangle 4">
            <a:extLst>
              <a:ext uri="{FF2B5EF4-FFF2-40B4-BE49-F238E27FC236}">
                <a16:creationId xmlns:a16="http://schemas.microsoft.com/office/drawing/2014/main" id="{1A6DE97F-ABE4-4F7B-AA53-44AE47F3384D}"/>
              </a:ext>
            </a:extLst>
          </p:cNvPr>
          <p:cNvSpPr>
            <a:spLocks noChangeArrowheads="1"/>
          </p:cNvSpPr>
          <p:nvPr/>
        </p:nvSpPr>
        <p:spPr bwMode="auto">
          <a:xfrm>
            <a:off x="2133600" y="1600200"/>
            <a:ext cx="11334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permanent</a:t>
            </a:r>
          </a:p>
        </p:txBody>
      </p:sp>
      <p:sp>
        <p:nvSpPr>
          <p:cNvPr id="17413" name="Rectangle 5">
            <a:extLst>
              <a:ext uri="{FF2B5EF4-FFF2-40B4-BE49-F238E27FC236}">
                <a16:creationId xmlns:a16="http://schemas.microsoft.com/office/drawing/2014/main" id="{AE68AFA2-3A92-414F-AF50-335A801C4CAC}"/>
              </a:ext>
            </a:extLst>
          </p:cNvPr>
          <p:cNvSpPr>
            <a:spLocks noChangeArrowheads="1"/>
          </p:cNvSpPr>
          <p:nvPr/>
        </p:nvSpPr>
        <p:spPr bwMode="auto">
          <a:xfrm>
            <a:off x="4724400" y="1524000"/>
            <a:ext cx="2322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transient (or temporary)</a:t>
            </a:r>
          </a:p>
        </p:txBody>
      </p:sp>
      <p:sp>
        <p:nvSpPr>
          <p:cNvPr id="17414" name="Rectangle 6">
            <a:extLst>
              <a:ext uri="{FF2B5EF4-FFF2-40B4-BE49-F238E27FC236}">
                <a16:creationId xmlns:a16="http://schemas.microsoft.com/office/drawing/2014/main" id="{42CDF6AA-DCE6-42B4-A742-C5DD8A10DB71}"/>
              </a:ext>
            </a:extLst>
          </p:cNvPr>
          <p:cNvSpPr>
            <a:spLocks noChangeArrowheads="1"/>
          </p:cNvSpPr>
          <p:nvPr/>
        </p:nvSpPr>
        <p:spPr bwMode="auto">
          <a:xfrm>
            <a:off x="2057400" y="2133600"/>
            <a:ext cx="4756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75 to 90 % dari jumlah gangguan sesaat akibat alam</a:t>
            </a:r>
          </a:p>
        </p:txBody>
      </p:sp>
      <p:sp>
        <p:nvSpPr>
          <p:cNvPr id="17415" name="Rectangle 7">
            <a:extLst>
              <a:ext uri="{FF2B5EF4-FFF2-40B4-BE49-F238E27FC236}">
                <a16:creationId xmlns:a16="http://schemas.microsoft.com/office/drawing/2014/main" id="{A793B317-9F3B-44B3-8C19-BC987D51B512}"/>
              </a:ext>
            </a:extLst>
          </p:cNvPr>
          <p:cNvSpPr>
            <a:spLocks noChangeArrowheads="1"/>
          </p:cNvSpPr>
          <p:nvPr/>
        </p:nvSpPr>
        <p:spPr bwMode="auto">
          <a:xfrm>
            <a:off x="1219200" y="2971800"/>
            <a:ext cx="67818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i="1">
                <a:latin typeface="Times New Roman" panose="02020603050405020304" pitchFamily="18" charset="0"/>
              </a:rPr>
              <a:t>Biasanya gangguan transient terjadi ketika konduktor fasa kontak secara listrik dengan konduktor fasa lainnya atau tanah sesaat akibat pohon, burung atau binatang lain,surja, flashovers.</a:t>
            </a:r>
          </a:p>
        </p:txBody>
      </p:sp>
      <p:sp>
        <p:nvSpPr>
          <p:cNvPr id="17416" name="Rectangle 8">
            <a:extLst>
              <a:ext uri="{FF2B5EF4-FFF2-40B4-BE49-F238E27FC236}">
                <a16:creationId xmlns:a16="http://schemas.microsoft.com/office/drawing/2014/main" id="{ABB48290-8D5D-411C-9625-F19DEC841130}"/>
              </a:ext>
            </a:extLst>
          </p:cNvPr>
          <p:cNvSpPr>
            <a:spLocks noChangeArrowheads="1"/>
          </p:cNvSpPr>
          <p:nvPr/>
        </p:nvSpPr>
        <p:spPr bwMode="auto">
          <a:xfrm>
            <a:off x="1143000" y="4419600"/>
            <a:ext cx="70104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i="1">
                <a:latin typeface="Times New Roman" panose="02020603050405020304" pitchFamily="18" charset="0"/>
              </a:rPr>
              <a:t>Gangguan permanent diperbaiki oleh pekerja yang berkaitan dgn: </a:t>
            </a:r>
          </a:p>
          <a:p>
            <a:pPr algn="just"/>
            <a:r>
              <a:rPr lang="en-US" altLang="en-US" sz="1600" b="1" i="1">
                <a:latin typeface="Times New Roman" panose="02020603050405020304" pitchFamily="18" charset="0"/>
              </a:rPr>
              <a:t>(1) replacing burned-down conductors, blown fuses, atau peralatan yang rusak</a:t>
            </a:r>
          </a:p>
          <a:p>
            <a:pPr algn="just"/>
            <a:r>
              <a:rPr lang="en-US" altLang="en-US" sz="1600" b="1" i="1">
                <a:latin typeface="Times New Roman" panose="02020603050405020304" pitchFamily="18" charset="0"/>
              </a:rPr>
              <a:t>(2) pemangkasan pohon </a:t>
            </a:r>
          </a:p>
          <a:p>
            <a:pPr algn="just"/>
            <a:r>
              <a:rPr lang="en-US" altLang="en-US" sz="1600" b="1" i="1">
                <a:latin typeface="Times New Roman" panose="02020603050405020304" pitchFamily="18" charset="0"/>
              </a:rPr>
              <a:t>(3) manually reclosing a circuit breaker or recloser untuk mengembalikan </a:t>
            </a:r>
          </a:p>
          <a:p>
            <a:pPr algn="just"/>
            <a:r>
              <a:rPr lang="en-US" altLang="en-US" sz="1600" b="1" i="1">
                <a:latin typeface="Times New Roman" panose="02020603050405020304" pitchFamily="18" charset="0"/>
              </a:rPr>
              <a:t>     pelayanan.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2AA19E3-B703-4E4C-805D-564F2302E0DE}"/>
              </a:ext>
            </a:extLst>
          </p:cNvPr>
          <p:cNvSpPr>
            <a:spLocks noChangeArrowheads="1"/>
          </p:cNvSpPr>
          <p:nvPr/>
        </p:nvSpPr>
        <p:spPr bwMode="auto">
          <a:xfrm>
            <a:off x="914400" y="685800"/>
            <a:ext cx="72390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Koordinasi peralatan proteksi untuk membantu :</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1. Mengeliminasi interupsi pelayanan akibat gangguan sesaat</a:t>
            </a:r>
          </a:p>
          <a:p>
            <a:pPr algn="just"/>
            <a:r>
              <a:rPr lang="en-US" altLang="en-US" sz="1600" b="1">
                <a:latin typeface="Times New Roman" panose="02020603050405020304" pitchFamily="18" charset="0"/>
              </a:rPr>
              <a:t>2. Mengurangi meluasnya gangguan untuk  mengurangi jumlah konsumen yang </a:t>
            </a:r>
          </a:p>
          <a:p>
            <a:pPr algn="just"/>
            <a:r>
              <a:rPr lang="en-US" altLang="en-US" sz="1600" b="1">
                <a:latin typeface="Times New Roman" panose="02020603050405020304" pitchFamily="18" charset="0"/>
              </a:rPr>
              <a:t>    terpengaruh</a:t>
            </a:r>
          </a:p>
          <a:p>
            <a:pPr algn="just"/>
            <a:r>
              <a:rPr lang="en-US" altLang="en-US" sz="1600" b="1">
                <a:latin typeface="Times New Roman" panose="02020603050405020304" pitchFamily="18" charset="0"/>
              </a:rPr>
              <a:t>3. Melokalisir gangguan, mengurangi waktu gangguan.</a:t>
            </a:r>
          </a:p>
        </p:txBody>
      </p:sp>
      <p:sp>
        <p:nvSpPr>
          <p:cNvPr id="18435" name="Rectangle 3">
            <a:extLst>
              <a:ext uri="{FF2B5EF4-FFF2-40B4-BE49-F238E27FC236}">
                <a16:creationId xmlns:a16="http://schemas.microsoft.com/office/drawing/2014/main" id="{1E17D96D-DE1E-47B7-A1C5-8C5414C8A38B}"/>
              </a:ext>
            </a:extLst>
          </p:cNvPr>
          <p:cNvSpPr>
            <a:spLocks noChangeArrowheads="1"/>
          </p:cNvSpPr>
          <p:nvPr/>
        </p:nvSpPr>
        <p:spPr bwMode="auto">
          <a:xfrm>
            <a:off x="1295400" y="2362200"/>
            <a:ext cx="7086600" cy="180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Untuk koordinasi peralatan proteksi diperlukan data-data :</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1. Peta konfigurasi circuit saluran dalam skala</a:t>
            </a:r>
          </a:p>
          <a:p>
            <a:pPr algn="just"/>
            <a:r>
              <a:rPr lang="en-US" altLang="en-US" sz="1600" b="1">
                <a:latin typeface="Times New Roman" panose="02020603050405020304" pitchFamily="18" charset="0"/>
              </a:rPr>
              <a:t>2. Lokasi peralatan proteksi yang ada</a:t>
            </a:r>
          </a:p>
          <a:p>
            <a:pPr algn="just"/>
            <a:r>
              <a:rPr lang="en-US" altLang="en-US" sz="1600" b="1">
                <a:latin typeface="Times New Roman" panose="02020603050405020304" pitchFamily="18" charset="0"/>
              </a:rPr>
              <a:t>3. Kurva karaktreristik waktu-arus dari peralatan proteksi</a:t>
            </a:r>
          </a:p>
          <a:p>
            <a:pPr algn="just"/>
            <a:r>
              <a:rPr lang="en-US" altLang="en-US" sz="1600" b="1">
                <a:latin typeface="Times New Roman" panose="02020603050405020304" pitchFamily="18" charset="0"/>
              </a:rPr>
              <a:t>4. Arus beban (normal dan darurat)</a:t>
            </a:r>
          </a:p>
          <a:p>
            <a:pPr algn="just"/>
            <a:r>
              <a:rPr lang="en-US" altLang="en-US" sz="1600" b="1">
                <a:latin typeface="Times New Roman" panose="02020603050405020304" pitchFamily="18" charset="0"/>
              </a:rPr>
              <a:t>5. Arus gangguan pada setiap titik dimana peralatan proteksi akan dipasang</a:t>
            </a:r>
          </a:p>
        </p:txBody>
      </p:sp>
      <p:sp>
        <p:nvSpPr>
          <p:cNvPr id="18436" name="Rectangle 4">
            <a:extLst>
              <a:ext uri="{FF2B5EF4-FFF2-40B4-BE49-F238E27FC236}">
                <a16:creationId xmlns:a16="http://schemas.microsoft.com/office/drawing/2014/main" id="{3D2F8E00-C841-4F14-97D4-0EE1ED4C2251}"/>
              </a:ext>
            </a:extLst>
          </p:cNvPr>
          <p:cNvSpPr>
            <a:spLocks noChangeArrowheads="1"/>
          </p:cNvSpPr>
          <p:nvPr/>
        </p:nvSpPr>
        <p:spPr bwMode="auto">
          <a:xfrm>
            <a:off x="838200" y="4343400"/>
            <a:ext cx="52578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Macam-macam koordinasi peralatan proteksi:</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1. Fuse dengan Fuse</a:t>
            </a:r>
          </a:p>
          <a:p>
            <a:pPr algn="just"/>
            <a:r>
              <a:rPr lang="en-US" altLang="en-US" sz="1600" b="1">
                <a:latin typeface="Times New Roman" panose="02020603050405020304" pitchFamily="18" charset="0"/>
              </a:rPr>
              <a:t>2. Recloser dengan Recloser</a:t>
            </a:r>
          </a:p>
          <a:p>
            <a:pPr algn="just"/>
            <a:r>
              <a:rPr lang="en-US" altLang="en-US" sz="1600" b="1">
                <a:latin typeface="Times New Roman" panose="02020603050405020304" pitchFamily="18" charset="0"/>
              </a:rPr>
              <a:t>3. Recloser dengan Fuse</a:t>
            </a:r>
          </a:p>
          <a:p>
            <a:pPr algn="just"/>
            <a:r>
              <a:rPr lang="en-US" altLang="en-US" sz="1600" b="1">
                <a:latin typeface="Times New Roman" panose="02020603050405020304" pitchFamily="18" charset="0"/>
              </a:rPr>
              <a:t>4. Recloser dengan Fuse Transformator sisi tegangan GI</a:t>
            </a:r>
          </a:p>
          <a:p>
            <a:pPr algn="just"/>
            <a:r>
              <a:rPr lang="en-US" altLang="en-US" sz="1600" b="1">
                <a:latin typeface="Times New Roman" panose="02020603050405020304" pitchFamily="18" charset="0"/>
              </a:rPr>
              <a:t>5. Fuse dengan Circuit breaker</a:t>
            </a:r>
          </a:p>
          <a:p>
            <a:pPr algn="just"/>
            <a:r>
              <a:rPr lang="en-US" altLang="en-US" sz="1600" b="1">
                <a:latin typeface="Times New Roman" panose="02020603050405020304" pitchFamily="18" charset="0"/>
              </a:rPr>
              <a:t>6. Recloser dengan Circuit breaker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F3642BF-AE05-425A-8B5F-9A9410A5E8FB}"/>
              </a:ext>
            </a:extLst>
          </p:cNvPr>
          <p:cNvSpPr>
            <a:spLocks noChangeArrowheads="1"/>
          </p:cNvSpPr>
          <p:nvPr/>
        </p:nvSpPr>
        <p:spPr bwMode="auto">
          <a:xfrm>
            <a:off x="814709" y="533400"/>
            <a:ext cx="348550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dirty="0">
                <a:latin typeface="Times New Roman" panose="02020603050405020304" pitchFamily="18" charset="0"/>
              </a:rPr>
              <a:t>GANGGUAN HUBUNG SINGKAT </a:t>
            </a:r>
          </a:p>
        </p:txBody>
      </p:sp>
      <p:sp>
        <p:nvSpPr>
          <p:cNvPr id="19459" name="Rectangle 3">
            <a:extLst>
              <a:ext uri="{FF2B5EF4-FFF2-40B4-BE49-F238E27FC236}">
                <a16:creationId xmlns:a16="http://schemas.microsoft.com/office/drawing/2014/main" id="{761EB670-A0F3-4B07-8919-13B9131791BE}"/>
              </a:ext>
            </a:extLst>
          </p:cNvPr>
          <p:cNvSpPr>
            <a:spLocks noChangeArrowheads="1"/>
          </p:cNvSpPr>
          <p:nvPr/>
        </p:nvSpPr>
        <p:spPr bwMode="auto">
          <a:xfrm>
            <a:off x="1219200" y="1066800"/>
            <a:ext cx="47244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Gangguan hubung singkat pada sistem distribusi: </a:t>
            </a:r>
          </a:p>
          <a:p>
            <a:pPr algn="just"/>
            <a:r>
              <a:rPr lang="en-US" altLang="en-US" sz="1600" b="1">
                <a:latin typeface="Times New Roman" panose="02020603050405020304" pitchFamily="18" charset="0"/>
              </a:rPr>
              <a:t>1. 3 Fasa</a:t>
            </a:r>
          </a:p>
          <a:p>
            <a:pPr algn="just"/>
            <a:r>
              <a:rPr lang="en-US" altLang="en-US" sz="1600" b="1">
                <a:latin typeface="Times New Roman" panose="02020603050405020304" pitchFamily="18" charset="0"/>
              </a:rPr>
              <a:t>2. 2 Fasa (Fasa ke Fasa)</a:t>
            </a:r>
          </a:p>
          <a:p>
            <a:pPr algn="just"/>
            <a:r>
              <a:rPr lang="en-US" altLang="en-US" sz="1600" b="1">
                <a:latin typeface="Times New Roman" panose="02020603050405020304" pitchFamily="18" charset="0"/>
              </a:rPr>
              <a:t>3. Fasa – Fasa ke tanah (double line to ground)</a:t>
            </a:r>
          </a:p>
          <a:p>
            <a:pPr algn="just"/>
            <a:r>
              <a:rPr lang="en-US" altLang="en-US" sz="1600" b="1">
                <a:latin typeface="Times New Roman" panose="02020603050405020304" pitchFamily="18" charset="0"/>
              </a:rPr>
              <a:t>4. Fasa ke tanah (single line to ground)</a:t>
            </a:r>
            <a:r>
              <a:rPr lang="en-US" altLang="en-US" sz="1600" b="1" i="1">
                <a:latin typeface="Times New Roman" panose="02020603050405020304" pitchFamily="18" charset="0"/>
              </a:rPr>
              <a:t> - SLG</a:t>
            </a:r>
          </a:p>
        </p:txBody>
      </p:sp>
      <p:sp>
        <p:nvSpPr>
          <p:cNvPr id="19460" name="Rectangle 4">
            <a:extLst>
              <a:ext uri="{FF2B5EF4-FFF2-40B4-BE49-F238E27FC236}">
                <a16:creationId xmlns:a16="http://schemas.microsoft.com/office/drawing/2014/main" id="{7CAAEF06-7210-4B54-A7F5-3849772F7F37}"/>
              </a:ext>
            </a:extLst>
          </p:cNvPr>
          <p:cNvSpPr>
            <a:spLocks noChangeArrowheads="1"/>
          </p:cNvSpPr>
          <p:nvPr/>
        </p:nvSpPr>
        <p:spPr bwMode="auto">
          <a:xfrm>
            <a:off x="3276600" y="2590800"/>
            <a:ext cx="51054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Probabiliti terjadinya bermacam-macam tipe gangguan: </a:t>
            </a:r>
          </a:p>
          <a:p>
            <a:pPr algn="just"/>
            <a:r>
              <a:rPr lang="en-US" altLang="en-US" sz="1600" b="1">
                <a:latin typeface="Times New Roman" panose="02020603050405020304" pitchFamily="18" charset="0"/>
              </a:rPr>
              <a:t>     SLG     faults	=	0.70</a:t>
            </a:r>
            <a:br>
              <a:rPr lang="en-US" altLang="en-US" sz="1600" b="1">
                <a:latin typeface="Times New Roman" panose="02020603050405020304" pitchFamily="18" charset="0"/>
              </a:rPr>
            </a:br>
            <a:r>
              <a:rPr lang="en-US" altLang="en-US" sz="1600" b="1">
                <a:latin typeface="Times New Roman" panose="02020603050405020304" pitchFamily="18" charset="0"/>
              </a:rPr>
              <a:t>     L-L	faults	=	0.15</a:t>
            </a:r>
            <a:br>
              <a:rPr lang="en-US" altLang="en-US" sz="1600" b="1">
                <a:latin typeface="Times New Roman" panose="02020603050405020304" pitchFamily="18" charset="0"/>
              </a:rPr>
            </a:br>
            <a:r>
              <a:rPr lang="en-US" altLang="en-US" sz="1600" b="1">
                <a:latin typeface="Times New Roman" panose="02020603050405020304" pitchFamily="18" charset="0"/>
              </a:rPr>
              <a:t>     2LG     faults	=	0.10</a:t>
            </a:r>
            <a:br>
              <a:rPr lang="en-US" altLang="en-US" sz="1600" b="1">
                <a:latin typeface="Times New Roman" panose="02020603050405020304" pitchFamily="18" charset="0"/>
              </a:rPr>
            </a:br>
            <a:r>
              <a:rPr lang="en-US" altLang="en-US" sz="1600" b="1">
                <a:latin typeface="Times New Roman" panose="02020603050405020304" pitchFamily="18" charset="0"/>
              </a:rPr>
              <a:t>     3 Fasa</a:t>
            </a:r>
            <a:r>
              <a:rPr lang="en-US" altLang="en-US" sz="1600" b="1" i="1">
                <a:latin typeface="Times New Roman" panose="02020603050405020304" pitchFamily="18" charset="0"/>
              </a:rPr>
              <a:t>	</a:t>
            </a:r>
            <a:r>
              <a:rPr lang="en-US" altLang="en-US" sz="1600" b="1">
                <a:latin typeface="Times New Roman" panose="02020603050405020304" pitchFamily="18" charset="0"/>
              </a:rPr>
              <a:t>faults	=	0.05</a:t>
            </a:r>
            <a:br>
              <a:rPr lang="en-US" altLang="en-US" sz="1600" b="1">
                <a:latin typeface="Times New Roman" panose="02020603050405020304" pitchFamily="18" charset="0"/>
              </a:rPr>
            </a:br>
            <a:r>
              <a:rPr lang="en-US" altLang="en-US" sz="1600" b="1">
                <a:latin typeface="Times New Roman" panose="02020603050405020304" pitchFamily="18" charset="0"/>
              </a:rPr>
              <a:t>        	Total	= 	1.00</a:t>
            </a:r>
          </a:p>
        </p:txBody>
      </p:sp>
      <p:sp>
        <p:nvSpPr>
          <p:cNvPr id="19461" name="Rectangle 5">
            <a:extLst>
              <a:ext uri="{FF2B5EF4-FFF2-40B4-BE49-F238E27FC236}">
                <a16:creationId xmlns:a16="http://schemas.microsoft.com/office/drawing/2014/main" id="{EAB674C2-98DF-44F0-B9AF-2558D6CC61F4}"/>
              </a:ext>
            </a:extLst>
          </p:cNvPr>
          <p:cNvSpPr>
            <a:spLocks noChangeArrowheads="1"/>
          </p:cNvSpPr>
          <p:nvPr/>
        </p:nvSpPr>
        <p:spPr bwMode="auto">
          <a:xfrm>
            <a:off x="838200" y="4495800"/>
            <a:ext cx="75438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Arus gangguan aktual biasanya lebih kecil dari pada harga 3 fasa </a:t>
            </a:r>
            <a:r>
              <a:rPr lang="en-US" altLang="en-US" sz="1600" b="1" i="1">
                <a:latin typeface="Times New Roman" panose="02020603050405020304" pitchFamily="18" charset="0"/>
              </a:rPr>
              <a:t>masif</a:t>
            </a:r>
            <a:r>
              <a:rPr lang="en-US" altLang="en-US" sz="1600" b="1">
                <a:latin typeface="Times New Roman" panose="02020603050405020304" pitchFamily="18" charset="0"/>
              </a:rPr>
              <a:t> ( </a:t>
            </a:r>
            <a:r>
              <a:rPr lang="en-US" altLang="en-US" sz="1600" b="1" i="1">
                <a:latin typeface="Times New Roman" panose="02020603050405020304" pitchFamily="18" charset="0"/>
              </a:rPr>
              <a:t>masif </a:t>
            </a:r>
            <a:r>
              <a:rPr lang="en-US" altLang="en-US" sz="1600" b="1">
                <a:latin typeface="Times New Roman" panose="02020603050405020304" pitchFamily="18" charset="0"/>
              </a:rPr>
              <a:t> dari busur gangguan                 Z</a:t>
            </a:r>
            <a:r>
              <a:rPr lang="en-US" altLang="en-US" sz="1600" b="1" baseline="-25000">
                <a:latin typeface="Times New Roman" panose="02020603050405020304" pitchFamily="18" charset="0"/>
              </a:rPr>
              <a:t>f</a:t>
            </a:r>
            <a:r>
              <a:rPr lang="en-US" altLang="en-US" sz="1600" b="1" i="1">
                <a:latin typeface="Times New Roman" panose="02020603050405020304" pitchFamily="18" charset="0"/>
              </a:rPr>
              <a:t> = </a:t>
            </a:r>
            <a:r>
              <a:rPr lang="en-US" altLang="en-US" sz="1600" b="1">
                <a:latin typeface="Times New Roman" panose="02020603050405020304" pitchFamily="18" charset="0"/>
              </a:rPr>
              <a:t>0).</a:t>
            </a:r>
          </a:p>
          <a:p>
            <a:pPr algn="just"/>
            <a:r>
              <a:rPr lang="en-US" altLang="en-US" sz="1600" b="1">
                <a:latin typeface="Times New Roman" panose="02020603050405020304" pitchFamily="18" charset="0"/>
              </a:rPr>
              <a:t> </a:t>
            </a:r>
          </a:p>
          <a:p>
            <a:pPr algn="just"/>
            <a:r>
              <a:rPr lang="en-US" altLang="en-US" sz="1600" b="1">
                <a:latin typeface="Times New Roman" panose="02020603050405020304" pitchFamily="18" charset="0"/>
              </a:rPr>
              <a:t>Gangguan satu fasa ke tanah (SLG) kadang menghasilkan arus gangguan lebih besar dari 3 fasa terutama :</a:t>
            </a:r>
          </a:p>
          <a:p>
            <a:pPr algn="just"/>
            <a:r>
              <a:rPr lang="en-US" altLang="en-US" sz="1600" b="1">
                <a:latin typeface="Times New Roman" panose="02020603050405020304" pitchFamily="18" charset="0"/>
              </a:rPr>
              <a:t>   1. Dimana generator yang bersangkutan mempunyai pembumian netral solid atau </a:t>
            </a:r>
          </a:p>
          <a:p>
            <a:pPr algn="just"/>
            <a:r>
              <a:rPr lang="en-US" altLang="en-US" sz="1600" b="1">
                <a:latin typeface="Times New Roman" panose="02020603050405020304" pitchFamily="18" charset="0"/>
              </a:rPr>
              <a:t>       pembumian impedansi rendah</a:t>
            </a:r>
          </a:p>
          <a:p>
            <a:pPr algn="just"/>
            <a:r>
              <a:rPr lang="en-US" altLang="en-US" sz="1600" b="1">
                <a:latin typeface="Times New Roman" panose="02020603050405020304" pitchFamily="18" charset="0"/>
              </a:rPr>
              <a:t>   2. Pembumian transformator sisi Wye dari delta-Wye yang dibumikan</a:t>
            </a:r>
          </a:p>
        </p:txBody>
      </p:sp>
      <p:sp>
        <p:nvSpPr>
          <p:cNvPr id="19463" name="Line 7">
            <a:extLst>
              <a:ext uri="{FF2B5EF4-FFF2-40B4-BE49-F238E27FC236}">
                <a16:creationId xmlns:a16="http://schemas.microsoft.com/office/drawing/2014/main" id="{76473258-38D3-44DA-AF8D-C579D8840A3A}"/>
              </a:ext>
            </a:extLst>
          </p:cNvPr>
          <p:cNvSpPr>
            <a:spLocks noChangeShapeType="1"/>
          </p:cNvSpPr>
          <p:nvPr/>
        </p:nvSpPr>
        <p:spPr bwMode="auto">
          <a:xfrm>
            <a:off x="2438400" y="4953000"/>
            <a:ext cx="68580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err="1"/>
              <a:t>Peralatan</a:t>
            </a:r>
            <a:r>
              <a:rPr lang="en-US" sz="2400" b="1" dirty="0"/>
              <a:t> </a:t>
            </a:r>
            <a:r>
              <a:rPr lang="en-US" sz="2400" b="1" dirty="0" err="1"/>
              <a:t>Pengaman</a:t>
            </a:r>
            <a:r>
              <a:rPr lang="en-US" sz="2400" b="1" dirty="0"/>
              <a:t> </a:t>
            </a:r>
            <a:r>
              <a:rPr lang="en-US" sz="2400" b="1" dirty="0" err="1"/>
              <a:t>Sistem</a:t>
            </a:r>
            <a:r>
              <a:rPr lang="en-US" sz="2400" b="1" dirty="0"/>
              <a:t> </a:t>
            </a:r>
            <a:r>
              <a:rPr lang="en-US" sz="2400" b="1" dirty="0" err="1"/>
              <a:t>Distribusi</a:t>
            </a:r>
            <a:r>
              <a:rPr lang="en-US" sz="2400" b="1" dirty="0"/>
              <a:t> </a:t>
            </a:r>
            <a:br>
              <a:rPr lang="en-US" sz="2400" dirty="0"/>
            </a:br>
            <a:r>
              <a:rPr lang="en-US" sz="1600" dirty="0" err="1"/>
              <a:t>Berdasarkan</a:t>
            </a:r>
            <a:r>
              <a:rPr lang="en-US" sz="1600" dirty="0"/>
              <a:t> </a:t>
            </a:r>
            <a:r>
              <a:rPr lang="en-US" sz="1600" dirty="0" err="1"/>
              <a:t>Buku</a:t>
            </a:r>
            <a:r>
              <a:rPr lang="en-US" sz="1600" dirty="0"/>
              <a:t> 1 : </a:t>
            </a:r>
            <a:r>
              <a:rPr lang="en-US" sz="1600" dirty="0" err="1"/>
              <a:t>Kriteria</a:t>
            </a:r>
            <a:r>
              <a:rPr lang="en-US" sz="1600" dirty="0"/>
              <a:t> </a:t>
            </a:r>
            <a:r>
              <a:rPr lang="en-US" sz="1600" dirty="0" err="1"/>
              <a:t>Desain</a:t>
            </a:r>
            <a:r>
              <a:rPr lang="en-US" sz="1600" dirty="0"/>
              <a:t> </a:t>
            </a:r>
            <a:r>
              <a:rPr lang="en-US" sz="1600" dirty="0" err="1"/>
              <a:t>Enjiniring</a:t>
            </a:r>
            <a:r>
              <a:rPr lang="en-US" sz="1600" dirty="0"/>
              <a:t> </a:t>
            </a:r>
            <a:r>
              <a:rPr lang="en-US" sz="1600" dirty="0" err="1"/>
              <a:t>Konstruksi</a:t>
            </a:r>
            <a:r>
              <a:rPr lang="en-US" sz="1600" dirty="0"/>
              <a:t> </a:t>
            </a:r>
            <a:r>
              <a:rPr lang="en-US" sz="1600" dirty="0" err="1"/>
              <a:t>Jaringan</a:t>
            </a:r>
            <a:r>
              <a:rPr lang="en-US" sz="1600" dirty="0"/>
              <a:t> </a:t>
            </a:r>
            <a:r>
              <a:rPr lang="en-US" sz="1600" dirty="0" err="1"/>
              <a:t>Distribusi</a:t>
            </a:r>
            <a:r>
              <a:rPr lang="en-US" sz="1600" dirty="0"/>
              <a:t> Tenaga </a:t>
            </a:r>
            <a:r>
              <a:rPr lang="en-US" sz="1600" dirty="0" err="1"/>
              <a:t>Listrik</a:t>
            </a:r>
            <a:r>
              <a:rPr lang="en-US" sz="1600" dirty="0"/>
              <a:t> </a:t>
            </a:r>
          </a:p>
        </p:txBody>
      </p:sp>
      <p:graphicFrame>
        <p:nvGraphicFramePr>
          <p:cNvPr id="3" name="Table 2"/>
          <p:cNvGraphicFramePr>
            <a:graphicFrameLocks noGrp="1"/>
          </p:cNvGraphicFramePr>
          <p:nvPr>
            <p:extLst>
              <p:ext uri="{D42A27DB-BD31-4B8C-83A1-F6EECF244321}">
                <p14:modId xmlns:p14="http://schemas.microsoft.com/office/powerpoint/2010/main" val="2275485141"/>
              </p:ext>
            </p:extLst>
          </p:nvPr>
        </p:nvGraphicFramePr>
        <p:xfrm>
          <a:off x="609600" y="1403301"/>
          <a:ext cx="7239001" cy="4943431"/>
        </p:xfrm>
        <a:graphic>
          <a:graphicData uri="http://schemas.openxmlformats.org/drawingml/2006/table">
            <a:tbl>
              <a:tblPr>
                <a:tableStyleId>{5C22544A-7EE6-4342-B048-85BDC9FD1C3A}</a:tableStyleId>
              </a:tblPr>
              <a:tblGrid>
                <a:gridCol w="637564">
                  <a:extLst>
                    <a:ext uri="{9D8B030D-6E8A-4147-A177-3AD203B41FA5}">
                      <a16:colId xmlns:a16="http://schemas.microsoft.com/office/drawing/2014/main" val="20000"/>
                    </a:ext>
                  </a:extLst>
                </a:gridCol>
                <a:gridCol w="2085364">
                  <a:extLst>
                    <a:ext uri="{9D8B030D-6E8A-4147-A177-3AD203B41FA5}">
                      <a16:colId xmlns:a16="http://schemas.microsoft.com/office/drawing/2014/main" val="20001"/>
                    </a:ext>
                  </a:extLst>
                </a:gridCol>
                <a:gridCol w="1819712">
                  <a:extLst>
                    <a:ext uri="{9D8B030D-6E8A-4147-A177-3AD203B41FA5}">
                      <a16:colId xmlns:a16="http://schemas.microsoft.com/office/drawing/2014/main" val="20002"/>
                    </a:ext>
                  </a:extLst>
                </a:gridCol>
                <a:gridCol w="2696361">
                  <a:extLst>
                    <a:ext uri="{9D8B030D-6E8A-4147-A177-3AD203B41FA5}">
                      <a16:colId xmlns:a16="http://schemas.microsoft.com/office/drawing/2014/main" val="20003"/>
                    </a:ext>
                  </a:extLst>
                </a:gridCol>
              </a:tblGrid>
              <a:tr h="144957">
                <a:tc>
                  <a:txBody>
                    <a:bodyPr/>
                    <a:lstStyle/>
                    <a:p>
                      <a:pPr algn="ctr" fontAlgn="ctr"/>
                      <a:r>
                        <a:rPr lang="en-US" sz="1050" u="none" strike="noStrike" dirty="0">
                          <a:effectLst/>
                        </a:rPr>
                        <a:t>No.</a:t>
                      </a:r>
                      <a:endParaRPr lang="en-US" sz="1050" b="0" i="0" u="none" strike="noStrike" dirty="0">
                        <a:solidFill>
                          <a:srgbClr val="000000"/>
                        </a:solidFill>
                        <a:effectLst/>
                        <a:latin typeface="Calibri" panose="020F0502020204030204" pitchFamily="34" charset="0"/>
                      </a:endParaRPr>
                    </a:p>
                  </a:txBody>
                  <a:tcPr marL="7070" marR="7070" marT="7070" marB="0" anchor="ctr"/>
                </a:tc>
                <a:tc>
                  <a:txBody>
                    <a:bodyPr/>
                    <a:lstStyle/>
                    <a:p>
                      <a:pPr algn="ctr" fontAlgn="ctr"/>
                      <a:r>
                        <a:rPr lang="en-US" sz="1050" u="none" strike="noStrike">
                          <a:effectLst/>
                        </a:rPr>
                        <a:t>Tahanan Pembumian</a:t>
                      </a:r>
                      <a:endParaRPr lang="en-US" sz="1050" b="0" i="0" u="none" strike="noStrike">
                        <a:solidFill>
                          <a:srgbClr val="000000"/>
                        </a:solidFill>
                        <a:effectLst/>
                        <a:latin typeface="Calibri" panose="020F0502020204030204" pitchFamily="34" charset="0"/>
                      </a:endParaRPr>
                    </a:p>
                  </a:txBody>
                  <a:tcPr marL="7070" marR="7070" marT="7070" marB="0" anchor="ctr"/>
                </a:tc>
                <a:tc>
                  <a:txBody>
                    <a:bodyPr/>
                    <a:lstStyle/>
                    <a:p>
                      <a:pPr algn="ctr" fontAlgn="ctr"/>
                      <a:r>
                        <a:rPr lang="nn-NO" sz="1050" u="none" strike="noStrike">
                          <a:effectLst/>
                        </a:rPr>
                        <a:t>Sisi 20 kV‐hulu Gardu Induk </a:t>
                      </a:r>
                      <a:endParaRPr lang="nn-NO" sz="1050" b="0" i="0" u="none" strike="noStrike">
                        <a:solidFill>
                          <a:srgbClr val="000000"/>
                        </a:solidFill>
                        <a:effectLst/>
                        <a:latin typeface="Calibri" panose="020F0502020204030204" pitchFamily="34" charset="0"/>
                      </a:endParaRPr>
                    </a:p>
                  </a:txBody>
                  <a:tcPr marL="7070" marR="7070" marT="7070" marB="0" anchor="ctr"/>
                </a:tc>
                <a:tc>
                  <a:txBody>
                    <a:bodyPr/>
                    <a:lstStyle/>
                    <a:p>
                      <a:pPr algn="ctr" fontAlgn="ctr"/>
                      <a:r>
                        <a:rPr lang="en-US" sz="1050" u="none" strike="noStrike">
                          <a:effectLst/>
                        </a:rPr>
                        <a:t>Pada jaringan SUTM‐ hilir</a:t>
                      </a:r>
                      <a:endParaRPr lang="en-US" sz="1050" b="0" i="0" u="none" strike="noStrike">
                        <a:solidFill>
                          <a:srgbClr val="000000"/>
                        </a:solidFill>
                        <a:effectLst/>
                        <a:latin typeface="Calibri" panose="020F0502020204030204" pitchFamily="34" charset="0"/>
                      </a:endParaRPr>
                    </a:p>
                  </a:txBody>
                  <a:tcPr marL="7070" marR="7070" marT="7070" marB="0" anchor="ctr"/>
                </a:tc>
                <a:extLst>
                  <a:ext uri="{0D108BD9-81ED-4DB2-BD59-A6C34878D82A}">
                    <a16:rowId xmlns:a16="http://schemas.microsoft.com/office/drawing/2014/main" val="10000"/>
                  </a:ext>
                </a:extLst>
              </a:tr>
              <a:tr h="1406085">
                <a:tc>
                  <a:txBody>
                    <a:bodyPr/>
                    <a:lstStyle/>
                    <a:p>
                      <a:pPr algn="ctr" fontAlgn="ctr"/>
                      <a:r>
                        <a:rPr lang="en-US" sz="1050" u="none" strike="noStrike" dirty="0">
                          <a:effectLst/>
                        </a:rPr>
                        <a:t>1</a:t>
                      </a:r>
                      <a:endParaRPr lang="en-US" sz="1050" b="0" i="0" u="none" strike="noStrike" dirty="0">
                        <a:solidFill>
                          <a:srgbClr val="000000"/>
                        </a:solidFill>
                        <a:effectLst/>
                        <a:latin typeface="Calibri" panose="020F0502020204030204" pitchFamily="34" charset="0"/>
                      </a:endParaRPr>
                    </a:p>
                  </a:txBody>
                  <a:tcPr marL="7070" marR="7070" marT="7070" marB="0" anchor="ctr"/>
                </a:tc>
                <a:tc>
                  <a:txBody>
                    <a:bodyPr/>
                    <a:lstStyle/>
                    <a:p>
                      <a:pPr algn="l" fontAlgn="ctr"/>
                      <a:r>
                        <a:rPr lang="fi-FI" sz="1050" u="none" strike="noStrike" dirty="0">
                          <a:effectLst/>
                        </a:rPr>
                        <a:t>Nilai tahanan tinggi 500 Ohm  </a:t>
                      </a:r>
                      <a:endParaRPr lang="fi-FI" sz="1050" b="0" i="0" u="none" strike="noStrike" dirty="0">
                        <a:solidFill>
                          <a:srgbClr val="000000"/>
                        </a:solidFill>
                        <a:effectLst/>
                        <a:latin typeface="Calibri" panose="020F0502020204030204" pitchFamily="34" charset="0"/>
                      </a:endParaRPr>
                    </a:p>
                  </a:txBody>
                  <a:tcPr marL="7070" marR="7070" marT="7070" marB="0" anchor="ctr"/>
                </a:tc>
                <a:tc>
                  <a:txBody>
                    <a:bodyPr/>
                    <a:lstStyle/>
                    <a:p>
                      <a:pPr algn="l" fontAlgn="ctr"/>
                      <a:r>
                        <a:rPr lang="en-US" sz="1050" u="none" strike="noStrike">
                          <a:effectLst/>
                        </a:rPr>
                        <a:t>Pemutus tenaga yang di lengkapi: • relai arus lebih fasa‐fasa   • relai gangguan tanah terarah • reclosing relay untuk pengaman gangguan sesaat.</a:t>
                      </a:r>
                      <a:endParaRPr lang="en-US" sz="1050" b="0" i="0" u="none" strike="noStrike">
                        <a:solidFill>
                          <a:srgbClr val="000000"/>
                        </a:solidFill>
                        <a:effectLst/>
                        <a:latin typeface="Calibri" panose="020F0502020204030204" pitchFamily="34" charset="0"/>
                      </a:endParaRPr>
                    </a:p>
                  </a:txBody>
                  <a:tcPr marL="7070" marR="7070" marT="7070" marB="0" anchor="ctr"/>
                </a:tc>
                <a:tc>
                  <a:txBody>
                    <a:bodyPr/>
                    <a:lstStyle/>
                    <a:p>
                      <a:pPr algn="l" fontAlgn="ctr"/>
                      <a:r>
                        <a:rPr lang="en-US" sz="1050" u="none" strike="noStrike">
                          <a:effectLst/>
                        </a:rPr>
                        <a:t>• Saklar seksi otomatis ‐SSO pada tiap ‐ tiap zona perlindungan yang di pilih. Jenis SSO yang di pakai adalah dengan pengindera tegangan dan penyetelan waktu. Koordinasi Operasi antar SSO dilakukan dengan koordinasi waktu.• Pengaman lebur pada titik percabangan jaringan di lengkapi dengan SSO dan pengaman transformator distribusi.</a:t>
                      </a:r>
                      <a:endParaRPr lang="en-US" sz="1050" b="0" i="0" u="none" strike="noStrike">
                        <a:solidFill>
                          <a:srgbClr val="000000"/>
                        </a:solidFill>
                        <a:effectLst/>
                        <a:latin typeface="Calibri" panose="020F0502020204030204" pitchFamily="34" charset="0"/>
                      </a:endParaRPr>
                    </a:p>
                  </a:txBody>
                  <a:tcPr marL="7070" marR="7070" marT="7070" marB="0" anchor="ctr"/>
                </a:tc>
                <a:extLst>
                  <a:ext uri="{0D108BD9-81ED-4DB2-BD59-A6C34878D82A}">
                    <a16:rowId xmlns:a16="http://schemas.microsoft.com/office/drawing/2014/main" val="10001"/>
                  </a:ext>
                </a:extLst>
              </a:tr>
              <a:tr h="1565538">
                <a:tc>
                  <a:txBody>
                    <a:bodyPr/>
                    <a:lstStyle/>
                    <a:p>
                      <a:pPr algn="ctr" fontAlgn="ctr"/>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7070" marR="7070" marT="7070" marB="0" anchor="ctr"/>
                </a:tc>
                <a:tc>
                  <a:txBody>
                    <a:bodyPr/>
                    <a:lstStyle/>
                    <a:p>
                      <a:pPr algn="l" fontAlgn="ctr"/>
                      <a:r>
                        <a:rPr lang="fi-FI" sz="1050" u="none" strike="noStrike" dirty="0">
                          <a:effectLst/>
                        </a:rPr>
                        <a:t>Nilai tahanan tinggi 40 Ohm  </a:t>
                      </a:r>
                      <a:endParaRPr lang="fi-FI" sz="1050" b="0" i="0" u="none" strike="noStrike" dirty="0">
                        <a:solidFill>
                          <a:srgbClr val="000000"/>
                        </a:solidFill>
                        <a:effectLst/>
                        <a:latin typeface="Calibri" panose="020F0502020204030204" pitchFamily="34" charset="0"/>
                      </a:endParaRPr>
                    </a:p>
                  </a:txBody>
                  <a:tcPr marL="7070" marR="7070" marT="7070" marB="0" anchor="ctr"/>
                </a:tc>
                <a:tc>
                  <a:txBody>
                    <a:bodyPr/>
                    <a:lstStyle/>
                    <a:p>
                      <a:pPr algn="l" fontAlgn="ctr"/>
                      <a:r>
                        <a:rPr lang="en-US" sz="1050" u="none" strike="noStrike" dirty="0" err="1">
                          <a:effectLst/>
                        </a:rPr>
                        <a:t>Pemutus</a:t>
                      </a:r>
                      <a:r>
                        <a:rPr lang="en-US" sz="1050" u="none" strike="noStrike" dirty="0">
                          <a:effectLst/>
                        </a:rPr>
                        <a:t> </a:t>
                      </a:r>
                      <a:r>
                        <a:rPr lang="en-US" sz="1050" u="none" strike="noStrike" dirty="0" err="1">
                          <a:effectLst/>
                        </a:rPr>
                        <a:t>tenaga</a:t>
                      </a:r>
                      <a:r>
                        <a:rPr lang="en-US" sz="1050" u="none" strike="noStrike" dirty="0">
                          <a:effectLst/>
                        </a:rPr>
                        <a:t> </a:t>
                      </a:r>
                      <a:r>
                        <a:rPr lang="en-US" sz="1050" u="none" strike="noStrike" dirty="0" err="1">
                          <a:effectLst/>
                        </a:rPr>
                        <a:t>pada</a:t>
                      </a:r>
                      <a:r>
                        <a:rPr lang="en-US" sz="1050" u="none" strike="noStrike" dirty="0">
                          <a:effectLst/>
                        </a:rPr>
                        <a:t> </a:t>
                      </a:r>
                      <a:r>
                        <a:rPr lang="en-US" sz="1050" u="none" strike="noStrike" dirty="0" err="1">
                          <a:effectLst/>
                        </a:rPr>
                        <a:t>Gardu</a:t>
                      </a:r>
                      <a:r>
                        <a:rPr lang="en-US" sz="1050" u="none" strike="noStrike" dirty="0">
                          <a:effectLst/>
                        </a:rPr>
                        <a:t> </a:t>
                      </a:r>
                      <a:r>
                        <a:rPr lang="en-US" sz="1050" u="none" strike="noStrike" dirty="0" err="1">
                          <a:effectLst/>
                        </a:rPr>
                        <a:t>Induk</a:t>
                      </a:r>
                      <a:r>
                        <a:rPr lang="en-US" sz="1050" u="none" strike="noStrike" dirty="0">
                          <a:effectLst/>
                        </a:rPr>
                        <a:t> di </a:t>
                      </a:r>
                      <a:r>
                        <a:rPr lang="en-US" sz="1050" u="none" strike="noStrike" dirty="0" err="1">
                          <a:effectLst/>
                        </a:rPr>
                        <a:t>lengkapi</a:t>
                      </a:r>
                      <a:r>
                        <a:rPr lang="en-US" sz="1050" u="none" strike="noStrike" dirty="0">
                          <a:effectLst/>
                        </a:rPr>
                        <a:t> :   • </a:t>
                      </a:r>
                      <a:r>
                        <a:rPr lang="en-US" sz="1050" u="none" strike="noStrike" dirty="0" err="1">
                          <a:effectLst/>
                        </a:rPr>
                        <a:t>relai</a:t>
                      </a:r>
                      <a:r>
                        <a:rPr lang="en-US" sz="1050" u="none" strike="noStrike" dirty="0">
                          <a:effectLst/>
                        </a:rPr>
                        <a:t> </a:t>
                      </a:r>
                      <a:r>
                        <a:rPr lang="en-US" sz="1050" u="none" strike="noStrike" dirty="0" err="1">
                          <a:effectLst/>
                        </a:rPr>
                        <a:t>arus</a:t>
                      </a:r>
                      <a:r>
                        <a:rPr lang="en-US" sz="1050" u="none" strike="noStrike" dirty="0">
                          <a:effectLst/>
                        </a:rPr>
                        <a:t> </a:t>
                      </a:r>
                      <a:r>
                        <a:rPr lang="en-US" sz="1050" u="none" strike="noStrike" dirty="0" err="1">
                          <a:effectLst/>
                        </a:rPr>
                        <a:t>lebih</a:t>
                      </a:r>
                      <a:r>
                        <a:rPr lang="en-US" sz="1050" u="none" strike="noStrike" dirty="0">
                          <a:effectLst/>
                        </a:rPr>
                        <a:t> </a:t>
                      </a:r>
                      <a:r>
                        <a:rPr lang="en-US" sz="1050" u="none" strike="noStrike" dirty="0" err="1">
                          <a:effectLst/>
                        </a:rPr>
                        <a:t>fasa‐fasa</a:t>
                      </a:r>
                      <a:r>
                        <a:rPr lang="en-US" sz="1050" u="none" strike="noStrike" dirty="0">
                          <a:effectLst/>
                        </a:rPr>
                        <a:t> • </a:t>
                      </a:r>
                      <a:r>
                        <a:rPr lang="en-US" sz="1050" u="none" strike="noStrike" dirty="0" err="1">
                          <a:effectLst/>
                        </a:rPr>
                        <a:t>relai</a:t>
                      </a:r>
                      <a:r>
                        <a:rPr lang="en-US" sz="1050" u="none" strike="noStrike" dirty="0">
                          <a:effectLst/>
                        </a:rPr>
                        <a:t> </a:t>
                      </a:r>
                      <a:r>
                        <a:rPr lang="en-US" sz="1050" u="none" strike="noStrike" dirty="0" err="1">
                          <a:effectLst/>
                        </a:rPr>
                        <a:t>gangguan</a:t>
                      </a:r>
                      <a:r>
                        <a:rPr lang="en-US" sz="1050" u="none" strike="noStrike" dirty="0">
                          <a:effectLst/>
                        </a:rPr>
                        <a:t> </a:t>
                      </a:r>
                      <a:r>
                        <a:rPr lang="en-US" sz="1050" u="none" strike="noStrike" dirty="0" err="1">
                          <a:effectLst/>
                        </a:rPr>
                        <a:t>tanah</a:t>
                      </a:r>
                      <a:r>
                        <a:rPr lang="en-US" sz="1050" u="none" strike="noStrike" dirty="0">
                          <a:effectLst/>
                        </a:rPr>
                        <a:t> • reclosing relay  </a:t>
                      </a:r>
                      <a:r>
                        <a:rPr lang="en-US" sz="1050" u="none" strike="noStrike" dirty="0" err="1">
                          <a:effectLst/>
                        </a:rPr>
                        <a:t>untuk</a:t>
                      </a:r>
                      <a:r>
                        <a:rPr lang="en-US" sz="1050" u="none" strike="noStrike" dirty="0">
                          <a:effectLst/>
                        </a:rPr>
                        <a:t> </a:t>
                      </a:r>
                      <a:r>
                        <a:rPr lang="en-US" sz="1050" u="none" strike="noStrike" dirty="0" err="1">
                          <a:effectLst/>
                        </a:rPr>
                        <a:t>gangguan</a:t>
                      </a:r>
                      <a:r>
                        <a:rPr lang="en-US" sz="1050" u="none" strike="noStrike" dirty="0">
                          <a:effectLst/>
                        </a:rPr>
                        <a:t> </a:t>
                      </a:r>
                      <a:r>
                        <a:rPr lang="en-US" sz="1050" u="none" strike="noStrike" dirty="0" err="1">
                          <a:effectLst/>
                        </a:rPr>
                        <a:t>sesaat</a:t>
                      </a:r>
                      <a:endParaRPr lang="en-US" sz="1050" b="0" i="0" u="none" strike="noStrike" dirty="0">
                        <a:solidFill>
                          <a:srgbClr val="000000"/>
                        </a:solidFill>
                        <a:effectLst/>
                        <a:latin typeface="Calibri" panose="020F0502020204030204" pitchFamily="34" charset="0"/>
                      </a:endParaRPr>
                    </a:p>
                  </a:txBody>
                  <a:tcPr marL="7070" marR="7070" marT="7070" marB="0" anchor="ctr"/>
                </a:tc>
                <a:tc>
                  <a:txBody>
                    <a:bodyPr/>
                    <a:lstStyle/>
                    <a:p>
                      <a:pPr algn="l" fontAlgn="ctr"/>
                      <a:r>
                        <a:rPr lang="en-US" sz="1050" u="none" strike="noStrike">
                          <a:effectLst/>
                        </a:rPr>
                        <a:t>Saklar seksi otomatis ‐SSO pada jaringan dari jenis pengindera arus gangguan. Koordinasi antar SSO dilakukan dengan koordinasi   waktu..   • Pengaman lebur – PL. Sebagai pengaman pada percabangan jaringan untuk gangguan fasa‐fasa dengan elemen lebur yang tahan surja (tergantung ukuran/KHA Konduktor) dan sebagai pengaman transformator distribusi.</a:t>
                      </a:r>
                      <a:endParaRPr lang="en-US" sz="1050" b="0" i="0" u="none" strike="noStrike">
                        <a:solidFill>
                          <a:srgbClr val="000000"/>
                        </a:solidFill>
                        <a:effectLst/>
                        <a:latin typeface="Calibri" panose="020F0502020204030204" pitchFamily="34" charset="0"/>
                      </a:endParaRPr>
                    </a:p>
                  </a:txBody>
                  <a:tcPr marL="7070" marR="7070" marT="7070" marB="0" anchor="ctr"/>
                </a:tc>
                <a:extLst>
                  <a:ext uri="{0D108BD9-81ED-4DB2-BD59-A6C34878D82A}">
                    <a16:rowId xmlns:a16="http://schemas.microsoft.com/office/drawing/2014/main" val="10002"/>
                  </a:ext>
                </a:extLst>
              </a:tr>
              <a:tr h="1804718">
                <a:tc>
                  <a:txBody>
                    <a:bodyPr/>
                    <a:lstStyle/>
                    <a:p>
                      <a:pPr algn="ctr" fontAlgn="ctr"/>
                      <a:r>
                        <a:rPr lang="en-US" sz="1050" u="none" strike="noStrike">
                          <a:effectLst/>
                        </a:rPr>
                        <a:t>3</a:t>
                      </a:r>
                      <a:endParaRPr lang="en-US" sz="1050" b="0" i="0" u="none" strike="noStrike">
                        <a:solidFill>
                          <a:srgbClr val="000000"/>
                        </a:solidFill>
                        <a:effectLst/>
                        <a:latin typeface="Calibri" panose="020F0502020204030204" pitchFamily="34" charset="0"/>
                      </a:endParaRPr>
                    </a:p>
                  </a:txBody>
                  <a:tcPr marL="7070" marR="7070" marT="7070" marB="0" anchor="ctr"/>
                </a:tc>
                <a:tc>
                  <a:txBody>
                    <a:bodyPr/>
                    <a:lstStyle/>
                    <a:p>
                      <a:pPr algn="l" fontAlgn="ctr"/>
                      <a:r>
                        <a:rPr lang="en-US" sz="1050" u="none" strike="noStrike">
                          <a:effectLst/>
                        </a:rPr>
                        <a:t>Pembumian Langsung  </a:t>
                      </a:r>
                      <a:endParaRPr lang="en-US" sz="1050" b="0" i="0" u="none" strike="noStrike">
                        <a:solidFill>
                          <a:srgbClr val="000000"/>
                        </a:solidFill>
                        <a:effectLst/>
                        <a:latin typeface="Calibri" panose="020F0502020204030204" pitchFamily="34" charset="0"/>
                      </a:endParaRPr>
                    </a:p>
                  </a:txBody>
                  <a:tcPr marL="7070" marR="7070" marT="7070" marB="0" anchor="ctr"/>
                </a:tc>
                <a:tc>
                  <a:txBody>
                    <a:bodyPr/>
                    <a:lstStyle/>
                    <a:p>
                      <a:pPr algn="l" fontAlgn="ctr"/>
                      <a:r>
                        <a:rPr lang="en-US" sz="1050" u="none" strike="noStrike" dirty="0" err="1">
                          <a:effectLst/>
                        </a:rPr>
                        <a:t>Pemutus</a:t>
                      </a:r>
                      <a:r>
                        <a:rPr lang="en-US" sz="1050" u="none" strike="noStrike" dirty="0">
                          <a:effectLst/>
                        </a:rPr>
                        <a:t> </a:t>
                      </a:r>
                      <a:r>
                        <a:rPr lang="en-US" sz="1050" u="none" strike="noStrike" dirty="0" err="1">
                          <a:effectLst/>
                        </a:rPr>
                        <a:t>tenaga</a:t>
                      </a:r>
                      <a:r>
                        <a:rPr lang="en-US" sz="1050" u="none" strike="noStrike" dirty="0">
                          <a:effectLst/>
                        </a:rPr>
                        <a:t> </a:t>
                      </a:r>
                      <a:r>
                        <a:rPr lang="en-US" sz="1050" u="none" strike="noStrike" dirty="0" err="1">
                          <a:effectLst/>
                        </a:rPr>
                        <a:t>pada</a:t>
                      </a:r>
                      <a:r>
                        <a:rPr lang="en-US" sz="1050" u="none" strike="noStrike" dirty="0">
                          <a:effectLst/>
                        </a:rPr>
                        <a:t> </a:t>
                      </a:r>
                      <a:r>
                        <a:rPr lang="en-US" sz="1050" u="none" strike="noStrike" dirty="0" err="1">
                          <a:effectLst/>
                        </a:rPr>
                        <a:t>Gardu</a:t>
                      </a:r>
                      <a:r>
                        <a:rPr lang="en-US" sz="1050" u="none" strike="noStrike" dirty="0">
                          <a:effectLst/>
                        </a:rPr>
                        <a:t> </a:t>
                      </a:r>
                      <a:r>
                        <a:rPr lang="en-US" sz="1050" u="none" strike="noStrike" dirty="0" err="1">
                          <a:effectLst/>
                        </a:rPr>
                        <a:t>Induk</a:t>
                      </a:r>
                      <a:r>
                        <a:rPr lang="en-US" sz="1050" u="none" strike="noStrike" dirty="0">
                          <a:effectLst/>
                        </a:rPr>
                        <a:t> di </a:t>
                      </a:r>
                      <a:r>
                        <a:rPr lang="en-US" sz="1050" u="none" strike="noStrike" dirty="0" err="1">
                          <a:effectLst/>
                        </a:rPr>
                        <a:t>lengkapi</a:t>
                      </a:r>
                      <a:r>
                        <a:rPr lang="en-US" sz="1050" u="none" strike="noStrike" dirty="0">
                          <a:effectLst/>
                        </a:rPr>
                        <a:t> :   • </a:t>
                      </a:r>
                      <a:r>
                        <a:rPr lang="en-US" sz="1050" u="none" strike="noStrike" dirty="0" err="1">
                          <a:effectLst/>
                        </a:rPr>
                        <a:t>relai</a:t>
                      </a:r>
                      <a:r>
                        <a:rPr lang="en-US" sz="1050" u="none" strike="noStrike" dirty="0">
                          <a:effectLst/>
                        </a:rPr>
                        <a:t> </a:t>
                      </a:r>
                      <a:r>
                        <a:rPr lang="en-US" sz="1050" u="none" strike="noStrike" dirty="0" err="1">
                          <a:effectLst/>
                        </a:rPr>
                        <a:t>arus</a:t>
                      </a:r>
                      <a:r>
                        <a:rPr lang="en-US" sz="1050" u="none" strike="noStrike" dirty="0">
                          <a:effectLst/>
                        </a:rPr>
                        <a:t> </a:t>
                      </a:r>
                      <a:r>
                        <a:rPr lang="en-US" sz="1050" u="none" strike="noStrike" dirty="0" err="1">
                          <a:effectLst/>
                        </a:rPr>
                        <a:t>lebih</a:t>
                      </a:r>
                      <a:r>
                        <a:rPr lang="en-US" sz="1050" u="none" strike="noStrike" dirty="0">
                          <a:effectLst/>
                        </a:rPr>
                        <a:t> </a:t>
                      </a:r>
                      <a:r>
                        <a:rPr lang="en-US" sz="1050" u="none" strike="noStrike" dirty="0" err="1">
                          <a:effectLst/>
                        </a:rPr>
                        <a:t>fasa‐fasa</a:t>
                      </a:r>
                      <a:r>
                        <a:rPr lang="en-US" sz="1050" u="none" strike="noStrike" dirty="0">
                          <a:effectLst/>
                        </a:rPr>
                        <a:t> • </a:t>
                      </a:r>
                      <a:r>
                        <a:rPr lang="en-US" sz="1050" u="none" strike="noStrike" dirty="0" err="1">
                          <a:effectLst/>
                        </a:rPr>
                        <a:t>relai</a:t>
                      </a:r>
                      <a:r>
                        <a:rPr lang="en-US" sz="1050" u="none" strike="noStrike" dirty="0">
                          <a:effectLst/>
                        </a:rPr>
                        <a:t> </a:t>
                      </a:r>
                      <a:r>
                        <a:rPr lang="en-US" sz="1050" u="none" strike="noStrike" dirty="0" err="1">
                          <a:effectLst/>
                        </a:rPr>
                        <a:t>gangguan</a:t>
                      </a:r>
                      <a:r>
                        <a:rPr lang="en-US" sz="1050" u="none" strike="noStrike" dirty="0">
                          <a:effectLst/>
                        </a:rPr>
                        <a:t> </a:t>
                      </a:r>
                      <a:r>
                        <a:rPr lang="en-US" sz="1050" u="none" strike="noStrike" dirty="0" err="1">
                          <a:effectLst/>
                        </a:rPr>
                        <a:t>tanah</a:t>
                      </a:r>
                      <a:r>
                        <a:rPr lang="en-US" sz="1050" u="none" strike="noStrike" dirty="0">
                          <a:effectLst/>
                        </a:rPr>
                        <a:t> • reclosing relay  </a:t>
                      </a:r>
                      <a:r>
                        <a:rPr lang="en-US" sz="1050" u="none" strike="noStrike" dirty="0" err="1">
                          <a:effectLst/>
                        </a:rPr>
                        <a:t>untuk</a:t>
                      </a:r>
                      <a:r>
                        <a:rPr lang="en-US" sz="1050" u="none" strike="noStrike" dirty="0">
                          <a:effectLst/>
                        </a:rPr>
                        <a:t> </a:t>
                      </a:r>
                      <a:r>
                        <a:rPr lang="en-US" sz="1050" u="none" strike="noStrike" dirty="0" err="1">
                          <a:effectLst/>
                        </a:rPr>
                        <a:t>gangguan</a:t>
                      </a:r>
                      <a:r>
                        <a:rPr lang="en-US" sz="1050" u="none" strike="noStrike" dirty="0">
                          <a:effectLst/>
                        </a:rPr>
                        <a:t> </a:t>
                      </a:r>
                      <a:r>
                        <a:rPr lang="en-US" sz="1050" u="none" strike="noStrike" dirty="0" err="1">
                          <a:effectLst/>
                        </a:rPr>
                        <a:t>sesaat</a:t>
                      </a:r>
                      <a:endParaRPr lang="en-US" sz="1050" b="0" i="0" u="none" strike="noStrike" dirty="0">
                        <a:solidFill>
                          <a:srgbClr val="000000"/>
                        </a:solidFill>
                        <a:effectLst/>
                        <a:latin typeface="Calibri" panose="020F0502020204030204" pitchFamily="34" charset="0"/>
                      </a:endParaRPr>
                    </a:p>
                  </a:txBody>
                  <a:tcPr marL="7070" marR="7070" marT="7070" marB="0" anchor="ctr"/>
                </a:tc>
                <a:tc>
                  <a:txBody>
                    <a:bodyPr/>
                    <a:lstStyle/>
                    <a:p>
                      <a:pPr algn="l" fontAlgn="ctr"/>
                      <a:r>
                        <a:rPr lang="en-US" sz="1050" u="none" strike="noStrike" dirty="0">
                          <a:effectLst/>
                        </a:rPr>
                        <a:t>• </a:t>
                      </a:r>
                      <a:r>
                        <a:rPr lang="en-US" sz="1050" u="none" strike="noStrike" dirty="0" err="1">
                          <a:effectLst/>
                        </a:rPr>
                        <a:t>Pemutus</a:t>
                      </a:r>
                      <a:r>
                        <a:rPr lang="en-US" sz="1050" u="none" strike="noStrike" dirty="0">
                          <a:effectLst/>
                        </a:rPr>
                        <a:t> </a:t>
                      </a:r>
                      <a:r>
                        <a:rPr lang="en-US" sz="1050" u="none" strike="noStrike" dirty="0" err="1">
                          <a:effectLst/>
                        </a:rPr>
                        <a:t>balik</a:t>
                      </a:r>
                      <a:r>
                        <a:rPr lang="en-US" sz="1050" u="none" strike="noStrike" dirty="0">
                          <a:effectLst/>
                        </a:rPr>
                        <a:t> </a:t>
                      </a:r>
                      <a:r>
                        <a:rPr lang="en-US" sz="1050" u="none" strike="noStrike" dirty="0" err="1">
                          <a:effectLst/>
                        </a:rPr>
                        <a:t>otomatis</a:t>
                      </a:r>
                      <a:r>
                        <a:rPr lang="en-US" sz="1050" u="none" strike="noStrike" dirty="0">
                          <a:effectLst/>
                        </a:rPr>
                        <a:t> ‐  PBO </a:t>
                      </a:r>
                      <a:r>
                        <a:rPr lang="en-US" sz="1050" u="none" strike="noStrike" dirty="0" err="1">
                          <a:effectLst/>
                        </a:rPr>
                        <a:t>dipasang</a:t>
                      </a:r>
                      <a:r>
                        <a:rPr lang="en-US" sz="1050" u="none" strike="noStrike" dirty="0">
                          <a:effectLst/>
                        </a:rPr>
                        <a:t> </a:t>
                      </a:r>
                      <a:r>
                        <a:rPr lang="en-US" sz="1050" u="none" strike="noStrike" dirty="0" err="1">
                          <a:effectLst/>
                        </a:rPr>
                        <a:t>pada</a:t>
                      </a:r>
                      <a:r>
                        <a:rPr lang="en-US" sz="1050" u="none" strike="noStrike" dirty="0">
                          <a:effectLst/>
                        </a:rPr>
                        <a:t> </a:t>
                      </a:r>
                      <a:r>
                        <a:rPr lang="en-US" sz="1050" u="none" strike="noStrike" dirty="0" err="1">
                          <a:effectLst/>
                        </a:rPr>
                        <a:t>jaringan</a:t>
                      </a:r>
                      <a:r>
                        <a:rPr lang="en-US" sz="1050" u="none" strike="noStrike" dirty="0">
                          <a:effectLst/>
                        </a:rPr>
                        <a:t> </a:t>
                      </a:r>
                      <a:r>
                        <a:rPr lang="en-US" sz="1050" u="none" strike="noStrike" dirty="0" err="1">
                          <a:effectLst/>
                        </a:rPr>
                        <a:t>utama</a:t>
                      </a:r>
                      <a:r>
                        <a:rPr lang="en-US" sz="1050" u="none" strike="noStrike" dirty="0">
                          <a:effectLst/>
                        </a:rPr>
                        <a:t>. </a:t>
                      </a:r>
                      <a:r>
                        <a:rPr lang="en-US" sz="1050" u="none" strike="noStrike" dirty="0" err="1">
                          <a:effectLst/>
                        </a:rPr>
                        <a:t>Jarak</a:t>
                      </a:r>
                      <a:r>
                        <a:rPr lang="en-US" sz="1050" u="none" strike="noStrike" dirty="0">
                          <a:effectLst/>
                        </a:rPr>
                        <a:t> </a:t>
                      </a:r>
                      <a:r>
                        <a:rPr lang="en-US" sz="1050" u="none" strike="noStrike" dirty="0" err="1">
                          <a:effectLst/>
                        </a:rPr>
                        <a:t>antar</a:t>
                      </a:r>
                      <a:r>
                        <a:rPr lang="en-US" sz="1050" u="none" strike="noStrike" dirty="0">
                          <a:effectLst/>
                        </a:rPr>
                        <a:t> PBO di </a:t>
                      </a:r>
                      <a:r>
                        <a:rPr lang="en-US" sz="1050" u="none" strike="noStrike" dirty="0" err="1">
                          <a:effectLst/>
                        </a:rPr>
                        <a:t>sesuaikan</a:t>
                      </a:r>
                      <a:r>
                        <a:rPr lang="en-US" sz="1050" u="none" strike="noStrike" dirty="0">
                          <a:effectLst/>
                        </a:rPr>
                        <a:t> </a:t>
                      </a:r>
                      <a:r>
                        <a:rPr lang="en-US" sz="1050" u="none" strike="noStrike" dirty="0" err="1">
                          <a:effectLst/>
                        </a:rPr>
                        <a:t>dengan</a:t>
                      </a:r>
                      <a:r>
                        <a:rPr lang="en-US" sz="1050" u="none" strike="noStrike" dirty="0">
                          <a:effectLst/>
                        </a:rPr>
                        <a:t> </a:t>
                      </a:r>
                      <a:r>
                        <a:rPr lang="en-US" sz="1050" u="none" strike="noStrike" dirty="0" err="1">
                          <a:effectLst/>
                        </a:rPr>
                        <a:t>kemampuan</a:t>
                      </a:r>
                      <a:r>
                        <a:rPr lang="en-US" sz="1050" u="none" strike="noStrike" dirty="0">
                          <a:effectLst/>
                        </a:rPr>
                        <a:t> </a:t>
                      </a:r>
                      <a:r>
                        <a:rPr lang="en-US" sz="1050" u="none" strike="noStrike" dirty="0" err="1">
                          <a:effectLst/>
                        </a:rPr>
                        <a:t>penginderaan</a:t>
                      </a:r>
                      <a:r>
                        <a:rPr lang="en-US" sz="1050" u="none" strike="noStrike" dirty="0">
                          <a:effectLst/>
                        </a:rPr>
                        <a:t> PBO, </a:t>
                      </a:r>
                      <a:r>
                        <a:rPr lang="en-US" sz="1050" u="none" strike="noStrike" dirty="0" err="1">
                          <a:effectLst/>
                        </a:rPr>
                        <a:t>biasanya</a:t>
                      </a:r>
                      <a:r>
                        <a:rPr lang="en-US" sz="1050" u="none" strike="noStrike" dirty="0">
                          <a:effectLst/>
                        </a:rPr>
                        <a:t> </a:t>
                      </a:r>
                      <a:r>
                        <a:rPr lang="en-US" sz="1050" u="none" strike="noStrike" dirty="0" err="1">
                          <a:effectLst/>
                        </a:rPr>
                        <a:t>tidak</a:t>
                      </a:r>
                      <a:r>
                        <a:rPr lang="en-US" sz="1050" u="none" strike="noStrike" dirty="0">
                          <a:effectLst/>
                        </a:rPr>
                        <a:t> </a:t>
                      </a:r>
                      <a:r>
                        <a:rPr lang="en-US" sz="1050" u="none" strike="noStrike" dirty="0" err="1">
                          <a:effectLst/>
                        </a:rPr>
                        <a:t>kurang</a:t>
                      </a:r>
                      <a:r>
                        <a:rPr lang="en-US" sz="1050" u="none" strike="noStrike" dirty="0">
                          <a:effectLst/>
                        </a:rPr>
                        <a:t> </a:t>
                      </a:r>
                      <a:r>
                        <a:rPr lang="en-US" sz="1050" u="none" strike="noStrike" dirty="0" err="1">
                          <a:effectLst/>
                        </a:rPr>
                        <a:t>dari</a:t>
                      </a:r>
                      <a:r>
                        <a:rPr lang="en-US" sz="1050" u="none" strike="noStrike" dirty="0">
                          <a:effectLst/>
                        </a:rPr>
                        <a:t> 20 km. • </a:t>
                      </a:r>
                      <a:r>
                        <a:rPr lang="en-US" sz="1050" u="none" strike="noStrike" dirty="0" err="1">
                          <a:effectLst/>
                        </a:rPr>
                        <a:t>Saklar</a:t>
                      </a:r>
                      <a:r>
                        <a:rPr lang="en-US" sz="1050" u="none" strike="noStrike" dirty="0">
                          <a:effectLst/>
                        </a:rPr>
                        <a:t> </a:t>
                      </a:r>
                      <a:r>
                        <a:rPr lang="en-US" sz="1050" u="none" strike="noStrike" dirty="0" err="1">
                          <a:effectLst/>
                        </a:rPr>
                        <a:t>seksi</a:t>
                      </a:r>
                      <a:r>
                        <a:rPr lang="en-US" sz="1050" u="none" strike="noStrike" dirty="0">
                          <a:effectLst/>
                        </a:rPr>
                        <a:t> </a:t>
                      </a:r>
                      <a:r>
                        <a:rPr lang="en-US" sz="1050" u="none" strike="noStrike" dirty="0" err="1">
                          <a:effectLst/>
                        </a:rPr>
                        <a:t>otomatis</a:t>
                      </a:r>
                      <a:r>
                        <a:rPr lang="en-US" sz="1050" u="none" strike="noStrike" dirty="0">
                          <a:effectLst/>
                        </a:rPr>
                        <a:t> –SSO </a:t>
                      </a:r>
                      <a:r>
                        <a:rPr lang="en-US" sz="1050" u="none" strike="noStrike" dirty="0" err="1">
                          <a:effectLst/>
                        </a:rPr>
                        <a:t>pada</a:t>
                      </a:r>
                      <a:r>
                        <a:rPr lang="en-US" sz="1050" u="none" strike="noStrike" dirty="0">
                          <a:effectLst/>
                        </a:rPr>
                        <a:t> </a:t>
                      </a:r>
                      <a:r>
                        <a:rPr lang="en-US" sz="1050" u="none" strike="noStrike" dirty="0" err="1">
                          <a:effectLst/>
                        </a:rPr>
                        <a:t>saluran</a:t>
                      </a:r>
                      <a:r>
                        <a:rPr lang="en-US" sz="1050" u="none" strike="noStrike" dirty="0">
                          <a:effectLst/>
                        </a:rPr>
                        <a:t> </a:t>
                      </a:r>
                      <a:r>
                        <a:rPr lang="en-US" sz="1050" u="none" strike="noStrike" dirty="0" err="1">
                          <a:effectLst/>
                        </a:rPr>
                        <a:t>utama</a:t>
                      </a:r>
                      <a:r>
                        <a:rPr lang="en-US" sz="1050" u="none" strike="noStrike" dirty="0">
                          <a:effectLst/>
                        </a:rPr>
                        <a:t> </a:t>
                      </a:r>
                      <a:r>
                        <a:rPr lang="en-US" sz="1050" u="none" strike="noStrike" dirty="0" err="1">
                          <a:effectLst/>
                        </a:rPr>
                        <a:t>atau</a:t>
                      </a:r>
                      <a:r>
                        <a:rPr lang="en-US" sz="1050" u="none" strike="noStrike" dirty="0">
                          <a:effectLst/>
                        </a:rPr>
                        <a:t> </a:t>
                      </a:r>
                      <a:r>
                        <a:rPr lang="en-US" sz="1050" u="none" strike="noStrike" dirty="0" err="1">
                          <a:effectLst/>
                        </a:rPr>
                        <a:t>pencabangan</a:t>
                      </a:r>
                      <a:r>
                        <a:rPr lang="en-US" sz="1050" u="none" strike="noStrike" dirty="0">
                          <a:effectLst/>
                        </a:rPr>
                        <a:t> </a:t>
                      </a:r>
                      <a:r>
                        <a:rPr lang="en-US" sz="1050" u="none" strike="noStrike" dirty="0" err="1">
                          <a:effectLst/>
                        </a:rPr>
                        <a:t>digunakan</a:t>
                      </a:r>
                      <a:r>
                        <a:rPr lang="en-US" sz="1050" u="none" strike="noStrike" dirty="0">
                          <a:effectLst/>
                        </a:rPr>
                        <a:t> </a:t>
                      </a:r>
                      <a:r>
                        <a:rPr lang="en-US" sz="1050" u="none" strike="noStrike" dirty="0" err="1">
                          <a:effectLst/>
                        </a:rPr>
                        <a:t>untuk</a:t>
                      </a:r>
                      <a:r>
                        <a:rPr lang="en-US" sz="1050" u="none" strike="noStrike" dirty="0">
                          <a:effectLst/>
                        </a:rPr>
                        <a:t> </a:t>
                      </a:r>
                      <a:r>
                        <a:rPr lang="en-US" sz="1050" u="none" strike="noStrike" dirty="0" err="1">
                          <a:effectLst/>
                        </a:rPr>
                        <a:t>pembagian</a:t>
                      </a:r>
                      <a:r>
                        <a:rPr lang="en-US" sz="1050" u="none" strike="noStrike" dirty="0">
                          <a:effectLst/>
                        </a:rPr>
                        <a:t> zona yang </a:t>
                      </a:r>
                      <a:r>
                        <a:rPr lang="en-US" sz="1050" u="none" strike="noStrike" dirty="0" err="1">
                          <a:effectLst/>
                        </a:rPr>
                        <a:t>lebih</a:t>
                      </a:r>
                      <a:r>
                        <a:rPr lang="en-US" sz="1050" u="none" strike="noStrike" dirty="0">
                          <a:effectLst/>
                        </a:rPr>
                        <a:t> </a:t>
                      </a:r>
                      <a:r>
                        <a:rPr lang="en-US" sz="1050" u="none" strike="noStrike" dirty="0" err="1">
                          <a:effectLst/>
                        </a:rPr>
                        <a:t>kecil</a:t>
                      </a:r>
                      <a:r>
                        <a:rPr lang="en-US" sz="1050" u="none" strike="noStrike" dirty="0">
                          <a:effectLst/>
                        </a:rPr>
                        <a:t>. SSO yang </a:t>
                      </a:r>
                      <a:r>
                        <a:rPr lang="en-US" sz="1050" u="none" strike="noStrike" dirty="0" err="1">
                          <a:effectLst/>
                        </a:rPr>
                        <a:t>dipergunakan</a:t>
                      </a:r>
                      <a:r>
                        <a:rPr lang="en-US" sz="1050" u="none" strike="noStrike" dirty="0">
                          <a:effectLst/>
                        </a:rPr>
                        <a:t> </a:t>
                      </a:r>
                      <a:r>
                        <a:rPr lang="en-US" sz="1050" u="none" strike="noStrike" dirty="0" err="1">
                          <a:effectLst/>
                        </a:rPr>
                        <a:t>adalah</a:t>
                      </a:r>
                      <a:r>
                        <a:rPr lang="en-US" sz="1050" u="none" strike="noStrike" dirty="0">
                          <a:effectLst/>
                        </a:rPr>
                        <a:t> </a:t>
                      </a:r>
                      <a:r>
                        <a:rPr lang="en-US" sz="1050" u="none" strike="noStrike" dirty="0" err="1">
                          <a:effectLst/>
                        </a:rPr>
                        <a:t>dari</a:t>
                      </a:r>
                      <a:r>
                        <a:rPr lang="en-US" sz="1050" u="none" strike="noStrike" dirty="0">
                          <a:effectLst/>
                        </a:rPr>
                        <a:t> </a:t>
                      </a:r>
                      <a:r>
                        <a:rPr lang="en-US" sz="1050" u="none" strike="noStrike" dirty="0" err="1">
                          <a:effectLst/>
                        </a:rPr>
                        <a:t>jenis</a:t>
                      </a:r>
                      <a:r>
                        <a:rPr lang="en-US" sz="1050" u="none" strike="noStrike" dirty="0">
                          <a:effectLst/>
                        </a:rPr>
                        <a:t> </a:t>
                      </a:r>
                      <a:r>
                        <a:rPr lang="en-US" sz="1050" u="none" strike="noStrike" dirty="0" err="1">
                          <a:effectLst/>
                        </a:rPr>
                        <a:t>pengindera</a:t>
                      </a:r>
                      <a:r>
                        <a:rPr lang="en-US" sz="1050" u="none" strike="noStrike" dirty="0">
                          <a:effectLst/>
                        </a:rPr>
                        <a:t> </a:t>
                      </a:r>
                      <a:r>
                        <a:rPr lang="en-US" sz="1050" u="none" strike="noStrike" dirty="0" err="1">
                          <a:effectLst/>
                        </a:rPr>
                        <a:t>arus</a:t>
                      </a:r>
                      <a:r>
                        <a:rPr lang="en-US" sz="1050" u="none" strike="noStrike" dirty="0">
                          <a:effectLst/>
                        </a:rPr>
                        <a:t> </a:t>
                      </a:r>
                      <a:r>
                        <a:rPr lang="en-US" sz="1050" u="none" strike="noStrike" dirty="0" err="1">
                          <a:effectLst/>
                        </a:rPr>
                        <a:t>gangguan</a:t>
                      </a:r>
                      <a:r>
                        <a:rPr lang="en-US" sz="1050" u="none" strike="noStrike" dirty="0">
                          <a:effectLst/>
                        </a:rPr>
                        <a:t> </a:t>
                      </a:r>
                      <a:r>
                        <a:rPr lang="en-US" sz="1050" u="none" strike="noStrike" dirty="0" err="1">
                          <a:effectLst/>
                        </a:rPr>
                        <a:t>dan</a:t>
                      </a:r>
                      <a:r>
                        <a:rPr lang="en-US" sz="1050" u="none" strike="noStrike" dirty="0">
                          <a:effectLst/>
                        </a:rPr>
                        <a:t> di </a:t>
                      </a:r>
                      <a:r>
                        <a:rPr lang="en-US" sz="1050" u="none" strike="noStrike" dirty="0" err="1">
                          <a:effectLst/>
                        </a:rPr>
                        <a:t>pasang</a:t>
                      </a:r>
                      <a:r>
                        <a:rPr lang="en-US" sz="1050" u="none" strike="noStrike" dirty="0">
                          <a:effectLst/>
                        </a:rPr>
                        <a:t> </a:t>
                      </a:r>
                      <a:r>
                        <a:rPr lang="en-US" sz="1050" u="none" strike="noStrike" dirty="0" err="1">
                          <a:effectLst/>
                        </a:rPr>
                        <a:t>sesudah</a:t>
                      </a:r>
                      <a:r>
                        <a:rPr lang="en-US" sz="1050" u="none" strike="noStrike" dirty="0">
                          <a:effectLst/>
                        </a:rPr>
                        <a:t> PBO   • </a:t>
                      </a:r>
                      <a:r>
                        <a:rPr lang="en-US" sz="1050" u="none" strike="noStrike" dirty="0" err="1">
                          <a:effectLst/>
                        </a:rPr>
                        <a:t>Pengaman</a:t>
                      </a:r>
                      <a:r>
                        <a:rPr lang="en-US" sz="1050" u="none" strike="noStrike" dirty="0">
                          <a:effectLst/>
                        </a:rPr>
                        <a:t> </a:t>
                      </a:r>
                      <a:r>
                        <a:rPr lang="en-US" sz="1050" u="none" strike="noStrike" dirty="0" err="1">
                          <a:effectLst/>
                        </a:rPr>
                        <a:t>lebur</a:t>
                      </a:r>
                      <a:r>
                        <a:rPr lang="en-US" sz="1050" u="none" strike="noStrike" dirty="0">
                          <a:effectLst/>
                        </a:rPr>
                        <a:t> </a:t>
                      </a:r>
                      <a:r>
                        <a:rPr lang="en-US" sz="1050" u="none" strike="noStrike" dirty="0" err="1">
                          <a:effectLst/>
                        </a:rPr>
                        <a:t>digunakan</a:t>
                      </a:r>
                      <a:r>
                        <a:rPr lang="en-US" sz="1050" u="none" strike="noStrike" dirty="0">
                          <a:effectLst/>
                        </a:rPr>
                        <a:t> </a:t>
                      </a:r>
                      <a:r>
                        <a:rPr lang="en-US" sz="1050" u="none" strike="noStrike" dirty="0" err="1">
                          <a:effectLst/>
                        </a:rPr>
                        <a:t>sebagai</a:t>
                      </a:r>
                      <a:r>
                        <a:rPr lang="en-US" sz="1050" u="none" strike="noStrike" dirty="0">
                          <a:effectLst/>
                        </a:rPr>
                        <a:t> </a:t>
                      </a:r>
                      <a:r>
                        <a:rPr lang="en-US" sz="1050" u="none" strike="noStrike" dirty="0" err="1">
                          <a:effectLst/>
                        </a:rPr>
                        <a:t>pengaman</a:t>
                      </a:r>
                      <a:r>
                        <a:rPr lang="en-US" sz="1050" u="none" strike="noStrike" dirty="0">
                          <a:effectLst/>
                        </a:rPr>
                        <a:t> </a:t>
                      </a:r>
                      <a:r>
                        <a:rPr lang="en-US" sz="1050" u="none" strike="noStrike" dirty="0" err="1">
                          <a:effectLst/>
                        </a:rPr>
                        <a:t>percabangan</a:t>
                      </a:r>
                      <a:r>
                        <a:rPr lang="en-US" sz="1050" u="none" strike="noStrike" dirty="0">
                          <a:effectLst/>
                        </a:rPr>
                        <a:t> </a:t>
                      </a:r>
                      <a:r>
                        <a:rPr lang="en-US" sz="1050" u="none" strike="noStrike" dirty="0" err="1">
                          <a:effectLst/>
                        </a:rPr>
                        <a:t>jaringan</a:t>
                      </a:r>
                      <a:r>
                        <a:rPr lang="en-US" sz="1050" u="none" strike="noStrike" dirty="0">
                          <a:effectLst/>
                        </a:rPr>
                        <a:t>.</a:t>
                      </a:r>
                      <a:endParaRPr lang="en-US" sz="1050" b="0" i="0" u="none" strike="noStrike" dirty="0">
                        <a:solidFill>
                          <a:srgbClr val="000000"/>
                        </a:solidFill>
                        <a:effectLst/>
                        <a:latin typeface="Calibri" panose="020F0502020204030204" pitchFamily="34" charset="0"/>
                      </a:endParaRPr>
                    </a:p>
                  </a:txBody>
                  <a:tcPr marL="7070" marR="7070" marT="707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20849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err="1"/>
              <a:t>Peralatan</a:t>
            </a:r>
            <a:r>
              <a:rPr lang="en-US" sz="2400" b="1" dirty="0"/>
              <a:t> </a:t>
            </a:r>
            <a:r>
              <a:rPr lang="en-US" sz="2400" b="1" dirty="0" err="1"/>
              <a:t>Pengaman</a:t>
            </a:r>
            <a:r>
              <a:rPr lang="en-US" sz="2400" b="1" dirty="0"/>
              <a:t> </a:t>
            </a:r>
            <a:r>
              <a:rPr lang="en-US" sz="2400" b="1" dirty="0" err="1"/>
              <a:t>Sistem</a:t>
            </a:r>
            <a:r>
              <a:rPr lang="en-US" sz="2400" b="1" dirty="0"/>
              <a:t> </a:t>
            </a:r>
            <a:r>
              <a:rPr lang="en-US" sz="2400" b="1" dirty="0" err="1"/>
              <a:t>Distribusi</a:t>
            </a:r>
            <a:r>
              <a:rPr lang="en-US" sz="2400" b="1" dirty="0"/>
              <a:t> </a:t>
            </a:r>
            <a:br>
              <a:rPr lang="en-US" sz="2400" dirty="0"/>
            </a:br>
            <a:r>
              <a:rPr lang="en-US" sz="1600" dirty="0" err="1"/>
              <a:t>Berdasarkan</a:t>
            </a:r>
            <a:r>
              <a:rPr lang="en-US" sz="1600" dirty="0"/>
              <a:t> </a:t>
            </a:r>
            <a:r>
              <a:rPr lang="en-US" sz="1600" dirty="0" err="1"/>
              <a:t>Buku</a:t>
            </a:r>
            <a:r>
              <a:rPr lang="en-US" sz="1600" dirty="0"/>
              <a:t> 1 : </a:t>
            </a:r>
            <a:r>
              <a:rPr lang="en-US" sz="1600" dirty="0" err="1"/>
              <a:t>Kriteria</a:t>
            </a:r>
            <a:r>
              <a:rPr lang="en-US" sz="1600" dirty="0"/>
              <a:t> </a:t>
            </a:r>
            <a:r>
              <a:rPr lang="en-US" sz="1600" dirty="0" err="1"/>
              <a:t>Desain</a:t>
            </a:r>
            <a:r>
              <a:rPr lang="en-US" sz="1600" dirty="0"/>
              <a:t> </a:t>
            </a:r>
            <a:r>
              <a:rPr lang="en-US" sz="1600" dirty="0" err="1"/>
              <a:t>Enjiniring</a:t>
            </a:r>
            <a:r>
              <a:rPr lang="en-US" sz="1600" dirty="0"/>
              <a:t> </a:t>
            </a:r>
            <a:r>
              <a:rPr lang="en-US" sz="1600" dirty="0" err="1"/>
              <a:t>Konstruksi</a:t>
            </a:r>
            <a:r>
              <a:rPr lang="en-US" sz="1600" dirty="0"/>
              <a:t> </a:t>
            </a:r>
            <a:r>
              <a:rPr lang="en-US" sz="1600" dirty="0" err="1"/>
              <a:t>Jaringan</a:t>
            </a:r>
            <a:r>
              <a:rPr lang="en-US" sz="1600" dirty="0"/>
              <a:t> </a:t>
            </a:r>
            <a:r>
              <a:rPr lang="en-US" sz="1600" dirty="0" err="1"/>
              <a:t>Distribusi</a:t>
            </a:r>
            <a:r>
              <a:rPr lang="en-US" sz="1600" dirty="0"/>
              <a:t> Tenaga </a:t>
            </a:r>
            <a:r>
              <a:rPr lang="en-US" sz="1600" dirty="0" err="1"/>
              <a:t>Listrik</a:t>
            </a:r>
            <a:r>
              <a:rPr lang="en-US" sz="1600" dirty="0"/>
              <a:t> </a:t>
            </a:r>
          </a:p>
        </p:txBody>
      </p:sp>
      <p:pic>
        <p:nvPicPr>
          <p:cNvPr id="5" name="Picture 4"/>
          <p:cNvPicPr>
            <a:picLocks noChangeAspect="1"/>
          </p:cNvPicPr>
          <p:nvPr/>
        </p:nvPicPr>
        <p:blipFill rotWithShape="1">
          <a:blip r:embed="rId2"/>
          <a:srcRect l="34167" t="18889" r="31667" b="20371"/>
          <a:stretch/>
        </p:blipFill>
        <p:spPr>
          <a:xfrm>
            <a:off x="1066800" y="1295400"/>
            <a:ext cx="5435851" cy="5435851"/>
          </a:xfrm>
          <a:prstGeom prst="rect">
            <a:avLst/>
          </a:prstGeom>
        </p:spPr>
      </p:pic>
    </p:spTree>
    <p:extLst>
      <p:ext uri="{BB962C8B-B14F-4D97-AF65-F5344CB8AC3E}">
        <p14:creationId xmlns:p14="http://schemas.microsoft.com/office/powerpoint/2010/main" val="202273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id="{5F335188-9B1D-4815-A6FE-A04FDD4D2A33}"/>
              </a:ext>
            </a:extLst>
          </p:cNvPr>
          <p:cNvSpPr>
            <a:spLocks noChangeArrowheads="1"/>
          </p:cNvSpPr>
          <p:nvPr/>
        </p:nvSpPr>
        <p:spPr bwMode="auto">
          <a:xfrm>
            <a:off x="762000" y="533400"/>
            <a:ext cx="7315200" cy="375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buFont typeface="Wingdings" panose="05000000000000000000" pitchFamily="2" charset="2"/>
              <a:buChar char="Ø"/>
            </a:pPr>
            <a:r>
              <a:rPr lang="en-US" altLang="en-US" sz="1600" b="1" i="1" dirty="0">
                <a:latin typeface="Times New Roman" panose="02020603050405020304" pitchFamily="18" charset="0"/>
              </a:rPr>
              <a:t>Switch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membuat</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terputus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atau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merobah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hubungan</a:t>
            </a:r>
            <a:r>
              <a:rPr lang="en-US" altLang="en-US" sz="1600" b="1" dirty="0">
                <a:latin typeface="Times New Roman" panose="02020603050405020304" pitchFamily="18" charset="0"/>
              </a:rPr>
              <a:t>  /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sambungan</a:t>
            </a:r>
            <a:r>
              <a:rPr lang="en-US" altLang="en-US" sz="1600" b="1" dirty="0">
                <a:latin typeface="Times New Roman" panose="02020603050405020304" pitchFamily="18" charset="0"/>
              </a:rPr>
              <a:t> pada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listrik</a:t>
            </a:r>
            <a:r>
              <a:rPr lang="en-US" altLang="en-US" sz="1600" b="1" dirty="0">
                <a:latin typeface="Times New Roman" panose="02020603050405020304" pitchFamily="18" charset="0"/>
              </a:rPr>
              <a:t>.</a:t>
            </a:r>
          </a:p>
          <a:p>
            <a:pPr algn="just">
              <a:buFont typeface="Wingdings" panose="05000000000000000000" pitchFamily="2" charset="2"/>
              <a:buChar char="Ø"/>
            </a:pPr>
            <a:r>
              <a:rPr lang="en-US" altLang="en-US" sz="1600" b="1" i="1" dirty="0">
                <a:latin typeface="Times New Roman" panose="02020603050405020304" pitchFamily="18" charset="0"/>
              </a:rPr>
              <a:t>Disconnect switch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sakelar</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dirancang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memutuskan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tenaga</a:t>
            </a:r>
            <a:r>
              <a:rPr lang="en-US" altLang="en-US" sz="1600" b="1" dirty="0">
                <a:latin typeface="Times New Roman" panose="02020603050405020304" pitchFamily="18" charset="0"/>
              </a:rPr>
              <a:t> pada </a:t>
            </a:r>
            <a:r>
              <a:rPr lang="en-US" altLang="en-US" sz="1600" b="1" dirty="0" err="1">
                <a:latin typeface="Times New Roman" panose="02020603050405020304" pitchFamily="18" charset="0"/>
              </a:rPr>
              <a:t>kondisi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tidak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beban</a:t>
            </a:r>
            <a:r>
              <a:rPr lang="en-US" altLang="en-US" sz="1600" b="1" dirty="0">
                <a:latin typeface="Times New Roman" panose="02020603050405020304" pitchFamily="18" charset="0"/>
              </a:rPr>
              <a:t>.</a:t>
            </a:r>
          </a:p>
          <a:p>
            <a:pPr algn="just">
              <a:buFont typeface="Wingdings" panose="05000000000000000000" pitchFamily="2" charset="2"/>
              <a:buChar char="Ø"/>
            </a:pPr>
            <a:r>
              <a:rPr lang="en-US" altLang="en-US" sz="1600" b="1" i="1" dirty="0">
                <a:latin typeface="Times New Roman" panose="02020603050405020304" pitchFamily="18" charset="0"/>
              </a:rPr>
              <a:t>Load-break switch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sakelar</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dirancang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mengintrupsi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beban</a:t>
            </a:r>
            <a:r>
              <a:rPr lang="en-US" altLang="en-US" sz="1600" b="1" dirty="0">
                <a:latin typeface="Times New Roman" panose="02020603050405020304" pitchFamily="18" charset="0"/>
              </a:rPr>
              <a:t>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tetapi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bukan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a:t>
            </a:r>
          </a:p>
          <a:p>
            <a:pPr algn="just">
              <a:buFont typeface="Wingdings" panose="05000000000000000000" pitchFamily="2" charset="2"/>
              <a:buChar char="Ø"/>
            </a:pPr>
            <a:r>
              <a:rPr lang="en-US" altLang="en-US" sz="1600" b="1" i="1" dirty="0">
                <a:latin typeface="Times New Roman" panose="02020603050405020304" pitchFamily="18" charset="0"/>
              </a:rPr>
              <a:t>Circuit breaker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sakelar</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dirancang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mengintrupsi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a:t>
            </a:r>
          </a:p>
          <a:p>
            <a:pPr algn="just">
              <a:buFont typeface="Wingdings" panose="05000000000000000000" pitchFamily="2" charset="2"/>
              <a:buChar char="Ø"/>
            </a:pPr>
            <a:r>
              <a:rPr lang="en-US" altLang="en-US" sz="1600" b="1" i="1" dirty="0">
                <a:latin typeface="Times New Roman" panose="02020603050405020304" pitchFamily="18" charset="0"/>
              </a:rPr>
              <a:t>Automatic circuit reclosers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lebih</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menutup</a:t>
            </a:r>
            <a:r>
              <a:rPr lang="en-US" altLang="en-US" sz="1600" b="1" dirty="0">
                <a:latin typeface="Times New Roman" panose="02020603050405020304" pitchFamily="18" charset="0"/>
              </a:rPr>
              <a:t> dan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membuka</a:t>
            </a:r>
            <a:r>
              <a:rPr lang="en-US" altLang="en-US" sz="1600" b="1" dirty="0">
                <a:latin typeface="Times New Roman" panose="02020603050405020304" pitchFamily="18" charset="0"/>
              </a:rPr>
              <a:t> pada </a:t>
            </a:r>
            <a:r>
              <a:rPr lang="en-US" altLang="en-US" sz="1600" b="1" dirty="0" err="1">
                <a:latin typeface="Times New Roman" panose="02020603050405020304" pitchFamily="18" charset="0"/>
              </a:rPr>
              <a:t>jumlah</a:t>
            </a:r>
            <a:r>
              <a:rPr lang="en-US" altLang="en-US" sz="1600" b="1" dirty="0">
                <a:latin typeface="Times New Roman" panose="02020603050405020304" pitchFamily="18" charset="0"/>
              </a:rPr>
              <a:t> yang di set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men </a:t>
            </a:r>
            <a:r>
              <a:rPr lang="en-US" altLang="en-US" sz="1600" b="1" dirty="0" err="1">
                <a:latin typeface="Times New Roman" panose="02020603050405020304" pitchFamily="18" charset="0"/>
              </a:rPr>
              <a:t>clearkan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transien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atau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mengisolasi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permanen</a:t>
            </a:r>
            <a:r>
              <a:rPr lang="en-US" altLang="en-US" sz="1600" b="1" dirty="0">
                <a:latin typeface="Times New Roman" panose="02020603050405020304" pitchFamily="18" charset="0"/>
              </a:rPr>
              <a:t>.</a:t>
            </a:r>
          </a:p>
          <a:p>
            <a:pPr algn="just">
              <a:buFont typeface="Wingdings" panose="05000000000000000000" pitchFamily="2" charset="2"/>
              <a:buChar char="Ø"/>
            </a:pPr>
            <a:r>
              <a:rPr lang="en-US" altLang="en-US" sz="1600" b="1" i="1" dirty="0">
                <a:latin typeface="Times New Roman" panose="02020603050405020304" pitchFamily="18" charset="0"/>
              </a:rPr>
              <a:t>Automatic line </a:t>
            </a:r>
            <a:r>
              <a:rPr lang="en-US" altLang="en-US" sz="1600" b="1" i="1" dirty="0" err="1">
                <a:latin typeface="Times New Roman" panose="02020603050405020304" pitchFamily="18" charset="0"/>
              </a:rPr>
              <a:t>sectionalizer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lebih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digunakan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hanya</a:t>
            </a:r>
            <a:endParaRPr lang="en-US" altLang="en-US" sz="1600" b="1" dirty="0">
              <a:latin typeface="Times New Roman" panose="02020603050405020304" pitchFamily="18" charset="0"/>
            </a:endParaRP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dengan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pendukung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pemutus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tenaga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atau</a:t>
            </a:r>
            <a:r>
              <a:rPr lang="en-US" altLang="en-US" sz="1600" b="1" dirty="0">
                <a:latin typeface="Times New Roman" panose="02020603050405020304" pitchFamily="18" charset="0"/>
              </a:rPr>
              <a:t> recloser </a:t>
            </a:r>
            <a:r>
              <a:rPr lang="en-US" altLang="en-US" sz="1600" b="1" dirty="0" err="1">
                <a:latin typeface="Times New Roman" panose="02020603050405020304" pitchFamily="18" charset="0"/>
              </a:rPr>
              <a:t>tetapi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tidak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sendirian</a:t>
            </a:r>
            <a:r>
              <a:rPr lang="en-US" altLang="en-US" sz="1600" b="1" dirty="0">
                <a:latin typeface="Times New Roman" panose="02020603050405020304" pitchFamily="18" charset="0"/>
              </a:rPr>
              <a:t>.</a:t>
            </a:r>
          </a:p>
          <a:p>
            <a:pPr algn="just">
              <a:buFont typeface="Wingdings" panose="05000000000000000000" pitchFamily="2" charset="2"/>
              <a:buChar char="Ø"/>
            </a:pPr>
            <a:r>
              <a:rPr lang="en-US" altLang="en-US" sz="1600" b="1" i="1" dirty="0">
                <a:latin typeface="Times New Roman" panose="02020603050405020304" pitchFamily="18" charset="0"/>
              </a:rPr>
              <a:t>Fuse</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proteksi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lebih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dengan</a:t>
            </a:r>
            <a:r>
              <a:rPr lang="en-US" altLang="en-US" sz="1600" b="1" dirty="0">
                <a:latin typeface="Times New Roman" panose="02020603050405020304" pitchFamily="18" charset="0"/>
              </a:rPr>
              <a:t> fuse </a:t>
            </a:r>
            <a:r>
              <a:rPr lang="en-US" altLang="en-US" sz="1600" b="1" dirty="0" err="1">
                <a:latin typeface="Times New Roman" panose="02020603050405020304" pitchFamily="18" charset="0"/>
              </a:rPr>
              <a:t>pembuka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rangkaian</a:t>
            </a:r>
            <a:r>
              <a:rPr lang="en-US" altLang="en-US" sz="1600" b="1" dirty="0">
                <a:latin typeface="Times New Roman" panose="02020603050405020304" pitchFamily="18" charset="0"/>
              </a:rPr>
              <a:t> yang </a:t>
            </a:r>
          </a:p>
          <a:p>
            <a:pPr algn="just">
              <a:buFont typeface="Wingdings" panose="05000000000000000000" pitchFamily="2" charset="2"/>
              <a:buNone/>
            </a:pP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langsung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panas</a:t>
            </a:r>
            <a:r>
              <a:rPr lang="en-US" altLang="en-US" sz="1600" b="1" dirty="0">
                <a:latin typeface="Times New Roman" panose="02020603050405020304" pitchFamily="18" charset="0"/>
              </a:rPr>
              <a:t> dan </a:t>
            </a:r>
            <a:r>
              <a:rPr lang="en-US" altLang="en-US" sz="1600" b="1" dirty="0" err="1">
                <a:latin typeface="Times New Roman" panose="02020603050405020304" pitchFamily="18" charset="0"/>
              </a:rPr>
              <a:t>rusak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dengan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lalunya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lebih</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melaluinya</a:t>
            </a:r>
            <a:r>
              <a:rPr lang="en-US" altLang="en-US" sz="1600" b="1" dirty="0">
                <a:latin typeface="Times New Roman" panose="02020603050405020304" pitchFamily="18" charset="0"/>
              </a:rPr>
              <a:t> </a:t>
            </a:r>
          </a:p>
          <a:p>
            <a:pPr algn="just">
              <a:buFont typeface="Wingdings" panose="05000000000000000000" pitchFamily="2" charset="2"/>
              <a:buNone/>
            </a:pPr>
            <a:r>
              <a:rPr lang="en-US" altLang="en-US" sz="1600" b="1" dirty="0">
                <a:latin typeface="Times New Roman" panose="02020603050405020304" pitchFamily="18" charset="0"/>
              </a:rPr>
              <a:t>                 pada </a:t>
            </a:r>
            <a:r>
              <a:rPr lang="en-US" altLang="en-US" sz="1600" b="1" dirty="0" err="1">
                <a:latin typeface="Times New Roman" panose="02020603050405020304" pitchFamily="18" charset="0"/>
              </a:rPr>
              <a:t>kejadian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beban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lebih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atau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kondisi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hubung</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singkat</a:t>
            </a:r>
            <a:r>
              <a:rPr lang="en-US" altLang="en-US" sz="1600" b="1" dirty="0">
                <a:latin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err="1"/>
              <a:t>Peralatan</a:t>
            </a:r>
            <a:r>
              <a:rPr lang="en-US" sz="2400" b="1" dirty="0"/>
              <a:t> </a:t>
            </a:r>
            <a:r>
              <a:rPr lang="en-US" sz="2400" b="1" dirty="0" err="1"/>
              <a:t>Pengaman</a:t>
            </a:r>
            <a:r>
              <a:rPr lang="en-US" sz="2400" b="1" dirty="0"/>
              <a:t> </a:t>
            </a:r>
            <a:r>
              <a:rPr lang="en-US" sz="2400" b="1" dirty="0" err="1"/>
              <a:t>Sistem</a:t>
            </a:r>
            <a:r>
              <a:rPr lang="en-US" sz="2400" b="1" dirty="0"/>
              <a:t> </a:t>
            </a:r>
            <a:r>
              <a:rPr lang="en-US" sz="2400" b="1" dirty="0" err="1"/>
              <a:t>Distribusi</a:t>
            </a:r>
            <a:r>
              <a:rPr lang="en-US" sz="2400" b="1" dirty="0"/>
              <a:t> </a:t>
            </a:r>
            <a:br>
              <a:rPr lang="en-US" sz="2400" dirty="0"/>
            </a:br>
            <a:r>
              <a:rPr lang="en-US" sz="1600" dirty="0" err="1"/>
              <a:t>Berdasarkan</a:t>
            </a:r>
            <a:r>
              <a:rPr lang="en-US" sz="1600" dirty="0"/>
              <a:t> </a:t>
            </a:r>
            <a:r>
              <a:rPr lang="en-US" sz="1600" dirty="0" err="1"/>
              <a:t>Buku</a:t>
            </a:r>
            <a:r>
              <a:rPr lang="en-US" sz="1600" dirty="0"/>
              <a:t> 1 : </a:t>
            </a:r>
            <a:r>
              <a:rPr lang="en-US" sz="1600" dirty="0" err="1"/>
              <a:t>Kriteria</a:t>
            </a:r>
            <a:r>
              <a:rPr lang="en-US" sz="1600" dirty="0"/>
              <a:t> </a:t>
            </a:r>
            <a:r>
              <a:rPr lang="en-US" sz="1600" dirty="0" err="1"/>
              <a:t>Desain</a:t>
            </a:r>
            <a:r>
              <a:rPr lang="en-US" sz="1600" dirty="0"/>
              <a:t> </a:t>
            </a:r>
            <a:r>
              <a:rPr lang="en-US" sz="1600" dirty="0" err="1"/>
              <a:t>Enjiniring</a:t>
            </a:r>
            <a:r>
              <a:rPr lang="en-US" sz="1600" dirty="0"/>
              <a:t> </a:t>
            </a:r>
            <a:r>
              <a:rPr lang="en-US" sz="1600" dirty="0" err="1"/>
              <a:t>Konstruksi</a:t>
            </a:r>
            <a:r>
              <a:rPr lang="en-US" sz="1600" dirty="0"/>
              <a:t> </a:t>
            </a:r>
            <a:r>
              <a:rPr lang="en-US" sz="1600" dirty="0" err="1"/>
              <a:t>Jaringan</a:t>
            </a:r>
            <a:r>
              <a:rPr lang="en-US" sz="1600" dirty="0"/>
              <a:t> </a:t>
            </a:r>
            <a:r>
              <a:rPr lang="en-US" sz="1600" dirty="0" err="1"/>
              <a:t>Distribusi</a:t>
            </a:r>
            <a:r>
              <a:rPr lang="en-US" sz="1600" dirty="0"/>
              <a:t> Tenaga </a:t>
            </a:r>
            <a:r>
              <a:rPr lang="en-US" sz="1600" dirty="0" err="1"/>
              <a:t>Listrik</a:t>
            </a:r>
            <a:r>
              <a:rPr lang="en-US" sz="1600" dirty="0"/>
              <a:t> </a:t>
            </a:r>
          </a:p>
        </p:txBody>
      </p:sp>
      <p:pic>
        <p:nvPicPr>
          <p:cNvPr id="3" name="Picture 2"/>
          <p:cNvPicPr>
            <a:picLocks noChangeAspect="1"/>
          </p:cNvPicPr>
          <p:nvPr/>
        </p:nvPicPr>
        <p:blipFill rotWithShape="1">
          <a:blip r:embed="rId2"/>
          <a:srcRect l="35000" t="15926" r="31667" b="20371"/>
          <a:stretch/>
        </p:blipFill>
        <p:spPr>
          <a:xfrm>
            <a:off x="1371600" y="1295400"/>
            <a:ext cx="5035236" cy="5412879"/>
          </a:xfrm>
          <a:prstGeom prst="rect">
            <a:avLst/>
          </a:prstGeom>
        </p:spPr>
      </p:pic>
    </p:spTree>
    <p:extLst>
      <p:ext uri="{BB962C8B-B14F-4D97-AF65-F5344CB8AC3E}">
        <p14:creationId xmlns:p14="http://schemas.microsoft.com/office/powerpoint/2010/main" val="2413547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err="1"/>
              <a:t>Peralatan</a:t>
            </a:r>
            <a:r>
              <a:rPr lang="en-US" sz="2400" b="1" dirty="0"/>
              <a:t> </a:t>
            </a:r>
            <a:r>
              <a:rPr lang="en-US" sz="2400" b="1" dirty="0" err="1"/>
              <a:t>Pengaman</a:t>
            </a:r>
            <a:r>
              <a:rPr lang="en-US" sz="2400" b="1" dirty="0"/>
              <a:t> </a:t>
            </a:r>
            <a:r>
              <a:rPr lang="en-US" sz="2400" b="1" dirty="0" err="1"/>
              <a:t>Sistem</a:t>
            </a:r>
            <a:r>
              <a:rPr lang="en-US" sz="2400" b="1" dirty="0"/>
              <a:t> </a:t>
            </a:r>
            <a:r>
              <a:rPr lang="en-US" sz="2400" b="1" dirty="0" err="1"/>
              <a:t>Distribusi</a:t>
            </a:r>
            <a:r>
              <a:rPr lang="en-US" sz="2400" b="1" dirty="0"/>
              <a:t> </a:t>
            </a:r>
            <a:br>
              <a:rPr lang="en-US" sz="2400" dirty="0"/>
            </a:br>
            <a:r>
              <a:rPr lang="en-US" sz="1600" dirty="0" err="1"/>
              <a:t>Berdasarkan</a:t>
            </a:r>
            <a:r>
              <a:rPr lang="en-US" sz="1600" dirty="0"/>
              <a:t> </a:t>
            </a:r>
            <a:r>
              <a:rPr lang="en-US" sz="1600" dirty="0" err="1"/>
              <a:t>Buku</a:t>
            </a:r>
            <a:r>
              <a:rPr lang="en-US" sz="1600" dirty="0"/>
              <a:t> 1 : </a:t>
            </a:r>
            <a:r>
              <a:rPr lang="en-US" sz="1600" dirty="0" err="1"/>
              <a:t>Kriteria</a:t>
            </a:r>
            <a:r>
              <a:rPr lang="en-US" sz="1600" dirty="0"/>
              <a:t> </a:t>
            </a:r>
            <a:r>
              <a:rPr lang="en-US" sz="1600" dirty="0" err="1"/>
              <a:t>Desain</a:t>
            </a:r>
            <a:r>
              <a:rPr lang="en-US" sz="1600" dirty="0"/>
              <a:t> </a:t>
            </a:r>
            <a:r>
              <a:rPr lang="en-US" sz="1600" dirty="0" err="1"/>
              <a:t>Enjiniring</a:t>
            </a:r>
            <a:r>
              <a:rPr lang="en-US" sz="1600" dirty="0"/>
              <a:t> </a:t>
            </a:r>
            <a:r>
              <a:rPr lang="en-US" sz="1600" dirty="0" err="1"/>
              <a:t>Konstruksi</a:t>
            </a:r>
            <a:r>
              <a:rPr lang="en-US" sz="1600" dirty="0"/>
              <a:t> </a:t>
            </a:r>
            <a:r>
              <a:rPr lang="en-US" sz="1600" dirty="0" err="1"/>
              <a:t>Jaringan</a:t>
            </a:r>
            <a:r>
              <a:rPr lang="en-US" sz="1600" dirty="0"/>
              <a:t> </a:t>
            </a:r>
            <a:r>
              <a:rPr lang="en-US" sz="1600" dirty="0" err="1"/>
              <a:t>Distribusi</a:t>
            </a:r>
            <a:r>
              <a:rPr lang="en-US" sz="1600" dirty="0"/>
              <a:t> Tenaga </a:t>
            </a:r>
            <a:r>
              <a:rPr lang="en-US" sz="1600" dirty="0" err="1"/>
              <a:t>Listrik</a:t>
            </a:r>
            <a:r>
              <a:rPr lang="en-US" sz="1600" dirty="0"/>
              <a:t> </a:t>
            </a:r>
          </a:p>
        </p:txBody>
      </p:sp>
      <p:pic>
        <p:nvPicPr>
          <p:cNvPr id="4" name="Picture 3"/>
          <p:cNvPicPr>
            <a:picLocks noChangeAspect="1"/>
          </p:cNvPicPr>
          <p:nvPr/>
        </p:nvPicPr>
        <p:blipFill rotWithShape="1">
          <a:blip r:embed="rId2"/>
          <a:srcRect l="35000" t="15925" r="33333" b="24815"/>
          <a:stretch/>
        </p:blipFill>
        <p:spPr>
          <a:xfrm>
            <a:off x="1600200" y="1295400"/>
            <a:ext cx="5181600" cy="5454316"/>
          </a:xfrm>
          <a:prstGeom prst="rect">
            <a:avLst/>
          </a:prstGeom>
        </p:spPr>
      </p:pic>
    </p:spTree>
    <p:extLst>
      <p:ext uri="{BB962C8B-B14F-4D97-AF65-F5344CB8AC3E}">
        <p14:creationId xmlns:p14="http://schemas.microsoft.com/office/powerpoint/2010/main" val="4192471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DF202FF-97D7-461D-8CF6-ABF6BF0E7F34}"/>
              </a:ext>
            </a:extLst>
          </p:cNvPr>
          <p:cNvSpPr>
            <a:spLocks noChangeArrowheads="1"/>
          </p:cNvSpPr>
          <p:nvPr/>
        </p:nvSpPr>
        <p:spPr bwMode="auto">
          <a:xfrm>
            <a:off x="987629" y="2895600"/>
            <a:ext cx="388420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dirty="0">
                <a:latin typeface="Times New Roman" panose="02020603050405020304" pitchFamily="18" charset="0"/>
              </a:rPr>
              <a:t>PERALATAN PROTEKSI ARUS LEBIH </a:t>
            </a:r>
            <a:endParaRPr lang="id-ID" altLang="en-US" sz="1600" b="1" dirty="0">
              <a:latin typeface="Times New Roman" panose="02020603050405020304" pitchFamily="18" charset="0"/>
            </a:endParaRPr>
          </a:p>
        </p:txBody>
      </p:sp>
      <p:sp>
        <p:nvSpPr>
          <p:cNvPr id="4099" name="Rectangle 3">
            <a:extLst>
              <a:ext uri="{FF2B5EF4-FFF2-40B4-BE49-F238E27FC236}">
                <a16:creationId xmlns:a16="http://schemas.microsoft.com/office/drawing/2014/main" id="{5D4D6F03-A2A6-4CE4-8095-6B535B8606F2}"/>
              </a:ext>
            </a:extLst>
          </p:cNvPr>
          <p:cNvSpPr>
            <a:spLocks noChangeArrowheads="1"/>
          </p:cNvSpPr>
          <p:nvPr/>
        </p:nvSpPr>
        <p:spPr bwMode="auto">
          <a:xfrm>
            <a:off x="1219200" y="3733800"/>
            <a:ext cx="6172200" cy="180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Peralatan proteksi arus lebih yang digunakan pada sistem distribusi termasuk :</a:t>
            </a:r>
          </a:p>
          <a:p>
            <a:pPr algn="just"/>
            <a:endParaRPr lang="en-US" altLang="en-US" sz="1600" b="1">
              <a:latin typeface="Times New Roman" panose="02020603050405020304" pitchFamily="18" charset="0"/>
            </a:endParaRPr>
          </a:p>
          <a:p>
            <a:pPr lvl="1" algn="just">
              <a:buFont typeface="Wingdings" panose="05000000000000000000" pitchFamily="2" charset="2"/>
              <a:buChar char="Ø"/>
            </a:pPr>
            <a:r>
              <a:rPr lang="en-US" altLang="en-US" sz="1600" b="1">
                <a:latin typeface="Times New Roman" panose="02020603050405020304" pitchFamily="18" charset="0"/>
              </a:rPr>
              <a:t> relaycontrolled circuit breakers, </a:t>
            </a:r>
          </a:p>
          <a:p>
            <a:pPr lvl="1" algn="just">
              <a:buFont typeface="Wingdings" panose="05000000000000000000" pitchFamily="2" charset="2"/>
              <a:buChar char="Ø"/>
            </a:pPr>
            <a:r>
              <a:rPr lang="en-US" altLang="en-US" sz="1600" b="1">
                <a:latin typeface="Times New Roman" panose="02020603050405020304" pitchFamily="18" charset="0"/>
              </a:rPr>
              <a:t> automatic circuit reclosers, </a:t>
            </a:r>
          </a:p>
          <a:p>
            <a:pPr lvl="1" algn="just">
              <a:buFont typeface="Wingdings" panose="05000000000000000000" pitchFamily="2" charset="2"/>
              <a:buChar char="Ø"/>
            </a:pPr>
            <a:r>
              <a:rPr lang="en-US" altLang="en-US" sz="1600" b="1">
                <a:latin typeface="Times New Roman" panose="02020603050405020304" pitchFamily="18" charset="0"/>
              </a:rPr>
              <a:t> fuses, </a:t>
            </a:r>
          </a:p>
          <a:p>
            <a:pPr lvl="1" algn="just">
              <a:buFont typeface="Wingdings" panose="05000000000000000000" pitchFamily="2" charset="2"/>
              <a:buChar char="Ø"/>
            </a:pPr>
            <a:r>
              <a:rPr lang="en-US" altLang="en-US" sz="1600" b="1">
                <a:latin typeface="Times New Roman" panose="02020603050405020304" pitchFamily="18" charset="0"/>
              </a:rPr>
              <a:t> automatic line sectionalizers.</a:t>
            </a:r>
          </a:p>
        </p:txBody>
      </p:sp>
      <p:sp>
        <p:nvSpPr>
          <p:cNvPr id="4102" name="Rectangle 6">
            <a:extLst>
              <a:ext uri="{FF2B5EF4-FFF2-40B4-BE49-F238E27FC236}">
                <a16:creationId xmlns:a16="http://schemas.microsoft.com/office/drawing/2014/main" id="{90B4056E-5073-44C4-A095-D1151CB5BF92}"/>
              </a:ext>
            </a:extLst>
          </p:cNvPr>
          <p:cNvSpPr>
            <a:spLocks noChangeArrowheads="1"/>
          </p:cNvSpPr>
          <p:nvPr/>
        </p:nvSpPr>
        <p:spPr bwMode="auto">
          <a:xfrm>
            <a:off x="838200" y="838200"/>
            <a:ext cx="73152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i="1" dirty="0">
                <a:latin typeface="Times New Roman" panose="02020603050405020304" pitchFamily="18" charset="0"/>
              </a:rPr>
              <a:t>Relay </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merespond</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perobahan</a:t>
            </a:r>
            <a:r>
              <a:rPr lang="en-US" altLang="en-US" sz="1600" b="1" dirty="0">
                <a:latin typeface="Times New Roman" panose="02020603050405020304" pitchFamily="18" charset="0"/>
              </a:rPr>
              <a:t> pada </a:t>
            </a:r>
            <a:r>
              <a:rPr lang="en-US" altLang="en-US" sz="1600" b="1" dirty="0" err="1">
                <a:latin typeface="Times New Roman" panose="02020603050405020304" pitchFamily="18" charset="0"/>
              </a:rPr>
              <a:t>kondisi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satu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rangkaian</a:t>
            </a:r>
            <a:r>
              <a:rPr lang="en-US" altLang="en-US" sz="1600" b="1" dirty="0">
                <a:latin typeface="Times New Roman" panose="02020603050405020304" pitchFamily="18" charset="0"/>
              </a:rPr>
              <a:t> </a:t>
            </a:r>
          </a:p>
          <a:p>
            <a:pPr algn="just"/>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listrik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mempengaruhi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kerja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lainnya</a:t>
            </a:r>
            <a:r>
              <a:rPr lang="en-US" altLang="en-US" sz="1600" b="1" dirty="0">
                <a:latin typeface="Times New Roman" panose="02020603050405020304" pitchFamily="18" charset="0"/>
              </a:rPr>
              <a:t> dan </a:t>
            </a:r>
            <a:r>
              <a:rPr lang="en-US" altLang="en-US" sz="1600" b="1" dirty="0" err="1">
                <a:latin typeface="Times New Roman" panose="02020603050405020304" pitchFamily="18" charset="0"/>
              </a:rPr>
              <a:t>hal</a:t>
            </a:r>
            <a:r>
              <a:rPr lang="en-US" altLang="en-US" sz="1600" b="1" dirty="0">
                <a:latin typeface="Times New Roman" panose="02020603050405020304" pitchFamily="18" charset="0"/>
              </a:rPr>
              <a:t> yang</a:t>
            </a:r>
          </a:p>
          <a:p>
            <a:pPr algn="just"/>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sama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rangkaian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listrik</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lainnya</a:t>
            </a:r>
            <a:r>
              <a:rPr lang="en-US" altLang="en-US" sz="1600" b="1" dirty="0">
                <a:latin typeface="Times New Roman" panose="02020603050405020304" pitchFamily="18" charset="0"/>
              </a:rPr>
              <a:t>.</a:t>
            </a:r>
          </a:p>
          <a:p>
            <a:pPr algn="just"/>
            <a:endParaRPr lang="en-US" altLang="en-US" sz="1600" b="1" i="1" dirty="0">
              <a:latin typeface="Times New Roman" panose="02020603050405020304" pitchFamily="18" charset="0"/>
            </a:endParaRPr>
          </a:p>
          <a:p>
            <a:pPr algn="just"/>
            <a:r>
              <a:rPr lang="en-US" altLang="en-US" sz="1600" b="1" i="1" dirty="0">
                <a:latin typeface="Times New Roman" panose="02020603050405020304" pitchFamily="18" charset="0"/>
              </a:rPr>
              <a:t>Lightning arrester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diletakkan</a:t>
            </a:r>
            <a:r>
              <a:rPr lang="en-US" altLang="en-US" sz="1600" b="1" dirty="0">
                <a:latin typeface="Times New Roman" panose="02020603050405020304" pitchFamily="18" charset="0"/>
              </a:rPr>
              <a:t> pada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tenaga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listrik</a:t>
            </a:r>
            <a:r>
              <a:rPr lang="en-US" altLang="en-US" sz="1600" b="1" dirty="0">
                <a:latin typeface="Times New Roman" panose="02020603050405020304" pitchFamily="18" charset="0"/>
              </a:rPr>
              <a:t> </a:t>
            </a:r>
          </a:p>
          <a:p>
            <a:pPr algn="just"/>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mengurangi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tegangan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surja</a:t>
            </a:r>
            <a:r>
              <a:rPr lang="en-US" altLang="en-US" sz="1600" b="1" dirty="0">
                <a:latin typeface="Times New Roman" panose="02020603050405020304" pitchFamily="18" charset="0"/>
              </a:rPr>
              <a:t> yang </a:t>
            </a:r>
            <a:r>
              <a:rPr lang="en-US" altLang="en-US" sz="1600" b="1" dirty="0" err="1">
                <a:latin typeface="Times New Roman" panose="02020603050405020304" pitchFamily="18" charset="0"/>
              </a:rPr>
              <a:t>mengenai</a:t>
            </a:r>
            <a:r>
              <a:rPr lang="en-US" altLang="en-US" sz="1600" b="1" dirty="0">
                <a:latin typeface="Times New Roman" panose="02020603050405020304" pitchFamily="18" charset="0"/>
              </a:rPr>
              <a:t> pada terminal </a:t>
            </a:r>
            <a:r>
              <a:rPr lang="en-US" altLang="en-US" sz="1600" b="1" dirty="0" err="1">
                <a:latin typeface="Times New Roman" panose="02020603050405020304" pitchFamily="18" charset="0"/>
              </a:rPr>
              <a:t>tersebut</a:t>
            </a:r>
            <a:r>
              <a:rPr lang="en-US" altLang="en-US" sz="1600" b="1" dirty="0">
                <a:latin typeface="Times New Roman" panose="02020603050405020304" pitchFamily="18"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2803439-D360-4A8D-8DB8-CDDF5C621CA3}"/>
              </a:ext>
            </a:extLst>
          </p:cNvPr>
          <p:cNvSpPr>
            <a:spLocks noChangeArrowheads="1"/>
          </p:cNvSpPr>
          <p:nvPr/>
        </p:nvSpPr>
        <p:spPr bwMode="auto">
          <a:xfrm>
            <a:off x="838200" y="1676400"/>
            <a:ext cx="57229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Meng-clearkan gangguan permanen dengan melepaskan</a:t>
            </a:r>
          </a:p>
          <a:p>
            <a:pPr algn="just"/>
            <a:r>
              <a:rPr lang="en-US" altLang="en-US" sz="1600" b="1">
                <a:latin typeface="Times New Roman" panose="02020603050405020304" pitchFamily="18" charset="0"/>
              </a:rPr>
              <a:t>bagian yang terganggu dari saluran atau peralatan dari sistem .</a:t>
            </a:r>
          </a:p>
        </p:txBody>
      </p:sp>
      <p:sp>
        <p:nvSpPr>
          <p:cNvPr id="5123" name="Rectangle 3">
            <a:extLst>
              <a:ext uri="{FF2B5EF4-FFF2-40B4-BE49-F238E27FC236}">
                <a16:creationId xmlns:a16="http://schemas.microsoft.com/office/drawing/2014/main" id="{29E19B7D-CE0E-444F-82E8-5A95DFE3CA03}"/>
              </a:ext>
            </a:extLst>
          </p:cNvPr>
          <p:cNvSpPr>
            <a:spLocks noChangeArrowheads="1"/>
          </p:cNvSpPr>
          <p:nvPr/>
        </p:nvSpPr>
        <p:spPr bwMode="auto">
          <a:xfrm>
            <a:off x="838200" y="2819400"/>
            <a:ext cx="56213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Karakteristik waktu-arus dari fuse ditunjukkan oleh 2 kurva: </a:t>
            </a:r>
          </a:p>
        </p:txBody>
      </p:sp>
      <p:sp>
        <p:nvSpPr>
          <p:cNvPr id="5124" name="Rectangle 4">
            <a:extLst>
              <a:ext uri="{FF2B5EF4-FFF2-40B4-BE49-F238E27FC236}">
                <a16:creationId xmlns:a16="http://schemas.microsoft.com/office/drawing/2014/main" id="{84ED8377-7F56-446C-B6E8-DAE25A097BCF}"/>
              </a:ext>
            </a:extLst>
          </p:cNvPr>
          <p:cNvSpPr>
            <a:spLocks noChangeArrowheads="1"/>
          </p:cNvSpPr>
          <p:nvPr/>
        </p:nvSpPr>
        <p:spPr bwMode="auto">
          <a:xfrm>
            <a:off x="838200" y="685800"/>
            <a:ext cx="70866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dirty="0">
                <a:latin typeface="Times New Roman" panose="02020603050405020304" pitchFamily="18" charset="0"/>
              </a:rPr>
              <a:t>FUSE</a:t>
            </a:r>
          </a:p>
          <a:p>
            <a:pPr algn="just"/>
            <a:endParaRPr lang="en-US" altLang="en-US" sz="1600" b="1" dirty="0">
              <a:latin typeface="Times New Roman" panose="02020603050405020304" pitchFamily="18" charset="0"/>
            </a:endParaRPr>
          </a:p>
          <a:p>
            <a:pPr algn="just"/>
            <a:r>
              <a:rPr lang="en-US" altLang="en-US" sz="1600" b="1" dirty="0">
                <a:latin typeface="Times New Roman" panose="02020603050405020304" pitchFamily="18" charset="0"/>
              </a:rPr>
              <a:t>Fuse </a:t>
            </a:r>
            <a:r>
              <a:rPr lang="en-US" altLang="en-US" sz="1600" b="1" dirty="0" err="1">
                <a:latin typeface="Times New Roman" panose="02020603050405020304" pitchFamily="18" charset="0"/>
              </a:rPr>
              <a:t>adalah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lebih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dengan</a:t>
            </a:r>
            <a:r>
              <a:rPr lang="en-US" altLang="en-US" sz="1600" b="1" dirty="0">
                <a:latin typeface="Times New Roman" panose="02020603050405020304" pitchFamily="18" charset="0"/>
              </a:rPr>
              <a:t> fuse </a:t>
            </a:r>
            <a:r>
              <a:rPr lang="en-US" altLang="en-US" sz="1600" b="1" dirty="0" err="1">
                <a:latin typeface="Times New Roman" panose="02020603050405020304" pitchFamily="18" charset="0"/>
              </a:rPr>
              <a:t>pembuka-rangkaian</a:t>
            </a:r>
            <a:r>
              <a:rPr lang="en-US" altLang="en-US" sz="1600" b="1" dirty="0">
                <a:latin typeface="Times New Roman" panose="02020603050405020304" pitchFamily="18" charset="0"/>
              </a:rPr>
              <a:t> (fuse link). </a:t>
            </a:r>
          </a:p>
        </p:txBody>
      </p:sp>
      <p:sp>
        <p:nvSpPr>
          <p:cNvPr id="5125" name="Rectangle 5">
            <a:extLst>
              <a:ext uri="{FF2B5EF4-FFF2-40B4-BE49-F238E27FC236}">
                <a16:creationId xmlns:a16="http://schemas.microsoft.com/office/drawing/2014/main" id="{63627801-E6EB-416C-9983-7916D0CD668F}"/>
              </a:ext>
            </a:extLst>
          </p:cNvPr>
          <p:cNvSpPr>
            <a:spLocks noChangeArrowheads="1"/>
          </p:cNvSpPr>
          <p:nvPr/>
        </p:nvSpPr>
        <p:spPr bwMode="auto">
          <a:xfrm>
            <a:off x="914400" y="3581400"/>
            <a:ext cx="73914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(1) </a:t>
            </a:r>
            <a:r>
              <a:rPr lang="en-US" altLang="en-US" sz="1600" b="1" i="1">
                <a:latin typeface="Times New Roman" panose="02020603050405020304" pitchFamily="18" charset="0"/>
              </a:rPr>
              <a:t>Kurva lebur-minimum</a:t>
            </a:r>
          </a:p>
          <a:p>
            <a:pPr algn="just"/>
            <a:r>
              <a:rPr lang="en-US" altLang="en-US" sz="1600" b="1">
                <a:latin typeface="Times New Roman" panose="02020603050405020304" pitchFamily="18" charset="0"/>
              </a:rPr>
              <a:t>      Kurva lebur-minimum dari fuse digambar dari  waktu minimum vs arus yang  </a:t>
            </a:r>
          </a:p>
          <a:p>
            <a:pPr algn="just"/>
            <a:r>
              <a:rPr lang="en-US" altLang="en-US" sz="1600" b="1">
                <a:latin typeface="Times New Roman" panose="02020603050405020304" pitchFamily="18" charset="0"/>
              </a:rPr>
              <a:t>      diperlukan untuk  melebur fuse link</a:t>
            </a:r>
          </a:p>
        </p:txBody>
      </p:sp>
      <p:sp>
        <p:nvSpPr>
          <p:cNvPr id="5126" name="Rectangle 6">
            <a:extLst>
              <a:ext uri="{FF2B5EF4-FFF2-40B4-BE49-F238E27FC236}">
                <a16:creationId xmlns:a16="http://schemas.microsoft.com/office/drawing/2014/main" id="{105A306E-E0EB-46D0-8AB5-558D58024833}"/>
              </a:ext>
            </a:extLst>
          </p:cNvPr>
          <p:cNvSpPr>
            <a:spLocks noChangeArrowheads="1"/>
          </p:cNvSpPr>
          <p:nvPr/>
        </p:nvSpPr>
        <p:spPr bwMode="auto">
          <a:xfrm>
            <a:off x="990600" y="4648200"/>
            <a:ext cx="7315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(2) </a:t>
            </a:r>
            <a:r>
              <a:rPr lang="en-US" altLang="en-US" sz="1600" b="1" i="1">
                <a:latin typeface="Times New Roman" panose="02020603050405020304" pitchFamily="18" charset="0"/>
              </a:rPr>
              <a:t>Kurva total-clearing </a:t>
            </a:r>
          </a:p>
          <a:p>
            <a:pPr algn="just"/>
            <a:r>
              <a:rPr lang="en-US" altLang="en-US" sz="1600" b="1">
                <a:latin typeface="Times New Roman" panose="02020603050405020304" pitchFamily="18" charset="0"/>
              </a:rPr>
              <a:t>      Kurva total-clearing dari fuse digambar dari waktu maksimum vs arus yang </a:t>
            </a:r>
          </a:p>
          <a:p>
            <a:pPr algn="just"/>
            <a:r>
              <a:rPr lang="en-US" altLang="en-US" sz="1600" b="1">
                <a:latin typeface="Times New Roman" panose="02020603050405020304" pitchFamily="18" charset="0"/>
              </a:rPr>
              <a:t>      diperlukan untuk melebur fuse link dan mematikan busur.</a:t>
            </a:r>
          </a:p>
        </p:txBody>
      </p:sp>
      <p:sp>
        <p:nvSpPr>
          <p:cNvPr id="5127" name="Rectangle 7">
            <a:extLst>
              <a:ext uri="{FF2B5EF4-FFF2-40B4-BE49-F238E27FC236}">
                <a16:creationId xmlns:a16="http://schemas.microsoft.com/office/drawing/2014/main" id="{33B732D5-945E-4577-AF0E-F032C0A27992}"/>
              </a:ext>
            </a:extLst>
          </p:cNvPr>
          <p:cNvSpPr>
            <a:spLocks noChangeArrowheads="1"/>
          </p:cNvSpPr>
          <p:nvPr/>
        </p:nvSpPr>
        <p:spPr bwMode="auto">
          <a:xfrm>
            <a:off x="838200" y="5943600"/>
            <a:ext cx="7664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i="1">
                <a:latin typeface="Times New Roman" panose="02020603050405020304" pitchFamily="18" charset="0"/>
              </a:rPr>
              <a:t>Fuse link yang terbakar menghasilkan gas dan sebaliknya gas tersebut mematikan busur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288D968-F758-41AB-ACFD-F748FD9F4458}"/>
              </a:ext>
            </a:extLst>
          </p:cNvPr>
          <p:cNvSpPr>
            <a:spLocks noChangeArrowheads="1"/>
          </p:cNvSpPr>
          <p:nvPr/>
        </p:nvSpPr>
        <p:spPr bwMode="auto">
          <a:xfrm>
            <a:off x="1219200" y="685800"/>
            <a:ext cx="66786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Fuse dirancang untuk digunakan diatas 600 V yang dikategorikan sebagai </a:t>
            </a:r>
          </a:p>
          <a:p>
            <a:pPr algn="just"/>
            <a:r>
              <a:rPr lang="en-US" altLang="en-US" sz="1600" b="1" i="1">
                <a:latin typeface="Times New Roman" panose="02020603050405020304" pitchFamily="18" charset="0"/>
              </a:rPr>
              <a:t>cutout distribution  </a:t>
            </a:r>
            <a:r>
              <a:rPr lang="en-US" altLang="en-US" sz="1600" b="1">
                <a:latin typeface="Times New Roman" panose="02020603050405020304" pitchFamily="18" charset="0"/>
              </a:rPr>
              <a:t>(dikenal sebagai </a:t>
            </a:r>
            <a:r>
              <a:rPr lang="en-US" altLang="en-US" sz="1600" b="1" i="1">
                <a:latin typeface="Times New Roman" panose="02020603050405020304" pitchFamily="18" charset="0"/>
              </a:rPr>
              <a:t>fuse cutouts) atau fuse daya</a:t>
            </a:r>
          </a:p>
        </p:txBody>
      </p:sp>
      <p:sp>
        <p:nvSpPr>
          <p:cNvPr id="6147" name="Rectangle 3">
            <a:extLst>
              <a:ext uri="{FF2B5EF4-FFF2-40B4-BE49-F238E27FC236}">
                <a16:creationId xmlns:a16="http://schemas.microsoft.com/office/drawing/2014/main" id="{358C7122-81D2-4C08-B868-01DA2F361966}"/>
              </a:ext>
            </a:extLst>
          </p:cNvPr>
          <p:cNvSpPr>
            <a:spLocks noChangeArrowheads="1"/>
          </p:cNvSpPr>
          <p:nvPr/>
        </p:nvSpPr>
        <p:spPr bwMode="auto">
          <a:xfrm>
            <a:off x="838200" y="2362200"/>
            <a:ext cx="33655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Liquid-filled (oil-filled) cutouts</a:t>
            </a:r>
          </a:p>
          <a:p>
            <a:pPr algn="just"/>
            <a:r>
              <a:rPr lang="en-US" altLang="en-US" sz="1600" b="1">
                <a:latin typeface="Times New Roman" panose="02020603050405020304" pitchFamily="18" charset="0"/>
              </a:rPr>
              <a:t>digunakan pada instalasi </a:t>
            </a:r>
          </a:p>
          <a:p>
            <a:pPr algn="just"/>
            <a:r>
              <a:rPr lang="en-US" altLang="en-US" sz="1600" b="1">
                <a:latin typeface="Times New Roman" panose="02020603050405020304" pitchFamily="18" charset="0"/>
              </a:rPr>
              <a:t>underground dan berisi elemen fuse </a:t>
            </a:r>
          </a:p>
          <a:p>
            <a:pPr algn="just"/>
            <a:r>
              <a:rPr lang="en-US" altLang="en-US" sz="1600" b="1">
                <a:latin typeface="Times New Roman" panose="02020603050405020304" pitchFamily="18" charset="0"/>
              </a:rPr>
              <a:t>didalam oil-filled dan sealed tank</a:t>
            </a:r>
          </a:p>
        </p:txBody>
      </p:sp>
      <p:sp>
        <p:nvSpPr>
          <p:cNvPr id="6148" name="Rectangle 4">
            <a:extLst>
              <a:ext uri="{FF2B5EF4-FFF2-40B4-BE49-F238E27FC236}">
                <a16:creationId xmlns:a16="http://schemas.microsoft.com/office/drawing/2014/main" id="{AAB115A1-02A8-42E7-8A91-C699F079D106}"/>
              </a:ext>
            </a:extLst>
          </p:cNvPr>
          <p:cNvSpPr>
            <a:spLocks noChangeArrowheads="1"/>
          </p:cNvSpPr>
          <p:nvPr/>
        </p:nvSpPr>
        <p:spPr bwMode="auto">
          <a:xfrm>
            <a:off x="4495800" y="2362200"/>
            <a:ext cx="386556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Expulsion-type distribution cutouts </a:t>
            </a:r>
          </a:p>
          <a:p>
            <a:pPr algn="just"/>
            <a:r>
              <a:rPr lang="en-US" altLang="en-US" sz="1600" b="1">
                <a:latin typeface="Times New Roman" panose="02020603050405020304" pitchFamily="18" charset="0"/>
              </a:rPr>
              <a:t>digunakan untuk sistem distribusi primer </a:t>
            </a:r>
          </a:p>
        </p:txBody>
      </p:sp>
      <p:sp>
        <p:nvSpPr>
          <p:cNvPr id="6150" name="Line 6">
            <a:extLst>
              <a:ext uri="{FF2B5EF4-FFF2-40B4-BE49-F238E27FC236}">
                <a16:creationId xmlns:a16="http://schemas.microsoft.com/office/drawing/2014/main" id="{9C8D5187-60E1-4784-89A8-D4D04B4280BC}"/>
              </a:ext>
            </a:extLst>
          </p:cNvPr>
          <p:cNvSpPr>
            <a:spLocks noChangeShapeType="1"/>
          </p:cNvSpPr>
          <p:nvPr/>
        </p:nvSpPr>
        <p:spPr bwMode="auto">
          <a:xfrm flipH="1">
            <a:off x="2895600" y="1524000"/>
            <a:ext cx="1295400" cy="68580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6151" name="Line 7">
            <a:extLst>
              <a:ext uri="{FF2B5EF4-FFF2-40B4-BE49-F238E27FC236}">
                <a16:creationId xmlns:a16="http://schemas.microsoft.com/office/drawing/2014/main" id="{81FEC7AF-2E00-4E4F-8CDC-A609AC9EDD8F}"/>
              </a:ext>
            </a:extLst>
          </p:cNvPr>
          <p:cNvSpPr>
            <a:spLocks noChangeShapeType="1"/>
          </p:cNvSpPr>
          <p:nvPr/>
        </p:nvSpPr>
        <p:spPr bwMode="auto">
          <a:xfrm>
            <a:off x="4191000" y="1524000"/>
            <a:ext cx="1600200" cy="68580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6152" name="Rectangle 8">
            <a:extLst>
              <a:ext uri="{FF2B5EF4-FFF2-40B4-BE49-F238E27FC236}">
                <a16:creationId xmlns:a16="http://schemas.microsoft.com/office/drawing/2014/main" id="{517596D6-8620-46EB-9A6D-D2C644A567D6}"/>
              </a:ext>
            </a:extLst>
          </p:cNvPr>
          <p:cNvSpPr>
            <a:spLocks noChangeArrowheads="1"/>
          </p:cNvSpPr>
          <p:nvPr/>
        </p:nvSpPr>
        <p:spPr bwMode="auto">
          <a:xfrm>
            <a:off x="3810000" y="4191000"/>
            <a:ext cx="45720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Expulsion-type cutouts diklasifikasikan sesuai dengan penampilan luarnya dan metoda kerja sbb:</a:t>
            </a:r>
          </a:p>
          <a:p>
            <a:pPr algn="just"/>
            <a:r>
              <a:rPr lang="en-US" altLang="en-US" sz="1600" b="1">
                <a:latin typeface="Times New Roman" panose="02020603050405020304" pitchFamily="18" charset="0"/>
              </a:rPr>
              <a:t>(1) enclosed-fuse cutouts, </a:t>
            </a:r>
          </a:p>
          <a:p>
            <a:pPr algn="just"/>
            <a:r>
              <a:rPr lang="en-US" altLang="en-US" sz="1600" b="1">
                <a:latin typeface="Times New Roman" panose="02020603050405020304" pitchFamily="18" charset="0"/>
              </a:rPr>
              <a:t>(2) open-fuse cutouts, </a:t>
            </a:r>
          </a:p>
          <a:p>
            <a:pPr algn="just"/>
            <a:r>
              <a:rPr lang="en-US" altLang="en-US" sz="1600" b="1">
                <a:latin typeface="Times New Roman" panose="02020603050405020304" pitchFamily="18" charset="0"/>
              </a:rPr>
              <a:t>(3) open-link-fuse cutouts.</a:t>
            </a:r>
          </a:p>
        </p:txBody>
      </p:sp>
      <p:sp>
        <p:nvSpPr>
          <p:cNvPr id="6153" name="Line 9">
            <a:extLst>
              <a:ext uri="{FF2B5EF4-FFF2-40B4-BE49-F238E27FC236}">
                <a16:creationId xmlns:a16="http://schemas.microsoft.com/office/drawing/2014/main" id="{B564651E-37DB-4EC8-B560-A717E327DF60}"/>
              </a:ext>
            </a:extLst>
          </p:cNvPr>
          <p:cNvSpPr>
            <a:spLocks noChangeShapeType="1"/>
          </p:cNvSpPr>
          <p:nvPr/>
        </p:nvSpPr>
        <p:spPr bwMode="auto">
          <a:xfrm>
            <a:off x="6248400" y="3352800"/>
            <a:ext cx="0" cy="76200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6154" name="Rectangle 10">
            <a:extLst>
              <a:ext uri="{FF2B5EF4-FFF2-40B4-BE49-F238E27FC236}">
                <a16:creationId xmlns:a16="http://schemas.microsoft.com/office/drawing/2014/main" id="{55CA41F5-744C-4B49-A00C-63D74AE90BAF}"/>
              </a:ext>
            </a:extLst>
          </p:cNvPr>
          <p:cNvSpPr>
            <a:spLocks noChangeArrowheads="1"/>
          </p:cNvSpPr>
          <p:nvPr/>
        </p:nvSpPr>
        <p:spPr bwMode="auto">
          <a:xfrm>
            <a:off x="685800" y="6032500"/>
            <a:ext cx="7772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Rating dari distribusi fuse cutout didasarkan atas kapasitas current-carrying kontinu, , nominal dan maksimum rancangan tegangan, kapasitas  interrupsi .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6351029-DA0C-4B5A-8A73-C61EABCBA381}"/>
              </a:ext>
            </a:extLst>
          </p:cNvPr>
          <p:cNvSpPr>
            <a:spLocks noChangeArrowheads="1"/>
          </p:cNvSpPr>
          <p:nvPr/>
        </p:nvSpPr>
        <p:spPr bwMode="auto">
          <a:xfrm>
            <a:off x="1066800" y="711200"/>
            <a:ext cx="56959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Secara umum, fuse cutout dipilih didasarkan atas data berikut:</a:t>
            </a:r>
          </a:p>
        </p:txBody>
      </p:sp>
      <p:sp>
        <p:nvSpPr>
          <p:cNvPr id="7171" name="Rectangle 3">
            <a:extLst>
              <a:ext uri="{FF2B5EF4-FFF2-40B4-BE49-F238E27FC236}">
                <a16:creationId xmlns:a16="http://schemas.microsoft.com/office/drawing/2014/main" id="{396CF908-86A1-48BC-900F-44E0A7BE2C4D}"/>
              </a:ext>
            </a:extLst>
          </p:cNvPr>
          <p:cNvSpPr>
            <a:spLocks noChangeArrowheads="1"/>
          </p:cNvSpPr>
          <p:nvPr/>
        </p:nvSpPr>
        <p:spPr bwMode="auto">
          <a:xfrm>
            <a:off x="1066800" y="1447800"/>
            <a:ext cx="655320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r>
              <a:rPr lang="en-US" altLang="en-US" sz="1600" b="1">
                <a:latin typeface="Times New Roman" panose="02020603050405020304" pitchFamily="18" charset="0"/>
              </a:rPr>
              <a:t>1. Tipe yang dipilih misalnya: overhead or undergound, delta atau   grounded-wye system</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2.  Sistem tegangan untuk yang digunakan. </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3. Maksimum arus gangguan yang tersedia pada titik pemakaian</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4. Perbandingan X/R pada titik pemakaian.</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5. Faktor lain misalnya: keamanan, pertumbuhan beban, dan perobahan </a:t>
            </a:r>
          </a:p>
          <a:p>
            <a:pPr algn="just"/>
            <a:r>
              <a:rPr lang="en-US" altLang="en-US" sz="1600" b="1">
                <a:latin typeface="Times New Roman" panose="02020603050405020304" pitchFamily="18" charset="0"/>
              </a:rPr>
              <a:t>    tugas yang diperlukan.</a:t>
            </a:r>
          </a:p>
        </p:txBody>
      </p:sp>
      <p:sp>
        <p:nvSpPr>
          <p:cNvPr id="7172" name="Rectangle 4">
            <a:extLst>
              <a:ext uri="{FF2B5EF4-FFF2-40B4-BE49-F238E27FC236}">
                <a16:creationId xmlns:a16="http://schemas.microsoft.com/office/drawing/2014/main" id="{36AA2F74-685F-46F2-AF02-B3331FE022B1}"/>
              </a:ext>
            </a:extLst>
          </p:cNvPr>
          <p:cNvSpPr>
            <a:spLocks noChangeArrowheads="1"/>
          </p:cNvSpPr>
          <p:nvPr/>
        </p:nvSpPr>
        <p:spPr bwMode="auto">
          <a:xfrm>
            <a:off x="1143000" y="4953000"/>
            <a:ext cx="67818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Rating arus dari  fuse links untuk ukuran :</a:t>
            </a:r>
          </a:p>
          <a:p>
            <a:pPr algn="just"/>
            <a:r>
              <a:rPr lang="en-US" altLang="en-US" sz="1600" b="1">
                <a:latin typeface="Times New Roman" panose="02020603050405020304" pitchFamily="18" charset="0"/>
              </a:rPr>
              <a:t>preferred sebagai berikut : 6, 10, 15, 25, 40, 65, 100, 140, dan 200 A, </a:t>
            </a:r>
          </a:p>
          <a:p>
            <a:pPr lvl="1" algn="just"/>
            <a:r>
              <a:rPr lang="en-US" altLang="en-US" sz="1600" b="1">
                <a:latin typeface="Times New Roman" panose="02020603050405020304" pitchFamily="18" charset="0"/>
              </a:rPr>
              <a:t>nonpreferred : 8, 12, 20, 30, 50, dan 80 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a:extLst>
              <a:ext uri="{FF2B5EF4-FFF2-40B4-BE49-F238E27FC236}">
                <a16:creationId xmlns:a16="http://schemas.microsoft.com/office/drawing/2014/main" id="{DA092402-40B9-4064-8668-F64559F654C3}"/>
              </a:ext>
            </a:extLst>
          </p:cNvPr>
          <p:cNvGraphicFramePr>
            <a:graphicFrameLocks noChangeAspect="1"/>
          </p:cNvGraphicFramePr>
          <p:nvPr/>
        </p:nvGraphicFramePr>
        <p:xfrm>
          <a:off x="1087438" y="773113"/>
          <a:ext cx="6970712" cy="5313362"/>
        </p:xfrm>
        <a:graphic>
          <a:graphicData uri="http://schemas.openxmlformats.org/presentationml/2006/ole">
            <mc:AlternateContent xmlns:mc="http://schemas.openxmlformats.org/markup-compatibility/2006">
              <mc:Choice xmlns:v="urn:schemas-microsoft-com:vml" Requires="v">
                <p:oleObj spid="_x0000_s1026" name="Visio" r:id="rId3" imgW="6971081" imgH="5313883" progId="Visio.Drawing.11">
                  <p:embed/>
                </p:oleObj>
              </mc:Choice>
              <mc:Fallback>
                <p:oleObj name="Visio" r:id="rId3" imgW="6971081" imgH="5313883" progId="Visio.Drawing.11">
                  <p:embed/>
                  <p:pic>
                    <p:nvPicPr>
                      <p:cNvPr id="8194" name="Object 2">
                        <a:extLst>
                          <a:ext uri="{FF2B5EF4-FFF2-40B4-BE49-F238E27FC236}">
                            <a16:creationId xmlns:a16="http://schemas.microsoft.com/office/drawing/2014/main" id="{DA092402-40B9-4064-8668-F64559F654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7438" y="773113"/>
                        <a:ext cx="6970712" cy="531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A034145-73BA-4D2D-8D1E-3924282AD21E}"/>
              </a:ext>
            </a:extLst>
          </p:cNvPr>
          <p:cNvSpPr>
            <a:spLocks noChangeArrowheads="1"/>
          </p:cNvSpPr>
          <p:nvPr/>
        </p:nvSpPr>
        <p:spPr bwMode="auto">
          <a:xfrm>
            <a:off x="1024496" y="558800"/>
            <a:ext cx="365330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dirty="0">
                <a:latin typeface="Times New Roman" panose="02020603050405020304" pitchFamily="18" charset="0"/>
              </a:rPr>
              <a:t>AUTOMATIC CIRCUIT RECLOSER</a:t>
            </a:r>
          </a:p>
        </p:txBody>
      </p:sp>
      <p:sp>
        <p:nvSpPr>
          <p:cNvPr id="9219" name="Rectangle 3">
            <a:extLst>
              <a:ext uri="{FF2B5EF4-FFF2-40B4-BE49-F238E27FC236}">
                <a16:creationId xmlns:a16="http://schemas.microsoft.com/office/drawing/2014/main" id="{D026AD46-E580-4A16-B792-D17EA7763334}"/>
              </a:ext>
            </a:extLst>
          </p:cNvPr>
          <p:cNvSpPr>
            <a:spLocks noChangeArrowheads="1"/>
          </p:cNvSpPr>
          <p:nvPr/>
        </p:nvSpPr>
        <p:spPr bwMode="auto">
          <a:xfrm>
            <a:off x="990600" y="1371600"/>
            <a:ext cx="68580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buFont typeface="Wingdings" panose="05000000000000000000" pitchFamily="2" charset="2"/>
              <a:buChar char="q"/>
            </a:pPr>
            <a:r>
              <a:rPr lang="en-US" altLang="en-US" sz="1600" b="1">
                <a:latin typeface="Times New Roman" panose="02020603050405020304" pitchFamily="18" charset="0"/>
              </a:rPr>
              <a:t> Peralatan proteksi arus lebih yang menutup dan membuka pada jumlah </a:t>
            </a:r>
          </a:p>
          <a:p>
            <a:pPr algn="just">
              <a:buFont typeface="Wingdings" panose="05000000000000000000" pitchFamily="2" charset="2"/>
              <a:buNone/>
            </a:pPr>
            <a:r>
              <a:rPr lang="en-US" altLang="en-US" sz="1600" b="1">
                <a:latin typeface="Times New Roman" panose="02020603050405020304" pitchFamily="18" charset="0"/>
              </a:rPr>
              <a:t>     yang di set   untuk meng-clearkan gangguan transien atau mengisolasi  </a:t>
            </a:r>
          </a:p>
          <a:p>
            <a:pPr algn="just">
              <a:buFont typeface="Wingdings" panose="05000000000000000000" pitchFamily="2" charset="2"/>
              <a:buNone/>
            </a:pPr>
            <a:r>
              <a:rPr lang="en-US" altLang="en-US" sz="1600" b="1">
                <a:latin typeface="Times New Roman" panose="02020603050405020304" pitchFamily="18" charset="0"/>
              </a:rPr>
              <a:t>     gangguan permanen.</a:t>
            </a:r>
          </a:p>
          <a:p>
            <a:pPr algn="just">
              <a:buFont typeface="Wingdings" panose="05000000000000000000" pitchFamily="2" charset="2"/>
              <a:buChar char="q"/>
            </a:pPr>
            <a:r>
              <a:rPr lang="en-US" altLang="en-US" sz="1600" b="1">
                <a:latin typeface="Times New Roman" panose="02020603050405020304" pitchFamily="18" charset="0"/>
              </a:rPr>
              <a:t> Juga dilengkapai pembukaan dan penutupan secara manual.</a:t>
            </a:r>
          </a:p>
        </p:txBody>
      </p:sp>
      <p:sp>
        <p:nvSpPr>
          <p:cNvPr id="9220" name="Rectangle 4">
            <a:extLst>
              <a:ext uri="{FF2B5EF4-FFF2-40B4-BE49-F238E27FC236}">
                <a16:creationId xmlns:a16="http://schemas.microsoft.com/office/drawing/2014/main" id="{B3807081-77BA-48FE-8616-C971CFD7BBE3}"/>
              </a:ext>
            </a:extLst>
          </p:cNvPr>
          <p:cNvSpPr>
            <a:spLocks noChangeArrowheads="1"/>
          </p:cNvSpPr>
          <p:nvPr/>
        </p:nvSpPr>
        <p:spPr bwMode="auto">
          <a:xfrm>
            <a:off x="1066800" y="2819400"/>
            <a:ext cx="62484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sz="1600" b="1">
                <a:latin typeface="Times New Roman" panose="02020603050405020304" pitchFamily="18" charset="0"/>
              </a:rPr>
              <a:t>Reclosers dapat di set untuk sejumlah operasi yang berbeda seperti:</a:t>
            </a:r>
          </a:p>
          <a:p>
            <a:pPr algn="just"/>
            <a:endParaRPr lang="en-US" altLang="en-US" sz="1600" b="1">
              <a:latin typeface="Times New Roman" panose="02020603050405020304" pitchFamily="18" charset="0"/>
            </a:endParaRPr>
          </a:p>
          <a:p>
            <a:pPr algn="just"/>
            <a:r>
              <a:rPr lang="en-US" altLang="en-US" sz="1600" b="1">
                <a:latin typeface="Times New Roman" panose="02020603050405020304" pitchFamily="18" charset="0"/>
              </a:rPr>
              <a:t>(1) two instantaneous (trip and reclose) operations followed </a:t>
            </a:r>
          </a:p>
          <a:p>
            <a:pPr algn="just"/>
            <a:r>
              <a:rPr lang="en-US" altLang="en-US" sz="1600" b="1">
                <a:latin typeface="Times New Roman" panose="02020603050405020304" pitchFamily="18" charset="0"/>
              </a:rPr>
              <a:t>      by two time-delay trip operations prior to lockout,</a:t>
            </a:r>
          </a:p>
          <a:p>
            <a:pPr algn="just"/>
            <a:r>
              <a:rPr lang="en-US" altLang="en-US" sz="1600" b="1">
                <a:latin typeface="Times New Roman" panose="02020603050405020304" pitchFamily="18" charset="0"/>
              </a:rPr>
              <a:t>(2) one instantaneous plus three time-delay operations, </a:t>
            </a:r>
          </a:p>
          <a:p>
            <a:pPr algn="just"/>
            <a:r>
              <a:rPr lang="en-US" altLang="en-US" sz="1600" b="1">
                <a:latin typeface="Times New Roman" panose="02020603050405020304" pitchFamily="18" charset="0"/>
              </a:rPr>
              <a:t>(3) three instantaneous plus one time-delay operations, </a:t>
            </a:r>
          </a:p>
          <a:p>
            <a:pPr algn="just"/>
            <a:r>
              <a:rPr lang="en-US" altLang="en-US" sz="1600" b="1">
                <a:latin typeface="Times New Roman" panose="02020603050405020304" pitchFamily="18" charset="0"/>
              </a:rPr>
              <a:t>(4) four instantaneous operations, </a:t>
            </a:r>
          </a:p>
          <a:p>
            <a:pPr algn="just"/>
            <a:r>
              <a:rPr lang="en-US" altLang="en-US" sz="1600" b="1">
                <a:latin typeface="Times New Roman" panose="02020603050405020304" pitchFamily="18" charset="0"/>
              </a:rPr>
              <a:t>(5) four time-delay operations. </a:t>
            </a:r>
          </a:p>
        </p:txBody>
      </p:sp>
      <p:sp>
        <p:nvSpPr>
          <p:cNvPr id="9221" name="Rectangle 5">
            <a:extLst>
              <a:ext uri="{FF2B5EF4-FFF2-40B4-BE49-F238E27FC236}">
                <a16:creationId xmlns:a16="http://schemas.microsoft.com/office/drawing/2014/main" id="{D9CF1225-9FE5-4307-9EA6-725DB0D003B3}"/>
              </a:ext>
            </a:extLst>
          </p:cNvPr>
          <p:cNvSpPr>
            <a:spLocks noChangeArrowheads="1"/>
          </p:cNvSpPr>
          <p:nvPr/>
        </p:nvSpPr>
        <p:spPr bwMode="auto">
          <a:xfrm>
            <a:off x="2209800" y="5638800"/>
            <a:ext cx="16319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Rating recloser :</a:t>
            </a:r>
          </a:p>
        </p:txBody>
      </p:sp>
      <p:sp>
        <p:nvSpPr>
          <p:cNvPr id="9222" name="Rectangle 6">
            <a:extLst>
              <a:ext uri="{FF2B5EF4-FFF2-40B4-BE49-F238E27FC236}">
                <a16:creationId xmlns:a16="http://schemas.microsoft.com/office/drawing/2014/main" id="{529106FB-0F71-4037-9A6E-ADC9495A8D4A}"/>
              </a:ext>
            </a:extLst>
          </p:cNvPr>
          <p:cNvSpPr>
            <a:spLocks noChangeArrowheads="1"/>
          </p:cNvSpPr>
          <p:nvPr/>
        </p:nvSpPr>
        <p:spPr bwMode="auto">
          <a:xfrm>
            <a:off x="5105400" y="4876800"/>
            <a:ext cx="22479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dari 5 s/d 1120 A untuk</a:t>
            </a:r>
          </a:p>
          <a:p>
            <a:pPr algn="just"/>
            <a:r>
              <a:rPr lang="en-US" altLang="en-US" sz="1600" b="1">
                <a:latin typeface="Times New Roman" panose="02020603050405020304" pitchFamily="18" charset="0"/>
              </a:rPr>
              <a:t>satu dengan belitan seri</a:t>
            </a:r>
          </a:p>
        </p:txBody>
      </p:sp>
      <p:sp>
        <p:nvSpPr>
          <p:cNvPr id="9223" name="Rectangle 7">
            <a:extLst>
              <a:ext uri="{FF2B5EF4-FFF2-40B4-BE49-F238E27FC236}">
                <a16:creationId xmlns:a16="http://schemas.microsoft.com/office/drawing/2014/main" id="{800BADD6-E51A-49A9-9A74-6188F21FA546}"/>
              </a:ext>
            </a:extLst>
          </p:cNvPr>
          <p:cNvSpPr>
            <a:spLocks noChangeArrowheads="1"/>
          </p:cNvSpPr>
          <p:nvPr/>
        </p:nvSpPr>
        <p:spPr bwMode="auto">
          <a:xfrm>
            <a:off x="5181600" y="5943600"/>
            <a:ext cx="26257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a:latin typeface="Times New Roman" panose="02020603050405020304" pitchFamily="18" charset="0"/>
              </a:rPr>
              <a:t>dari 100 to 2240 A untuk </a:t>
            </a:r>
          </a:p>
          <a:p>
            <a:pPr algn="just"/>
            <a:r>
              <a:rPr lang="en-US" altLang="en-US" sz="1600" b="1">
                <a:latin typeface="Times New Roman" panose="02020603050405020304" pitchFamily="18" charset="0"/>
              </a:rPr>
              <a:t>satu dengan belitan non seri</a:t>
            </a:r>
          </a:p>
        </p:txBody>
      </p:sp>
      <p:sp>
        <p:nvSpPr>
          <p:cNvPr id="9224" name="Line 8">
            <a:extLst>
              <a:ext uri="{FF2B5EF4-FFF2-40B4-BE49-F238E27FC236}">
                <a16:creationId xmlns:a16="http://schemas.microsoft.com/office/drawing/2014/main" id="{E7C7B577-5F8B-4678-8057-ADFDC8DC91EE}"/>
              </a:ext>
            </a:extLst>
          </p:cNvPr>
          <p:cNvSpPr>
            <a:spLocks noChangeShapeType="1"/>
          </p:cNvSpPr>
          <p:nvPr/>
        </p:nvSpPr>
        <p:spPr bwMode="auto">
          <a:xfrm flipV="1">
            <a:off x="4114800" y="5334000"/>
            <a:ext cx="838200" cy="38100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9225" name="Line 9">
            <a:extLst>
              <a:ext uri="{FF2B5EF4-FFF2-40B4-BE49-F238E27FC236}">
                <a16:creationId xmlns:a16="http://schemas.microsoft.com/office/drawing/2014/main" id="{91D46117-1876-45F3-81D8-A2F1DACDA439}"/>
              </a:ext>
            </a:extLst>
          </p:cNvPr>
          <p:cNvSpPr>
            <a:spLocks noChangeShapeType="1"/>
          </p:cNvSpPr>
          <p:nvPr/>
        </p:nvSpPr>
        <p:spPr bwMode="auto">
          <a:xfrm>
            <a:off x="4114800" y="5715000"/>
            <a:ext cx="762000" cy="45720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a:extLst>
              <a:ext uri="{FF2B5EF4-FFF2-40B4-BE49-F238E27FC236}">
                <a16:creationId xmlns:a16="http://schemas.microsoft.com/office/drawing/2014/main" id="{F0610D27-0932-4266-8B06-365153FC4884}"/>
              </a:ext>
            </a:extLst>
          </p:cNvPr>
          <p:cNvSpPr>
            <a:spLocks noChangeArrowheads="1"/>
          </p:cNvSpPr>
          <p:nvPr/>
        </p:nvSpPr>
        <p:spPr bwMode="auto">
          <a:xfrm>
            <a:off x="1048005" y="577228"/>
            <a:ext cx="6553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buFont typeface="Wingdings" panose="05000000000000000000" pitchFamily="2" charset="2"/>
              <a:buChar char="q"/>
            </a:pPr>
            <a:r>
              <a:rPr lang="en-US" altLang="en-US" sz="1600" b="1">
                <a:latin typeface="Times New Roman" panose="02020603050405020304" pitchFamily="18" charset="0"/>
              </a:rPr>
              <a:t> Peralatan proteksi arus lebih digunakan hanya dengan pendukung </a:t>
            </a:r>
          </a:p>
          <a:p>
            <a:pPr algn="just">
              <a:buFont typeface="Wingdings" panose="05000000000000000000" pitchFamily="2" charset="2"/>
              <a:buNone/>
            </a:pPr>
            <a:r>
              <a:rPr lang="en-US" altLang="en-US" sz="1600" b="1">
                <a:latin typeface="Times New Roman" panose="02020603050405020304" pitchFamily="18" charset="0"/>
              </a:rPr>
              <a:t>     pemutus tenaga atau recloser tetapi tidak sendirian.</a:t>
            </a:r>
          </a:p>
        </p:txBody>
      </p:sp>
      <p:sp>
        <p:nvSpPr>
          <p:cNvPr id="10245" name="Rectangle 5">
            <a:extLst>
              <a:ext uri="{FF2B5EF4-FFF2-40B4-BE49-F238E27FC236}">
                <a16:creationId xmlns:a16="http://schemas.microsoft.com/office/drawing/2014/main" id="{BBA64098-37E1-41B6-B4C0-9C3E13084ECF}"/>
              </a:ext>
            </a:extLst>
          </p:cNvPr>
          <p:cNvSpPr>
            <a:spLocks noChangeArrowheads="1"/>
          </p:cNvSpPr>
          <p:nvPr/>
        </p:nvSpPr>
        <p:spPr bwMode="auto">
          <a:xfrm>
            <a:off x="1113148" y="152400"/>
            <a:ext cx="37708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dirty="0">
                <a:latin typeface="Times New Roman" panose="02020603050405020304" pitchFamily="18" charset="0"/>
              </a:rPr>
              <a:t>AUTOMATIC LINE SECTIONALIZER</a:t>
            </a:r>
          </a:p>
        </p:txBody>
      </p:sp>
      <p:sp>
        <p:nvSpPr>
          <p:cNvPr id="10246" name="Rectangle 6">
            <a:extLst>
              <a:ext uri="{FF2B5EF4-FFF2-40B4-BE49-F238E27FC236}">
                <a16:creationId xmlns:a16="http://schemas.microsoft.com/office/drawing/2014/main" id="{071A3C0C-C83D-4EAD-A03A-F59CC283EED0}"/>
              </a:ext>
            </a:extLst>
          </p:cNvPr>
          <p:cNvSpPr>
            <a:spLocks noChangeArrowheads="1"/>
          </p:cNvSpPr>
          <p:nvPr/>
        </p:nvSpPr>
        <p:spPr bwMode="auto">
          <a:xfrm>
            <a:off x="990600" y="1256440"/>
            <a:ext cx="6934200"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r>
              <a:rPr lang="en-US" altLang="en-US" sz="1600" b="1" dirty="0" err="1">
                <a:latin typeface="Times New Roman" panose="02020603050405020304" pitchFamily="18" charset="0"/>
              </a:rPr>
              <a:t>Ringkasan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model </a:t>
            </a:r>
            <a:r>
              <a:rPr lang="en-US" altLang="en-US" sz="1600" b="1" dirty="0" err="1">
                <a:latin typeface="Times New Roman" panose="02020603050405020304" pitchFamily="18" charset="0"/>
              </a:rPr>
              <a:t>operasi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a:t>
            </a:r>
          </a:p>
          <a:p>
            <a:pPr algn="just"/>
            <a:endParaRPr lang="en-US" altLang="en-US" sz="1600" b="1" dirty="0">
              <a:latin typeface="Times New Roman" panose="02020603050405020304" pitchFamily="18" charset="0"/>
            </a:endParaRPr>
          </a:p>
          <a:p>
            <a:pPr lvl="1" algn="just">
              <a:buFontTx/>
              <a:buAutoNum type="arabicPeriod"/>
            </a:pPr>
            <a:r>
              <a:rPr lang="en-US" altLang="en-US" sz="1600" b="1" dirty="0">
                <a:latin typeface="Times New Roman" panose="02020603050405020304" pitchFamily="18" charset="0"/>
              </a:rPr>
              <a:t> Jika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clear, </a:t>
            </a:r>
            <a:r>
              <a:rPr lang="en-US" altLang="en-US" sz="1600" b="1" dirty="0" err="1">
                <a:latin typeface="Times New Roman" panose="02020603050405020304" pitchFamily="18" charset="0"/>
              </a:rPr>
              <a:t>sementara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reclosing </a:t>
            </a:r>
            <a:r>
              <a:rPr lang="en-US" altLang="en-US" sz="1600" b="1" dirty="0" err="1">
                <a:latin typeface="Times New Roman" panose="02020603050405020304" pitchFamily="18" charset="0"/>
              </a:rPr>
              <a:t>terbuka</a:t>
            </a:r>
            <a:r>
              <a:rPr lang="en-US" altLang="en-US" sz="1600" b="1" dirty="0">
                <a:latin typeface="Times New Roman" panose="02020603050405020304" pitchFamily="18" charset="0"/>
              </a:rPr>
              <a:t>, counter </a:t>
            </a:r>
          </a:p>
          <a:p>
            <a:pPr lvl="1" algn="just"/>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akan</a:t>
            </a:r>
            <a:r>
              <a:rPr lang="en-US" altLang="en-US" sz="1600" b="1" dirty="0">
                <a:latin typeface="Times New Roman" panose="02020603050405020304" pitchFamily="18" charset="0"/>
              </a:rPr>
              <a:t> reset </a:t>
            </a:r>
            <a:r>
              <a:rPr lang="en-US" altLang="en-US" sz="1600" b="1" dirty="0" err="1">
                <a:latin typeface="Times New Roman" panose="02020603050405020304" pitchFamily="18" charset="0"/>
              </a:rPr>
              <a:t>ke</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posisi</a:t>
            </a:r>
            <a:r>
              <a:rPr lang="en-US" altLang="en-US" sz="1600" b="1" dirty="0">
                <a:latin typeface="Times New Roman" panose="02020603050405020304" pitchFamily="18" charset="0"/>
              </a:rPr>
              <a:t> normal </a:t>
            </a:r>
            <a:r>
              <a:rPr lang="en-US" altLang="en-US" sz="1600" b="1" dirty="0" err="1">
                <a:latin typeface="Times New Roman" panose="02020603050405020304" pitchFamily="18" charset="0"/>
              </a:rPr>
              <a:t>setelah</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rangkaian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tertutup</a:t>
            </a:r>
            <a:r>
              <a:rPr lang="en-US" altLang="en-US" sz="1600" b="1" dirty="0">
                <a:latin typeface="Times New Roman" panose="02020603050405020304" pitchFamily="18" charset="0"/>
              </a:rPr>
              <a:t>.</a:t>
            </a:r>
          </a:p>
          <a:p>
            <a:pPr lvl="1" algn="just"/>
            <a:endParaRPr lang="en-US" altLang="en-US" sz="1600" b="1" dirty="0">
              <a:latin typeface="Times New Roman" panose="02020603050405020304" pitchFamily="18" charset="0"/>
            </a:endParaRPr>
          </a:p>
          <a:p>
            <a:pPr lvl="1" algn="just"/>
            <a:r>
              <a:rPr lang="en-US" altLang="en-US" sz="1600" b="1" dirty="0">
                <a:latin typeface="Times New Roman" panose="02020603050405020304" pitchFamily="18" charset="0"/>
              </a:rPr>
              <a:t>2. Jika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menetap</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ketika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rangkaian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ditutup</a:t>
            </a:r>
            <a:r>
              <a:rPr lang="en-US" altLang="en-US" sz="1600" b="1" dirty="0">
                <a:latin typeface="Times New Roman" panose="02020603050405020304" pitchFamily="18" charset="0"/>
              </a:rPr>
              <a:t>, counter </a:t>
            </a:r>
            <a:r>
              <a:rPr lang="en-US" altLang="en-US" sz="1600" b="1" dirty="0" err="1">
                <a:latin typeface="Times New Roman" panose="02020603050405020304" pitchFamily="18" charset="0"/>
              </a:rPr>
              <a:t>arus</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gangguan</a:t>
            </a:r>
            <a:r>
              <a:rPr lang="en-US" altLang="en-US" sz="1600" b="1" dirty="0">
                <a:latin typeface="Times New Roman" panose="02020603050405020304" pitchFamily="18" charset="0"/>
              </a:rPr>
              <a:t> </a:t>
            </a:r>
          </a:p>
          <a:p>
            <a:pPr lvl="1" algn="just"/>
            <a:r>
              <a:rPr lang="en-US" altLang="en-US" sz="1600" b="1" dirty="0">
                <a:latin typeface="Times New Roman" panose="02020603050405020304" pitchFamily="18" charset="0"/>
              </a:rPr>
              <a:t>    pada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mempersiapkan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penghitungan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pembukaan</a:t>
            </a:r>
            <a:r>
              <a:rPr lang="en-US" altLang="en-US" sz="1600" b="1" dirty="0">
                <a:latin typeface="Times New Roman" panose="02020603050405020304" pitchFamily="18" charset="0"/>
              </a:rPr>
              <a:t> </a:t>
            </a:r>
          </a:p>
          <a:p>
            <a:pPr lvl="1" algn="just"/>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berikutnya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reclosing.</a:t>
            </a:r>
          </a:p>
          <a:p>
            <a:pPr lvl="1" algn="just"/>
            <a:endParaRPr lang="en-US" altLang="en-US" sz="1600" b="1" dirty="0">
              <a:latin typeface="Times New Roman" panose="02020603050405020304" pitchFamily="18" charset="0"/>
            </a:endParaRPr>
          </a:p>
          <a:p>
            <a:pPr lvl="1" algn="just"/>
            <a:r>
              <a:rPr lang="en-US" altLang="en-US" sz="1600" b="1" dirty="0">
                <a:latin typeface="Times New Roman" panose="02020603050405020304" pitchFamily="18" charset="0"/>
              </a:rPr>
              <a:t>3. Jika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reclosing </a:t>
            </a:r>
            <a:r>
              <a:rPr lang="en-US" altLang="en-US" sz="1600" b="1" dirty="0" err="1">
                <a:latin typeface="Times New Roman" panose="02020603050405020304" pitchFamily="18" charset="0"/>
              </a:rPr>
              <a:t>diset</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mengunci</a:t>
            </a:r>
            <a:r>
              <a:rPr lang="en-US" altLang="en-US" sz="1600" b="1" dirty="0">
                <a:latin typeface="Times New Roman" panose="02020603050405020304" pitchFamily="18" charset="0"/>
              </a:rPr>
              <a:t> pada </a:t>
            </a:r>
            <a:r>
              <a:rPr lang="en-US" altLang="en-US" sz="1600" b="1" dirty="0" err="1">
                <a:latin typeface="Times New Roman" panose="02020603050405020304" pitchFamily="18" charset="0"/>
              </a:rPr>
              <a:t>operasi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pembukaan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a:t>
            </a:r>
            <a:r>
              <a:rPr lang="en-US" altLang="en-US" sz="1600" b="1" dirty="0">
                <a:latin typeface="Times New Roman" panose="02020603050405020304" pitchFamily="18" charset="0"/>
              </a:rPr>
              <a:t> </a:t>
            </a:r>
          </a:p>
          <a:p>
            <a:pPr lvl="1" algn="just"/>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empat</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sectionalizer</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akan</a:t>
            </a:r>
            <a:r>
              <a:rPr lang="en-US" altLang="en-US" sz="1600" b="1" dirty="0">
                <a:latin typeface="Times New Roman" panose="02020603050405020304" pitchFamily="18" charset="0"/>
              </a:rPr>
              <a:t> di set </a:t>
            </a:r>
            <a:r>
              <a:rPr lang="en-US" altLang="en-US" sz="1600" b="1" dirty="0" err="1">
                <a:latin typeface="Times New Roman" panose="02020603050405020304" pitchFamily="18" charset="0"/>
              </a:rPr>
              <a:t>untuk</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membuka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selama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waktu</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rangkaian</a:t>
            </a:r>
            <a:r>
              <a:rPr lang="en-US" altLang="en-US" sz="1600" b="1" dirty="0">
                <a:latin typeface="Times New Roman" panose="02020603050405020304" pitchFamily="18" charset="0"/>
              </a:rPr>
              <a:t> </a:t>
            </a:r>
          </a:p>
          <a:p>
            <a:pPr lvl="1" algn="just"/>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terbuka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mengikuti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operasi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pembukaan</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ketiga</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dari</a:t>
            </a:r>
            <a:r>
              <a:rPr lang="en-US" altLang="en-US" sz="1600" b="1" dirty="0">
                <a:latin typeface="Times New Roman" panose="02020603050405020304" pitchFamily="18" charset="0"/>
              </a:rPr>
              <a:t> </a:t>
            </a:r>
            <a:r>
              <a:rPr lang="en-US" altLang="en-US" sz="1600" b="1" dirty="0" err="1">
                <a:latin typeface="Times New Roman" panose="02020603050405020304" pitchFamily="18" charset="0"/>
              </a:rPr>
              <a:t>peralatan</a:t>
            </a:r>
            <a:r>
              <a:rPr lang="en-US" altLang="en-US" sz="1600" b="1" dirty="0">
                <a:latin typeface="Times New Roman" panose="02020603050405020304" pitchFamily="18" charset="0"/>
              </a:rPr>
              <a:t> reclosing.</a:t>
            </a:r>
          </a:p>
        </p:txBody>
      </p:sp>
      <p:sp>
        <p:nvSpPr>
          <p:cNvPr id="10247" name="Rectangle 7">
            <a:extLst>
              <a:ext uri="{FF2B5EF4-FFF2-40B4-BE49-F238E27FC236}">
                <a16:creationId xmlns:a16="http://schemas.microsoft.com/office/drawing/2014/main" id="{33B704E3-CBF3-46AC-8E6F-BE15619DE325}"/>
              </a:ext>
            </a:extLst>
          </p:cNvPr>
          <p:cNvSpPr>
            <a:spLocks noChangeArrowheads="1"/>
          </p:cNvSpPr>
          <p:nvPr/>
        </p:nvSpPr>
        <p:spPr bwMode="auto">
          <a:xfrm>
            <a:off x="1676400" y="5715000"/>
            <a:ext cx="60563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en-US" altLang="en-US" sz="1600" b="1" i="1" dirty="0" err="1">
                <a:latin typeface="Times New Roman" panose="02020603050405020304" pitchFamily="18" charset="0"/>
              </a:rPr>
              <a:t>Pemasangan</a:t>
            </a:r>
            <a:r>
              <a:rPr lang="en-US" altLang="en-US" sz="1600" b="1" i="1" dirty="0">
                <a:latin typeface="Times New Roman" panose="02020603050405020304" pitchFamily="18" charset="0"/>
              </a:rPr>
              <a:t> </a:t>
            </a:r>
            <a:r>
              <a:rPr lang="en-US" altLang="en-US" sz="1600" b="1" i="1" dirty="0" err="1">
                <a:latin typeface="Times New Roman" panose="02020603050405020304" pitchFamily="18" charset="0"/>
              </a:rPr>
              <a:t>dari</a:t>
            </a:r>
            <a:r>
              <a:rPr lang="en-US" altLang="en-US" sz="1600" b="1" i="1" dirty="0">
                <a:latin typeface="Times New Roman" panose="02020603050405020304" pitchFamily="18" charset="0"/>
              </a:rPr>
              <a:t> </a:t>
            </a:r>
            <a:r>
              <a:rPr lang="en-US" altLang="en-US" sz="1600" b="1" i="1" dirty="0" err="1">
                <a:latin typeface="Times New Roman" panose="02020603050405020304" pitchFamily="18" charset="0"/>
              </a:rPr>
              <a:t>sectionalizer</a:t>
            </a:r>
            <a:r>
              <a:rPr lang="en-US" altLang="en-US" sz="1600" b="1" i="1" dirty="0">
                <a:latin typeface="Times New Roman" panose="02020603050405020304" pitchFamily="18" charset="0"/>
              </a:rPr>
              <a:t> pada </a:t>
            </a:r>
            <a:r>
              <a:rPr lang="en-US" altLang="en-US" sz="1600" b="1" i="1" dirty="0" err="1">
                <a:latin typeface="Times New Roman" panose="02020603050405020304" pitchFamily="18" charset="0"/>
              </a:rPr>
              <a:t>sistem</a:t>
            </a:r>
            <a:r>
              <a:rPr lang="en-US" altLang="en-US" sz="1600" b="1" i="1" dirty="0">
                <a:latin typeface="Times New Roman" panose="02020603050405020304" pitchFamily="18" charset="0"/>
              </a:rPr>
              <a:t> </a:t>
            </a:r>
            <a:r>
              <a:rPr lang="en-US" altLang="en-US" sz="1600" b="1" i="1" dirty="0" err="1">
                <a:latin typeface="Times New Roman" panose="02020603050405020304" pitchFamily="18" charset="0"/>
              </a:rPr>
              <a:t>distribusi</a:t>
            </a:r>
            <a:r>
              <a:rPr lang="en-US" altLang="en-US" sz="1600" b="1" i="1" dirty="0">
                <a:latin typeface="Times New Roman" panose="02020603050405020304" pitchFamily="18" charset="0"/>
              </a:rPr>
              <a:t> </a:t>
            </a:r>
            <a:r>
              <a:rPr lang="en-US" altLang="en-US" sz="1600" b="1" i="1" dirty="0" err="1">
                <a:latin typeface="Times New Roman" panose="02020603050405020304" pitchFamily="18" charset="0"/>
              </a:rPr>
              <a:t>hantaran</a:t>
            </a:r>
            <a:r>
              <a:rPr lang="en-US" altLang="en-US" sz="1600" b="1" i="1" dirty="0">
                <a:latin typeface="Times New Roman" panose="02020603050405020304" pitchFamily="18" charset="0"/>
              </a:rPr>
              <a:t> </a:t>
            </a:r>
            <a:r>
              <a:rPr lang="en-US" altLang="en-US" sz="1600" b="1" i="1" dirty="0" err="1">
                <a:latin typeface="Times New Roman" panose="02020603050405020304" pitchFamily="18" charset="0"/>
              </a:rPr>
              <a:t>udara</a:t>
            </a:r>
            <a:r>
              <a:rPr lang="en-US" altLang="en-US" sz="1600" b="1" i="1" dirty="0">
                <a:latin typeface="Times New Roman" panose="02020603050405020304" pitchFamily="18" charset="0"/>
              </a:rPr>
              <a:t> </a:t>
            </a:r>
          </a:p>
          <a:p>
            <a:pPr algn="just"/>
            <a:r>
              <a:rPr lang="en-US" altLang="en-US" sz="1600" b="1" i="1" dirty="0" err="1">
                <a:latin typeface="Times New Roman" panose="02020603050405020304" pitchFamily="18" charset="0"/>
              </a:rPr>
              <a:t>biasanya</a:t>
            </a:r>
            <a:r>
              <a:rPr lang="en-US" altLang="en-US" sz="1600" b="1" i="1" dirty="0">
                <a:latin typeface="Times New Roman" panose="02020603050405020304" pitchFamily="18" charset="0"/>
              </a:rPr>
              <a:t> </a:t>
            </a:r>
            <a:r>
              <a:rPr lang="en-US" altLang="en-US" sz="1600" b="1" i="1" dirty="0" err="1">
                <a:latin typeface="Times New Roman" panose="02020603050405020304" pitchFamily="18" charset="0"/>
              </a:rPr>
              <a:t>dipasang</a:t>
            </a:r>
            <a:r>
              <a:rPr lang="en-US" altLang="en-US" sz="1600" b="1" i="1" dirty="0">
                <a:latin typeface="Times New Roman" panose="02020603050405020304" pitchFamily="18" charset="0"/>
              </a:rPr>
              <a:t> </a:t>
            </a:r>
            <a:r>
              <a:rPr lang="en-US" altLang="en-US" sz="1600" b="1" i="1" dirty="0" err="1">
                <a:latin typeface="Times New Roman" panose="02020603050405020304" pitchFamily="18" charset="0"/>
              </a:rPr>
              <a:t>diatas</a:t>
            </a:r>
            <a:r>
              <a:rPr lang="en-US" altLang="en-US" sz="1600" b="1" i="1" dirty="0">
                <a:latin typeface="Times New Roman" panose="02020603050405020304" pitchFamily="18" charset="0"/>
              </a:rPr>
              <a:t> </a:t>
            </a:r>
            <a:r>
              <a:rPr lang="en-US" altLang="en-US" sz="1600" b="1" i="1" dirty="0" err="1">
                <a:latin typeface="Times New Roman" panose="02020603050405020304" pitchFamily="18" charset="0"/>
              </a:rPr>
              <a:t>tiang</a:t>
            </a:r>
            <a:r>
              <a:rPr lang="en-US" altLang="en-US" sz="1600" b="1" i="1" dirty="0">
                <a:latin typeface="Times New Roman" panose="02020603050405020304" pitchFamily="18" charset="0"/>
              </a:rPr>
              <a:t> </a:t>
            </a:r>
            <a:r>
              <a:rPr lang="en-US" altLang="en-US" sz="1600" b="1" i="1" dirty="0" err="1">
                <a:latin typeface="Times New Roman" panose="02020603050405020304" pitchFamily="18" charset="0"/>
              </a:rPr>
              <a:t>atau</a:t>
            </a:r>
            <a:r>
              <a:rPr lang="en-US" altLang="en-US" sz="1600" b="1" i="1" dirty="0">
                <a:latin typeface="Times New Roman" panose="02020603050405020304" pitchFamily="18" charset="0"/>
              </a:rPr>
              <a:t> crossarm.</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505</TotalTime>
  <Words>2297</Words>
  <Application>Microsoft Office PowerPoint</Application>
  <PresentationFormat>On-screen Show (4:3)</PresentationFormat>
  <Paragraphs>259</Paragraphs>
  <Slides>21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Cambria</vt:lpstr>
      <vt:lpstr>Times New Roman</vt:lpstr>
      <vt:lpstr>Wingdings</vt:lpstr>
      <vt:lpstr>Adjacency</vt:lpstr>
      <vt:lpstr>Microsoft Visio Drawing</vt:lpstr>
      <vt:lpstr>Peralatan Pengaman Sistem Distribusi  Berdasarkan Buku 1 : Kriteria Desain Enjiniring Konstruksi Jaringan Distribusi Tenaga Listrik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Peralatan Pengaman Sistem Distribusi  Berdasarkan Buku 1 : Kriteria Desain Enjiniring Konstruksi Jaringan Distribusi Tenaga Listrik </vt:lpstr>
      <vt:lpstr>Peralatan Pengaman Sistem Distribusi  Berdasarkan Buku 1 : Kriteria Desain Enjiniring Konstruksi Jaringan Distribusi Tenaga Listrik </vt:lpstr>
      <vt:lpstr>Peralatan Pengaman Sistem Distribusi  Berdasarkan Buku 1 : Kriteria Desain Enjiniring Konstruksi Jaringan Distribusi Tenaga Listrik </vt:lpstr>
      <vt:lpstr>Peralatan Pengaman Sistem Distribusi  Berdasarkan Buku 1 : Kriteria Desain Enjiniring Konstruksi Jaringan Distribusi Tenaga Listrik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220000007@staff.integra.its.ac.id</cp:lastModifiedBy>
  <cp:revision>33</cp:revision>
  <dcterms:created xsi:type="dcterms:W3CDTF">2014-06-25T00:19:46Z</dcterms:created>
  <dcterms:modified xsi:type="dcterms:W3CDTF">2020-09-17T05:51:43Z</dcterms:modified>
</cp:coreProperties>
</file>