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custDataLst>
    <p:tags r:id="rId7"/>
  </p:custDataLst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CAD1-574E-4A55-8B9B-3C4CEAC289C6}" type="datetimeFigureOut">
              <a:rPr lang="id-ID" smtClean="0"/>
              <a:pPr/>
              <a:t>20/12/2014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5014-273B-4EFE-92F0-90CD003ACCE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CAD1-574E-4A55-8B9B-3C4CEAC289C6}" type="datetimeFigureOut">
              <a:rPr lang="id-ID" smtClean="0"/>
              <a:pPr/>
              <a:t>20/12/2014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5014-273B-4EFE-92F0-90CD003ACCE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CAD1-574E-4A55-8B9B-3C4CEAC289C6}" type="datetimeFigureOut">
              <a:rPr lang="id-ID" smtClean="0"/>
              <a:pPr/>
              <a:t>20/12/2014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5014-273B-4EFE-92F0-90CD003ACCE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CAD1-574E-4A55-8B9B-3C4CEAC289C6}" type="datetimeFigureOut">
              <a:rPr lang="id-ID" smtClean="0"/>
              <a:pPr/>
              <a:t>20/12/2014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5014-273B-4EFE-92F0-90CD003ACCE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CAD1-574E-4A55-8B9B-3C4CEAC289C6}" type="datetimeFigureOut">
              <a:rPr lang="id-ID" smtClean="0"/>
              <a:pPr/>
              <a:t>20/12/2014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5014-273B-4EFE-92F0-90CD003ACCE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CAD1-574E-4A55-8B9B-3C4CEAC289C6}" type="datetimeFigureOut">
              <a:rPr lang="id-ID" smtClean="0"/>
              <a:pPr/>
              <a:t>20/12/2014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5014-273B-4EFE-92F0-90CD003ACCE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CAD1-574E-4A55-8B9B-3C4CEAC289C6}" type="datetimeFigureOut">
              <a:rPr lang="id-ID" smtClean="0"/>
              <a:pPr/>
              <a:t>20/12/2014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5014-273B-4EFE-92F0-90CD003ACCE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CAD1-574E-4A55-8B9B-3C4CEAC289C6}" type="datetimeFigureOut">
              <a:rPr lang="id-ID" smtClean="0"/>
              <a:pPr/>
              <a:t>20/12/2014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5014-273B-4EFE-92F0-90CD003ACCE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CAD1-574E-4A55-8B9B-3C4CEAC289C6}" type="datetimeFigureOut">
              <a:rPr lang="id-ID" smtClean="0"/>
              <a:pPr/>
              <a:t>20/12/2014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5014-273B-4EFE-92F0-90CD003ACCE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CAD1-574E-4A55-8B9B-3C4CEAC289C6}" type="datetimeFigureOut">
              <a:rPr lang="id-ID" smtClean="0"/>
              <a:pPr/>
              <a:t>20/12/2014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5014-273B-4EFE-92F0-90CD003ACCE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CAD1-574E-4A55-8B9B-3C4CEAC289C6}" type="datetimeFigureOut">
              <a:rPr lang="id-ID" smtClean="0"/>
              <a:pPr/>
              <a:t>20/12/2014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5014-273B-4EFE-92F0-90CD003ACCE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0CAD1-574E-4A55-8B9B-3C4CEAC289C6}" type="datetimeFigureOut">
              <a:rPr lang="id-ID" smtClean="0"/>
              <a:pPr/>
              <a:t>20/12/2014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B5014-273B-4EFE-92F0-90CD003ACCE7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CONTOH SOAL </a:t>
            </a:r>
            <a:r>
              <a:rPr lang="id-ID" dirty="0" smtClean="0"/>
              <a:t>FLUIDA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188640"/>
            <a:ext cx="78488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 algn="just"/>
            <a:r>
              <a:rPr lang="id-ID" dirty="0" smtClean="0"/>
              <a:t>1. Sebuah </a:t>
            </a:r>
            <a:r>
              <a:rPr lang="id-ID" dirty="0"/>
              <a:t>drum yang dalamnya 6,25 m terisi penuh dengan air, dan berada </a:t>
            </a:r>
            <a:r>
              <a:rPr lang="id-ID" dirty="0" smtClean="0"/>
              <a:t>di lantai </a:t>
            </a:r>
            <a:r>
              <a:rPr lang="id-ID" dirty="0"/>
              <a:t>mendatar. Pada dinding drum pada ketinggian 1,25 m dari </a:t>
            </a:r>
            <a:r>
              <a:rPr lang="id-ID" dirty="0" smtClean="0"/>
              <a:t>dasar drum </a:t>
            </a:r>
            <a:r>
              <a:rPr lang="id-ID" dirty="0"/>
              <a:t>terdapat lubang kebocoran yang kecil sekali, sehingga air </a:t>
            </a:r>
            <a:r>
              <a:rPr lang="id-ID" dirty="0" smtClean="0"/>
              <a:t>memancar keluar </a:t>
            </a:r>
            <a:r>
              <a:rPr lang="id-ID" dirty="0"/>
              <a:t>dari lubang tersebut. Jika g = 10 m/s</a:t>
            </a:r>
            <a:r>
              <a:rPr lang="id-ID" baseline="30000" dirty="0"/>
              <a:t>3</a:t>
            </a:r>
            <a:r>
              <a:rPr lang="id-ID" dirty="0"/>
              <a:t>, hitunglah:</a:t>
            </a:r>
          </a:p>
          <a:p>
            <a:pPr marL="273050"/>
            <a:r>
              <a:rPr lang="id-ID" dirty="0"/>
              <a:t>a. kecepatan air pertama kali yang keluar dari lubang kebocoran</a:t>
            </a:r>
          </a:p>
          <a:p>
            <a:pPr marL="273050"/>
            <a:r>
              <a:rPr lang="id-ID" dirty="0"/>
              <a:t>b. jarak mendatar terjauh pertama kali yang dicapai air pada </a:t>
            </a:r>
            <a:r>
              <a:rPr lang="id-ID" dirty="0" smtClean="0"/>
              <a:t>lantai.</a:t>
            </a:r>
          </a:p>
          <a:p>
            <a:pPr marL="273050"/>
            <a:endParaRPr lang="id-ID" dirty="0" smtClean="0"/>
          </a:p>
          <a:p>
            <a:pPr marL="273050" indent="-273050" algn="just"/>
            <a:r>
              <a:rPr lang="id-ID" dirty="0" smtClean="0"/>
              <a:t>2. </a:t>
            </a:r>
            <a:r>
              <a:rPr lang="id-ID" dirty="0"/>
              <a:t>Jika kecepatan udara di bagian bawah pesawat terbang yang sedang terbang </a:t>
            </a:r>
            <a:r>
              <a:rPr lang="id-ID" dirty="0" smtClean="0"/>
              <a:t>60 m/s </a:t>
            </a:r>
            <a:r>
              <a:rPr lang="id-ID" dirty="0"/>
              <a:t>dan tekanan ke atas yang diperoleh pesawat adalah 10 N/m</a:t>
            </a:r>
            <a:r>
              <a:rPr lang="id-ID" baseline="30000" dirty="0"/>
              <a:t>2</a:t>
            </a:r>
            <a:r>
              <a:rPr lang="id-ID" dirty="0"/>
              <a:t>, </a:t>
            </a:r>
            <a:r>
              <a:rPr lang="id-ID" dirty="0" smtClean="0"/>
              <a:t>hitunglah kecepatan </a:t>
            </a:r>
            <a:r>
              <a:rPr lang="id-ID" dirty="0"/>
              <a:t>aliran udara di bagian atas </a:t>
            </a:r>
            <a:r>
              <a:rPr lang="id-ID" dirty="0" smtClean="0"/>
              <a:t>pesawat</a:t>
            </a:r>
            <a:r>
              <a:rPr lang="id-ID" dirty="0"/>
              <a:t> </a:t>
            </a:r>
            <a:r>
              <a:rPr lang="id-ID" dirty="0" smtClean="0"/>
              <a:t>(P </a:t>
            </a:r>
            <a:r>
              <a:rPr lang="id-ID" dirty="0"/>
              <a:t>udara = 1,29 kg/m</a:t>
            </a:r>
            <a:r>
              <a:rPr lang="id-ID" baseline="30000" dirty="0"/>
              <a:t>3</a:t>
            </a:r>
            <a:r>
              <a:rPr lang="id-ID" dirty="0" smtClean="0"/>
              <a:t>)</a:t>
            </a:r>
          </a:p>
          <a:p>
            <a:pPr marL="273050" indent="-273050" algn="just"/>
            <a:endParaRPr lang="id-ID" dirty="0" smtClean="0"/>
          </a:p>
          <a:p>
            <a:pPr marL="273050" indent="-273050" algn="just"/>
            <a:r>
              <a:rPr lang="id-ID" dirty="0" smtClean="0"/>
              <a:t>3. </a:t>
            </a:r>
            <a:r>
              <a:rPr lang="it-IT" dirty="0"/>
              <a:t>Melalui pipa venturi seperti </a:t>
            </a:r>
            <a:r>
              <a:rPr lang="it-IT" dirty="0" smtClean="0"/>
              <a:t>gambar</a:t>
            </a:r>
            <a:r>
              <a:rPr lang="id-ID" dirty="0" smtClean="0"/>
              <a:t> di bawah, </a:t>
            </a:r>
            <a:r>
              <a:rPr lang="id-ID" dirty="0"/>
              <a:t>mengalir </a:t>
            </a:r>
            <a:r>
              <a:rPr lang="id-ID" dirty="0" smtClean="0"/>
              <a:t>air sehingga </a:t>
            </a:r>
            <a:r>
              <a:rPr lang="id-ID" dirty="0"/>
              <a:t>selisih </a:t>
            </a:r>
            <a:r>
              <a:rPr lang="id-ID" dirty="0" smtClean="0"/>
              <a:t> tinggi permukaan air </a:t>
            </a:r>
            <a:r>
              <a:rPr lang="id-ID" dirty="0"/>
              <a:t>pada kedua pembuluh </a:t>
            </a:r>
            <a:r>
              <a:rPr lang="id-ID" dirty="0" smtClean="0"/>
              <a:t>sempit yang </a:t>
            </a:r>
            <a:r>
              <a:rPr lang="id-ID" dirty="0"/>
              <a:t>dipasang pada pipa </a:t>
            </a:r>
            <a:r>
              <a:rPr lang="id-ID" dirty="0" smtClean="0"/>
              <a:t>venturi </a:t>
            </a:r>
            <a:r>
              <a:rPr lang="pt-BR" dirty="0" smtClean="0"/>
              <a:t>adalah </a:t>
            </a:r>
            <a:r>
              <a:rPr lang="pt-BR" dirty="0"/>
              <a:t>5 cm. Jika luas </a:t>
            </a:r>
            <a:r>
              <a:rPr lang="pt-BR" dirty="0" smtClean="0"/>
              <a:t>penampang</a:t>
            </a:r>
            <a:r>
              <a:rPr lang="id-ID" dirty="0" smtClean="0"/>
              <a:t> besar </a:t>
            </a:r>
            <a:r>
              <a:rPr lang="id-ID" dirty="0"/>
              <a:t>dan kecil pada pipa venturi masing-masing 100 cm</a:t>
            </a:r>
            <a:r>
              <a:rPr lang="id-ID" baseline="30000" dirty="0"/>
              <a:t>2</a:t>
            </a:r>
            <a:r>
              <a:rPr lang="id-ID" dirty="0"/>
              <a:t> dan 10 cm</a:t>
            </a:r>
            <a:r>
              <a:rPr lang="id-ID" baseline="30000" dirty="0"/>
              <a:t>2</a:t>
            </a:r>
            <a:r>
              <a:rPr lang="id-ID" dirty="0"/>
              <a:t> </a:t>
            </a:r>
            <a:r>
              <a:rPr lang="id-ID" dirty="0" smtClean="0"/>
              <a:t>dan g </a:t>
            </a:r>
            <a:r>
              <a:rPr lang="id-ID" dirty="0"/>
              <a:t>= 10 m/s</a:t>
            </a:r>
            <a:r>
              <a:rPr lang="id-ID" baseline="30000" dirty="0"/>
              <a:t>2</a:t>
            </a:r>
            <a:r>
              <a:rPr lang="id-ID" dirty="0"/>
              <a:t> serta massa jenis air 1 gr/m</a:t>
            </a:r>
            <a:r>
              <a:rPr lang="id-ID" baseline="30000" dirty="0"/>
              <a:t>3</a:t>
            </a:r>
            <a:r>
              <a:rPr lang="id-ID" dirty="0"/>
              <a:t>, hitunglah:</a:t>
            </a:r>
          </a:p>
          <a:p>
            <a:pPr marL="273050"/>
            <a:r>
              <a:rPr lang="id-ID" dirty="0"/>
              <a:t>a) perbedaan tekanan di titik pada penampang besar dan kecil</a:t>
            </a:r>
          </a:p>
          <a:p>
            <a:pPr marL="273050"/>
            <a:r>
              <a:rPr lang="nn-NO" dirty="0"/>
              <a:t>b) kecepatan air yang masuk ke pipa venturi</a:t>
            </a:r>
            <a:endParaRPr lang="id-ID" dirty="0" smtClean="0"/>
          </a:p>
        </p:txBody>
      </p:sp>
      <p:grpSp>
        <p:nvGrpSpPr>
          <p:cNvPr id="42" name="Group 41"/>
          <p:cNvGrpSpPr/>
          <p:nvPr/>
        </p:nvGrpSpPr>
        <p:grpSpPr>
          <a:xfrm>
            <a:off x="4716016" y="5085184"/>
            <a:ext cx="4176464" cy="1224136"/>
            <a:chOff x="1691680" y="5301208"/>
            <a:chExt cx="4968552" cy="1224136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3635896" y="6093296"/>
              <a:ext cx="504056" cy="838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3635896" y="6309320"/>
              <a:ext cx="1071736" cy="838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691680" y="5877272"/>
              <a:ext cx="100811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691680" y="6525344"/>
              <a:ext cx="194421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635896" y="5877272"/>
              <a:ext cx="0" cy="2160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635896" y="6309320"/>
              <a:ext cx="0" cy="2160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1"/>
            <p:cNvGrpSpPr/>
            <p:nvPr/>
          </p:nvGrpSpPr>
          <p:grpSpPr>
            <a:xfrm>
              <a:off x="4716016" y="5877272"/>
              <a:ext cx="1944216" cy="648072"/>
              <a:chOff x="4932040" y="5877272"/>
              <a:chExt cx="1944216" cy="648072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4932040" y="5877272"/>
                <a:ext cx="194421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4932040" y="6525344"/>
                <a:ext cx="194421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932040" y="6309320"/>
                <a:ext cx="0" cy="21602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932040" y="5877272"/>
                <a:ext cx="0" cy="21602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Connector 23"/>
            <p:cNvCxnSpPr/>
            <p:nvPr/>
          </p:nvCxnSpPr>
          <p:spPr>
            <a:xfrm flipV="1">
              <a:off x="4283968" y="6093296"/>
              <a:ext cx="432048" cy="838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8" name="Group 37"/>
            <p:cNvGrpSpPr/>
            <p:nvPr/>
          </p:nvGrpSpPr>
          <p:grpSpPr>
            <a:xfrm>
              <a:off x="4139952" y="5301208"/>
              <a:ext cx="160784" cy="808856"/>
              <a:chOff x="4139952" y="5301208"/>
              <a:chExt cx="160784" cy="808856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>
                <a:off x="4139952" y="5301208"/>
                <a:ext cx="16768" cy="80885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4283968" y="5301208"/>
                <a:ext cx="16768" cy="80885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Straight Connector 28"/>
            <p:cNvCxnSpPr/>
            <p:nvPr/>
          </p:nvCxnSpPr>
          <p:spPr>
            <a:xfrm>
              <a:off x="2843808" y="5877272"/>
              <a:ext cx="7920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Group 38"/>
            <p:cNvGrpSpPr/>
            <p:nvPr/>
          </p:nvGrpSpPr>
          <p:grpSpPr>
            <a:xfrm>
              <a:off x="2690064" y="5301208"/>
              <a:ext cx="153744" cy="576064"/>
              <a:chOff x="4139952" y="5301208"/>
              <a:chExt cx="160784" cy="808856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4139952" y="5301208"/>
                <a:ext cx="16768" cy="80885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4283968" y="5301208"/>
                <a:ext cx="16768" cy="80885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lum bright="-33000" contrast="50000"/>
          </a:blip>
          <a:srcRect/>
          <a:stretch>
            <a:fillRect/>
          </a:stretch>
        </p:blipFill>
        <p:spPr bwMode="auto">
          <a:xfrm>
            <a:off x="2699792" y="2492896"/>
            <a:ext cx="3485474" cy="37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2448272" cy="432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000" dirty="0" smtClean="0"/>
              <a:t>Jawab soal no 1.</a:t>
            </a:r>
            <a:endParaRPr lang="id-ID" sz="2000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36912"/>
            <a:ext cx="21336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 cstate="print">
            <a:lum bright="-33000" contrast="50000"/>
          </a:blip>
          <a:srcRect/>
          <a:stretch>
            <a:fillRect/>
          </a:stretch>
        </p:blipFill>
        <p:spPr bwMode="auto">
          <a:xfrm>
            <a:off x="3851920" y="3068960"/>
            <a:ext cx="4176464" cy="3490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11560" y="188640"/>
            <a:ext cx="7848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 algn="just"/>
            <a:r>
              <a:rPr lang="id-ID" dirty="0" smtClean="0"/>
              <a:t>1. Sebuah </a:t>
            </a:r>
            <a:r>
              <a:rPr lang="id-ID" dirty="0"/>
              <a:t>drum yang dalamnya 6,25 m terisi penuh dengan air, dan berada </a:t>
            </a:r>
            <a:r>
              <a:rPr lang="id-ID" dirty="0" smtClean="0"/>
              <a:t>di lantai </a:t>
            </a:r>
            <a:r>
              <a:rPr lang="id-ID" dirty="0"/>
              <a:t>mendatar. Pada dinding drum pada ketinggian 1,25 m dari </a:t>
            </a:r>
            <a:r>
              <a:rPr lang="id-ID" dirty="0" smtClean="0"/>
              <a:t>dasar drum </a:t>
            </a:r>
            <a:r>
              <a:rPr lang="id-ID" dirty="0"/>
              <a:t>terdapat lubang kebocoran yang kecil sekali, sehingga air </a:t>
            </a:r>
            <a:r>
              <a:rPr lang="id-ID" dirty="0" smtClean="0"/>
              <a:t>memancar keluar </a:t>
            </a:r>
            <a:r>
              <a:rPr lang="id-ID" dirty="0"/>
              <a:t>dari lubang tersebut. Jika g = 10 m/s</a:t>
            </a:r>
            <a:r>
              <a:rPr lang="id-ID" baseline="30000" dirty="0"/>
              <a:t>3</a:t>
            </a:r>
            <a:r>
              <a:rPr lang="id-ID" dirty="0"/>
              <a:t>, hitunglah:</a:t>
            </a:r>
          </a:p>
          <a:p>
            <a:pPr marL="273050"/>
            <a:r>
              <a:rPr lang="id-ID" dirty="0"/>
              <a:t>a. kecepatan air pertama kali yang keluar dari lubang kebocoran</a:t>
            </a:r>
          </a:p>
          <a:p>
            <a:pPr marL="273050"/>
            <a:r>
              <a:rPr lang="id-ID" dirty="0"/>
              <a:t>b. jarak mendatar terjauh pertama kali yang dicapai air pada </a:t>
            </a:r>
            <a:r>
              <a:rPr lang="id-ID" dirty="0" smtClean="0"/>
              <a:t>lantai.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2448272" cy="576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000" dirty="0" smtClean="0"/>
              <a:t>Jawab soal no 2.</a:t>
            </a:r>
            <a:endParaRPr lang="id-ID" sz="20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lum bright="-29000" contrast="45000"/>
          </a:blip>
          <a:srcRect/>
          <a:stretch>
            <a:fillRect/>
          </a:stretch>
        </p:blipFill>
        <p:spPr bwMode="auto">
          <a:xfrm>
            <a:off x="3779912" y="1988840"/>
            <a:ext cx="3744415" cy="94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lum bright="-38000" contrast="53000"/>
          </a:blip>
          <a:srcRect/>
          <a:stretch>
            <a:fillRect/>
          </a:stretch>
        </p:blipFill>
        <p:spPr bwMode="auto">
          <a:xfrm>
            <a:off x="3059832" y="3284984"/>
            <a:ext cx="582127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Group 14"/>
          <p:cNvGrpSpPr/>
          <p:nvPr/>
        </p:nvGrpSpPr>
        <p:grpSpPr>
          <a:xfrm>
            <a:off x="323528" y="1340768"/>
            <a:ext cx="2642819" cy="3134462"/>
            <a:chOff x="1691680" y="-462337"/>
            <a:chExt cx="2642819" cy="3134462"/>
          </a:xfrm>
        </p:grpSpPr>
        <p:pic>
          <p:nvPicPr>
            <p:cNvPr id="1028" name="Picture 4" descr="https://encrypted-tbn3.gstatic.com/images?q=tbn:ANd9GcSir2AKG4M6NylhHStjSyBSsGm3NmnJddb_4LnaPh6TBJJ7vqF7_Q"/>
            <p:cNvPicPr>
              <a:picLocks noChangeAspect="1" noChangeArrowheads="1"/>
            </p:cNvPicPr>
            <p:nvPr/>
          </p:nvPicPr>
          <p:blipFill>
            <a:blip r:embed="rId4" cstate="print"/>
            <a:srcRect t="32170" r="4447" b="19576"/>
            <a:stretch>
              <a:fillRect/>
            </a:stretch>
          </p:blipFill>
          <p:spPr bwMode="auto">
            <a:xfrm>
              <a:off x="1691680" y="620688"/>
              <a:ext cx="2448272" cy="1224136"/>
            </a:xfrm>
            <a:prstGeom prst="rect">
              <a:avLst/>
            </a:prstGeom>
            <a:noFill/>
          </p:spPr>
        </p:pic>
        <p:sp>
          <p:nvSpPr>
            <p:cNvPr id="9" name="Arc 8"/>
            <p:cNvSpPr/>
            <p:nvPr/>
          </p:nvSpPr>
          <p:spPr>
            <a:xfrm rot="6666568">
              <a:off x="2229251" y="-274480"/>
              <a:ext cx="1424806" cy="1049091"/>
            </a:xfrm>
            <a:prstGeom prst="arc">
              <a:avLst>
                <a:gd name="adj1" fmla="val 14709769"/>
                <a:gd name="adj2" fmla="val 0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0" name="Arc 9"/>
            <p:cNvSpPr/>
            <p:nvPr/>
          </p:nvSpPr>
          <p:spPr>
            <a:xfrm rot="11923549" flipV="1">
              <a:off x="2865286" y="1398891"/>
              <a:ext cx="1469213" cy="1273234"/>
            </a:xfrm>
            <a:prstGeom prst="arc">
              <a:avLst>
                <a:gd name="adj1" fmla="val 14709769"/>
                <a:gd name="adj2" fmla="val 0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483768" y="476672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b="1" dirty="0" smtClean="0"/>
                <a:t>v</a:t>
              </a:r>
              <a:r>
                <a:rPr lang="id-ID" b="1" baseline="-25000" dirty="0" smtClean="0"/>
                <a:t>1</a:t>
              </a:r>
              <a:endParaRPr lang="id-ID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15816" y="1625895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b="1" dirty="0" smtClean="0"/>
                <a:t>v</a:t>
              </a:r>
              <a:r>
                <a:rPr lang="id-ID" b="1" baseline="-25000" dirty="0" smtClean="0"/>
                <a:t>2</a:t>
              </a:r>
              <a:endParaRPr lang="id-ID" b="1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467544" y="332656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 algn="just"/>
            <a:r>
              <a:rPr lang="id-ID" dirty="0" smtClean="0"/>
              <a:t>2. </a:t>
            </a:r>
            <a:r>
              <a:rPr lang="id-ID" dirty="0"/>
              <a:t>Jika kecepatan udara di bagian bawah pesawat terbang yang sedang terbang </a:t>
            </a:r>
            <a:r>
              <a:rPr lang="id-ID" dirty="0" smtClean="0"/>
              <a:t>60 m/s </a:t>
            </a:r>
            <a:r>
              <a:rPr lang="id-ID" dirty="0"/>
              <a:t>dan tekanan ke atas yang diperoleh pesawat adalah 10 N/m</a:t>
            </a:r>
            <a:r>
              <a:rPr lang="id-ID" baseline="30000" dirty="0"/>
              <a:t>2</a:t>
            </a:r>
            <a:r>
              <a:rPr lang="id-ID" dirty="0"/>
              <a:t>, </a:t>
            </a:r>
            <a:r>
              <a:rPr lang="id-ID" dirty="0" smtClean="0"/>
              <a:t>hitunglah kecepatan </a:t>
            </a:r>
            <a:r>
              <a:rPr lang="id-ID" dirty="0"/>
              <a:t>aliran udara di bagian atas </a:t>
            </a:r>
            <a:r>
              <a:rPr lang="id-ID" dirty="0" smtClean="0"/>
              <a:t>pesawat</a:t>
            </a:r>
            <a:r>
              <a:rPr lang="id-ID" dirty="0"/>
              <a:t> </a:t>
            </a:r>
            <a:r>
              <a:rPr lang="id-ID" dirty="0" smtClean="0"/>
              <a:t>(P </a:t>
            </a:r>
            <a:r>
              <a:rPr lang="id-ID" dirty="0"/>
              <a:t>udara = 1,29 kg/m</a:t>
            </a:r>
            <a:r>
              <a:rPr lang="id-ID" baseline="30000" dirty="0"/>
              <a:t>3</a:t>
            </a:r>
            <a:r>
              <a:rPr lang="id-ID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lum bright="-24000" contrast="41000"/>
          </a:blip>
          <a:srcRect/>
          <a:stretch>
            <a:fillRect/>
          </a:stretch>
        </p:blipFill>
        <p:spPr bwMode="auto">
          <a:xfrm>
            <a:off x="3563888" y="2492896"/>
            <a:ext cx="25527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9552" y="2420888"/>
            <a:ext cx="2448272" cy="576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000" dirty="0" smtClean="0"/>
              <a:t>Jawab soal no 3.</a:t>
            </a:r>
            <a:endParaRPr lang="id-ID" sz="2000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>
            <a:lum bright="-24000" contrast="41000"/>
          </a:blip>
          <a:srcRect/>
          <a:stretch>
            <a:fillRect/>
          </a:stretch>
        </p:blipFill>
        <p:spPr bwMode="auto">
          <a:xfrm>
            <a:off x="4139952" y="3501009"/>
            <a:ext cx="4418169" cy="3356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print">
            <a:lum bright="-20000" contrast="36000"/>
          </a:blip>
          <a:srcRect/>
          <a:stretch>
            <a:fillRect/>
          </a:stretch>
        </p:blipFill>
        <p:spPr bwMode="auto">
          <a:xfrm>
            <a:off x="251520" y="3284984"/>
            <a:ext cx="34194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95536" y="260648"/>
            <a:ext cx="78488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 algn="just"/>
            <a:r>
              <a:rPr lang="id-ID" dirty="0" smtClean="0"/>
              <a:t>3. </a:t>
            </a:r>
            <a:r>
              <a:rPr lang="it-IT" dirty="0"/>
              <a:t>Melalui pipa venturi seperti </a:t>
            </a:r>
            <a:r>
              <a:rPr lang="it-IT" dirty="0" smtClean="0"/>
              <a:t>gambar</a:t>
            </a:r>
            <a:r>
              <a:rPr lang="id-ID" dirty="0" smtClean="0"/>
              <a:t> di bawah, </a:t>
            </a:r>
            <a:r>
              <a:rPr lang="id-ID" dirty="0"/>
              <a:t>mengalir </a:t>
            </a:r>
            <a:r>
              <a:rPr lang="id-ID" dirty="0" smtClean="0"/>
              <a:t>air sehingga </a:t>
            </a:r>
            <a:r>
              <a:rPr lang="id-ID" dirty="0"/>
              <a:t>selisih </a:t>
            </a:r>
            <a:r>
              <a:rPr lang="id-ID" dirty="0" smtClean="0"/>
              <a:t> tinggi permukaan air </a:t>
            </a:r>
            <a:r>
              <a:rPr lang="id-ID" dirty="0"/>
              <a:t>pada kedua pembuluh </a:t>
            </a:r>
            <a:r>
              <a:rPr lang="id-ID" dirty="0" smtClean="0"/>
              <a:t>sempit yang </a:t>
            </a:r>
            <a:r>
              <a:rPr lang="id-ID" dirty="0"/>
              <a:t>dipasang pada pipa </a:t>
            </a:r>
            <a:r>
              <a:rPr lang="id-ID" dirty="0" smtClean="0"/>
              <a:t>venturi </a:t>
            </a:r>
            <a:r>
              <a:rPr lang="pt-BR" dirty="0" smtClean="0"/>
              <a:t>adalah </a:t>
            </a:r>
            <a:r>
              <a:rPr lang="pt-BR" dirty="0"/>
              <a:t>5 cm. Jika luas </a:t>
            </a:r>
            <a:r>
              <a:rPr lang="pt-BR" dirty="0" smtClean="0"/>
              <a:t>penampang</a:t>
            </a:r>
            <a:r>
              <a:rPr lang="id-ID" dirty="0" smtClean="0"/>
              <a:t> besar </a:t>
            </a:r>
            <a:r>
              <a:rPr lang="id-ID" dirty="0"/>
              <a:t>dan kecil pada pipa venturi masing-masing 100 cm</a:t>
            </a:r>
            <a:r>
              <a:rPr lang="id-ID" baseline="30000" dirty="0"/>
              <a:t>2</a:t>
            </a:r>
            <a:r>
              <a:rPr lang="id-ID" dirty="0"/>
              <a:t> dan 10 cm</a:t>
            </a:r>
            <a:r>
              <a:rPr lang="id-ID" baseline="30000" dirty="0"/>
              <a:t>2</a:t>
            </a:r>
            <a:r>
              <a:rPr lang="id-ID" dirty="0"/>
              <a:t> </a:t>
            </a:r>
            <a:r>
              <a:rPr lang="id-ID" dirty="0" smtClean="0"/>
              <a:t>dan g </a:t>
            </a:r>
            <a:r>
              <a:rPr lang="id-ID" dirty="0"/>
              <a:t>= 10 m/s</a:t>
            </a:r>
            <a:r>
              <a:rPr lang="id-ID" baseline="30000" dirty="0"/>
              <a:t>2</a:t>
            </a:r>
            <a:r>
              <a:rPr lang="id-ID" dirty="0"/>
              <a:t> serta massa jenis air 1 gr/m</a:t>
            </a:r>
            <a:r>
              <a:rPr lang="id-ID" baseline="30000" dirty="0"/>
              <a:t>3</a:t>
            </a:r>
            <a:r>
              <a:rPr lang="id-ID" dirty="0"/>
              <a:t>, hitunglah:</a:t>
            </a:r>
          </a:p>
          <a:p>
            <a:pPr marL="273050"/>
            <a:r>
              <a:rPr lang="id-ID" dirty="0"/>
              <a:t>a) perbedaan tekanan di titik pada penampang besar dan kecil</a:t>
            </a:r>
          </a:p>
          <a:p>
            <a:pPr marL="273050"/>
            <a:r>
              <a:rPr lang="nn-NO" dirty="0"/>
              <a:t>b) kecepatan air yang masuk ke pipa venturi</a:t>
            </a: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84036f64cf98eed46b27b159a81a9a0135b539f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412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CONTOH SOAL FLUIDA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SOAL-SOAL FLUIDA</dc:title>
  <dc:creator>Toshiba</dc:creator>
  <cp:lastModifiedBy>Toshiba</cp:lastModifiedBy>
  <cp:revision>8</cp:revision>
  <dcterms:created xsi:type="dcterms:W3CDTF">2013-10-25T09:13:56Z</dcterms:created>
  <dcterms:modified xsi:type="dcterms:W3CDTF">2014-12-20T02:38:30Z</dcterms:modified>
</cp:coreProperties>
</file>