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8" r:id="rId2"/>
    <p:sldId id="259" r:id="rId3"/>
    <p:sldId id="269" r:id="rId4"/>
    <p:sldId id="271" r:id="rId5"/>
    <p:sldId id="288" r:id="rId6"/>
    <p:sldId id="270" r:id="rId7"/>
    <p:sldId id="272" r:id="rId8"/>
    <p:sldId id="273" r:id="rId9"/>
    <p:sldId id="275" r:id="rId10"/>
    <p:sldId id="314" r:id="rId11"/>
    <p:sldId id="277" r:id="rId12"/>
    <p:sldId id="278" r:id="rId13"/>
    <p:sldId id="279" r:id="rId14"/>
    <p:sldId id="289" r:id="rId15"/>
    <p:sldId id="280" r:id="rId16"/>
    <p:sldId id="281" r:id="rId17"/>
    <p:sldId id="282" r:id="rId18"/>
    <p:sldId id="283" r:id="rId19"/>
    <p:sldId id="290" r:id="rId20"/>
    <p:sldId id="284" r:id="rId21"/>
    <p:sldId id="286" r:id="rId22"/>
    <p:sldId id="287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16" r:id="rId38"/>
    <p:sldId id="306" r:id="rId39"/>
    <p:sldId id="315" r:id="rId40"/>
    <p:sldId id="307" r:id="rId41"/>
    <p:sldId id="308" r:id="rId42"/>
    <p:sldId id="317" r:id="rId43"/>
    <p:sldId id="309" r:id="rId44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1DB"/>
    <a:srgbClr val="C9C9F0"/>
    <a:srgbClr val="02307C"/>
    <a:srgbClr val="0347B5"/>
    <a:srgbClr val="0350D1"/>
    <a:srgbClr val="00117E"/>
    <a:srgbClr val="0000CC"/>
    <a:srgbClr val="4343FF"/>
    <a:srgbClr val="E5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41" autoAdjust="0"/>
    <p:restoredTop sz="90929"/>
  </p:normalViewPr>
  <p:slideViewPr>
    <p:cSldViewPr snapToGrid="0">
      <p:cViewPr>
        <p:scale>
          <a:sx n="74" d="100"/>
          <a:sy n="74" d="100"/>
        </p:scale>
        <p:origin x="133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-3584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3CBCCAA-81AE-4730-9A76-0855254A9C78}" type="datetime1">
              <a:rPr lang="en-US" altLang="en-US"/>
              <a:pPr>
                <a:defRPr/>
              </a:pPr>
              <a:t>10/2/2016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26A43F2-F71F-4E6E-BA6D-432C9911DA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9200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1D651AF-0FA5-47B7-8974-B06F77F72E6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333773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4D8CF5C-1EE2-404A-A339-C83E087FCE70}" type="slidenum">
              <a:rPr lang="en-GB" altLang="en-US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797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A985D1C-A11A-4991-9BDF-C70283044DE2}" type="slidenum">
              <a:rPr lang="en-GB" altLang="en-US"/>
              <a:pPr>
                <a:spcBef>
                  <a:spcPct val="0"/>
                </a:spcBef>
              </a:pPr>
              <a:t>2</a:t>
            </a:fld>
            <a:endParaRPr lang="en-GB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404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A985D1C-A11A-4991-9BDF-C70283044DE2}" type="slidenum">
              <a:rPr lang="en-GB" altLang="en-US"/>
              <a:pPr>
                <a:spcBef>
                  <a:spcPct val="0"/>
                </a:spcBef>
              </a:pPr>
              <a:t>3</a:t>
            </a:fld>
            <a:endParaRPr lang="en-GB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23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4D8CF5C-1EE2-404A-A339-C83E087FCE70}" type="slidenum">
              <a:rPr lang="en-GB" altLang="en-US"/>
              <a:pPr>
                <a:spcBef>
                  <a:spcPct val="0"/>
                </a:spcBef>
              </a:pPr>
              <a:t>10</a:t>
            </a:fld>
            <a:endParaRPr lang="en-GB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476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IMG_016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1925"/>
            <a:ext cx="7772400" cy="1143000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466850"/>
            <a:ext cx="6400800" cy="682625"/>
          </a:xfrm>
        </p:spPr>
        <p:txBody>
          <a:bodyPr/>
          <a:lstStyle>
            <a:lvl1pPr marL="0" indent="0" algn="ctr">
              <a:buFontTx/>
              <a:buNone/>
              <a:defRPr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79B566A2-516A-4E06-ADC8-BE674CF1E2A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4848430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7338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2150" y="2427288"/>
            <a:ext cx="7775575" cy="100012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37677504-BBCC-48E4-93D5-45596F71CBB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31479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392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61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281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5197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IMG_0161-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050"/>
            <a:ext cx="8285163" cy="620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3" y="1567865"/>
            <a:ext cx="8216900" cy="4551362"/>
          </a:xfrm>
          <a:noFill/>
          <a:ln>
            <a:noFill/>
          </a:ln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42CE5B2A-0E2A-4AB1-940C-A280AE0E0B7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2434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124553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925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IMG_0161-2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050"/>
            <a:ext cx="8285163" cy="620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1835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183563" cy="48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76" r:id="rId3"/>
    <p:sldLayoutId id="2147483677" r:id="rId4"/>
    <p:sldLayoutId id="2147483678" r:id="rId5"/>
    <p:sldLayoutId id="2147483679" r:id="rId6"/>
    <p:sldLayoutId id="2147483684" r:id="rId7"/>
    <p:sldLayoutId id="2147483680" r:id="rId8"/>
    <p:sldLayoutId id="2147483681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3129566" y="3613463"/>
            <a:ext cx="6014434" cy="1143000"/>
          </a:xfrm>
          <a:solidFill>
            <a:schemeClr val="accent2">
              <a:lumMod val="40000"/>
              <a:lumOff val="60000"/>
              <a:alpha val="67000"/>
            </a:schemeClr>
          </a:solidFill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FITOKIMIA HERBAL</a:t>
            </a:r>
            <a:endParaRPr lang="en-US" altLang="en-US" b="1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171" name="Rectangle 11"/>
          <p:cNvSpPr>
            <a:spLocks noChangeArrowheads="1"/>
          </p:cNvSpPr>
          <p:nvPr/>
        </p:nvSpPr>
        <p:spPr bwMode="auto">
          <a:xfrm>
            <a:off x="692150" y="5237163"/>
            <a:ext cx="7775575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FontTx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129567" y="4756463"/>
            <a:ext cx="5911404" cy="1121546"/>
          </a:xfrm>
          <a:solidFill>
            <a:schemeClr val="accent1">
              <a:lumMod val="60000"/>
              <a:lumOff val="40000"/>
              <a:alpha val="55000"/>
            </a:schemeClr>
          </a:solidFill>
        </p:spPr>
        <p:txBody>
          <a:bodyPr/>
          <a:lstStyle/>
          <a:p>
            <a:r>
              <a:rPr lang="en-US" altLang="en-US" sz="28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Departe</a:t>
            </a:r>
            <a:r>
              <a:rPr lang="en-US" altLang="en-US" sz="28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men</a:t>
            </a:r>
            <a:r>
              <a:rPr lang="en-US" alt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altLang="en-US" sz="28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Ilmu</a:t>
            </a:r>
            <a:r>
              <a:rPr lang="en-US" alt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altLang="en-US" sz="28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Farmasi</a:t>
            </a:r>
            <a:r>
              <a:rPr lang="en-US" alt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altLang="en-US" sz="28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Kedokteran</a:t>
            </a:r>
            <a:r>
              <a:rPr lang="en-US" alt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FKUI</a:t>
            </a:r>
            <a:endParaRPr lang="en-US" altLang="en-US" sz="28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252635" y="3175582"/>
            <a:ext cx="8654603" cy="1143000"/>
          </a:xfrm>
          <a:solidFill>
            <a:schemeClr val="accent2">
              <a:lumMod val="40000"/>
              <a:lumOff val="60000"/>
              <a:alpha val="67000"/>
            </a:schemeClr>
          </a:solidFill>
        </p:spPr>
        <p:txBody>
          <a:bodyPr/>
          <a:lstStyle/>
          <a:p>
            <a:r>
              <a:rPr lang="en-US" sz="2800" b="1" dirty="0" err="1" smtClean="0">
                <a:solidFill>
                  <a:schemeClr val="accent1"/>
                </a:solidFill>
              </a:rPr>
              <a:t>Penggolongan</a:t>
            </a:r>
            <a:r>
              <a:rPr lang="en-US" sz="2800" b="1" dirty="0" smtClean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Senyawa</a:t>
            </a:r>
            <a:r>
              <a:rPr lang="en-US" sz="2800" b="1" dirty="0">
                <a:solidFill>
                  <a:schemeClr val="accent1"/>
                </a:solidFill>
              </a:rPr>
              <a:t> Kimia </a:t>
            </a:r>
            <a:r>
              <a:rPr lang="en-US" sz="2800" b="1" dirty="0" err="1">
                <a:solidFill>
                  <a:schemeClr val="accent1"/>
                </a:solidFill>
              </a:rPr>
              <a:t>Tanaman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Sebagai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</a:rPr>
              <a:t>Phytomedicines</a:t>
            </a:r>
            <a:endParaRPr lang="en-US" sz="2800" b="1" i="1" dirty="0">
              <a:solidFill>
                <a:schemeClr val="accent1"/>
              </a:solidFill>
            </a:endParaRPr>
          </a:p>
        </p:txBody>
      </p:sp>
      <p:sp>
        <p:nvSpPr>
          <p:cNvPr id="7171" name="Rectangle 11"/>
          <p:cNvSpPr>
            <a:spLocks noChangeArrowheads="1"/>
          </p:cNvSpPr>
          <p:nvPr/>
        </p:nvSpPr>
        <p:spPr bwMode="auto">
          <a:xfrm>
            <a:off x="692150" y="5237163"/>
            <a:ext cx="7775575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FontTx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1261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75691" y="231820"/>
            <a:ext cx="7965072" cy="6338263"/>
          </a:xfrm>
          <a:prstGeom prst="rect">
            <a:avLst/>
          </a:prstGeom>
          <a:gradFill rotWithShape="0">
            <a:gsLst>
              <a:gs pos="0">
                <a:srgbClr val="92D050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280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 2" panose="05020102010507070707" pitchFamily="18" charset="2"/>
              <a:buNone/>
            </a:pPr>
            <a:endParaRPr lang="en-US" sz="2000" b="1" dirty="0" smtClean="0">
              <a:solidFill>
                <a:schemeClr val="accent1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sz="1600" b="1" dirty="0" smtClean="0">
                <a:solidFill>
                  <a:schemeClr val="accent1"/>
                </a:solidFill>
              </a:rPr>
              <a:t>PENGGOLONGAN SENYAWA KIMIA YANG TERKANDUNG DALAM TANAMAN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_</a:t>
            </a:r>
            <a:r>
              <a:rPr lang="en-US" sz="2000" dirty="0" smtClean="0">
                <a:solidFill>
                  <a:schemeClr val="accent1"/>
                </a:solidFill>
              </a:rPr>
              <a:t>______________________________________________________</a:t>
            </a:r>
          </a:p>
          <a:p>
            <a:pPr>
              <a:buFont typeface="Wingdings 2" panose="05020102010507070707" pitchFamily="18" charset="2"/>
              <a:buNone/>
            </a:pPr>
            <a:endParaRPr lang="en-US" sz="2000" dirty="0">
              <a:solidFill>
                <a:schemeClr val="accent1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sz="2000" dirty="0" smtClean="0">
                <a:solidFill>
                  <a:schemeClr val="accent1"/>
                </a:solidFill>
              </a:rPr>
              <a:t>					</a:t>
            </a: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290" y="1408558"/>
            <a:ext cx="4404575" cy="516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41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75691" y="643945"/>
            <a:ext cx="7965072" cy="5696802"/>
          </a:xfrm>
          <a:prstGeom prst="rect">
            <a:avLst/>
          </a:prstGeom>
          <a:gradFill rotWithShape="0">
            <a:gsLst>
              <a:gs pos="0">
                <a:srgbClr val="92D050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280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 2" panose="05020102010507070707" pitchFamily="18" charset="2"/>
              <a:buNone/>
            </a:pPr>
            <a:endParaRPr lang="en-US" sz="2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I. ALKALOID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1"/>
                </a:solidFill>
              </a:rPr>
              <a:t>____________________________________________________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1800" dirty="0" err="1" smtClean="0">
                <a:solidFill>
                  <a:schemeClr val="accent1"/>
                </a:solidFill>
              </a:rPr>
              <a:t>Karakteristik</a:t>
            </a:r>
            <a:r>
              <a:rPr lang="en-US" sz="1800" dirty="0">
                <a:solidFill>
                  <a:schemeClr val="accent1"/>
                </a:solidFill>
              </a:rPr>
              <a:t>:</a:t>
            </a:r>
          </a:p>
          <a:p>
            <a:pPr marL="800107" lvl="1" indent="-342900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chemeClr val="accent1"/>
                </a:solidFill>
              </a:rPr>
              <a:t>Amin yang </a:t>
            </a:r>
            <a:r>
              <a:rPr lang="en-US" sz="1800" dirty="0" err="1">
                <a:solidFill>
                  <a:schemeClr val="accent1"/>
                </a:solidFill>
              </a:rPr>
              <a:t>bersifat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</a:rPr>
              <a:t>basa</a:t>
            </a:r>
            <a:r>
              <a:rPr lang="en-US" sz="1800" dirty="0" smtClean="0">
                <a:solidFill>
                  <a:schemeClr val="accent1"/>
                </a:solidFill>
              </a:rPr>
              <a:t>, </a:t>
            </a:r>
            <a:r>
              <a:rPr lang="en-US" sz="1800" dirty="0" err="1" smtClean="0">
                <a:solidFill>
                  <a:schemeClr val="accent1"/>
                </a:solidFill>
              </a:rPr>
              <a:t>mengandung</a:t>
            </a:r>
            <a:r>
              <a:rPr lang="en-US" sz="1800" dirty="0" smtClean="0">
                <a:solidFill>
                  <a:schemeClr val="accent1"/>
                </a:solidFill>
              </a:rPr>
              <a:t> atom Nitrogen (N).</a:t>
            </a:r>
            <a:endParaRPr lang="en-US" sz="1800" dirty="0">
              <a:solidFill>
                <a:schemeClr val="accent1"/>
              </a:solidFill>
            </a:endParaRPr>
          </a:p>
          <a:p>
            <a:pPr marL="800107" lvl="1" indent="-342900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800" dirty="0" err="1">
                <a:solidFill>
                  <a:schemeClr val="accent1"/>
                </a:solidFill>
              </a:rPr>
              <a:t>Tidak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mudah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</a:rPr>
              <a:t>menguap</a:t>
            </a:r>
            <a:r>
              <a:rPr lang="en-US" sz="1800" dirty="0" smtClean="0">
                <a:solidFill>
                  <a:schemeClr val="accent1"/>
                </a:solidFill>
              </a:rPr>
              <a:t>.</a:t>
            </a:r>
            <a:endParaRPr lang="en-US" sz="1800" dirty="0">
              <a:solidFill>
                <a:schemeClr val="accent1"/>
              </a:solidFill>
            </a:endParaRPr>
          </a:p>
          <a:p>
            <a:pPr marL="800107" lvl="1" indent="-342900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800" dirty="0" err="1">
                <a:solidFill>
                  <a:schemeClr val="accent1"/>
                </a:solidFill>
              </a:rPr>
              <a:t>Tidak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</a:rPr>
              <a:t>berbau</a:t>
            </a:r>
            <a:r>
              <a:rPr lang="en-US" sz="1800" dirty="0" smtClean="0">
                <a:solidFill>
                  <a:schemeClr val="accent1"/>
                </a:solidFill>
              </a:rPr>
              <a:t>.</a:t>
            </a:r>
            <a:endParaRPr lang="en-US" sz="1800" dirty="0">
              <a:solidFill>
                <a:schemeClr val="accent1"/>
              </a:solidFill>
            </a:endParaRPr>
          </a:p>
          <a:p>
            <a:pPr marL="800107" lvl="1" indent="-342900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chemeClr val="accent1"/>
                </a:solidFill>
              </a:rPr>
              <a:t>Rasa </a:t>
            </a:r>
            <a:r>
              <a:rPr lang="en-US" sz="1800" dirty="0" err="1" smtClean="0">
                <a:solidFill>
                  <a:schemeClr val="accent1"/>
                </a:solidFill>
              </a:rPr>
              <a:t>pahit</a:t>
            </a:r>
            <a:r>
              <a:rPr lang="en-US" sz="1800" dirty="0" smtClean="0">
                <a:solidFill>
                  <a:schemeClr val="accent1"/>
                </a:solidFill>
              </a:rPr>
              <a:t>.</a:t>
            </a:r>
            <a:endParaRPr lang="en-US" sz="1800" dirty="0">
              <a:solidFill>
                <a:schemeClr val="accent1"/>
              </a:solidFill>
            </a:endParaRPr>
          </a:p>
          <a:p>
            <a:pPr marL="800107" lvl="1" indent="-342900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800" dirty="0" err="1">
                <a:solidFill>
                  <a:schemeClr val="accent1"/>
                </a:solidFill>
              </a:rPr>
              <a:t>Tidak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larut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dalam</a:t>
            </a:r>
            <a:r>
              <a:rPr lang="en-US" sz="1800" dirty="0">
                <a:solidFill>
                  <a:schemeClr val="accent1"/>
                </a:solidFill>
              </a:rPr>
              <a:t> air, </a:t>
            </a:r>
            <a:r>
              <a:rPr lang="en-US" sz="1800" dirty="0" err="1">
                <a:solidFill>
                  <a:schemeClr val="accent1"/>
                </a:solidFill>
              </a:rPr>
              <a:t>tetapi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garamnya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larut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dalam</a:t>
            </a:r>
            <a:r>
              <a:rPr lang="en-US" sz="1800" dirty="0">
                <a:solidFill>
                  <a:schemeClr val="accent1"/>
                </a:solidFill>
              </a:rPr>
              <a:t> air.</a:t>
            </a:r>
          </a:p>
          <a:p>
            <a:pPr marL="800107" lvl="1" indent="-342900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800" dirty="0" err="1" smtClean="0">
                <a:solidFill>
                  <a:schemeClr val="accent1"/>
                </a:solidFill>
              </a:rPr>
              <a:t>Umumnya</a:t>
            </a: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d</a:t>
            </a:r>
            <a:r>
              <a:rPr lang="en-US" sz="1800" dirty="0" err="1" smtClean="0">
                <a:solidFill>
                  <a:schemeClr val="accent1"/>
                </a:solidFill>
              </a:rPr>
              <a:t>apat</a:t>
            </a: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menembus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sawar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darah-otak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dan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bekerja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pada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reseptor</a:t>
            </a:r>
            <a:r>
              <a:rPr lang="en-US" sz="1800" dirty="0">
                <a:solidFill>
                  <a:schemeClr val="accent1"/>
                </a:solidFill>
              </a:rPr>
              <a:t> neurotransmitter.</a:t>
            </a:r>
          </a:p>
          <a:p>
            <a:pPr>
              <a:buFont typeface="Wingdings 2" panose="05020102010507070707" pitchFamily="18" charset="2"/>
              <a:buNone/>
            </a:pPr>
            <a:endParaRPr lang="en-US" sz="1800" b="1" dirty="0">
              <a:solidFill>
                <a:schemeClr val="accent1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sz="1800" b="1" dirty="0" smtClean="0">
                <a:solidFill>
                  <a:schemeClr val="accent1"/>
                </a:solidFill>
              </a:rPr>
              <a:t>	</a:t>
            </a:r>
            <a:r>
              <a:rPr lang="en-US" sz="1800" dirty="0" smtClean="0">
                <a:solidFill>
                  <a:schemeClr val="accent1"/>
                </a:solidFill>
              </a:rPr>
              <a:t>				</a:t>
            </a: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AutoShape 2" descr="http://1.bp.blogspot.com/-_hBgzcIuqXY/UsEzt7eU-dI/AAAAAAAAAUY/BxTtubVpzyE/s1600/teobromi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510" y="4484285"/>
            <a:ext cx="1808977" cy="167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29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75691" y="669701"/>
            <a:ext cx="7965072" cy="5671045"/>
          </a:xfrm>
          <a:prstGeom prst="rect">
            <a:avLst/>
          </a:prstGeom>
          <a:gradFill rotWithShape="0">
            <a:gsLst>
              <a:gs pos="0">
                <a:srgbClr val="92D050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280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buNone/>
            </a:pPr>
            <a:endParaRPr lang="en-US" sz="20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I</a:t>
            </a:r>
            <a:r>
              <a:rPr lang="en-US" sz="2000" b="1" dirty="0">
                <a:solidFill>
                  <a:schemeClr val="accent1"/>
                </a:solidFill>
              </a:rPr>
              <a:t>. ALKALOID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</a:rPr>
              <a:t>____________________________________________________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1800" dirty="0">
                <a:solidFill>
                  <a:schemeClr val="accent1"/>
                </a:solidFill>
              </a:rPr>
              <a:t>Alkaloid </a:t>
            </a:r>
            <a:r>
              <a:rPr lang="en-US" sz="1800" dirty="0" err="1">
                <a:solidFill>
                  <a:schemeClr val="accent1"/>
                </a:solidFill>
              </a:rPr>
              <a:t>memiliki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beberapa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efek</a:t>
            </a:r>
            <a:r>
              <a:rPr lang="en-US" sz="1800" dirty="0">
                <a:solidFill>
                  <a:schemeClr val="accent1"/>
                </a:solidFill>
              </a:rPr>
              <a:t> yang paling </a:t>
            </a:r>
            <a:r>
              <a:rPr lang="en-US" sz="1800" dirty="0" err="1">
                <a:solidFill>
                  <a:schemeClr val="accent1"/>
                </a:solidFill>
              </a:rPr>
              <a:t>poten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pada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hewan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dan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manusia</a:t>
            </a:r>
            <a:r>
              <a:rPr lang="en-US" sz="1800" dirty="0">
                <a:solidFill>
                  <a:schemeClr val="accent1"/>
                </a:solidFill>
              </a:rPr>
              <a:t>, </a:t>
            </a:r>
            <a:r>
              <a:rPr lang="en-US" sz="1800" dirty="0" err="1">
                <a:solidFill>
                  <a:schemeClr val="accent1"/>
                </a:solidFill>
              </a:rPr>
              <a:t>dan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mereka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menunjukkan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baik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sifat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terapetik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maupun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</a:rPr>
              <a:t>toksik</a:t>
            </a:r>
            <a:r>
              <a:rPr lang="en-US" sz="1800" dirty="0" smtClean="0">
                <a:solidFill>
                  <a:schemeClr val="accent1"/>
                </a:solidFill>
              </a:rPr>
              <a:t>.</a:t>
            </a:r>
          </a:p>
          <a:p>
            <a:pPr marL="0" indent="0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endParaRPr lang="en-US" sz="1800" dirty="0" smtClean="0">
              <a:solidFill>
                <a:schemeClr val="accent1"/>
              </a:solidFill>
            </a:endParaRP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1800" dirty="0" err="1" smtClean="0">
                <a:solidFill>
                  <a:schemeClr val="accent1"/>
                </a:solidFill>
              </a:rPr>
              <a:t>Kebanyakan</a:t>
            </a: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terlalu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bahaya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untuk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digunakan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sebagai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obat</a:t>
            </a:r>
            <a:r>
              <a:rPr lang="en-US" sz="1800" dirty="0">
                <a:solidFill>
                  <a:schemeClr val="accent1"/>
                </a:solidFill>
              </a:rPr>
              <a:t> herbal, </a:t>
            </a:r>
            <a:r>
              <a:rPr lang="en-US" sz="1800" dirty="0" err="1">
                <a:solidFill>
                  <a:schemeClr val="accent1"/>
                </a:solidFill>
              </a:rPr>
              <a:t>karena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itu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mereka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disebut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sebagai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allopathic drugs</a:t>
            </a:r>
            <a:r>
              <a:rPr lang="en-US" sz="1800" dirty="0" smtClean="0">
                <a:solidFill>
                  <a:schemeClr val="accent1"/>
                </a:solidFill>
              </a:rPr>
              <a:t>.</a:t>
            </a:r>
          </a:p>
          <a:p>
            <a:pPr marL="0" indent="0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endParaRPr lang="en-US" sz="1800" dirty="0" smtClean="0">
              <a:solidFill>
                <a:schemeClr val="accent1"/>
              </a:solidFill>
            </a:endParaRP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1800" dirty="0" err="1">
                <a:solidFill>
                  <a:schemeClr val="accent1"/>
                </a:solidFill>
              </a:rPr>
              <a:t>Menyumbang</a:t>
            </a:r>
            <a:r>
              <a:rPr lang="en-US" sz="1800" dirty="0">
                <a:solidFill>
                  <a:schemeClr val="accent1"/>
                </a:solidFill>
              </a:rPr>
              <a:t> paling </a:t>
            </a:r>
            <a:r>
              <a:rPr lang="en-US" sz="1800" dirty="0" err="1">
                <a:solidFill>
                  <a:schemeClr val="accent1"/>
                </a:solidFill>
              </a:rPr>
              <a:t>banyak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dalam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dunia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medis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dan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farmasetik</a:t>
            </a:r>
            <a:r>
              <a:rPr lang="en-US" sz="1800" dirty="0" smtClean="0">
                <a:solidFill>
                  <a:schemeClr val="accent1"/>
                </a:solidFill>
              </a:rPr>
              <a:t>.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US" sz="1800" dirty="0">
              <a:solidFill>
                <a:schemeClr val="accent1"/>
              </a:solidFill>
            </a:endParaRP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1800" dirty="0" err="1" smtClean="0">
                <a:solidFill>
                  <a:schemeClr val="accent1"/>
                </a:solidFill>
              </a:rPr>
              <a:t>Penamaan</a:t>
            </a:r>
            <a:r>
              <a:rPr lang="en-US" sz="1800" dirty="0" smtClean="0">
                <a:solidFill>
                  <a:schemeClr val="accent1"/>
                </a:solidFill>
              </a:rPr>
              <a:t> alkaloid </a:t>
            </a:r>
            <a:r>
              <a:rPr lang="en-US" sz="1800" dirty="0" err="1" smtClean="0">
                <a:solidFill>
                  <a:schemeClr val="accent1"/>
                </a:solidFill>
              </a:rPr>
              <a:t>memiliki</a:t>
            </a: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</a:rPr>
              <a:t>akhiran</a:t>
            </a:r>
            <a:r>
              <a:rPr lang="en-US" sz="1800" dirty="0" smtClean="0">
                <a:solidFill>
                  <a:schemeClr val="accent1"/>
                </a:solidFill>
              </a:rPr>
              <a:t> -in</a:t>
            </a:r>
          </a:p>
          <a:p>
            <a:pPr marL="0" indent="0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endParaRPr lang="en-US" sz="1800" dirty="0">
              <a:solidFill>
                <a:schemeClr val="accent1"/>
              </a:solidFill>
            </a:endParaRP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1800" dirty="0" err="1" smtClean="0">
                <a:solidFill>
                  <a:schemeClr val="accent1"/>
                </a:solidFill>
              </a:rPr>
              <a:t>Contoh</a:t>
            </a:r>
            <a:r>
              <a:rPr lang="en-US" sz="1800" dirty="0" smtClean="0">
                <a:solidFill>
                  <a:schemeClr val="accent1"/>
                </a:solidFill>
              </a:rPr>
              <a:t>:  </a:t>
            </a:r>
            <a:r>
              <a:rPr lang="en-US" sz="1800" dirty="0" err="1">
                <a:solidFill>
                  <a:schemeClr val="accent1"/>
                </a:solidFill>
              </a:rPr>
              <a:t>atropin</a:t>
            </a:r>
            <a:r>
              <a:rPr lang="en-US" sz="1800" dirty="0">
                <a:solidFill>
                  <a:schemeClr val="accent1"/>
                </a:solidFill>
              </a:rPr>
              <a:t>, </a:t>
            </a:r>
            <a:r>
              <a:rPr lang="en-US" sz="1800" dirty="0" err="1">
                <a:solidFill>
                  <a:schemeClr val="accent1"/>
                </a:solidFill>
              </a:rPr>
              <a:t>emetin</a:t>
            </a:r>
            <a:r>
              <a:rPr lang="en-US" sz="1800" dirty="0">
                <a:solidFill>
                  <a:schemeClr val="accent1"/>
                </a:solidFill>
              </a:rPr>
              <a:t>, </a:t>
            </a:r>
            <a:r>
              <a:rPr lang="en-US" sz="1800" dirty="0" err="1">
                <a:solidFill>
                  <a:schemeClr val="accent1"/>
                </a:solidFill>
              </a:rPr>
              <a:t>kapsaisin</a:t>
            </a:r>
            <a:r>
              <a:rPr lang="en-US" sz="1800" dirty="0">
                <a:solidFill>
                  <a:schemeClr val="accent1"/>
                </a:solidFill>
              </a:rPr>
              <a:t>, </a:t>
            </a:r>
            <a:r>
              <a:rPr lang="en-US" sz="1800" dirty="0" err="1">
                <a:solidFill>
                  <a:schemeClr val="accent1"/>
                </a:solidFill>
              </a:rPr>
              <a:t>kokain</a:t>
            </a:r>
            <a:r>
              <a:rPr lang="en-US" sz="1800" dirty="0">
                <a:solidFill>
                  <a:schemeClr val="accent1"/>
                </a:solidFill>
              </a:rPr>
              <a:t>, </a:t>
            </a:r>
            <a:r>
              <a:rPr lang="en-US" sz="1800" dirty="0" err="1">
                <a:solidFill>
                  <a:schemeClr val="accent1"/>
                </a:solidFill>
              </a:rPr>
              <a:t>morfin</a:t>
            </a:r>
            <a:r>
              <a:rPr lang="en-US" sz="1800" dirty="0">
                <a:solidFill>
                  <a:schemeClr val="accent1"/>
                </a:solidFill>
              </a:rPr>
              <a:t>, </a:t>
            </a:r>
            <a:r>
              <a:rPr lang="en-US" sz="1800" dirty="0" err="1">
                <a:solidFill>
                  <a:schemeClr val="accent1"/>
                </a:solidFill>
              </a:rPr>
              <a:t>kuinin</a:t>
            </a:r>
            <a:r>
              <a:rPr lang="en-US" sz="1800" dirty="0">
                <a:solidFill>
                  <a:schemeClr val="accent1"/>
                </a:solidFill>
              </a:rPr>
              <a:t>, </a:t>
            </a:r>
            <a:r>
              <a:rPr lang="en-US" sz="1800" dirty="0" err="1">
                <a:solidFill>
                  <a:schemeClr val="accent1"/>
                </a:solidFill>
              </a:rPr>
              <a:t>metilsantin</a:t>
            </a:r>
            <a:r>
              <a:rPr lang="en-US" sz="1800" dirty="0">
                <a:solidFill>
                  <a:schemeClr val="accent1"/>
                </a:solidFill>
              </a:rPr>
              <a:t> (</a:t>
            </a:r>
            <a:r>
              <a:rPr lang="en-US" sz="1800" dirty="0" err="1">
                <a:solidFill>
                  <a:schemeClr val="accent1"/>
                </a:solidFill>
              </a:rPr>
              <a:t>seperti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kafein</a:t>
            </a:r>
            <a:r>
              <a:rPr lang="en-US" sz="1800" dirty="0">
                <a:solidFill>
                  <a:schemeClr val="accent1"/>
                </a:solidFill>
              </a:rPr>
              <a:t> &amp; </a:t>
            </a:r>
            <a:r>
              <a:rPr lang="en-US" sz="1800" dirty="0" err="1">
                <a:solidFill>
                  <a:schemeClr val="accent1"/>
                </a:solidFill>
              </a:rPr>
              <a:t>teofilin</a:t>
            </a:r>
            <a:r>
              <a:rPr lang="en-US" sz="1800" dirty="0">
                <a:solidFill>
                  <a:schemeClr val="accent1"/>
                </a:solidFill>
              </a:rPr>
              <a:t>), </a:t>
            </a:r>
            <a:r>
              <a:rPr lang="en-US" sz="1800" dirty="0" err="1">
                <a:solidFill>
                  <a:schemeClr val="accent1"/>
                </a:solidFill>
              </a:rPr>
              <a:t>striknin</a:t>
            </a:r>
            <a:r>
              <a:rPr lang="en-US" sz="1800" dirty="0">
                <a:solidFill>
                  <a:schemeClr val="accent1"/>
                </a:solidFill>
              </a:rPr>
              <a:t>, </a:t>
            </a:r>
            <a:r>
              <a:rPr lang="en-US" sz="1800" dirty="0" err="1">
                <a:solidFill>
                  <a:schemeClr val="accent1"/>
                </a:solidFill>
              </a:rPr>
              <a:t>dan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nikotin</a:t>
            </a:r>
            <a:r>
              <a:rPr lang="en-US" sz="1800" dirty="0">
                <a:solidFill>
                  <a:schemeClr val="accent1"/>
                </a:solidFill>
              </a:rPr>
              <a:t>.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US" sz="1800" dirty="0">
              <a:solidFill>
                <a:schemeClr val="accent1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88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65843" y="437880"/>
            <a:ext cx="7965072" cy="6278451"/>
          </a:xfrm>
          <a:prstGeom prst="rect">
            <a:avLst/>
          </a:prstGeom>
          <a:gradFill rotWithShape="0">
            <a:gsLst>
              <a:gs pos="0">
                <a:srgbClr val="92D050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280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buNone/>
            </a:pPr>
            <a:endParaRPr lang="en-US" sz="24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1"/>
                </a:solidFill>
              </a:rPr>
              <a:t>PENGGOLONGAN ALKALOID (1)</a:t>
            </a:r>
            <a:endParaRPr lang="en-US" sz="24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1"/>
                </a:solidFill>
              </a:rPr>
              <a:t>_________________________________________</a:t>
            </a:r>
            <a:endParaRPr lang="en-US" sz="2400" dirty="0">
              <a:solidFill>
                <a:schemeClr val="accent1"/>
              </a:solidFill>
            </a:endParaRPr>
          </a:p>
          <a:p>
            <a:pPr marL="0" indent="0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n-US" sz="2000" b="1" dirty="0" err="1" smtClean="0">
                <a:solidFill>
                  <a:schemeClr val="accent1"/>
                </a:solidFill>
              </a:rPr>
              <a:t>Penggolongan</a:t>
            </a:r>
            <a:r>
              <a:rPr lang="en-US" sz="2000" b="1" dirty="0" smtClean="0">
                <a:solidFill>
                  <a:schemeClr val="accent1"/>
                </a:solidFill>
              </a:rPr>
              <a:t> alkaloid </a:t>
            </a:r>
            <a:r>
              <a:rPr lang="en-US" sz="2000" b="1" dirty="0" err="1" smtClean="0">
                <a:solidFill>
                  <a:schemeClr val="accent1"/>
                </a:solidFill>
              </a:rPr>
              <a:t>menurut</a:t>
            </a:r>
            <a:r>
              <a:rPr lang="en-US" sz="2000" b="1" dirty="0" smtClean="0">
                <a:solidFill>
                  <a:schemeClr val="accent1"/>
                </a:solidFill>
              </a:rPr>
              <a:t> </a:t>
            </a:r>
            <a:r>
              <a:rPr lang="en-US" sz="2000" b="1" dirty="0" err="1" smtClean="0">
                <a:solidFill>
                  <a:schemeClr val="accent1"/>
                </a:solidFill>
              </a:rPr>
              <a:t>Hegnauer</a:t>
            </a:r>
            <a:r>
              <a:rPr lang="en-US" sz="2000" dirty="0" smtClean="0">
                <a:solidFill>
                  <a:schemeClr val="accent1"/>
                </a:solidFill>
              </a:rPr>
              <a:t>	</a:t>
            </a:r>
          </a:p>
          <a:p>
            <a:pPr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1800" dirty="0" smtClean="0">
                <a:solidFill>
                  <a:schemeClr val="accent1"/>
                </a:solidFill>
              </a:rPr>
              <a:t>Alkaloid </a:t>
            </a:r>
            <a:r>
              <a:rPr lang="en-US" sz="1800" dirty="0" err="1">
                <a:solidFill>
                  <a:schemeClr val="accent1"/>
                </a:solidFill>
              </a:rPr>
              <a:t>Sesungguhnya</a:t>
            </a:r>
            <a:r>
              <a:rPr lang="en-US" sz="1800" dirty="0">
                <a:solidFill>
                  <a:schemeClr val="accent1"/>
                </a:solidFill>
              </a:rPr>
              <a:t/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 err="1" smtClean="0">
                <a:solidFill>
                  <a:schemeClr val="accent1"/>
                </a:solidFill>
              </a:rPr>
              <a:t>Bersifat</a:t>
            </a: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racun</a:t>
            </a:r>
            <a:r>
              <a:rPr lang="en-US" sz="1800" dirty="0">
                <a:solidFill>
                  <a:schemeClr val="accent1"/>
                </a:solidFill>
              </a:rPr>
              <a:t>, </a:t>
            </a:r>
            <a:r>
              <a:rPr lang="en-US" sz="1800" dirty="0" err="1" smtClean="0">
                <a:solidFill>
                  <a:schemeClr val="accent1"/>
                </a:solidFill>
              </a:rPr>
              <a:t>menunjukkan</a:t>
            </a: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aktivitas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</a:rPr>
              <a:t>fisiologi</a:t>
            </a: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r>
              <a:rPr lang="en-US" sz="1800" dirty="0">
                <a:solidFill>
                  <a:schemeClr val="accent1"/>
                </a:solidFill>
              </a:rPr>
              <a:t>yang </a:t>
            </a:r>
            <a:r>
              <a:rPr lang="en-US" sz="1800" dirty="0" err="1">
                <a:solidFill>
                  <a:schemeClr val="accent1"/>
                </a:solidFill>
              </a:rPr>
              <a:t>luas</a:t>
            </a:r>
            <a:r>
              <a:rPr lang="en-US" sz="1800" dirty="0" smtClean="0">
                <a:solidFill>
                  <a:schemeClr val="accent1"/>
                </a:solidFill>
              </a:rPr>
              <a:t>, </a:t>
            </a:r>
            <a:r>
              <a:rPr lang="en-US" sz="1800" dirty="0" err="1" smtClean="0">
                <a:solidFill>
                  <a:schemeClr val="accent1"/>
                </a:solidFill>
              </a:rPr>
              <a:t>umumnya</a:t>
            </a: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</a:rPr>
              <a:t>mengandung</a:t>
            </a:r>
            <a:r>
              <a:rPr lang="en-US" sz="1800" dirty="0" smtClean="0">
                <a:solidFill>
                  <a:schemeClr val="accent1"/>
                </a:solidFill>
              </a:rPr>
              <a:t> atom Nitrogen </a:t>
            </a:r>
            <a:r>
              <a:rPr lang="en-US" sz="1800" dirty="0" err="1">
                <a:solidFill>
                  <a:schemeClr val="accent1"/>
                </a:solidFill>
              </a:rPr>
              <a:t>dalam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cincin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heterosiklik</a:t>
            </a:r>
            <a:r>
              <a:rPr lang="en-US" sz="1800" dirty="0">
                <a:solidFill>
                  <a:schemeClr val="accent1"/>
                </a:solidFill>
              </a:rPr>
              <a:t>, </a:t>
            </a:r>
            <a:r>
              <a:rPr lang="en-US" sz="1800" dirty="0" err="1">
                <a:solidFill>
                  <a:schemeClr val="accent1"/>
                </a:solidFill>
              </a:rPr>
              <a:t>diturunkan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dari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asam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smtClean="0">
                <a:solidFill>
                  <a:schemeClr val="accent1"/>
                </a:solidFill>
              </a:rPr>
              <a:t>amino.</a:t>
            </a:r>
          </a:p>
          <a:p>
            <a:pPr marL="0" indent="0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endParaRPr lang="en-US" sz="1800" dirty="0" smtClean="0">
              <a:solidFill>
                <a:schemeClr val="accent1"/>
              </a:solidFill>
            </a:endParaRPr>
          </a:p>
          <a:p>
            <a:pPr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1800" dirty="0" err="1" smtClean="0">
                <a:solidFill>
                  <a:schemeClr val="accent1"/>
                </a:solidFill>
              </a:rPr>
              <a:t>Protoalkaloid</a:t>
            </a:r>
            <a:r>
              <a:rPr lang="en-US" sz="1800" dirty="0">
                <a:solidFill>
                  <a:schemeClr val="accent1"/>
                </a:solidFill>
              </a:rPr>
              <a:t/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 err="1">
                <a:solidFill>
                  <a:schemeClr val="accent1"/>
                </a:solidFill>
              </a:rPr>
              <a:t>Protoalkaloid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merupakan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amin</a:t>
            </a:r>
            <a:r>
              <a:rPr lang="en-US" sz="1800" dirty="0">
                <a:solidFill>
                  <a:schemeClr val="accent1"/>
                </a:solidFill>
              </a:rPr>
              <a:t> yang </a:t>
            </a:r>
            <a:r>
              <a:rPr lang="en-US" sz="1800" dirty="0" err="1">
                <a:solidFill>
                  <a:schemeClr val="accent1"/>
                </a:solidFill>
              </a:rPr>
              <a:t>relatif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sederhana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</a:rPr>
              <a:t>dimana</a:t>
            </a:r>
            <a:r>
              <a:rPr lang="en-US" sz="1800" dirty="0" smtClean="0">
                <a:solidFill>
                  <a:schemeClr val="accent1"/>
                </a:solidFill>
              </a:rPr>
              <a:t> atom </a:t>
            </a:r>
            <a:r>
              <a:rPr lang="en-US" sz="1800" dirty="0">
                <a:solidFill>
                  <a:schemeClr val="accent1"/>
                </a:solidFill>
              </a:rPr>
              <a:t>nitrogen </a:t>
            </a: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tidak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terdapat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dalam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cincin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</a:rPr>
              <a:t>heterosiklik</a:t>
            </a:r>
            <a:r>
              <a:rPr lang="en-US" sz="1800" dirty="0" smtClean="0">
                <a:solidFill>
                  <a:schemeClr val="accent1"/>
                </a:solidFill>
              </a:rPr>
              <a:t>, </a:t>
            </a:r>
            <a:r>
              <a:rPr lang="en-US" sz="1800" dirty="0" err="1" smtClean="0">
                <a:solidFill>
                  <a:schemeClr val="accent1"/>
                </a:solidFill>
              </a:rPr>
              <a:t>diturunkan</a:t>
            </a: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</a:rPr>
              <a:t>dari</a:t>
            </a: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</a:rPr>
              <a:t>asam</a:t>
            </a:r>
            <a:r>
              <a:rPr lang="en-US" sz="1800" dirty="0" smtClean="0">
                <a:solidFill>
                  <a:schemeClr val="accent1"/>
                </a:solidFill>
              </a:rPr>
              <a:t> amino.</a:t>
            </a:r>
          </a:p>
          <a:p>
            <a:pPr marL="0" indent="0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endParaRPr lang="en-US" sz="1800" dirty="0" smtClean="0">
              <a:solidFill>
                <a:schemeClr val="accent1"/>
              </a:solidFill>
            </a:endParaRPr>
          </a:p>
          <a:p>
            <a:pPr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1800" dirty="0" err="1" smtClean="0">
                <a:solidFill>
                  <a:schemeClr val="accent1"/>
                </a:solidFill>
              </a:rPr>
              <a:t>Pseudoalkaloid</a:t>
            </a:r>
            <a:r>
              <a:rPr lang="en-US" sz="1800" dirty="0">
                <a:solidFill>
                  <a:schemeClr val="accent1"/>
                </a:solidFill>
              </a:rPr>
              <a:t/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 err="1">
                <a:solidFill>
                  <a:schemeClr val="accent1"/>
                </a:solidFill>
              </a:rPr>
              <a:t>Pseudoalkaloid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tidak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diturunkan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dari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prekursor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asam</a:t>
            </a:r>
            <a:r>
              <a:rPr lang="en-US" sz="1800" dirty="0">
                <a:solidFill>
                  <a:schemeClr val="accent1"/>
                </a:solidFill>
              </a:rPr>
              <a:t> amino. </a:t>
            </a:r>
            <a:r>
              <a:rPr lang="en-US" sz="1800" dirty="0" smtClean="0">
                <a:solidFill>
                  <a:schemeClr val="accent1"/>
                </a:solidFill>
              </a:rPr>
              <a:t>Ada </a:t>
            </a:r>
            <a:r>
              <a:rPr lang="en-US" sz="1800" dirty="0" err="1">
                <a:solidFill>
                  <a:schemeClr val="accent1"/>
                </a:solidFill>
              </a:rPr>
              <a:t>dua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seri</a:t>
            </a:r>
            <a:r>
              <a:rPr lang="en-US" sz="1800" dirty="0">
                <a:solidFill>
                  <a:schemeClr val="accent1"/>
                </a:solidFill>
              </a:rPr>
              <a:t> alkaloid yang </a:t>
            </a:r>
            <a:r>
              <a:rPr lang="en-US" sz="1800" dirty="0" err="1">
                <a:solidFill>
                  <a:schemeClr val="accent1"/>
                </a:solidFill>
              </a:rPr>
              <a:t>penting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dalam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khas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ini</a:t>
            </a:r>
            <a:r>
              <a:rPr lang="en-US" sz="1800" dirty="0">
                <a:solidFill>
                  <a:schemeClr val="accent1"/>
                </a:solidFill>
              </a:rPr>
              <a:t>, </a:t>
            </a:r>
            <a:r>
              <a:rPr lang="en-US" sz="1800" dirty="0" err="1">
                <a:solidFill>
                  <a:schemeClr val="accent1"/>
                </a:solidFill>
              </a:rPr>
              <a:t>yaitu</a:t>
            </a:r>
            <a:r>
              <a:rPr lang="en-US" sz="1800" dirty="0">
                <a:solidFill>
                  <a:schemeClr val="accent1"/>
                </a:solidFill>
              </a:rPr>
              <a:t> alkaloid steroidal (</a:t>
            </a:r>
            <a:r>
              <a:rPr lang="en-US" sz="1800" dirty="0" err="1">
                <a:solidFill>
                  <a:schemeClr val="accent1"/>
                </a:solidFill>
              </a:rPr>
              <a:t>contoh</a:t>
            </a:r>
            <a:r>
              <a:rPr lang="en-US" sz="1800" dirty="0">
                <a:solidFill>
                  <a:schemeClr val="accent1"/>
                </a:solidFill>
              </a:rPr>
              <a:t>: </a:t>
            </a:r>
            <a:r>
              <a:rPr lang="en-US" sz="1800" dirty="0" err="1">
                <a:solidFill>
                  <a:schemeClr val="accent1"/>
                </a:solidFill>
              </a:rPr>
              <a:t>konessin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dan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purin</a:t>
            </a:r>
            <a:r>
              <a:rPr lang="en-US" sz="1800" dirty="0">
                <a:solidFill>
                  <a:schemeClr val="accent1"/>
                </a:solidFill>
              </a:rPr>
              <a:t> (</a:t>
            </a:r>
            <a:r>
              <a:rPr lang="en-US" sz="1800" dirty="0" err="1">
                <a:solidFill>
                  <a:schemeClr val="accent1"/>
                </a:solidFill>
              </a:rPr>
              <a:t>kaffein</a:t>
            </a:r>
            <a:r>
              <a:rPr lang="en-US" sz="1800" dirty="0" smtClean="0">
                <a:solidFill>
                  <a:schemeClr val="accent1"/>
                </a:solidFill>
              </a:rPr>
              <a:t>).</a:t>
            </a:r>
            <a:r>
              <a:rPr lang="en-US" sz="2000" dirty="0" smtClean="0">
                <a:solidFill>
                  <a:schemeClr val="accent1"/>
                </a:solidFill>
              </a:rPr>
              <a:t>			</a:t>
            </a: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18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75691" y="579549"/>
            <a:ext cx="7965072" cy="5761198"/>
          </a:xfrm>
          <a:prstGeom prst="rect">
            <a:avLst/>
          </a:prstGeom>
          <a:gradFill rotWithShape="0">
            <a:gsLst>
              <a:gs pos="0">
                <a:srgbClr val="92D050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280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buNone/>
            </a:pPr>
            <a:endParaRPr lang="en-US" sz="24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1"/>
                </a:solidFill>
              </a:rPr>
              <a:t>PENGGOLONGAN ALKALOID (2)</a:t>
            </a:r>
            <a:endParaRPr lang="en-US" sz="24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1"/>
                </a:solidFill>
              </a:rPr>
              <a:t>_________________________________________</a:t>
            </a:r>
            <a:endParaRPr lang="en-US" sz="2400" dirty="0">
              <a:solidFill>
                <a:schemeClr val="accent1"/>
              </a:solidFill>
            </a:endParaRP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000" dirty="0" err="1" smtClean="0">
                <a:solidFill>
                  <a:schemeClr val="accent1"/>
                </a:solidFill>
              </a:rPr>
              <a:t>Penggolongan</a:t>
            </a:r>
            <a:r>
              <a:rPr lang="en-US" sz="2000" dirty="0" smtClean="0">
                <a:solidFill>
                  <a:schemeClr val="accent1"/>
                </a:solidFill>
              </a:rPr>
              <a:t> alkaloid </a:t>
            </a:r>
            <a:r>
              <a:rPr lang="en-US" sz="2000" dirty="0" err="1" smtClean="0">
                <a:solidFill>
                  <a:schemeClr val="accent1"/>
                </a:solidFill>
              </a:rPr>
              <a:t>berdasarkan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</a:rPr>
              <a:t>letak</a:t>
            </a:r>
            <a:r>
              <a:rPr lang="en-US" sz="2000" dirty="0" smtClean="0">
                <a:solidFill>
                  <a:schemeClr val="accent1"/>
                </a:solidFill>
              </a:rPr>
              <a:t> atom Nitrogen </a:t>
            </a:r>
            <a:r>
              <a:rPr lang="en-US" sz="2000" dirty="0" err="1" smtClean="0">
                <a:solidFill>
                  <a:schemeClr val="accent1"/>
                </a:solidFill>
              </a:rPr>
              <a:t>pada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</a:rPr>
              <a:t>pada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</a:rPr>
              <a:t>cincin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</a:rPr>
              <a:t>karbonnya</a:t>
            </a:r>
            <a:r>
              <a:rPr lang="en-US" sz="2000" dirty="0" smtClean="0">
                <a:solidFill>
                  <a:schemeClr val="accent1"/>
                </a:solidFill>
              </a:rPr>
              <a:t>.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US" sz="2000" dirty="0" smtClean="0">
              <a:solidFill>
                <a:schemeClr val="accent1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endParaRPr lang="en-US" sz="2000" dirty="0" smtClean="0">
              <a:solidFill>
                <a:schemeClr val="accent1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sz="2000" dirty="0" smtClean="0">
                <a:solidFill>
                  <a:schemeClr val="accent1"/>
                </a:solidFill>
              </a:rPr>
              <a:t>					</a:t>
            </a: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3816" y="2391606"/>
            <a:ext cx="3654746" cy="3794593"/>
          </a:xfrm>
          <a:noFill/>
        </p:spPr>
      </p:pic>
    </p:spTree>
    <p:extLst>
      <p:ext uri="{BB962C8B-B14F-4D97-AF65-F5344CB8AC3E}">
        <p14:creationId xmlns:p14="http://schemas.microsoft.com/office/powerpoint/2010/main" val="274435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75691" y="283335"/>
            <a:ext cx="7965072" cy="6413680"/>
          </a:xfrm>
          <a:prstGeom prst="rect">
            <a:avLst/>
          </a:prstGeom>
          <a:gradFill rotWithShape="0">
            <a:gsLst>
              <a:gs pos="0">
                <a:srgbClr val="92D050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280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 2" panose="05020102010507070707" pitchFamily="18" charset="2"/>
              <a:buNone/>
            </a:pPr>
            <a:r>
              <a:rPr lang="en-US" sz="2000" b="1" dirty="0" err="1" smtClean="0">
                <a:solidFill>
                  <a:schemeClr val="accent1"/>
                </a:solidFill>
              </a:rPr>
              <a:t>Contoh-contoh</a:t>
            </a:r>
            <a:r>
              <a:rPr lang="en-US" sz="2000" b="1" dirty="0" smtClean="0">
                <a:solidFill>
                  <a:schemeClr val="accent1"/>
                </a:solidFill>
              </a:rPr>
              <a:t> Alkaloid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2000" dirty="0" smtClean="0">
                <a:solidFill>
                  <a:schemeClr val="accent1"/>
                </a:solidFill>
              </a:rPr>
              <a:t>_________________________________________________________</a:t>
            </a:r>
          </a:p>
          <a:p>
            <a:pPr>
              <a:buFont typeface="Wingdings 2" panose="05020102010507070707" pitchFamily="18" charset="2"/>
              <a:buNone/>
            </a:pPr>
            <a:endParaRPr lang="en-US" sz="2000" dirty="0">
              <a:solidFill>
                <a:schemeClr val="accent1"/>
              </a:solidFill>
            </a:endParaRPr>
          </a:p>
          <a:p>
            <a:pPr marL="0" indent="0" eaLnBrk="1" hangingPunct="1">
              <a:buNone/>
            </a:pPr>
            <a:endParaRPr lang="en-US" sz="20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848011"/>
              </p:ext>
            </p:extLst>
          </p:nvPr>
        </p:nvGraphicFramePr>
        <p:xfrm>
          <a:off x="966296" y="1164298"/>
          <a:ext cx="7379216" cy="543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7813"/>
                <a:gridCol w="2221795"/>
                <a:gridCol w="1732017"/>
                <a:gridCol w="1957591"/>
              </a:tblGrid>
              <a:tr h="119345">
                <a:tc>
                  <a:txBody>
                    <a:bodyPr/>
                    <a:lstStyle/>
                    <a:p>
                      <a:r>
                        <a:rPr lang="en-US" sz="1200" b="1" dirty="0" err="1" smtClean="0"/>
                        <a:t>Golongan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err="1" smtClean="0"/>
                        <a:t>Contoh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err="1" smtClean="0"/>
                        <a:t>Sumber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err="1" smtClean="0"/>
                        <a:t>Penggunann</a:t>
                      </a:r>
                      <a:endParaRPr lang="en-US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err="1" smtClean="0"/>
                        <a:t>Imidazol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err="1" smtClean="0"/>
                        <a:t>Kolkhisin</a:t>
                      </a:r>
                      <a:r>
                        <a:rPr lang="en-US" sz="1200" b="1" dirty="0" smtClean="0"/>
                        <a:t>//</a:t>
                      </a:r>
                      <a:r>
                        <a:rPr lang="en-US" sz="1200" b="1" dirty="0" err="1" smtClean="0"/>
                        <a:t>efedrin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err="1" smtClean="0"/>
                        <a:t>Kolchisum</a:t>
                      </a:r>
                      <a:r>
                        <a:rPr lang="en-US" sz="1200" b="1" dirty="0" smtClean="0"/>
                        <a:t>//</a:t>
                      </a:r>
                      <a:r>
                        <a:rPr lang="en-US" sz="1200" b="1" dirty="0" err="1" smtClean="0"/>
                        <a:t>efedra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baseline="0" dirty="0" err="1" smtClean="0"/>
                        <a:t>Asam</a:t>
                      </a:r>
                      <a:r>
                        <a:rPr lang="en-US" sz="1200" b="1" baseline="0" dirty="0" smtClean="0"/>
                        <a:t> </a:t>
                      </a:r>
                      <a:r>
                        <a:rPr lang="en-US" sz="1200" b="1" baseline="0" dirty="0" err="1" smtClean="0"/>
                        <a:t>urat</a:t>
                      </a:r>
                      <a:r>
                        <a:rPr lang="en-US" sz="1200" b="1" baseline="0" dirty="0" smtClean="0"/>
                        <a:t>//</a:t>
                      </a:r>
                      <a:r>
                        <a:rPr lang="en-US" sz="1200" b="1" baseline="0" dirty="0" err="1" smtClean="0"/>
                        <a:t>simpatomimetik</a:t>
                      </a:r>
                      <a:endParaRPr lang="en-US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err="1" smtClean="0"/>
                        <a:t>Indol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err="1" smtClean="0"/>
                        <a:t>Ergotamin</a:t>
                      </a:r>
                      <a:r>
                        <a:rPr lang="en-US" sz="1200" b="1" dirty="0" smtClean="0"/>
                        <a:t>//reserpine//</a:t>
                      </a:r>
                      <a:r>
                        <a:rPr lang="en-US" sz="1200" b="1" dirty="0" err="1" smtClean="0"/>
                        <a:t>vinkristrin</a:t>
                      </a:r>
                      <a:r>
                        <a:rPr lang="en-US" sz="1200" b="1" dirty="0" smtClean="0"/>
                        <a:t>//</a:t>
                      </a:r>
                      <a:r>
                        <a:rPr lang="en-US" sz="1200" b="1" dirty="0" err="1" smtClean="0"/>
                        <a:t>yohimbin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i="1" dirty="0" err="1" smtClean="0"/>
                        <a:t>C.purpurea</a:t>
                      </a:r>
                      <a:r>
                        <a:rPr lang="en-US" sz="1200" b="1" dirty="0" smtClean="0"/>
                        <a:t>//</a:t>
                      </a:r>
                      <a:r>
                        <a:rPr lang="en-US" sz="1200" b="1" i="1" dirty="0" err="1" smtClean="0"/>
                        <a:t>R.serpentine</a:t>
                      </a:r>
                      <a:r>
                        <a:rPr lang="en-US" sz="1200" b="1" dirty="0" smtClean="0"/>
                        <a:t>//</a:t>
                      </a:r>
                      <a:r>
                        <a:rPr lang="en-US" sz="1200" b="1" i="1" dirty="0" err="1" smtClean="0"/>
                        <a:t>C.roseus</a:t>
                      </a:r>
                      <a:r>
                        <a:rPr lang="en-US" sz="1200" b="1" i="1" dirty="0" smtClean="0"/>
                        <a:t>//</a:t>
                      </a:r>
                      <a:r>
                        <a:rPr lang="en-US" sz="1200" b="1" i="1" dirty="0" err="1" smtClean="0"/>
                        <a:t>yohimbe</a:t>
                      </a:r>
                      <a:endParaRPr lang="en-US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err="1" smtClean="0"/>
                        <a:t>Migrain</a:t>
                      </a:r>
                      <a:r>
                        <a:rPr lang="en-US" sz="1200" b="1" dirty="0" smtClean="0"/>
                        <a:t>//</a:t>
                      </a:r>
                      <a:r>
                        <a:rPr lang="en-US" sz="1200" b="1" dirty="0" err="1" smtClean="0"/>
                        <a:t>hipertensi</a:t>
                      </a:r>
                      <a:r>
                        <a:rPr lang="en-US" sz="1200" b="1" dirty="0" smtClean="0"/>
                        <a:t>///leukemia//</a:t>
                      </a:r>
                      <a:r>
                        <a:rPr lang="en-US" sz="1200" b="1" dirty="0" err="1" smtClean="0"/>
                        <a:t>aprodisiak</a:t>
                      </a:r>
                      <a:endParaRPr lang="en-US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err="1" smtClean="0"/>
                        <a:t>Isokuinolon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err="1" smtClean="0"/>
                        <a:t>Berberin</a:t>
                      </a:r>
                      <a:r>
                        <a:rPr lang="en-US" sz="1200" b="1" dirty="0" smtClean="0"/>
                        <a:t>//</a:t>
                      </a:r>
                      <a:r>
                        <a:rPr lang="en-US" sz="1200" b="1" dirty="0" err="1" smtClean="0"/>
                        <a:t>emetin</a:t>
                      </a:r>
                      <a:r>
                        <a:rPr lang="en-US" sz="1200" b="1" dirty="0" smtClean="0"/>
                        <a:t>//</a:t>
                      </a:r>
                      <a:r>
                        <a:rPr lang="en-US" sz="1200" b="1" dirty="0" err="1" smtClean="0"/>
                        <a:t>morfin</a:t>
                      </a:r>
                      <a:r>
                        <a:rPr lang="en-US" sz="1200" b="1" dirty="0" smtClean="0"/>
                        <a:t>//</a:t>
                      </a:r>
                      <a:r>
                        <a:rPr lang="en-US" sz="1200" b="1" dirty="0" err="1" smtClean="0"/>
                        <a:t>kodein</a:t>
                      </a:r>
                      <a:r>
                        <a:rPr lang="en-US" sz="1200" b="1" dirty="0" smtClean="0"/>
                        <a:t>//</a:t>
                      </a:r>
                      <a:r>
                        <a:rPr lang="en-US" sz="1200" b="1" dirty="0" err="1" smtClean="0"/>
                        <a:t>papaverin</a:t>
                      </a:r>
                      <a:endParaRPr lang="en-US" sz="1200" b="1" dirty="0" smtClean="0"/>
                    </a:p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err="1" smtClean="0"/>
                        <a:t>Berberis</a:t>
                      </a:r>
                      <a:r>
                        <a:rPr lang="en-US" sz="1200" b="1" dirty="0" smtClean="0"/>
                        <a:t>//</a:t>
                      </a:r>
                      <a:r>
                        <a:rPr lang="en-US" sz="1200" b="1" dirty="0" err="1" smtClean="0"/>
                        <a:t>Cephaelis</a:t>
                      </a:r>
                      <a:r>
                        <a:rPr lang="en-US" sz="1200" b="1" dirty="0" smtClean="0"/>
                        <a:t>//</a:t>
                      </a:r>
                      <a:r>
                        <a:rPr lang="en-US" sz="1200" b="1" dirty="0" err="1" smtClean="0"/>
                        <a:t>P.somnivorum</a:t>
                      </a:r>
                      <a:r>
                        <a:rPr lang="en-US" sz="1200" b="1" dirty="0" smtClean="0"/>
                        <a:t>//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err="1" smtClean="0"/>
                        <a:t>Diare</a:t>
                      </a:r>
                      <a:r>
                        <a:rPr lang="en-US" sz="1200" b="1" dirty="0" smtClean="0"/>
                        <a:t>//</a:t>
                      </a:r>
                      <a:r>
                        <a:rPr lang="en-US" sz="1200" b="1" dirty="0" err="1" smtClean="0"/>
                        <a:t>muntah</a:t>
                      </a:r>
                      <a:r>
                        <a:rPr lang="en-US" sz="1200" b="1" dirty="0" smtClean="0"/>
                        <a:t>//</a:t>
                      </a:r>
                      <a:r>
                        <a:rPr lang="en-US" sz="1200" b="1" baseline="0" dirty="0" smtClean="0"/>
                        <a:t>//</a:t>
                      </a:r>
                      <a:r>
                        <a:rPr lang="en-US" sz="1200" b="1" baseline="0" dirty="0" err="1" smtClean="0"/>
                        <a:t>narkotika</a:t>
                      </a:r>
                      <a:endParaRPr lang="en-US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err="1" smtClean="0"/>
                        <a:t>Piperidin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err="1" smtClean="0"/>
                        <a:t>Piperidin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err="1" smtClean="0"/>
                        <a:t>Lada</a:t>
                      </a:r>
                      <a:r>
                        <a:rPr lang="en-US" sz="1200" b="1" baseline="0" dirty="0" smtClean="0"/>
                        <a:t> </a:t>
                      </a:r>
                      <a:r>
                        <a:rPr lang="en-US" sz="1200" b="1" baseline="0" dirty="0" err="1" smtClean="0"/>
                        <a:t>hitam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err="1" smtClean="0"/>
                        <a:t>Stimulan</a:t>
                      </a:r>
                      <a:endParaRPr lang="en-US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err="1" smtClean="0"/>
                        <a:t>Purin</a:t>
                      </a:r>
                      <a:r>
                        <a:rPr lang="en-US" sz="1200" b="1" dirty="0" smtClean="0"/>
                        <a:t>/</a:t>
                      </a:r>
                      <a:r>
                        <a:rPr lang="en-US" sz="1200" b="1" dirty="0" err="1" smtClean="0"/>
                        <a:t>xantin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err="1" smtClean="0"/>
                        <a:t>Kafein</a:t>
                      </a:r>
                      <a:r>
                        <a:rPr lang="en-US" sz="1200" b="1" dirty="0" smtClean="0"/>
                        <a:t>//</a:t>
                      </a:r>
                      <a:r>
                        <a:rPr lang="en-US" sz="1200" b="1" dirty="0" err="1" smtClean="0"/>
                        <a:t>teofilin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Kopi//</a:t>
                      </a:r>
                      <a:r>
                        <a:rPr lang="en-US" sz="1200" b="1" dirty="0" err="1" smtClean="0"/>
                        <a:t>teh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err="1" smtClean="0"/>
                        <a:t>Stimulan</a:t>
                      </a:r>
                      <a:r>
                        <a:rPr lang="en-US" sz="1200" b="1" dirty="0" smtClean="0"/>
                        <a:t>//</a:t>
                      </a:r>
                      <a:r>
                        <a:rPr lang="en-US" sz="1200" b="1" dirty="0" err="1" smtClean="0"/>
                        <a:t>asma</a:t>
                      </a:r>
                      <a:endParaRPr lang="en-US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err="1" smtClean="0"/>
                        <a:t>Piridin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err="1" smtClean="0"/>
                        <a:t>Nikotin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err="1" smtClean="0"/>
                        <a:t>Tembakau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err="1" smtClean="0"/>
                        <a:t>Stimulan</a:t>
                      </a:r>
                      <a:endParaRPr lang="en-US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err="1" smtClean="0"/>
                        <a:t>Pirolidin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err="1" smtClean="0"/>
                        <a:t>Kokain</a:t>
                      </a:r>
                      <a:r>
                        <a:rPr lang="en-US" sz="1200" b="1" dirty="0" smtClean="0"/>
                        <a:t>//</a:t>
                      </a:r>
                      <a:r>
                        <a:rPr lang="en-US" sz="1200" b="1" dirty="0" err="1" smtClean="0"/>
                        <a:t>tropan</a:t>
                      </a:r>
                      <a:r>
                        <a:rPr lang="en-US" sz="1200" b="1" baseline="0" dirty="0" smtClean="0"/>
                        <a:t> (</a:t>
                      </a:r>
                      <a:r>
                        <a:rPr lang="en-US" sz="1200" b="1" baseline="0" dirty="0" err="1" smtClean="0"/>
                        <a:t>atropin</a:t>
                      </a:r>
                      <a:r>
                        <a:rPr lang="en-US" sz="1200" b="1" baseline="0" dirty="0" smtClean="0"/>
                        <a:t>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err="1" smtClean="0"/>
                        <a:t>Tanaman</a:t>
                      </a:r>
                      <a:r>
                        <a:rPr lang="en-US" sz="1200" b="1" baseline="0" dirty="0" smtClean="0"/>
                        <a:t> </a:t>
                      </a:r>
                      <a:r>
                        <a:rPr lang="en-US" sz="1200" b="1" baseline="0" dirty="0" err="1" smtClean="0"/>
                        <a:t>koka</a:t>
                      </a:r>
                      <a:r>
                        <a:rPr lang="en-US" sz="1200" b="1" baseline="0" dirty="0" smtClean="0"/>
                        <a:t>//</a:t>
                      </a:r>
                      <a:r>
                        <a:rPr lang="en-US" sz="1200" b="1" baseline="0" dirty="0" err="1" smtClean="0"/>
                        <a:t>belladona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err="1" smtClean="0"/>
                        <a:t>Anastesi</a:t>
                      </a:r>
                      <a:r>
                        <a:rPr lang="en-US" sz="1200" b="1" dirty="0" smtClean="0"/>
                        <a:t>, stimulant//</a:t>
                      </a:r>
                      <a:r>
                        <a:rPr lang="en-US" sz="1200" b="1" dirty="0" err="1" smtClean="0"/>
                        <a:t>antikolinergik</a:t>
                      </a:r>
                      <a:endParaRPr lang="en-US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err="1" smtClean="0"/>
                        <a:t>Pirolizidin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err="1" smtClean="0"/>
                        <a:t>Senkirkin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err="1" smtClean="0"/>
                        <a:t>Espektoran</a:t>
                      </a:r>
                      <a:endParaRPr lang="en-US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err="1" smtClean="0"/>
                        <a:t>Kuinolin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err="1" smtClean="0"/>
                        <a:t>Kuinin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err="1" smtClean="0"/>
                        <a:t>Tanaman</a:t>
                      </a:r>
                      <a:r>
                        <a:rPr lang="en-US" sz="1200" b="1" dirty="0" smtClean="0"/>
                        <a:t> Kina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Malaria</a:t>
                      </a:r>
                      <a:endParaRPr lang="en-US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err="1" smtClean="0"/>
                        <a:t>Kuinolizidin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err="1" smtClean="0"/>
                        <a:t>Lupanin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err="1" smtClean="0"/>
                        <a:t>Oksitosik</a:t>
                      </a:r>
                      <a:endParaRPr lang="en-US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Steroid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err="1" smtClean="0"/>
                        <a:t>Veratrin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err="1" smtClean="0"/>
                        <a:t>Veratrum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err="1" smtClean="0"/>
                        <a:t>Hipertensi</a:t>
                      </a:r>
                      <a:endParaRPr lang="en-US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err="1" smtClean="0"/>
                        <a:t>Terpenoid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err="1" smtClean="0"/>
                        <a:t>Akonitin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err="1" smtClean="0"/>
                        <a:t>Gagal</a:t>
                      </a:r>
                      <a:r>
                        <a:rPr lang="en-US" sz="1200" b="1" baseline="0" dirty="0" smtClean="0"/>
                        <a:t> </a:t>
                      </a:r>
                      <a:r>
                        <a:rPr lang="en-US" sz="1200" b="1" baseline="0" dirty="0" err="1" smtClean="0"/>
                        <a:t>jantung</a:t>
                      </a:r>
                      <a:endParaRPr lang="en-US" sz="1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485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95459" y="206063"/>
            <a:ext cx="7945304" cy="6134684"/>
          </a:xfrm>
          <a:prstGeom prst="rect">
            <a:avLst/>
          </a:prstGeom>
          <a:gradFill rotWithShape="0">
            <a:gsLst>
              <a:gs pos="0">
                <a:srgbClr val="92D050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280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 2" panose="05020102010507070707" pitchFamily="18" charset="2"/>
              <a:buNone/>
            </a:pPr>
            <a:endParaRPr lang="en-US" sz="2000" dirty="0" smtClean="0">
              <a:solidFill>
                <a:schemeClr val="accent1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endParaRPr lang="en-US" sz="2000" dirty="0">
              <a:solidFill>
                <a:schemeClr val="accent1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sz="2000" dirty="0" smtClean="0">
                <a:solidFill>
                  <a:schemeClr val="accent1"/>
                </a:solidFill>
              </a:rPr>
              <a:t>					</a:t>
            </a: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11" y="511447"/>
            <a:ext cx="7543800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051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71361" y="643945"/>
            <a:ext cx="8169402" cy="5696802"/>
          </a:xfrm>
          <a:prstGeom prst="rect">
            <a:avLst/>
          </a:prstGeom>
          <a:gradFill rotWithShape="0">
            <a:gsLst>
              <a:gs pos="0">
                <a:srgbClr val="92D050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280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 2" panose="05020102010507070707" pitchFamily="18" charset="2"/>
              <a:buNone/>
            </a:pPr>
            <a:endParaRPr lang="en-US" sz="2000" dirty="0" smtClean="0">
              <a:solidFill>
                <a:schemeClr val="accent1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II. FLAVONOID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2000" dirty="0" smtClean="0">
                <a:solidFill>
                  <a:schemeClr val="accent1"/>
                </a:solidFill>
              </a:rPr>
              <a:t>_______________________________________________________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800" dirty="0" err="1">
                <a:solidFill>
                  <a:schemeClr val="accent1"/>
                </a:solidFill>
              </a:rPr>
              <a:t>Struktur</a:t>
            </a:r>
            <a:r>
              <a:rPr lang="en-US" sz="1800" dirty="0">
                <a:solidFill>
                  <a:schemeClr val="accent1"/>
                </a:solidFill>
              </a:rPr>
              <a:t> flavonoid </a:t>
            </a:r>
            <a:r>
              <a:rPr lang="en-US" sz="1800" dirty="0" err="1">
                <a:solidFill>
                  <a:schemeClr val="accent1"/>
                </a:solidFill>
              </a:rPr>
              <a:t>dibentuk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berdasarkan</a:t>
            </a:r>
            <a:r>
              <a:rPr lang="en-US" sz="1800" dirty="0">
                <a:solidFill>
                  <a:schemeClr val="accent1"/>
                </a:solidFill>
              </a:rPr>
              <a:t> C</a:t>
            </a:r>
            <a:r>
              <a:rPr lang="en-US" sz="1800" baseline="-25000" dirty="0">
                <a:solidFill>
                  <a:schemeClr val="accent1"/>
                </a:solidFill>
              </a:rPr>
              <a:t>6</a:t>
            </a:r>
            <a:r>
              <a:rPr lang="en-US" sz="1800" dirty="0">
                <a:solidFill>
                  <a:schemeClr val="accent1"/>
                </a:solidFill>
              </a:rPr>
              <a:t>-C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-C</a:t>
            </a:r>
            <a:r>
              <a:rPr lang="en-US" sz="1800" baseline="-25000" dirty="0">
                <a:solidFill>
                  <a:schemeClr val="accent1"/>
                </a:solidFill>
              </a:rPr>
              <a:t>6</a:t>
            </a:r>
            <a:r>
              <a:rPr lang="en-US" sz="1800" dirty="0">
                <a:solidFill>
                  <a:schemeClr val="accent1"/>
                </a:solidFill>
              </a:rPr>
              <a:t>. </a:t>
            </a:r>
            <a:r>
              <a:rPr lang="en-US" sz="1800" dirty="0" err="1">
                <a:solidFill>
                  <a:schemeClr val="accent1"/>
                </a:solidFill>
              </a:rPr>
              <a:t>Rangka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flavan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terdiri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dari</a:t>
            </a:r>
            <a:r>
              <a:rPr lang="en-US" sz="1800" dirty="0">
                <a:solidFill>
                  <a:schemeClr val="accent1"/>
                </a:solidFill>
              </a:rPr>
              <a:t> 3 </a:t>
            </a:r>
            <a:r>
              <a:rPr lang="en-US" sz="1800" dirty="0" err="1">
                <a:solidFill>
                  <a:schemeClr val="accent1"/>
                </a:solidFill>
              </a:rPr>
              <a:t>cincin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benzen</a:t>
            </a:r>
            <a:r>
              <a:rPr lang="en-US" sz="1800" dirty="0">
                <a:solidFill>
                  <a:schemeClr val="accent1"/>
                </a:solidFill>
              </a:rPr>
              <a:t> yang </a:t>
            </a:r>
            <a:r>
              <a:rPr lang="en-US" sz="1800" dirty="0" err="1">
                <a:solidFill>
                  <a:schemeClr val="accent1"/>
                </a:solidFill>
              </a:rPr>
              <a:t>biasa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disebut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dengan</a:t>
            </a:r>
            <a:r>
              <a:rPr lang="en-US" sz="1800" dirty="0">
                <a:solidFill>
                  <a:schemeClr val="accent1"/>
                </a:solidFill>
              </a:rPr>
              <a:t> A, B, </a:t>
            </a:r>
            <a:r>
              <a:rPr lang="en-US" sz="1800" dirty="0" err="1">
                <a:solidFill>
                  <a:schemeClr val="accent1"/>
                </a:solidFill>
              </a:rPr>
              <a:t>dan</a:t>
            </a:r>
            <a:r>
              <a:rPr lang="en-US" sz="1800" dirty="0">
                <a:solidFill>
                  <a:schemeClr val="accent1"/>
                </a:solidFill>
              </a:rPr>
              <a:t> C</a:t>
            </a:r>
            <a:r>
              <a:rPr lang="en-US" sz="1800" dirty="0" smtClean="0">
                <a:solidFill>
                  <a:schemeClr val="accent1"/>
                </a:solidFill>
              </a:rPr>
              <a:t>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accent1"/>
                </a:solidFill>
              </a:rPr>
              <a:t>Flavonoid </a:t>
            </a:r>
            <a:r>
              <a:rPr lang="en-US" sz="1800" dirty="0" err="1">
                <a:solidFill>
                  <a:schemeClr val="accent1"/>
                </a:solidFill>
              </a:rPr>
              <a:t>merupakan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</a:rPr>
              <a:t>senyawa</a:t>
            </a:r>
            <a:r>
              <a:rPr lang="en-US" sz="1800" dirty="0" smtClean="0">
                <a:solidFill>
                  <a:schemeClr val="accent1"/>
                </a:solidFill>
              </a:rPr>
              <a:t> yang </a:t>
            </a:r>
            <a:r>
              <a:rPr lang="en-US" sz="1800" dirty="0" err="1">
                <a:solidFill>
                  <a:schemeClr val="accent1"/>
                </a:solidFill>
              </a:rPr>
              <a:t>bertanggung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jawab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terhadap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warna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dan</a:t>
            </a:r>
            <a:r>
              <a:rPr lang="en-US" sz="1800" dirty="0">
                <a:solidFill>
                  <a:schemeClr val="accent1"/>
                </a:solidFill>
              </a:rPr>
              <a:t> rasa </a:t>
            </a:r>
            <a:r>
              <a:rPr lang="en-US" sz="1800" dirty="0" err="1">
                <a:solidFill>
                  <a:schemeClr val="accent1"/>
                </a:solidFill>
              </a:rPr>
              <a:t>untuk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buah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dan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sayur</a:t>
            </a:r>
            <a:r>
              <a:rPr lang="en-US" sz="1800" dirty="0" smtClean="0">
                <a:solidFill>
                  <a:schemeClr val="accent1"/>
                </a:solidFill>
              </a:rPr>
              <a:t>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accent1"/>
                </a:solidFill>
              </a:rPr>
              <a:t>Flavonoid </a:t>
            </a:r>
            <a:r>
              <a:rPr lang="en-US" sz="1800" dirty="0" err="1">
                <a:solidFill>
                  <a:schemeClr val="accent1"/>
                </a:solidFill>
              </a:rPr>
              <a:t>terbagi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menjadi</a:t>
            </a:r>
            <a:r>
              <a:rPr lang="en-US" sz="1800" dirty="0">
                <a:solidFill>
                  <a:schemeClr val="accent1"/>
                </a:solidFill>
              </a:rPr>
              <a:t> 3 </a:t>
            </a:r>
            <a:r>
              <a:rPr lang="en-US" sz="1800" dirty="0" err="1">
                <a:solidFill>
                  <a:schemeClr val="accent1"/>
                </a:solidFill>
              </a:rPr>
              <a:t>yaitu</a:t>
            </a:r>
            <a:r>
              <a:rPr lang="en-US" sz="1800" dirty="0">
                <a:solidFill>
                  <a:schemeClr val="accent1"/>
                </a:solidFill>
              </a:rPr>
              <a:t> flavones, </a:t>
            </a:r>
            <a:r>
              <a:rPr lang="en-US" sz="1800" dirty="0" err="1">
                <a:solidFill>
                  <a:schemeClr val="accent1"/>
                </a:solidFill>
              </a:rPr>
              <a:t>flavonols</a:t>
            </a:r>
            <a:r>
              <a:rPr lang="en-US" sz="1800" dirty="0">
                <a:solidFill>
                  <a:schemeClr val="accent1"/>
                </a:solidFill>
              </a:rPr>
              <a:t>, </a:t>
            </a:r>
            <a:r>
              <a:rPr lang="en-US" sz="1800" dirty="0" err="1">
                <a:solidFill>
                  <a:schemeClr val="accent1"/>
                </a:solidFill>
              </a:rPr>
              <a:t>dan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</a:rPr>
              <a:t>flavonones</a:t>
            </a:r>
            <a:r>
              <a:rPr lang="en-US" sz="1800" dirty="0" smtClean="0">
                <a:solidFill>
                  <a:schemeClr val="accent1"/>
                </a:solidFill>
              </a:rPr>
              <a:t>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800" dirty="0" err="1" smtClean="0">
                <a:solidFill>
                  <a:schemeClr val="accent1"/>
                </a:solidFill>
              </a:rPr>
              <a:t>Lebih</a:t>
            </a: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dari</a:t>
            </a:r>
            <a:r>
              <a:rPr lang="en-US" sz="1800" dirty="0">
                <a:solidFill>
                  <a:schemeClr val="accent1"/>
                </a:solidFill>
              </a:rPr>
              <a:t> 2000 </a:t>
            </a:r>
            <a:r>
              <a:rPr lang="en-US" sz="1800" dirty="0" err="1">
                <a:solidFill>
                  <a:schemeClr val="accent1"/>
                </a:solidFill>
              </a:rPr>
              <a:t>sudah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diketahui</a:t>
            </a:r>
            <a:r>
              <a:rPr lang="en-US" sz="1800" dirty="0">
                <a:solidFill>
                  <a:schemeClr val="accent1"/>
                </a:solidFill>
              </a:rPr>
              <a:t>: 500 </a:t>
            </a:r>
            <a:r>
              <a:rPr lang="en-US" sz="1800" dirty="0" err="1">
                <a:solidFill>
                  <a:schemeClr val="accent1"/>
                </a:solidFill>
              </a:rPr>
              <a:t>dalam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bentuk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bebas</a:t>
            </a:r>
            <a:r>
              <a:rPr lang="en-US" sz="1800" dirty="0">
                <a:solidFill>
                  <a:schemeClr val="accent1"/>
                </a:solidFill>
              </a:rPr>
              <a:t> (</a:t>
            </a:r>
            <a:r>
              <a:rPr lang="en-US" sz="1800" dirty="0" err="1">
                <a:solidFill>
                  <a:schemeClr val="accent1"/>
                </a:solidFill>
              </a:rPr>
              <a:t>aglikon</a:t>
            </a:r>
            <a:r>
              <a:rPr lang="en-US" sz="1800" dirty="0">
                <a:solidFill>
                  <a:schemeClr val="accent1"/>
                </a:solidFill>
              </a:rPr>
              <a:t>) &amp; </a:t>
            </a:r>
            <a:r>
              <a:rPr lang="en-US" sz="1800" dirty="0" err="1">
                <a:solidFill>
                  <a:schemeClr val="accent1"/>
                </a:solidFill>
              </a:rPr>
              <a:t>sisanya</a:t>
            </a:r>
            <a:r>
              <a:rPr lang="en-US" sz="1800" dirty="0">
                <a:solidFill>
                  <a:schemeClr val="accent1"/>
                </a:solidFill>
              </a:rPr>
              <a:t> O- </a:t>
            </a:r>
            <a:r>
              <a:rPr lang="en-US" sz="1800" dirty="0" err="1">
                <a:solidFill>
                  <a:schemeClr val="accent1"/>
                </a:solidFill>
              </a:rPr>
              <a:t>atau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smtClean="0">
                <a:solidFill>
                  <a:schemeClr val="accent1"/>
                </a:solidFill>
              </a:rPr>
              <a:t>C-</a:t>
            </a:r>
            <a:r>
              <a:rPr lang="en-US" sz="1800" dirty="0" err="1" smtClean="0">
                <a:solidFill>
                  <a:schemeClr val="accent1"/>
                </a:solidFill>
              </a:rPr>
              <a:t>glikosida</a:t>
            </a:r>
            <a:r>
              <a:rPr lang="en-US" sz="1800" dirty="0" smtClean="0">
                <a:solidFill>
                  <a:schemeClr val="accent1"/>
                </a:solidFill>
              </a:rPr>
              <a:t>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800" dirty="0" err="1" smtClean="0">
                <a:solidFill>
                  <a:schemeClr val="accent1"/>
                </a:solidFill>
              </a:rPr>
              <a:t>Glikosida</a:t>
            </a: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r>
              <a:rPr lang="en-US" sz="1800" dirty="0">
                <a:solidFill>
                  <a:schemeClr val="accent1"/>
                </a:solidFill>
              </a:rPr>
              <a:t>flavonoid </a:t>
            </a:r>
            <a:r>
              <a:rPr lang="en-US" sz="1800" dirty="0" err="1">
                <a:solidFill>
                  <a:schemeClr val="accent1"/>
                </a:solidFill>
              </a:rPr>
              <a:t>umumnya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larut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dalam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smtClean="0">
                <a:solidFill>
                  <a:schemeClr val="accent1"/>
                </a:solidFill>
              </a:rPr>
              <a:t>air.</a:t>
            </a:r>
            <a:endParaRPr lang="en-US" sz="1800" dirty="0">
              <a:solidFill>
                <a:schemeClr val="accent1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en-US" sz="1800" dirty="0" smtClean="0">
              <a:solidFill>
                <a:schemeClr val="accent1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accent1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endParaRPr lang="en-US" sz="2000" dirty="0">
              <a:solidFill>
                <a:schemeClr val="accent1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sz="2000" dirty="0" smtClean="0">
                <a:solidFill>
                  <a:schemeClr val="accent1"/>
                </a:solidFill>
              </a:rPr>
              <a:t>					</a:t>
            </a: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 descr="Screen Shot 2016-09-15 at 1.45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61" y="4629175"/>
            <a:ext cx="2002876" cy="14098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734" y="4443919"/>
            <a:ext cx="1638621" cy="17048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309" y="4443919"/>
            <a:ext cx="1700825" cy="17765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660" y="4443919"/>
            <a:ext cx="1701373" cy="17320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36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75691" y="643945"/>
            <a:ext cx="7965072" cy="5696802"/>
          </a:xfrm>
          <a:prstGeom prst="rect">
            <a:avLst/>
          </a:prstGeom>
          <a:gradFill rotWithShape="0">
            <a:gsLst>
              <a:gs pos="0">
                <a:srgbClr val="92D050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280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 2" panose="05020102010507070707" pitchFamily="18" charset="2"/>
              <a:buNone/>
            </a:pPr>
            <a:endParaRPr lang="en-US" sz="2000" dirty="0" smtClean="0">
              <a:solidFill>
                <a:schemeClr val="accent1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II. FLAVONOID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2000" dirty="0" smtClean="0">
                <a:solidFill>
                  <a:schemeClr val="accent1"/>
                </a:solidFill>
              </a:rPr>
              <a:t>____________________________________________________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</a:rPr>
              <a:t>Umumnya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</a:rPr>
              <a:t>memiliki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</a:rPr>
              <a:t>efek</a:t>
            </a:r>
            <a:r>
              <a:rPr lang="en-US" sz="2000" dirty="0" smtClean="0">
                <a:solidFill>
                  <a:schemeClr val="accent1"/>
                </a:solidFill>
              </a:rPr>
              <a:t>:</a:t>
            </a:r>
          </a:p>
          <a:p>
            <a:pPr marL="742962" lvl="1" indent="-285755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 err="1" smtClean="0">
                <a:solidFill>
                  <a:schemeClr val="accent1"/>
                </a:solidFill>
              </a:rPr>
              <a:t>Antioksidan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dengan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efek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menetralisir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radikal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bebas</a:t>
            </a:r>
            <a:r>
              <a:rPr lang="en-US" sz="2000" dirty="0">
                <a:solidFill>
                  <a:schemeClr val="accent1"/>
                </a:solidFill>
              </a:rPr>
              <a:t>.</a:t>
            </a:r>
          </a:p>
          <a:p>
            <a:pPr marL="742962" lvl="1" indent="-285755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accent1"/>
                </a:solidFill>
              </a:rPr>
              <a:t>Anti-</a:t>
            </a:r>
            <a:r>
              <a:rPr lang="en-US" sz="2000" dirty="0" err="1">
                <a:solidFill>
                  <a:schemeClr val="accent1"/>
                </a:solidFill>
              </a:rPr>
              <a:t>inflamasi</a:t>
            </a:r>
            <a:endParaRPr lang="en-US" sz="2000" dirty="0">
              <a:solidFill>
                <a:schemeClr val="accent1"/>
              </a:solidFill>
            </a:endParaRPr>
          </a:p>
          <a:p>
            <a:pPr marL="742962" lvl="1" indent="-285755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 err="1">
                <a:solidFill>
                  <a:schemeClr val="accent1"/>
                </a:solidFill>
              </a:rPr>
              <a:t>Protektif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terhadap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berbagai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jenis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kanker</a:t>
            </a:r>
            <a:endParaRPr lang="en-US" sz="2000" dirty="0">
              <a:solidFill>
                <a:schemeClr val="accent1"/>
              </a:solidFill>
            </a:endParaRPr>
          </a:p>
          <a:p>
            <a:pPr marL="742962" lvl="1" indent="-285755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en-US" sz="2000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Flavonoid </a:t>
            </a:r>
            <a:r>
              <a:rPr lang="en-US" sz="2000" dirty="0">
                <a:solidFill>
                  <a:schemeClr val="accent1"/>
                </a:solidFill>
                <a:sym typeface="Wingdings" panose="05000000000000000000" pitchFamily="2" charset="2"/>
              </a:rPr>
              <a:t>paling </a:t>
            </a:r>
            <a:r>
              <a:rPr lang="en-US" sz="2000" dirty="0" err="1">
                <a:solidFill>
                  <a:schemeClr val="accent1"/>
                </a:solidFill>
                <a:sym typeface="Wingdings" panose="05000000000000000000" pitchFamily="2" charset="2"/>
              </a:rPr>
              <a:t>terkenal</a:t>
            </a:r>
            <a:r>
              <a:rPr lang="en-US" sz="2000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sym typeface="Wingdings" panose="05000000000000000000" pitchFamily="2" charset="2"/>
              </a:rPr>
              <a:t>terdapat</a:t>
            </a:r>
            <a:r>
              <a:rPr lang="en-US" sz="2000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sym typeface="Wingdings" panose="05000000000000000000" pitchFamily="2" charset="2"/>
              </a:rPr>
              <a:t>dalam</a:t>
            </a:r>
            <a:r>
              <a:rPr lang="en-US" sz="2000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sym typeface="Wingdings" panose="05000000000000000000" pitchFamily="2" charset="2"/>
              </a:rPr>
              <a:t>teh</a:t>
            </a:r>
            <a:r>
              <a:rPr lang="en-US" sz="2000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  <a:sym typeface="Wingdings" panose="05000000000000000000" pitchFamily="2" charset="2"/>
              </a:rPr>
              <a:t>hijau</a:t>
            </a:r>
            <a:r>
              <a:rPr lang="en-US" sz="20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 (epigallocatechin-3-gallate</a:t>
            </a:r>
            <a:r>
              <a:rPr lang="en-US" sz="2000" dirty="0">
                <a:solidFill>
                  <a:schemeClr val="accent1"/>
                </a:solidFill>
                <a:sym typeface="Wingdings" panose="05000000000000000000" pitchFamily="2" charset="2"/>
              </a:rPr>
              <a:t>, </a:t>
            </a:r>
            <a:r>
              <a:rPr lang="en-US" sz="2000" dirty="0" err="1">
                <a:solidFill>
                  <a:schemeClr val="accent1"/>
                </a:solidFill>
                <a:sym typeface="Wingdings" panose="05000000000000000000" pitchFamily="2" charset="2"/>
              </a:rPr>
              <a:t>catechin</a:t>
            </a:r>
            <a:r>
              <a:rPr lang="en-US" sz="2000" dirty="0">
                <a:solidFill>
                  <a:schemeClr val="accent1"/>
                </a:solidFill>
                <a:sym typeface="Wingdings" panose="05000000000000000000" pitchFamily="2" charset="2"/>
              </a:rPr>
              <a:t>, </a:t>
            </a:r>
            <a:r>
              <a:rPr lang="en-US" sz="2000" dirty="0" err="1">
                <a:solidFill>
                  <a:schemeClr val="accent1"/>
                </a:solidFill>
                <a:sym typeface="Wingdings" panose="05000000000000000000" pitchFamily="2" charset="2"/>
              </a:rPr>
              <a:t>dll</a:t>
            </a:r>
            <a:r>
              <a:rPr lang="en-US" sz="20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) </a:t>
            </a:r>
            <a:r>
              <a:rPr lang="en-US" sz="2000" dirty="0" err="1">
                <a:solidFill>
                  <a:schemeClr val="accent1"/>
                </a:solidFill>
                <a:sym typeface="Wingdings" panose="05000000000000000000" pitchFamily="2" charset="2"/>
              </a:rPr>
              <a:t>dan</a:t>
            </a:r>
            <a:r>
              <a:rPr lang="en-US" sz="2000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  <a:sym typeface="Wingdings" panose="05000000000000000000" pitchFamily="2" charset="2"/>
              </a:rPr>
              <a:t>buah</a:t>
            </a:r>
            <a:r>
              <a:rPr lang="en-US" sz="20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  <a:sym typeface="Wingdings" panose="05000000000000000000" pitchFamily="2" charset="2"/>
              </a:rPr>
              <a:t>jeruk</a:t>
            </a:r>
            <a:r>
              <a:rPr lang="en-US" sz="20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en-US" sz="2000" dirty="0">
                <a:solidFill>
                  <a:schemeClr val="accent1"/>
                </a:solidFill>
                <a:sym typeface="Wingdings" panose="05000000000000000000" pitchFamily="2" charset="2"/>
              </a:rPr>
              <a:t>(</a:t>
            </a:r>
            <a:r>
              <a:rPr lang="en-US" sz="2000" dirty="0" err="1">
                <a:solidFill>
                  <a:schemeClr val="accent1"/>
                </a:solidFill>
                <a:sym typeface="Wingdings" panose="05000000000000000000" pitchFamily="2" charset="2"/>
              </a:rPr>
              <a:t>kaemferol</a:t>
            </a:r>
            <a:r>
              <a:rPr lang="en-US" sz="2000" dirty="0">
                <a:solidFill>
                  <a:schemeClr val="accent1"/>
                </a:solidFill>
                <a:sym typeface="Wingdings" panose="05000000000000000000" pitchFamily="2" charset="2"/>
              </a:rPr>
              <a:t>, </a:t>
            </a:r>
            <a:r>
              <a:rPr lang="en-US" sz="2000" dirty="0" err="1">
                <a:solidFill>
                  <a:schemeClr val="accent1"/>
                </a:solidFill>
                <a:sym typeface="Wingdings" panose="05000000000000000000" pitchFamily="2" charset="2"/>
              </a:rPr>
              <a:t>quercetin</a:t>
            </a:r>
            <a:r>
              <a:rPr lang="en-US" sz="2000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sym typeface="Wingdings" panose="05000000000000000000" pitchFamily="2" charset="2"/>
              </a:rPr>
              <a:t>dan</a:t>
            </a:r>
            <a:r>
              <a:rPr lang="en-US" sz="2000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sym typeface="Wingdings" panose="05000000000000000000" pitchFamily="2" charset="2"/>
              </a:rPr>
              <a:t>turunannya</a:t>
            </a:r>
            <a:r>
              <a:rPr lang="en-US" sz="2000" dirty="0">
                <a:solidFill>
                  <a:schemeClr val="accent1"/>
                </a:solidFill>
                <a:sym typeface="Wingdings" panose="05000000000000000000" pitchFamily="2" charset="2"/>
              </a:rPr>
              <a:t>, </a:t>
            </a:r>
            <a:r>
              <a:rPr lang="en-US" sz="2000" dirty="0" err="1">
                <a:solidFill>
                  <a:schemeClr val="accent1"/>
                </a:solidFill>
                <a:sym typeface="Wingdings" panose="05000000000000000000" pitchFamily="2" charset="2"/>
              </a:rPr>
              <a:t>rutin</a:t>
            </a:r>
            <a:r>
              <a:rPr lang="en-US" sz="2000" dirty="0">
                <a:solidFill>
                  <a:schemeClr val="accent1"/>
                </a:solidFill>
                <a:sym typeface="Wingdings" panose="05000000000000000000" pitchFamily="2" charset="2"/>
              </a:rPr>
              <a:t>, </a:t>
            </a:r>
            <a:r>
              <a:rPr lang="en-US" sz="2000" dirty="0" err="1">
                <a:solidFill>
                  <a:schemeClr val="accent1"/>
                </a:solidFill>
                <a:sym typeface="Wingdings" panose="05000000000000000000" pitchFamily="2" charset="2"/>
              </a:rPr>
              <a:t>dan</a:t>
            </a:r>
            <a:r>
              <a:rPr lang="en-US" sz="2000" dirty="0">
                <a:solidFill>
                  <a:schemeClr val="accent1"/>
                </a:solidFill>
                <a:sym typeface="Wingdings" panose="05000000000000000000" pitchFamily="2" charset="2"/>
              </a:rPr>
              <a:t> hesperidin).</a:t>
            </a:r>
            <a:endParaRPr lang="en-US" sz="2000" dirty="0">
              <a:solidFill>
                <a:schemeClr val="accent1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en-US" sz="1800" dirty="0" smtClean="0">
              <a:solidFill>
                <a:schemeClr val="accent1"/>
              </a:solidFill>
            </a:endParaRPr>
          </a:p>
          <a:p>
            <a:pPr marL="742962" lvl="1" indent="-285755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en-US" sz="1800" dirty="0" smtClean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 marL="457207" lvl="1" indent="0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endParaRPr lang="en-US" sz="1800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 marL="0" lvl="0" indent="0">
              <a:buNone/>
            </a:pPr>
            <a:endParaRPr lang="en-US" sz="1800" dirty="0" smtClean="0">
              <a:solidFill>
                <a:schemeClr val="accent1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accent1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endParaRPr lang="en-US" sz="2000" dirty="0">
              <a:solidFill>
                <a:schemeClr val="accent1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sz="2000" dirty="0" smtClean="0">
                <a:solidFill>
                  <a:schemeClr val="accent1"/>
                </a:solidFill>
              </a:rPr>
              <a:t>					</a:t>
            </a: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14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08338" y="722781"/>
            <a:ext cx="7965072" cy="4995439"/>
          </a:xfrm>
          <a:prstGeom prst="rect">
            <a:avLst/>
          </a:prstGeom>
          <a:gradFill rotWithShape="0">
            <a:gsLst>
              <a:gs pos="0">
                <a:srgbClr val="92D050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280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 2" panose="05020102010507070707" pitchFamily="18" charset="2"/>
              <a:buNone/>
            </a:pPr>
            <a:endParaRPr lang="en-US" sz="2000" dirty="0">
              <a:solidFill>
                <a:schemeClr val="accent1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sz="2000" dirty="0" smtClean="0">
                <a:solidFill>
                  <a:schemeClr val="accent1"/>
                </a:solidFill>
              </a:rPr>
              <a:t>	</a:t>
            </a:r>
            <a:r>
              <a:rPr lang="en-US" sz="2000" b="1" dirty="0" smtClean="0">
                <a:solidFill>
                  <a:schemeClr val="accent1"/>
                </a:solidFill>
              </a:rPr>
              <a:t>METABOLIT TANAMAN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2000" dirty="0" smtClean="0">
                <a:solidFill>
                  <a:schemeClr val="accent1"/>
                </a:solidFill>
              </a:rPr>
              <a:t>_____________________________________________________</a:t>
            </a:r>
          </a:p>
          <a:p>
            <a:pPr marL="342900" lvl="8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b="1" dirty="0" err="1" smtClean="0">
                <a:solidFill>
                  <a:schemeClr val="accent1"/>
                </a:solidFill>
              </a:rPr>
              <a:t>Metabolit</a:t>
            </a:r>
            <a:r>
              <a:rPr lang="en-US" sz="2000" b="1" dirty="0" smtClean="0">
                <a:solidFill>
                  <a:schemeClr val="accent1"/>
                </a:solidFill>
              </a:rPr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Primer</a:t>
            </a:r>
          </a:p>
          <a:p>
            <a:pPr marL="0" lvl="8" indent="0">
              <a:buNone/>
            </a:pPr>
            <a:r>
              <a:rPr lang="en-US" dirty="0" err="1" smtClean="0">
                <a:solidFill>
                  <a:schemeClr val="accent1"/>
                </a:solidFill>
              </a:rPr>
              <a:t>Senyawa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yang </a:t>
            </a:r>
            <a:r>
              <a:rPr lang="en-US" dirty="0" err="1">
                <a:solidFill>
                  <a:schemeClr val="accent1"/>
                </a:solidFill>
              </a:rPr>
              <a:t>diproduksi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oleh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tanaman</a:t>
            </a:r>
            <a:r>
              <a:rPr lang="en-US" dirty="0">
                <a:solidFill>
                  <a:schemeClr val="accent1"/>
                </a:solidFill>
              </a:rPr>
              <a:t>, </a:t>
            </a:r>
            <a:r>
              <a:rPr lang="en-US" dirty="0" err="1">
                <a:solidFill>
                  <a:schemeClr val="accent1"/>
                </a:solidFill>
              </a:rPr>
              <a:t>dibutuhkan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dan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bermanfaat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dalam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perkembangbiakan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dan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penurunan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sifat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keturunan</a:t>
            </a:r>
            <a:endParaRPr lang="en-US" dirty="0">
              <a:solidFill>
                <a:schemeClr val="accent1"/>
              </a:solidFill>
            </a:endParaRPr>
          </a:p>
          <a:p>
            <a:pPr marL="0" lvl="8" indent="0">
              <a:buNone/>
            </a:pPr>
            <a:r>
              <a:rPr lang="en-US" dirty="0" err="1" smtClean="0">
                <a:solidFill>
                  <a:schemeClr val="accent1"/>
                </a:solidFill>
              </a:rPr>
              <a:t>Contoh</a:t>
            </a:r>
            <a:r>
              <a:rPr lang="en-US" dirty="0" smtClean="0">
                <a:solidFill>
                  <a:schemeClr val="accent1"/>
                </a:solidFill>
              </a:rPr>
              <a:t> : </a:t>
            </a:r>
            <a:r>
              <a:rPr lang="en-US" dirty="0" err="1" smtClean="0">
                <a:solidFill>
                  <a:schemeClr val="accent1"/>
                </a:solidFill>
              </a:rPr>
              <a:t>karbohidrat</a:t>
            </a:r>
            <a:r>
              <a:rPr lang="en-US" dirty="0" smtClean="0">
                <a:solidFill>
                  <a:schemeClr val="accent1"/>
                </a:solidFill>
              </a:rPr>
              <a:t>, protein, lipid</a:t>
            </a:r>
          </a:p>
          <a:p>
            <a:pPr marL="0" lvl="8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______________________________________________________</a:t>
            </a:r>
          </a:p>
          <a:p>
            <a:pPr marL="342900" lvl="8" indent="-3429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</a:rPr>
              <a:t>Metabolit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</a:rPr>
              <a:t>Sekunder</a:t>
            </a:r>
            <a:endParaRPr lang="en-US" b="1" dirty="0" smtClean="0">
              <a:solidFill>
                <a:schemeClr val="accent1"/>
              </a:solidFill>
            </a:endParaRPr>
          </a:p>
          <a:p>
            <a:pPr marL="342906" indent="-342906" defTabSz="457207" fontAlgn="auto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000" dirty="0" err="1">
                <a:solidFill>
                  <a:schemeClr val="accent1"/>
                </a:solidFill>
              </a:rPr>
              <a:t>Dibentuk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sebagai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mekanisme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perlindungan</a:t>
            </a:r>
            <a:r>
              <a:rPr lang="en-US" sz="2000" dirty="0">
                <a:solidFill>
                  <a:schemeClr val="accent1"/>
                </a:solidFill>
              </a:rPr>
              <a:t> &amp; </a:t>
            </a:r>
            <a:r>
              <a:rPr lang="en-US" sz="2000" dirty="0" err="1">
                <a:solidFill>
                  <a:schemeClr val="accent1"/>
                </a:solidFill>
              </a:rPr>
              <a:t>pertahanan</a:t>
            </a:r>
            <a:endParaRPr lang="en-US" sz="2000" dirty="0">
              <a:solidFill>
                <a:schemeClr val="accent1"/>
              </a:solidFill>
            </a:endParaRPr>
          </a:p>
          <a:p>
            <a:pPr marL="342906" indent="-342906" defTabSz="457207" fontAlgn="auto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000" dirty="0" err="1">
                <a:solidFill>
                  <a:schemeClr val="accent1"/>
                </a:solidFill>
              </a:rPr>
              <a:t>Seringnya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sebagai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produk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sisa</a:t>
            </a:r>
            <a:endParaRPr lang="en-US" sz="2000" dirty="0">
              <a:solidFill>
                <a:schemeClr val="accent1"/>
              </a:solidFill>
            </a:endParaRPr>
          </a:p>
          <a:p>
            <a:pPr marL="0" lvl="8" indent="0">
              <a:buNone/>
            </a:pPr>
            <a:r>
              <a:rPr lang="en-US" dirty="0" err="1" smtClean="0">
                <a:solidFill>
                  <a:schemeClr val="accent1"/>
                </a:solidFill>
              </a:rPr>
              <a:t>Contoh</a:t>
            </a:r>
            <a:r>
              <a:rPr lang="en-US" dirty="0" smtClean="0">
                <a:solidFill>
                  <a:schemeClr val="accent1"/>
                </a:solidFill>
              </a:rPr>
              <a:t>: </a:t>
            </a:r>
            <a:r>
              <a:rPr lang="en-US" sz="2000" dirty="0" smtClean="0">
                <a:solidFill>
                  <a:schemeClr val="accent1"/>
                </a:solidFill>
              </a:rPr>
              <a:t>alkaloid</a:t>
            </a:r>
            <a:r>
              <a:rPr lang="en-US" sz="2000" dirty="0">
                <a:solidFill>
                  <a:schemeClr val="accent1"/>
                </a:solidFill>
              </a:rPr>
              <a:t>, </a:t>
            </a:r>
            <a:r>
              <a:rPr lang="en-US" sz="2000" dirty="0" smtClean="0">
                <a:solidFill>
                  <a:schemeClr val="accent1"/>
                </a:solidFill>
              </a:rPr>
              <a:t>flavonoid, </a:t>
            </a:r>
            <a:r>
              <a:rPr lang="en-US" sz="2000" dirty="0" err="1" smtClean="0">
                <a:solidFill>
                  <a:schemeClr val="accent1"/>
                </a:solidFill>
              </a:rPr>
              <a:t>ter</a:t>
            </a:r>
            <a:r>
              <a:rPr lang="en-US" dirty="0" err="1" smtClean="0">
                <a:solidFill>
                  <a:schemeClr val="accent1"/>
                </a:solidFill>
              </a:rPr>
              <a:t>penoid</a:t>
            </a:r>
            <a:r>
              <a:rPr lang="en-US" dirty="0" smtClean="0">
                <a:solidFill>
                  <a:schemeClr val="accent1"/>
                </a:solidFill>
              </a:rPr>
              <a:t>, </a:t>
            </a:r>
            <a:r>
              <a:rPr lang="en-US" sz="2000" dirty="0" err="1" smtClean="0">
                <a:solidFill>
                  <a:schemeClr val="accent1"/>
                </a:solidFill>
              </a:rPr>
              <a:t>dll</a:t>
            </a:r>
            <a:r>
              <a:rPr lang="en-US" sz="2000" dirty="0">
                <a:solidFill>
                  <a:schemeClr val="accent1"/>
                </a:solidFill>
              </a:rPr>
              <a:t>	                                                  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2000" dirty="0" smtClean="0">
                <a:solidFill>
                  <a:schemeClr val="accent1"/>
                </a:solidFill>
              </a:rPr>
              <a:t>______________________________________________________                                       </a:t>
            </a:r>
            <a:endParaRPr lang="en-US" sz="2000" dirty="0">
              <a:solidFill>
                <a:schemeClr val="accent1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sz="2000" dirty="0">
                <a:solidFill>
                  <a:schemeClr val="accent1"/>
                </a:solidFill>
              </a:rPr>
              <a:t>                                                  </a:t>
            </a:r>
            <a:r>
              <a:rPr lang="en-US" sz="2000" dirty="0" smtClean="0">
                <a:solidFill>
                  <a:schemeClr val="accent1"/>
                </a:solidFill>
              </a:rPr>
              <a:t>	</a:t>
            </a:r>
            <a:endParaRPr lang="en-US" sz="2000" dirty="0">
              <a:solidFill>
                <a:schemeClr val="accent1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sz="2000" dirty="0" smtClean="0">
                <a:solidFill>
                  <a:schemeClr val="accent1"/>
                </a:solidFill>
              </a:rPr>
              <a:t>			</a:t>
            </a: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75691" y="309093"/>
            <a:ext cx="7965072" cy="6031653"/>
          </a:xfrm>
          <a:prstGeom prst="rect">
            <a:avLst/>
          </a:prstGeom>
          <a:gradFill rotWithShape="0">
            <a:gsLst>
              <a:gs pos="0">
                <a:srgbClr val="92D050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280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 2" panose="05020102010507070707" pitchFamily="18" charset="2"/>
              <a:buNone/>
            </a:pPr>
            <a:r>
              <a:rPr lang="en-US" sz="2000" b="1" dirty="0" err="1" smtClean="0">
                <a:solidFill>
                  <a:schemeClr val="accent1"/>
                </a:solidFill>
              </a:rPr>
              <a:t>Contoh-contoh</a:t>
            </a:r>
            <a:r>
              <a:rPr lang="en-US" sz="2000" b="1" dirty="0" smtClean="0">
                <a:solidFill>
                  <a:schemeClr val="accent1"/>
                </a:solidFill>
              </a:rPr>
              <a:t> Flavonoid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2000" dirty="0" smtClean="0">
                <a:solidFill>
                  <a:schemeClr val="accent1"/>
                </a:solidFill>
              </a:rPr>
              <a:t>______________________________________________________</a:t>
            </a:r>
            <a:endParaRPr lang="en-US" sz="2000" dirty="0">
              <a:solidFill>
                <a:schemeClr val="accent1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sz="2000" dirty="0" smtClean="0">
                <a:solidFill>
                  <a:schemeClr val="accent1"/>
                </a:solidFill>
              </a:rPr>
              <a:t>					</a:t>
            </a: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2" descr="H:\tabel2 dari e-mail adam\OH1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871" y="1132351"/>
            <a:ext cx="4334447" cy="546807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42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75691" y="502276"/>
            <a:ext cx="7965072" cy="5838471"/>
          </a:xfrm>
          <a:prstGeom prst="rect">
            <a:avLst/>
          </a:prstGeom>
          <a:gradFill rotWithShape="0">
            <a:gsLst>
              <a:gs pos="0">
                <a:srgbClr val="92D050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280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 2" panose="05020102010507070707" pitchFamily="18" charset="2"/>
              <a:buNone/>
            </a:pPr>
            <a:endParaRPr lang="en-US" sz="2000" b="1" dirty="0" smtClean="0">
              <a:solidFill>
                <a:schemeClr val="accent1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III. MINYAK ESSENSIAL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2000" dirty="0" smtClean="0">
                <a:solidFill>
                  <a:schemeClr val="accent1"/>
                </a:solidFill>
              </a:rPr>
              <a:t>_______________________________________________________</a:t>
            </a:r>
          </a:p>
          <a:p>
            <a:pPr marL="342906" indent="-342906" defTabSz="457207" fontAlgn="auto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1800" dirty="0" err="1">
                <a:solidFill>
                  <a:schemeClr val="accent1"/>
                </a:solidFill>
              </a:rPr>
              <a:t>Campuran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dari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senyawa</a:t>
            </a:r>
            <a:r>
              <a:rPr lang="en-US" sz="1800" dirty="0">
                <a:solidFill>
                  <a:schemeClr val="accent1"/>
                </a:solidFill>
              </a:rPr>
              <a:t> yang </a:t>
            </a:r>
            <a:r>
              <a:rPr lang="en-US" sz="1800" dirty="0" err="1">
                <a:solidFill>
                  <a:schemeClr val="accent1"/>
                </a:solidFill>
              </a:rPr>
              <a:t>harum</a:t>
            </a:r>
            <a:r>
              <a:rPr lang="en-US" sz="1800" dirty="0">
                <a:solidFill>
                  <a:schemeClr val="accent1"/>
                </a:solidFill>
              </a:rPr>
              <a:t>, </a:t>
            </a:r>
            <a:r>
              <a:rPr lang="en-US" sz="1800" dirty="0" err="1">
                <a:solidFill>
                  <a:schemeClr val="accent1"/>
                </a:solidFill>
              </a:rPr>
              <a:t>hasil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isolasi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tanaman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melalui</a:t>
            </a:r>
            <a:r>
              <a:rPr lang="en-US" sz="1800" dirty="0">
                <a:solidFill>
                  <a:schemeClr val="accent1"/>
                </a:solidFill>
              </a:rPr>
              <a:t> proses </a:t>
            </a:r>
            <a:r>
              <a:rPr lang="en-US" sz="1800" dirty="0" err="1">
                <a:solidFill>
                  <a:schemeClr val="accent1"/>
                </a:solidFill>
              </a:rPr>
              <a:t>distilasi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</a:rPr>
              <a:t>uap</a:t>
            </a:r>
            <a:r>
              <a:rPr lang="en-US" sz="1800" dirty="0" smtClean="0">
                <a:solidFill>
                  <a:schemeClr val="accent1"/>
                </a:solidFill>
              </a:rPr>
              <a:t>.</a:t>
            </a:r>
            <a:endParaRPr lang="en-US" sz="1800" dirty="0">
              <a:solidFill>
                <a:schemeClr val="accent1"/>
              </a:solidFill>
            </a:endParaRPr>
          </a:p>
          <a:p>
            <a:pPr marL="800107" lvl="1" indent="-342900" defTabSz="457207" fontAlgn="auto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800" dirty="0" err="1" smtClean="0">
                <a:solidFill>
                  <a:schemeClr val="accent1"/>
                </a:solidFill>
              </a:rPr>
              <a:t>Mudah</a:t>
            </a: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menguap</a:t>
            </a:r>
            <a:r>
              <a:rPr lang="en-US" sz="1800" dirty="0">
                <a:solidFill>
                  <a:schemeClr val="accent1"/>
                </a:solidFill>
              </a:rPr>
              <a:t> &amp; </a:t>
            </a:r>
            <a:r>
              <a:rPr lang="en-US" sz="1800" dirty="0" err="1">
                <a:solidFill>
                  <a:schemeClr val="accent1"/>
                </a:solidFill>
              </a:rPr>
              <a:t>beraroma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>
                <a:solidFill>
                  <a:schemeClr val="accent1"/>
                </a:solidFill>
                <a:sym typeface="Wingdings" panose="05000000000000000000" pitchFamily="2" charset="2"/>
              </a:rPr>
              <a:t> </a:t>
            </a:r>
            <a:r>
              <a:rPr lang="en-US" sz="1800" dirty="0" err="1">
                <a:solidFill>
                  <a:schemeClr val="accent1"/>
                </a:solidFill>
                <a:sym typeface="Wingdings" panose="05000000000000000000" pitchFamily="2" charset="2"/>
              </a:rPr>
              <a:t>minyak</a:t>
            </a:r>
            <a:r>
              <a:rPr lang="en-US" sz="1800" dirty="0">
                <a:solidFill>
                  <a:schemeClr val="accent1"/>
                </a:solidFill>
                <a:sym typeface="Wingdings" panose="05000000000000000000" pitchFamily="2" charset="2"/>
              </a:rPr>
              <a:t> yang </a:t>
            </a:r>
            <a:r>
              <a:rPr lang="en-US" sz="1800" dirty="0" err="1">
                <a:solidFill>
                  <a:schemeClr val="accent1"/>
                </a:solidFill>
                <a:sym typeface="Wingdings" panose="05000000000000000000" pitchFamily="2" charset="2"/>
              </a:rPr>
              <a:t>mudah</a:t>
            </a:r>
            <a:r>
              <a:rPr lang="en-US" sz="1800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sym typeface="Wingdings" panose="05000000000000000000" pitchFamily="2" charset="2"/>
              </a:rPr>
              <a:t>menguap</a:t>
            </a:r>
            <a:r>
              <a:rPr lang="en-US" sz="18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.</a:t>
            </a:r>
          </a:p>
          <a:p>
            <a:pPr marL="800107" lvl="1" indent="-342900" defTabSz="457207" fontAlgn="auto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800" dirty="0" err="1" smtClean="0">
                <a:solidFill>
                  <a:schemeClr val="accent1"/>
                </a:solidFill>
              </a:rPr>
              <a:t>Uap</a:t>
            </a: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dari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bahan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tanaman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dikondensasi</a:t>
            </a:r>
            <a:r>
              <a:rPr lang="en-US" sz="1800" dirty="0">
                <a:solidFill>
                  <a:schemeClr val="accent1"/>
                </a:solidFill>
              </a:rPr>
              <a:t>, </a:t>
            </a:r>
            <a:r>
              <a:rPr lang="en-US" sz="1800" dirty="0" err="1">
                <a:solidFill>
                  <a:schemeClr val="accent1"/>
                </a:solidFill>
              </a:rPr>
              <a:t>kemudian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fase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minyak</a:t>
            </a:r>
            <a:r>
              <a:rPr lang="en-US" sz="1800" dirty="0">
                <a:solidFill>
                  <a:schemeClr val="accent1"/>
                </a:solidFill>
              </a:rPr>
              <a:t> &amp; air </a:t>
            </a:r>
            <a:r>
              <a:rPr lang="en-US" sz="1800" dirty="0" err="1">
                <a:solidFill>
                  <a:schemeClr val="accent1"/>
                </a:solidFill>
              </a:rPr>
              <a:t>akan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</a:rPr>
              <a:t>terpisah</a:t>
            </a:r>
            <a:r>
              <a:rPr lang="en-US" sz="1800" dirty="0" smtClean="0">
                <a:solidFill>
                  <a:schemeClr val="accent1"/>
                </a:solidFill>
              </a:rPr>
              <a:t>.</a:t>
            </a:r>
            <a:endParaRPr lang="en-US" sz="1800" dirty="0">
              <a:solidFill>
                <a:schemeClr val="accent1"/>
              </a:solidFill>
            </a:endParaRPr>
          </a:p>
          <a:p>
            <a:pPr marL="914416" lvl="2" indent="0" defTabSz="457207" fontAlgn="auto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endParaRPr lang="en-US" sz="1800" dirty="0">
              <a:solidFill>
                <a:schemeClr val="accent1"/>
              </a:solidFill>
            </a:endParaRPr>
          </a:p>
          <a:p>
            <a:pPr marL="342906" indent="-342906" defTabSz="457207" fontAlgn="auto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1800" dirty="0" err="1">
                <a:solidFill>
                  <a:schemeClr val="accent1"/>
                </a:solidFill>
              </a:rPr>
              <a:t>Seringkali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minyaknya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mengalami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sedikit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modifikasi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selama</a:t>
            </a:r>
            <a:r>
              <a:rPr lang="en-US" sz="1800" dirty="0">
                <a:solidFill>
                  <a:schemeClr val="accent1"/>
                </a:solidFill>
              </a:rPr>
              <a:t> proses </a:t>
            </a:r>
            <a:r>
              <a:rPr lang="en-US" sz="1800" dirty="0" err="1">
                <a:solidFill>
                  <a:schemeClr val="accent1"/>
                </a:solidFill>
              </a:rPr>
              <a:t>distilasi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sehingga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tidak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tepat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sama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dengan</a:t>
            </a:r>
            <a:r>
              <a:rPr lang="en-US" sz="1800" dirty="0">
                <a:solidFill>
                  <a:schemeClr val="accent1"/>
                </a:solidFill>
              </a:rPr>
              <a:t> yang </a:t>
            </a:r>
            <a:r>
              <a:rPr lang="en-US" sz="1800" dirty="0" err="1">
                <a:solidFill>
                  <a:schemeClr val="accent1"/>
                </a:solidFill>
              </a:rPr>
              <a:t>ada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pada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</a:rPr>
              <a:t>tanaman</a:t>
            </a:r>
            <a:r>
              <a:rPr lang="en-US" sz="1800" dirty="0" smtClean="0">
                <a:solidFill>
                  <a:schemeClr val="accent1"/>
                </a:solidFill>
              </a:rPr>
              <a:t>.</a:t>
            </a:r>
          </a:p>
          <a:p>
            <a:pPr marL="0" indent="0" defTabSz="457207" fontAlgn="auto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endParaRPr lang="en-US" sz="1800" dirty="0">
              <a:solidFill>
                <a:schemeClr val="accent1"/>
              </a:solidFill>
            </a:endParaRPr>
          </a:p>
          <a:p>
            <a:pPr marL="342906" indent="-342906" defTabSz="457207" fontAlgn="auto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1800" dirty="0" err="1" smtClean="0">
                <a:solidFill>
                  <a:schemeClr val="accent1"/>
                </a:solidFill>
              </a:rPr>
              <a:t>Umumnya</a:t>
            </a: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tidak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</a:rPr>
              <a:t>berwarna</a:t>
            </a:r>
            <a:r>
              <a:rPr lang="en-US" sz="1800" dirty="0" smtClean="0">
                <a:solidFill>
                  <a:schemeClr val="accent1"/>
                </a:solidFill>
              </a:rPr>
              <a:t>.</a:t>
            </a:r>
            <a:endParaRPr lang="en-US" sz="1800" dirty="0">
              <a:solidFill>
                <a:schemeClr val="accent1"/>
              </a:solidFill>
            </a:endParaRPr>
          </a:p>
          <a:p>
            <a:pPr marL="342906" indent="-342906" defTabSz="457207" fontAlgn="auto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US" sz="1800" dirty="0" smtClean="0">
              <a:solidFill>
                <a:schemeClr val="accent1"/>
              </a:solidFill>
            </a:endParaRPr>
          </a:p>
          <a:p>
            <a:pPr marL="342906" indent="-342906" defTabSz="457207" fontAlgn="auto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000" dirty="0" err="1" smtClean="0">
                <a:solidFill>
                  <a:schemeClr val="accent1"/>
                </a:solidFill>
              </a:rPr>
              <a:t>Secara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biosintetik</a:t>
            </a:r>
            <a:r>
              <a:rPr lang="en-US" sz="2000" dirty="0">
                <a:solidFill>
                  <a:schemeClr val="accent1"/>
                </a:solidFill>
              </a:rPr>
              <a:t>, </a:t>
            </a:r>
            <a:r>
              <a:rPr lang="en-US" sz="2000" dirty="0" err="1">
                <a:solidFill>
                  <a:schemeClr val="accent1"/>
                </a:solidFill>
              </a:rPr>
              <a:t>komponen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minyak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essensial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diklasifikasikan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jadi</a:t>
            </a:r>
            <a:r>
              <a:rPr lang="en-US" sz="2000" dirty="0">
                <a:solidFill>
                  <a:schemeClr val="accent1"/>
                </a:solidFill>
              </a:rPr>
              <a:t> 2: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chemeClr val="accent1"/>
                </a:solidFill>
              </a:rPr>
              <a:t>Terpenoid</a:t>
            </a:r>
            <a:endParaRPr lang="en-US" sz="2000" dirty="0">
              <a:solidFill>
                <a:schemeClr val="accent1"/>
              </a:solidFill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chemeClr val="accent1"/>
                </a:solidFill>
              </a:rPr>
              <a:t>Fenilpropanoid</a:t>
            </a:r>
            <a:endParaRPr lang="en-US" sz="2000" dirty="0">
              <a:solidFill>
                <a:schemeClr val="accent1"/>
              </a:solidFill>
            </a:endParaRPr>
          </a:p>
          <a:p>
            <a:pPr lvl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dirty="0"/>
          </a:p>
          <a:p>
            <a:pPr marL="342906" indent="-342906" defTabSz="457207" fontAlgn="auto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US" sz="1800" dirty="0">
              <a:solidFill>
                <a:schemeClr val="accent1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endParaRPr lang="en-US" sz="2000" dirty="0" smtClean="0">
              <a:solidFill>
                <a:schemeClr val="accent1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endParaRPr lang="en-US" sz="2000" dirty="0">
              <a:solidFill>
                <a:schemeClr val="accent1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sz="2000" dirty="0" smtClean="0">
                <a:solidFill>
                  <a:schemeClr val="accent1"/>
                </a:solidFill>
              </a:rPr>
              <a:t>					</a:t>
            </a: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63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92561" y="465738"/>
            <a:ext cx="7965072" cy="6115365"/>
          </a:xfrm>
          <a:prstGeom prst="rect">
            <a:avLst/>
          </a:prstGeom>
          <a:gradFill rotWithShape="0">
            <a:gsLst>
              <a:gs pos="0">
                <a:srgbClr val="92D050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280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 2" panose="05020102010507070707" pitchFamily="18" charset="2"/>
              <a:buNone/>
            </a:pPr>
            <a:endParaRPr lang="en-US" sz="1800" b="1" dirty="0" smtClean="0">
              <a:solidFill>
                <a:schemeClr val="accent1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sz="1800" b="1" dirty="0" smtClean="0">
                <a:solidFill>
                  <a:schemeClr val="accent1"/>
                </a:solidFill>
              </a:rPr>
              <a:t>III.1 TERPENOID – MINYAK ESSENTIAL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_____________________________________________________________</a:t>
            </a:r>
          </a:p>
          <a:p>
            <a:pPr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1800" dirty="0" err="1">
                <a:solidFill>
                  <a:schemeClr val="accent1"/>
                </a:solidFill>
              </a:rPr>
              <a:t>Senyawa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terpen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dibangun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dari</a:t>
            </a:r>
            <a:r>
              <a:rPr lang="en-US" sz="1800" dirty="0">
                <a:solidFill>
                  <a:schemeClr val="accent1"/>
                </a:solidFill>
              </a:rPr>
              <a:t> unit-unit </a:t>
            </a:r>
            <a:r>
              <a:rPr lang="en-US" sz="1800" dirty="0" err="1">
                <a:solidFill>
                  <a:schemeClr val="accent1"/>
                </a:solidFill>
              </a:rPr>
              <a:t>isopren</a:t>
            </a:r>
            <a:r>
              <a:rPr lang="en-US" sz="1800" dirty="0">
                <a:solidFill>
                  <a:schemeClr val="accent1"/>
                </a:solidFill>
              </a:rPr>
              <a:t> (5 </a:t>
            </a:r>
            <a:r>
              <a:rPr lang="en-US" sz="1800" dirty="0" err="1">
                <a:solidFill>
                  <a:schemeClr val="accent1"/>
                </a:solidFill>
              </a:rPr>
              <a:t>karbon</a:t>
            </a:r>
            <a:r>
              <a:rPr lang="en-US" sz="1800" dirty="0">
                <a:solidFill>
                  <a:schemeClr val="accent1"/>
                </a:solidFill>
              </a:rPr>
              <a:t>), yang </a:t>
            </a:r>
            <a:r>
              <a:rPr lang="en-US" sz="1800" dirty="0" err="1">
                <a:solidFill>
                  <a:schemeClr val="accent1"/>
                </a:solidFill>
              </a:rPr>
              <a:t>disintesis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dari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asetil-KoA</a:t>
            </a:r>
            <a:r>
              <a:rPr lang="en-US" sz="1800" dirty="0" smtClean="0">
                <a:solidFill>
                  <a:schemeClr val="accent1"/>
                </a:solidFill>
              </a:rPr>
              <a:t>.</a:t>
            </a:r>
          </a:p>
          <a:p>
            <a:pPr marL="0" indent="0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endParaRPr lang="en-US" sz="1800" dirty="0">
              <a:solidFill>
                <a:schemeClr val="accent1"/>
              </a:solidFill>
            </a:endParaRPr>
          </a:p>
          <a:p>
            <a:pPr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1800" dirty="0" err="1">
                <a:solidFill>
                  <a:schemeClr val="accent1"/>
                </a:solidFill>
              </a:rPr>
              <a:t>Dasar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penamaan</a:t>
            </a:r>
            <a:r>
              <a:rPr lang="en-US" sz="1800" dirty="0">
                <a:solidFill>
                  <a:schemeClr val="accent1"/>
                </a:solidFill>
              </a:rPr>
              <a:t>:</a:t>
            </a:r>
          </a:p>
          <a:p>
            <a:pPr marL="1200166" lvl="2" indent="-285750" defTabSz="457207" fontAlgn="auto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800" dirty="0" err="1">
                <a:solidFill>
                  <a:schemeClr val="accent1"/>
                </a:solidFill>
              </a:rPr>
              <a:t>Kelipatan</a:t>
            </a:r>
            <a:r>
              <a:rPr lang="en-US" sz="1800" dirty="0">
                <a:solidFill>
                  <a:schemeClr val="accent1"/>
                </a:solidFill>
              </a:rPr>
              <a:t> 10 </a:t>
            </a:r>
            <a:r>
              <a:rPr lang="en-US" sz="1800" dirty="0" err="1">
                <a:solidFill>
                  <a:schemeClr val="accent1"/>
                </a:solidFill>
              </a:rPr>
              <a:t>karbon</a:t>
            </a:r>
            <a:r>
              <a:rPr lang="en-US" sz="1800" dirty="0">
                <a:solidFill>
                  <a:schemeClr val="accent1"/>
                </a:solidFill>
              </a:rPr>
              <a:t>  yang </a:t>
            </a:r>
            <a:r>
              <a:rPr lang="en-US" sz="1800" dirty="0" err="1">
                <a:solidFill>
                  <a:schemeClr val="accent1"/>
                </a:solidFill>
              </a:rPr>
              <a:t>tdd</a:t>
            </a:r>
            <a:r>
              <a:rPr lang="en-US" sz="1800" dirty="0">
                <a:solidFill>
                  <a:schemeClr val="accent1"/>
                </a:solidFill>
              </a:rPr>
              <a:t> 2 unit </a:t>
            </a:r>
            <a:r>
              <a:rPr lang="en-US" sz="1800" dirty="0" err="1">
                <a:solidFill>
                  <a:schemeClr val="accent1"/>
                </a:solidFill>
              </a:rPr>
              <a:t>dasar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isopren</a:t>
            </a:r>
            <a:endParaRPr lang="en-US" sz="1800" dirty="0">
              <a:solidFill>
                <a:schemeClr val="accent1"/>
              </a:solidFill>
            </a:endParaRPr>
          </a:p>
          <a:p>
            <a:pPr marL="1200166" lvl="2" indent="-285750" defTabSz="457207" fontAlgn="auto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800" dirty="0" err="1">
                <a:solidFill>
                  <a:schemeClr val="accent1"/>
                </a:solidFill>
              </a:rPr>
              <a:t>Molekul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dengan</a:t>
            </a:r>
            <a:r>
              <a:rPr lang="en-US" sz="1800" dirty="0">
                <a:solidFill>
                  <a:schemeClr val="accent1"/>
                </a:solidFill>
              </a:rPr>
              <a:t> 10 </a:t>
            </a:r>
            <a:r>
              <a:rPr lang="en-US" sz="1800" dirty="0" err="1">
                <a:solidFill>
                  <a:schemeClr val="accent1"/>
                </a:solidFill>
              </a:rPr>
              <a:t>karbon</a:t>
            </a:r>
            <a:r>
              <a:rPr lang="en-US" sz="1800" dirty="0">
                <a:solidFill>
                  <a:schemeClr val="accent1"/>
                </a:solidFill>
              </a:rPr>
              <a:t> = </a:t>
            </a:r>
            <a:r>
              <a:rPr lang="en-US" sz="1800" dirty="0" err="1">
                <a:solidFill>
                  <a:schemeClr val="accent1"/>
                </a:solidFill>
              </a:rPr>
              <a:t>monoterpen</a:t>
            </a:r>
            <a:r>
              <a:rPr lang="en-US" sz="1800" dirty="0">
                <a:solidFill>
                  <a:schemeClr val="accent1"/>
                </a:solidFill>
              </a:rPr>
              <a:t> (limonene, </a:t>
            </a:r>
            <a:r>
              <a:rPr lang="en-US" sz="1800" dirty="0" err="1">
                <a:solidFill>
                  <a:schemeClr val="accent1"/>
                </a:solidFill>
              </a:rPr>
              <a:t>geraniol</a:t>
            </a:r>
            <a:r>
              <a:rPr lang="en-US" sz="1800" dirty="0">
                <a:solidFill>
                  <a:schemeClr val="accent1"/>
                </a:solidFill>
              </a:rPr>
              <a:t>, </a:t>
            </a:r>
            <a:r>
              <a:rPr lang="en-US" sz="1800" dirty="0" err="1">
                <a:solidFill>
                  <a:schemeClr val="accent1"/>
                </a:solidFill>
              </a:rPr>
              <a:t>borneol</a:t>
            </a:r>
            <a:r>
              <a:rPr lang="en-US" sz="1800" dirty="0">
                <a:solidFill>
                  <a:schemeClr val="accent1"/>
                </a:solidFill>
              </a:rPr>
              <a:t>, </a:t>
            </a:r>
            <a:r>
              <a:rPr lang="en-US" sz="1800" dirty="0" err="1">
                <a:solidFill>
                  <a:schemeClr val="accent1"/>
                </a:solidFill>
              </a:rPr>
              <a:t>thujone</a:t>
            </a:r>
            <a:r>
              <a:rPr lang="en-US" sz="1800" dirty="0">
                <a:solidFill>
                  <a:schemeClr val="accent1"/>
                </a:solidFill>
              </a:rPr>
              <a:t>) </a:t>
            </a:r>
            <a:r>
              <a:rPr lang="en-US" sz="1800" dirty="0" err="1">
                <a:solidFill>
                  <a:schemeClr val="accent1"/>
                </a:solidFill>
              </a:rPr>
              <a:t>lalu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diterpen</a:t>
            </a:r>
            <a:r>
              <a:rPr lang="en-US" sz="1800" dirty="0">
                <a:solidFill>
                  <a:schemeClr val="accent1"/>
                </a:solidFill>
              </a:rPr>
              <a:t>, </a:t>
            </a:r>
            <a:r>
              <a:rPr lang="en-US" sz="1800" dirty="0" err="1">
                <a:solidFill>
                  <a:schemeClr val="accent1"/>
                </a:solidFill>
              </a:rPr>
              <a:t>triterpen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dst</a:t>
            </a:r>
            <a:r>
              <a:rPr lang="en-US" sz="1800" dirty="0">
                <a:solidFill>
                  <a:schemeClr val="accent1"/>
                </a:solidFill>
              </a:rPr>
              <a:t>.</a:t>
            </a:r>
          </a:p>
          <a:p>
            <a:pPr marL="1200166" lvl="2" indent="-285750" defTabSz="457207" fontAlgn="auto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chemeClr val="accent1"/>
                </a:solidFill>
              </a:rPr>
              <a:t>15 </a:t>
            </a:r>
            <a:r>
              <a:rPr lang="en-US" sz="1800" dirty="0" err="1">
                <a:solidFill>
                  <a:schemeClr val="accent1"/>
                </a:solidFill>
              </a:rPr>
              <a:t>karbon</a:t>
            </a:r>
            <a:r>
              <a:rPr lang="en-US" sz="1800" dirty="0">
                <a:solidFill>
                  <a:schemeClr val="accent1"/>
                </a:solidFill>
              </a:rPr>
              <a:t> = </a:t>
            </a:r>
            <a:r>
              <a:rPr lang="en-US" sz="1800" dirty="0" err="1">
                <a:solidFill>
                  <a:schemeClr val="accent1"/>
                </a:solidFill>
              </a:rPr>
              <a:t>sesquiterpen</a:t>
            </a:r>
            <a:r>
              <a:rPr lang="en-US" sz="1800" dirty="0">
                <a:solidFill>
                  <a:schemeClr val="accent1"/>
                </a:solidFill>
              </a:rPr>
              <a:t> (</a:t>
            </a:r>
            <a:r>
              <a:rPr lang="en-US" sz="1800" dirty="0" err="1">
                <a:solidFill>
                  <a:schemeClr val="accent1"/>
                </a:solidFill>
              </a:rPr>
              <a:t>bisabolol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</a:p>
          <a:p>
            <a:pPr marL="1143020" lvl="2" indent="-228604" defTabSz="457207" fontAlgn="auto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US" sz="1800" dirty="0">
              <a:solidFill>
                <a:schemeClr val="accent1"/>
              </a:solidFill>
            </a:endParaRPr>
          </a:p>
          <a:p>
            <a:pPr marL="285750" lvl="2" indent="-285750" defTabSz="457207" fontAlgn="auto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1800" dirty="0" err="1">
                <a:solidFill>
                  <a:schemeClr val="accent1"/>
                </a:solidFill>
              </a:rPr>
              <a:t>Hanya</a:t>
            </a:r>
            <a:r>
              <a:rPr lang="en-US" sz="1800" dirty="0">
                <a:solidFill>
                  <a:schemeClr val="accent1"/>
                </a:solidFill>
              </a:rPr>
              <a:t> mono &amp; </a:t>
            </a:r>
            <a:r>
              <a:rPr lang="en-US" sz="1800" dirty="0" err="1">
                <a:solidFill>
                  <a:schemeClr val="accent1"/>
                </a:solidFill>
              </a:rPr>
              <a:t>sesquiterpen</a:t>
            </a:r>
            <a:r>
              <a:rPr lang="en-US" sz="1800" dirty="0">
                <a:solidFill>
                  <a:schemeClr val="accent1"/>
                </a:solidFill>
              </a:rPr>
              <a:t> yang </a:t>
            </a:r>
            <a:r>
              <a:rPr lang="en-US" sz="1800" dirty="0" err="1">
                <a:solidFill>
                  <a:schemeClr val="accent1"/>
                </a:solidFill>
              </a:rPr>
              <a:t>ada</a:t>
            </a:r>
            <a:r>
              <a:rPr lang="en-US" sz="1800" dirty="0">
                <a:solidFill>
                  <a:schemeClr val="accent1"/>
                </a:solidFill>
              </a:rPr>
              <a:t> di </a:t>
            </a:r>
            <a:r>
              <a:rPr lang="en-US" sz="1800" dirty="0" err="1">
                <a:solidFill>
                  <a:schemeClr val="accent1"/>
                </a:solidFill>
              </a:rPr>
              <a:t>minyak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essensial</a:t>
            </a:r>
            <a:r>
              <a:rPr lang="en-US" sz="1800" dirty="0">
                <a:solidFill>
                  <a:schemeClr val="accent1"/>
                </a:solidFill>
              </a:rPr>
              <a:t>, </a:t>
            </a:r>
            <a:r>
              <a:rPr lang="en-US" sz="1800" dirty="0" err="1">
                <a:solidFill>
                  <a:schemeClr val="accent1"/>
                </a:solidFill>
              </a:rPr>
              <a:t>terpenoid</a:t>
            </a:r>
            <a:r>
              <a:rPr lang="en-US" sz="1800" dirty="0">
                <a:solidFill>
                  <a:schemeClr val="accent1"/>
                </a:solidFill>
              </a:rPr>
              <a:t> yang </a:t>
            </a:r>
            <a:r>
              <a:rPr lang="en-US" sz="1800" dirty="0" err="1">
                <a:solidFill>
                  <a:schemeClr val="accent1"/>
                </a:solidFill>
              </a:rPr>
              <a:t>lebih</a:t>
            </a:r>
            <a:r>
              <a:rPr lang="en-US" sz="1800" dirty="0">
                <a:solidFill>
                  <a:schemeClr val="accent1"/>
                </a:solidFill>
              </a:rPr>
              <a:t>  </a:t>
            </a:r>
            <a:r>
              <a:rPr lang="en-US" sz="1800" dirty="0" err="1">
                <a:solidFill>
                  <a:schemeClr val="accent1"/>
                </a:solidFill>
              </a:rPr>
              <a:t>banyak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terlalu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besar</a:t>
            </a:r>
            <a:r>
              <a:rPr lang="en-US" sz="1800" dirty="0">
                <a:solidFill>
                  <a:schemeClr val="accent1"/>
                </a:solidFill>
              </a:rPr>
              <a:t> &amp; </a:t>
            </a:r>
            <a:r>
              <a:rPr lang="en-US" sz="1800" dirty="0" err="1">
                <a:solidFill>
                  <a:schemeClr val="accent1"/>
                </a:solidFill>
              </a:rPr>
              <a:t>tidak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menguap</a:t>
            </a:r>
            <a:endParaRPr lang="en-US" sz="1800" dirty="0">
              <a:solidFill>
                <a:schemeClr val="accent1"/>
              </a:solidFill>
            </a:endParaRPr>
          </a:p>
          <a:p>
            <a:pPr marL="1200166" lvl="2" indent="-285750" defTabSz="457207" fontAlgn="auto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800" dirty="0" err="1">
                <a:solidFill>
                  <a:schemeClr val="accent1"/>
                </a:solidFill>
              </a:rPr>
              <a:t>Diterpen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pada</a:t>
            </a:r>
            <a:r>
              <a:rPr lang="en-US" sz="1800" dirty="0">
                <a:solidFill>
                  <a:schemeClr val="accent1"/>
                </a:solidFill>
              </a:rPr>
              <a:t> resin </a:t>
            </a:r>
            <a:r>
              <a:rPr lang="en-US" sz="1800" dirty="0" err="1">
                <a:solidFill>
                  <a:schemeClr val="accent1"/>
                </a:solidFill>
              </a:rPr>
              <a:t>sebagai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asam</a:t>
            </a:r>
            <a:r>
              <a:rPr lang="en-US" sz="1800" dirty="0">
                <a:solidFill>
                  <a:schemeClr val="accent1"/>
                </a:solidFill>
              </a:rPr>
              <a:t> resin</a:t>
            </a:r>
          </a:p>
          <a:p>
            <a:pPr marL="1200166" lvl="2" indent="-285750" defTabSz="457207" fontAlgn="auto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800" dirty="0" err="1">
                <a:solidFill>
                  <a:schemeClr val="accent1"/>
                </a:solidFill>
              </a:rPr>
              <a:t>Triterpen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pada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saponin</a:t>
            </a:r>
            <a:endParaRPr lang="en-US" sz="1800" dirty="0">
              <a:solidFill>
                <a:schemeClr val="accent1"/>
              </a:solidFill>
            </a:endParaRPr>
          </a:p>
          <a:p>
            <a:pPr marL="1200166" lvl="2" indent="-285750" defTabSz="457207" fontAlgn="auto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800" dirty="0" err="1">
                <a:solidFill>
                  <a:schemeClr val="accent1"/>
                </a:solidFill>
              </a:rPr>
              <a:t>Iridoid</a:t>
            </a:r>
            <a:r>
              <a:rPr lang="en-US" sz="1800" dirty="0">
                <a:solidFill>
                  <a:schemeClr val="accent1"/>
                </a:solidFill>
              </a:rPr>
              <a:t> (mono &amp; </a:t>
            </a:r>
            <a:r>
              <a:rPr lang="en-US" sz="1800" dirty="0" err="1">
                <a:solidFill>
                  <a:schemeClr val="accent1"/>
                </a:solidFill>
              </a:rPr>
              <a:t>sesquiterpen</a:t>
            </a:r>
            <a:r>
              <a:rPr lang="en-US" sz="1800" dirty="0">
                <a:solidFill>
                  <a:schemeClr val="accent1"/>
                </a:solidFill>
              </a:rPr>
              <a:t> yang </a:t>
            </a:r>
            <a:r>
              <a:rPr lang="en-US" sz="1800" dirty="0" err="1">
                <a:solidFill>
                  <a:schemeClr val="accent1"/>
                </a:solidFill>
              </a:rPr>
              <a:t>tidak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menguap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Arial" charset="0"/>
              <a:buChar char="•"/>
              <a:defRPr/>
            </a:pPr>
            <a:endParaRPr lang="en-US" sz="1800" dirty="0">
              <a:solidFill>
                <a:schemeClr val="accent1"/>
              </a:solidFill>
            </a:endParaRPr>
          </a:p>
          <a:p>
            <a:pPr marL="0" indent="0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US" sz="1600" dirty="0" err="1">
                <a:solidFill>
                  <a:schemeClr val="accent1"/>
                </a:solidFill>
              </a:rPr>
              <a:t>Terpen</a:t>
            </a:r>
            <a:r>
              <a:rPr lang="en-US" sz="1600" dirty="0">
                <a:solidFill>
                  <a:schemeClr val="accent1"/>
                </a:solidFill>
              </a:rPr>
              <a:t> yang paling </a:t>
            </a:r>
            <a:r>
              <a:rPr lang="en-US" sz="1600" dirty="0" err="1">
                <a:solidFill>
                  <a:schemeClr val="accent1"/>
                </a:solidFill>
              </a:rPr>
              <a:t>penting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adalah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tetraterpen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dengan</a:t>
            </a:r>
            <a:r>
              <a:rPr lang="en-US" sz="1600" dirty="0">
                <a:solidFill>
                  <a:schemeClr val="accent1"/>
                </a:solidFill>
              </a:rPr>
              <a:t> 40 </a:t>
            </a:r>
            <a:r>
              <a:rPr lang="en-US" sz="1600" dirty="0" err="1">
                <a:solidFill>
                  <a:schemeClr val="accent1"/>
                </a:solidFill>
              </a:rPr>
              <a:t>karbon</a:t>
            </a:r>
            <a:r>
              <a:rPr lang="en-US" sz="1600" dirty="0">
                <a:solidFill>
                  <a:schemeClr val="accent1"/>
                </a:solidFill>
              </a:rPr>
              <a:t> yang </a:t>
            </a:r>
            <a:r>
              <a:rPr lang="en-US" sz="1600" dirty="0" err="1">
                <a:solidFill>
                  <a:schemeClr val="accent1"/>
                </a:solidFill>
              </a:rPr>
              <a:t>merupakan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kelompok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besar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dari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lebih</a:t>
            </a:r>
            <a:r>
              <a:rPr lang="en-US" sz="1600" dirty="0">
                <a:solidFill>
                  <a:schemeClr val="accent1"/>
                </a:solidFill>
              </a:rPr>
              <a:t> 600 </a:t>
            </a:r>
            <a:r>
              <a:rPr lang="en-US" sz="1600" dirty="0" err="1">
                <a:solidFill>
                  <a:schemeClr val="accent1"/>
                </a:solidFill>
              </a:rPr>
              <a:t>pigmen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karotenoid</a:t>
            </a:r>
            <a:r>
              <a:rPr lang="en-US" sz="1600" dirty="0">
                <a:solidFill>
                  <a:schemeClr val="accent1"/>
                </a:solidFill>
              </a:rPr>
              <a:t>, yang </a:t>
            </a:r>
            <a:r>
              <a:rPr lang="en-US" sz="1600" dirty="0" err="1">
                <a:solidFill>
                  <a:schemeClr val="accent1"/>
                </a:solidFill>
              </a:rPr>
              <a:t>merupakan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antioksidan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dan</a:t>
            </a:r>
            <a:r>
              <a:rPr lang="en-US" sz="1600" dirty="0">
                <a:solidFill>
                  <a:schemeClr val="accent1"/>
                </a:solidFill>
              </a:rPr>
              <a:t> vitamin. </a:t>
            </a:r>
          </a:p>
          <a:p>
            <a:pPr>
              <a:buFont typeface="Wingdings 2" panose="05020102010507070707" pitchFamily="18" charset="2"/>
              <a:buNone/>
            </a:pPr>
            <a:endParaRPr lang="en-US" sz="1800" dirty="0">
              <a:solidFill>
                <a:schemeClr val="accent1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					</a:t>
            </a: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02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92561" y="465738"/>
            <a:ext cx="7965072" cy="6115365"/>
          </a:xfrm>
          <a:prstGeom prst="rect">
            <a:avLst/>
          </a:prstGeom>
          <a:gradFill rotWithShape="0">
            <a:gsLst>
              <a:gs pos="0">
                <a:srgbClr val="92D050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280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 2" panose="05020102010507070707" pitchFamily="18" charset="2"/>
              <a:buNone/>
            </a:pPr>
            <a:r>
              <a:rPr lang="en-US" sz="1800" b="1" dirty="0" err="1" smtClean="0">
                <a:solidFill>
                  <a:schemeClr val="accent1"/>
                </a:solidFill>
              </a:rPr>
              <a:t>Contoh-contoh</a:t>
            </a:r>
            <a:r>
              <a:rPr lang="en-US" sz="1800" b="1" dirty="0" smtClean="0">
                <a:solidFill>
                  <a:schemeClr val="accent1"/>
                </a:solidFill>
              </a:rPr>
              <a:t> </a:t>
            </a:r>
            <a:r>
              <a:rPr lang="en-US" sz="1800" b="1" dirty="0" err="1" smtClean="0">
                <a:solidFill>
                  <a:schemeClr val="accent1"/>
                </a:solidFill>
              </a:rPr>
              <a:t>Senyawa</a:t>
            </a:r>
            <a:r>
              <a:rPr lang="en-US" sz="1800" b="1" dirty="0" smtClean="0">
                <a:solidFill>
                  <a:schemeClr val="accent1"/>
                </a:solidFill>
              </a:rPr>
              <a:t> </a:t>
            </a:r>
            <a:r>
              <a:rPr lang="en-US" sz="1800" b="1" dirty="0" err="1" smtClean="0">
                <a:solidFill>
                  <a:schemeClr val="accent1"/>
                </a:solidFill>
              </a:rPr>
              <a:t>Terpenoid</a:t>
            </a:r>
            <a:endParaRPr lang="en-US" sz="1800" b="1" dirty="0" smtClean="0">
              <a:solidFill>
                <a:schemeClr val="accent1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endParaRPr lang="en-US" sz="1800" b="1" dirty="0" smtClean="0">
              <a:solidFill>
                <a:schemeClr val="accent1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sz="1600" dirty="0" smtClean="0">
                <a:solidFill>
                  <a:schemeClr val="accent1"/>
                </a:solidFill>
              </a:rPr>
              <a:t> </a:t>
            </a:r>
            <a:endParaRPr lang="en-US" sz="1600" dirty="0">
              <a:solidFill>
                <a:schemeClr val="accent1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endParaRPr lang="en-US" sz="1800" dirty="0">
              <a:solidFill>
                <a:schemeClr val="accent1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					</a:t>
            </a: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 descr="H:\tabel2 dari e-mail adam\OH1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270" y="946596"/>
            <a:ext cx="5447653" cy="563450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07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92561" y="465738"/>
            <a:ext cx="7965072" cy="6115365"/>
          </a:xfrm>
          <a:prstGeom prst="rect">
            <a:avLst/>
          </a:prstGeom>
          <a:gradFill rotWithShape="0">
            <a:gsLst>
              <a:gs pos="0">
                <a:srgbClr val="92D050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280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marL="0" indent="0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endParaRPr lang="en-US" sz="1800" b="1" dirty="0" smtClean="0">
              <a:solidFill>
                <a:schemeClr val="accent1"/>
              </a:solidFill>
            </a:endParaRPr>
          </a:p>
          <a:p>
            <a:pPr marL="0" indent="0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n-US" sz="1800" b="1" dirty="0" smtClean="0">
                <a:solidFill>
                  <a:schemeClr val="accent1"/>
                </a:solidFill>
              </a:rPr>
              <a:t>III.2 FENILPROPANOID – MINYAK ESSENSIAL</a:t>
            </a:r>
          </a:p>
          <a:p>
            <a:pPr marL="0" indent="0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n-US" sz="1800" dirty="0" smtClean="0">
                <a:solidFill>
                  <a:schemeClr val="accent1"/>
                </a:solidFill>
              </a:rPr>
              <a:t>_____________________________________________________________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US" sz="1800" dirty="0" smtClean="0">
              <a:solidFill>
                <a:schemeClr val="accent1"/>
              </a:solidFill>
            </a:endParaRP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1800" dirty="0" err="1" smtClean="0">
                <a:solidFill>
                  <a:schemeClr val="accent1"/>
                </a:solidFill>
              </a:rPr>
              <a:t>Lebih</a:t>
            </a: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jarang</a:t>
            </a:r>
            <a:endParaRPr lang="en-US" sz="1800" dirty="0">
              <a:solidFill>
                <a:schemeClr val="accent1"/>
              </a:solidFill>
            </a:endParaRP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1800" dirty="0" err="1">
                <a:solidFill>
                  <a:schemeClr val="accent1"/>
                </a:solidFill>
              </a:rPr>
              <a:t>Turunan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asam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sikimat</a:t>
            </a:r>
            <a:r>
              <a:rPr lang="en-US" sz="1800" dirty="0">
                <a:solidFill>
                  <a:schemeClr val="accent1"/>
                </a:solidFill>
              </a:rPr>
              <a:t> paling </a:t>
            </a:r>
            <a:r>
              <a:rPr lang="en-US" sz="1800" dirty="0" err="1">
                <a:solidFill>
                  <a:schemeClr val="accent1"/>
                </a:solidFill>
              </a:rPr>
              <a:t>sederhana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dan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hanya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terdiri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atas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cincin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aromatik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dengan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rantai</a:t>
            </a:r>
            <a:r>
              <a:rPr lang="en-US" sz="1800" dirty="0">
                <a:solidFill>
                  <a:schemeClr val="accent1"/>
                </a:solidFill>
              </a:rPr>
              <a:t> 3 </a:t>
            </a:r>
            <a:r>
              <a:rPr lang="en-US" sz="1800" dirty="0" err="1">
                <a:solidFill>
                  <a:schemeClr val="accent1"/>
                </a:solidFill>
              </a:rPr>
              <a:t>karbon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tak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jenuh</a:t>
            </a:r>
            <a:r>
              <a:rPr lang="en-US" sz="1800" dirty="0">
                <a:solidFill>
                  <a:schemeClr val="accent1"/>
                </a:solidFill>
              </a:rPr>
              <a:t> yang </a:t>
            </a:r>
            <a:r>
              <a:rPr lang="en-US" sz="1800" dirty="0" err="1">
                <a:solidFill>
                  <a:schemeClr val="accent1"/>
                </a:solidFill>
              </a:rPr>
              <a:t>melekat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pada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cincin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aromatik</a:t>
            </a:r>
            <a:r>
              <a:rPr lang="en-US" sz="1800" dirty="0">
                <a:solidFill>
                  <a:schemeClr val="accent1"/>
                </a:solidFill>
              </a:rPr>
              <a:t>.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1800" dirty="0" err="1">
                <a:solidFill>
                  <a:schemeClr val="accent1"/>
                </a:solidFill>
              </a:rPr>
              <a:t>Asam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sinamat</a:t>
            </a:r>
            <a:r>
              <a:rPr lang="en-US" sz="1800" dirty="0">
                <a:solidFill>
                  <a:schemeClr val="accent1"/>
                </a:solidFill>
              </a:rPr>
              <a:t> yang </a:t>
            </a:r>
            <a:r>
              <a:rPr lang="en-US" sz="1800" dirty="0" err="1">
                <a:solidFill>
                  <a:schemeClr val="accent1"/>
                </a:solidFill>
              </a:rPr>
              <a:t>mengalami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reaksi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perpanjangan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menghasilkan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berbagai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fenilpropana</a:t>
            </a:r>
            <a:endParaRPr lang="en-US" sz="1800" dirty="0">
              <a:solidFill>
                <a:schemeClr val="accent1"/>
              </a:solidFill>
            </a:endParaRP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1800" dirty="0" err="1">
                <a:solidFill>
                  <a:schemeClr val="accent1"/>
                </a:solidFill>
              </a:rPr>
              <a:t>Contoh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smtClean="0">
                <a:solidFill>
                  <a:schemeClr val="accent1"/>
                </a:solidFill>
              </a:rPr>
              <a:t>:</a:t>
            </a:r>
          </a:p>
          <a:p>
            <a:pPr marL="904881" lvl="1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800" dirty="0" err="1" smtClean="0">
                <a:solidFill>
                  <a:schemeClr val="accent1"/>
                </a:solidFill>
              </a:rPr>
              <a:t>Eugenol</a:t>
            </a: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</a:rPr>
              <a:t>kandungan</a:t>
            </a: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</a:rPr>
              <a:t>utama</a:t>
            </a: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</a:rPr>
              <a:t>minyak</a:t>
            </a: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</a:rPr>
              <a:t>cengkeh</a:t>
            </a: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</a:rPr>
              <a:t>dari</a:t>
            </a: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r>
              <a:rPr lang="en-US" sz="1800" i="1" dirty="0" err="1" smtClean="0">
                <a:solidFill>
                  <a:schemeClr val="accent1"/>
                </a:solidFill>
              </a:rPr>
              <a:t>Syzygium</a:t>
            </a:r>
            <a:r>
              <a:rPr lang="en-US" sz="1800" i="1" dirty="0" smtClean="0">
                <a:solidFill>
                  <a:schemeClr val="accent1"/>
                </a:solidFill>
              </a:rPr>
              <a:t> </a:t>
            </a:r>
            <a:r>
              <a:rPr lang="en-US" sz="1800" i="1" dirty="0" err="1" smtClean="0">
                <a:solidFill>
                  <a:schemeClr val="accent1"/>
                </a:solidFill>
              </a:rPr>
              <a:t>aromaticum</a:t>
            </a:r>
            <a:r>
              <a:rPr lang="en-US" sz="1800" i="1" dirty="0" smtClean="0">
                <a:solidFill>
                  <a:schemeClr val="accent1"/>
                </a:solidFill>
              </a:rPr>
              <a:t> (</a:t>
            </a:r>
            <a:r>
              <a:rPr lang="en-US" sz="1800" dirty="0" err="1" smtClean="0">
                <a:solidFill>
                  <a:schemeClr val="accent1"/>
                </a:solidFill>
              </a:rPr>
              <a:t>anastetik</a:t>
            </a: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</a:rPr>
              <a:t>dan</a:t>
            </a: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</a:rPr>
              <a:t>antiseptik</a:t>
            </a: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</a:rPr>
              <a:t>gigi</a:t>
            </a:r>
            <a:r>
              <a:rPr lang="en-US" sz="1800" i="1" dirty="0" smtClean="0">
                <a:solidFill>
                  <a:schemeClr val="accent1"/>
                </a:solidFill>
              </a:rPr>
              <a:t>).</a:t>
            </a:r>
          </a:p>
          <a:p>
            <a:pPr marL="904881" lvl="1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800" dirty="0" err="1" smtClean="0">
                <a:solidFill>
                  <a:schemeClr val="accent1"/>
                </a:solidFill>
              </a:rPr>
              <a:t>Sinamaldehid</a:t>
            </a: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komponen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utama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kulit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kayu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i="1" dirty="0" err="1">
                <a:solidFill>
                  <a:schemeClr val="accent1"/>
                </a:solidFill>
              </a:rPr>
              <a:t>Cinnamomum</a:t>
            </a:r>
            <a:r>
              <a:rPr lang="en-US" sz="1800" i="1" dirty="0">
                <a:solidFill>
                  <a:schemeClr val="accent1"/>
                </a:solidFill>
              </a:rPr>
              <a:t> </a:t>
            </a:r>
            <a:r>
              <a:rPr lang="en-US" sz="1800" i="1" dirty="0" err="1" smtClean="0">
                <a:solidFill>
                  <a:schemeClr val="accent1"/>
                </a:solidFill>
              </a:rPr>
              <a:t>zeylanicum</a:t>
            </a:r>
            <a:r>
              <a:rPr lang="en-US" sz="1800" i="1" dirty="0" smtClean="0">
                <a:solidFill>
                  <a:schemeClr val="accent1"/>
                </a:solidFill>
              </a:rPr>
              <a:t> </a:t>
            </a:r>
            <a:r>
              <a:rPr lang="en-US" sz="1800" dirty="0" smtClean="0">
                <a:solidFill>
                  <a:schemeClr val="accent1"/>
                </a:solidFill>
              </a:rPr>
              <a:t>(</a:t>
            </a:r>
            <a:r>
              <a:rPr lang="en-US" sz="1800" dirty="0" err="1" smtClean="0">
                <a:solidFill>
                  <a:schemeClr val="accent1"/>
                </a:solidFill>
              </a:rPr>
              <a:t>Cina</a:t>
            </a: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r>
              <a:rPr lang="en-US" sz="1800" dirty="0">
                <a:solidFill>
                  <a:schemeClr val="accent1"/>
                </a:solidFill>
              </a:rPr>
              <a:t>: </a:t>
            </a:r>
            <a:r>
              <a:rPr lang="en-US" sz="1800" dirty="0" err="1">
                <a:solidFill>
                  <a:schemeClr val="accent1"/>
                </a:solidFill>
              </a:rPr>
              <a:t>demam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dan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diare</a:t>
            </a:r>
            <a:r>
              <a:rPr lang="en-US" sz="1800" dirty="0">
                <a:solidFill>
                  <a:schemeClr val="accent1"/>
                </a:solidFill>
              </a:rPr>
              <a:t>, </a:t>
            </a:r>
            <a:r>
              <a:rPr lang="en-US" sz="1800" dirty="0" err="1">
                <a:solidFill>
                  <a:schemeClr val="accent1"/>
                </a:solidFill>
              </a:rPr>
              <a:t>Mesir</a:t>
            </a:r>
            <a:r>
              <a:rPr lang="en-US" sz="1800" dirty="0">
                <a:solidFill>
                  <a:schemeClr val="accent1"/>
                </a:solidFill>
              </a:rPr>
              <a:t> : </a:t>
            </a:r>
            <a:r>
              <a:rPr lang="en-US" sz="1800" dirty="0" err="1">
                <a:solidFill>
                  <a:schemeClr val="accent1"/>
                </a:solidFill>
              </a:rPr>
              <a:t>pewangi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untuk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pembalseman</a:t>
            </a:r>
            <a:r>
              <a:rPr lang="en-US" sz="1800" dirty="0">
                <a:solidFill>
                  <a:schemeClr val="accent1"/>
                </a:solidFill>
              </a:rPr>
              <a:t>).</a:t>
            </a:r>
          </a:p>
          <a:p>
            <a:pPr marL="0" indent="0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endParaRPr lang="en-US" sz="1800" i="1" dirty="0" smtClean="0">
              <a:solidFill>
                <a:schemeClr val="accent1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endParaRPr lang="en-US" sz="1800" b="1" dirty="0" smtClean="0">
              <a:solidFill>
                <a:schemeClr val="accent1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sz="1600" dirty="0" smtClean="0">
                <a:solidFill>
                  <a:schemeClr val="accent1"/>
                </a:solidFill>
              </a:rPr>
              <a:t> </a:t>
            </a:r>
            <a:endParaRPr lang="en-US" sz="1600" dirty="0">
              <a:solidFill>
                <a:schemeClr val="accent1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endParaRPr lang="en-US" sz="1800" dirty="0">
              <a:solidFill>
                <a:schemeClr val="accent1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					</a:t>
            </a: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78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92561" y="465738"/>
            <a:ext cx="7965072" cy="6115365"/>
          </a:xfrm>
          <a:prstGeom prst="rect">
            <a:avLst/>
          </a:prstGeom>
          <a:gradFill rotWithShape="0">
            <a:gsLst>
              <a:gs pos="0">
                <a:srgbClr val="92D050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280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 2" panose="05020102010507070707" pitchFamily="18" charset="2"/>
              <a:buNone/>
            </a:pPr>
            <a:r>
              <a:rPr lang="en-US" sz="1800" b="1" dirty="0" err="1" smtClean="0">
                <a:solidFill>
                  <a:schemeClr val="accent1"/>
                </a:solidFill>
              </a:rPr>
              <a:t>Contoh-contoh</a:t>
            </a:r>
            <a:r>
              <a:rPr lang="en-US" sz="1800" b="1" dirty="0" smtClean="0">
                <a:solidFill>
                  <a:schemeClr val="accent1"/>
                </a:solidFill>
              </a:rPr>
              <a:t> MINYAK ESSENSIAL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_____________________________________________________________</a:t>
            </a:r>
          </a:p>
          <a:p>
            <a:pPr>
              <a:buFont typeface="Wingdings 2" panose="05020102010507070707" pitchFamily="18" charset="2"/>
              <a:buNone/>
            </a:pPr>
            <a:endParaRPr lang="en-US" sz="1800" b="1" dirty="0" smtClean="0">
              <a:solidFill>
                <a:schemeClr val="accent1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sz="1600" dirty="0" smtClean="0">
                <a:solidFill>
                  <a:schemeClr val="accent1"/>
                </a:solidFill>
              </a:rPr>
              <a:t> </a:t>
            </a:r>
            <a:endParaRPr lang="en-US" sz="1600" dirty="0">
              <a:solidFill>
                <a:schemeClr val="accent1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endParaRPr lang="en-US" sz="1800" dirty="0">
              <a:solidFill>
                <a:schemeClr val="accent1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					</a:t>
            </a: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 descr="H:\tabel2 dari e-mail adam\OH1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170" y="1249113"/>
            <a:ext cx="4442929" cy="546938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54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92561" y="465738"/>
            <a:ext cx="7965072" cy="6115365"/>
          </a:xfrm>
          <a:prstGeom prst="rect">
            <a:avLst/>
          </a:prstGeom>
          <a:gradFill rotWithShape="0">
            <a:gsLst>
              <a:gs pos="0">
                <a:srgbClr val="92D050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280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 2" panose="05020102010507070707" pitchFamily="18" charset="2"/>
              <a:buNone/>
            </a:pPr>
            <a:endParaRPr lang="en-US" sz="1800" b="1" dirty="0" smtClean="0">
              <a:solidFill>
                <a:schemeClr val="accent1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 IV. GLIKOSIDA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__</a:t>
            </a:r>
            <a:r>
              <a:rPr lang="en-US" sz="1600" dirty="0" smtClean="0">
                <a:solidFill>
                  <a:schemeClr val="accent1"/>
                </a:solidFill>
              </a:rPr>
              <a:t>_________________________________________________________________</a:t>
            </a:r>
            <a:endParaRPr lang="en-US" sz="1600" dirty="0">
              <a:solidFill>
                <a:schemeClr val="accent1"/>
              </a:solidFill>
            </a:endParaRP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000" dirty="0" err="1">
                <a:solidFill>
                  <a:schemeClr val="accent1"/>
                </a:solidFill>
              </a:rPr>
              <a:t>Bahan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alam</a:t>
            </a:r>
            <a:r>
              <a:rPr lang="en-US" sz="2000" dirty="0">
                <a:solidFill>
                  <a:schemeClr val="accent1"/>
                </a:solidFill>
              </a:rPr>
              <a:t> yang </a:t>
            </a:r>
            <a:r>
              <a:rPr lang="en-US" sz="2000" dirty="0" err="1">
                <a:solidFill>
                  <a:schemeClr val="accent1"/>
                </a:solidFill>
              </a:rPr>
              <a:t>secara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kimia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berikatan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dengan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gula</a:t>
            </a:r>
            <a:r>
              <a:rPr lang="en-US" sz="2000" dirty="0">
                <a:solidFill>
                  <a:schemeClr val="accent1"/>
                </a:solidFill>
              </a:rPr>
              <a:t>. </a:t>
            </a:r>
            <a:r>
              <a:rPr lang="en-US" sz="2000" dirty="0" err="1">
                <a:solidFill>
                  <a:schemeClr val="accent1"/>
                </a:solidFill>
              </a:rPr>
              <a:t>Sehingga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terdiri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dari</a:t>
            </a:r>
            <a:r>
              <a:rPr lang="en-US" sz="2000" dirty="0">
                <a:solidFill>
                  <a:schemeClr val="accent1"/>
                </a:solidFill>
              </a:rPr>
              <a:t> 2 </a:t>
            </a:r>
            <a:r>
              <a:rPr lang="en-US" sz="2000" dirty="0" err="1" smtClean="0">
                <a:solidFill>
                  <a:schemeClr val="accent1"/>
                </a:solidFill>
              </a:rPr>
              <a:t>bagian</a:t>
            </a:r>
            <a:r>
              <a:rPr lang="en-US" sz="2000" dirty="0" smtClean="0">
                <a:solidFill>
                  <a:schemeClr val="accent1"/>
                </a:solidFill>
              </a:rPr>
              <a:t>: </a:t>
            </a:r>
            <a:r>
              <a:rPr lang="en-US" sz="2000" dirty="0" err="1">
                <a:solidFill>
                  <a:schemeClr val="accent1"/>
                </a:solidFill>
              </a:rPr>
              <a:t>gula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dan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aglikon</a:t>
            </a:r>
            <a:r>
              <a:rPr lang="en-US" sz="2000" dirty="0">
                <a:solidFill>
                  <a:schemeClr val="accent1"/>
                </a:solidFill>
              </a:rPr>
              <a:t>. </a:t>
            </a:r>
            <a:endParaRPr lang="en-US" sz="2000" dirty="0" smtClean="0">
              <a:solidFill>
                <a:schemeClr val="accent1"/>
              </a:solidFill>
            </a:endParaRP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US" sz="2000" dirty="0">
              <a:solidFill>
                <a:schemeClr val="accent1"/>
              </a:solidFill>
            </a:endParaRP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000" dirty="0" err="1" smtClean="0">
                <a:solidFill>
                  <a:schemeClr val="accent1"/>
                </a:solidFill>
              </a:rPr>
              <a:t>Aglikon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dapat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</a:rPr>
              <a:t>berupa</a:t>
            </a:r>
            <a:r>
              <a:rPr lang="en-US" sz="2000" dirty="0" smtClean="0">
                <a:solidFill>
                  <a:schemeClr val="accent1"/>
                </a:solidFill>
              </a:rPr>
              <a:t>: </a:t>
            </a:r>
            <a:r>
              <a:rPr lang="en-US" sz="2000" dirty="0">
                <a:solidFill>
                  <a:schemeClr val="accent1"/>
                </a:solidFill>
              </a:rPr>
              <a:t>flavonoid, </a:t>
            </a:r>
            <a:r>
              <a:rPr lang="en-US" sz="2000" dirty="0" err="1">
                <a:solidFill>
                  <a:schemeClr val="accent1"/>
                </a:solidFill>
              </a:rPr>
              <a:t>terpenoid</a:t>
            </a:r>
            <a:r>
              <a:rPr lang="en-US" sz="2000" dirty="0">
                <a:solidFill>
                  <a:schemeClr val="accent1"/>
                </a:solidFill>
              </a:rPr>
              <a:t>, </a:t>
            </a:r>
            <a:r>
              <a:rPr lang="en-US" sz="2000" dirty="0" err="1">
                <a:solidFill>
                  <a:schemeClr val="accent1"/>
                </a:solidFill>
              </a:rPr>
              <a:t>bahan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alam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</a:rPr>
              <a:t>lainnya</a:t>
            </a:r>
            <a:r>
              <a:rPr lang="en-US" sz="2000" dirty="0" smtClean="0">
                <a:solidFill>
                  <a:schemeClr val="accent1"/>
                </a:solidFill>
              </a:rPr>
              <a:t>.</a:t>
            </a:r>
          </a:p>
          <a:p>
            <a:pPr marL="0" indent="0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endParaRPr lang="en-US" sz="2000" dirty="0" smtClean="0">
              <a:solidFill>
                <a:schemeClr val="accent1"/>
              </a:solidFill>
            </a:endParaRP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000" dirty="0" err="1" smtClean="0">
                <a:solidFill>
                  <a:schemeClr val="accent1"/>
                </a:solidFill>
              </a:rPr>
              <a:t>Glikosida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terdiri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atas</a:t>
            </a:r>
            <a:r>
              <a:rPr lang="en-US" sz="2000" dirty="0">
                <a:solidFill>
                  <a:schemeClr val="accent1"/>
                </a:solidFill>
              </a:rPr>
              <a:t> 2 </a:t>
            </a:r>
            <a:r>
              <a:rPr lang="en-US" sz="2000" dirty="0" err="1" smtClean="0">
                <a:solidFill>
                  <a:schemeClr val="accent1"/>
                </a:solidFill>
              </a:rPr>
              <a:t>golongan</a:t>
            </a:r>
            <a:r>
              <a:rPr lang="en-US" sz="2000" dirty="0" smtClean="0">
                <a:solidFill>
                  <a:schemeClr val="accent1"/>
                </a:solidFill>
              </a:rPr>
              <a:t>:</a:t>
            </a:r>
          </a:p>
          <a:p>
            <a:pPr marL="904881" lvl="1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solidFill>
                  <a:schemeClr val="accent1"/>
                </a:solidFill>
              </a:rPr>
              <a:t>C – </a:t>
            </a:r>
            <a:r>
              <a:rPr lang="en-US" sz="2000" dirty="0" err="1" smtClean="0">
                <a:solidFill>
                  <a:schemeClr val="accent1"/>
                </a:solidFill>
              </a:rPr>
              <a:t>glikosida</a:t>
            </a:r>
            <a:endParaRPr lang="en-US" sz="2000" dirty="0" smtClean="0">
              <a:solidFill>
                <a:schemeClr val="accent1"/>
              </a:solidFill>
            </a:endParaRPr>
          </a:p>
          <a:p>
            <a:pPr marL="904881" lvl="1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solidFill>
                  <a:schemeClr val="accent1"/>
                </a:solidFill>
              </a:rPr>
              <a:t>O – </a:t>
            </a:r>
            <a:r>
              <a:rPr lang="en-US" sz="2000" dirty="0" err="1" smtClean="0">
                <a:solidFill>
                  <a:schemeClr val="accent1"/>
                </a:solidFill>
              </a:rPr>
              <a:t>glikosida</a:t>
            </a:r>
            <a:endParaRPr lang="en-US" sz="2000" dirty="0" smtClean="0">
              <a:solidFill>
                <a:schemeClr val="accent1"/>
              </a:solidFill>
            </a:endParaRPr>
          </a:p>
          <a:p>
            <a:pPr marL="561975" lvl="1" indent="0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endParaRPr lang="en-US" sz="2000" dirty="0">
              <a:solidFill>
                <a:schemeClr val="accent1"/>
              </a:solidFill>
            </a:endParaRPr>
          </a:p>
          <a:p>
            <a:pPr marL="514350" indent="-514350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000" dirty="0" err="1">
                <a:solidFill>
                  <a:schemeClr val="accent1"/>
                </a:solidFill>
              </a:rPr>
              <a:t>Glikosida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lebih</a:t>
            </a:r>
            <a:r>
              <a:rPr lang="en-US" sz="2000" dirty="0">
                <a:solidFill>
                  <a:schemeClr val="accent1"/>
                </a:solidFill>
              </a:rPr>
              <a:t> polar </a:t>
            </a:r>
            <a:r>
              <a:rPr lang="en-US" sz="2000" dirty="0" err="1">
                <a:solidFill>
                  <a:schemeClr val="accent1"/>
                </a:solidFill>
              </a:rPr>
              <a:t>dari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aglikonnya</a:t>
            </a:r>
            <a:r>
              <a:rPr lang="en-US" sz="2000" dirty="0">
                <a:solidFill>
                  <a:schemeClr val="accent1"/>
                </a:solidFill>
              </a:rPr>
              <a:t>, </a:t>
            </a:r>
            <a:r>
              <a:rPr lang="en-US" sz="2000" dirty="0" err="1">
                <a:solidFill>
                  <a:schemeClr val="accent1"/>
                </a:solidFill>
              </a:rPr>
              <a:t>meningkatkan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kelarutan</a:t>
            </a:r>
            <a:endParaRPr lang="en-US" sz="2000" dirty="0">
              <a:solidFill>
                <a:schemeClr val="accent1"/>
              </a:solidFill>
            </a:endParaRP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US" sz="2000" dirty="0"/>
          </a:p>
          <a:p>
            <a:pPr>
              <a:buFont typeface="Wingdings 2" panose="05020102010507070707" pitchFamily="18" charset="2"/>
              <a:buNone/>
            </a:pPr>
            <a:endParaRPr lang="en-US" sz="1800" dirty="0">
              <a:solidFill>
                <a:schemeClr val="accent1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					</a:t>
            </a: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88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92561" y="465738"/>
            <a:ext cx="7965072" cy="6115365"/>
          </a:xfrm>
          <a:prstGeom prst="rect">
            <a:avLst/>
          </a:prstGeom>
          <a:gradFill rotWithShape="0">
            <a:gsLst>
              <a:gs pos="0">
                <a:srgbClr val="92D050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280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 2" panose="05020102010507070707" pitchFamily="18" charset="2"/>
              <a:buNone/>
            </a:pPr>
            <a:endParaRPr lang="en-US" sz="1800" b="1" dirty="0" smtClean="0">
              <a:solidFill>
                <a:schemeClr val="accent1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sz="1600" dirty="0" smtClean="0">
                <a:solidFill>
                  <a:schemeClr val="accent1"/>
                </a:solidFill>
              </a:rPr>
              <a:t> </a:t>
            </a:r>
            <a:r>
              <a:rPr lang="en-US" sz="2000" b="1" dirty="0" smtClean="0">
                <a:solidFill>
                  <a:schemeClr val="accent1"/>
                </a:solidFill>
              </a:rPr>
              <a:t>IV.1 GLIKOSIDA SIANIDA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1600" dirty="0" smtClean="0">
                <a:solidFill>
                  <a:schemeClr val="accent1"/>
                </a:solidFill>
              </a:rPr>
              <a:t>___________________________________________________________________</a:t>
            </a:r>
            <a:br>
              <a:rPr lang="en-US" sz="1600" dirty="0" smtClean="0">
                <a:solidFill>
                  <a:schemeClr val="accent1"/>
                </a:solidFill>
              </a:rPr>
            </a:br>
            <a:endParaRPr lang="en-US" sz="1600" dirty="0" smtClean="0">
              <a:solidFill>
                <a:schemeClr val="accent1"/>
              </a:solidFill>
            </a:endParaRP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000" dirty="0" err="1">
                <a:solidFill>
                  <a:schemeClr val="accent1"/>
                </a:solidFill>
              </a:rPr>
              <a:t>Digunakan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tanaman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sebagai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perlindungan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</a:rPr>
              <a:t>kimia</a:t>
            </a:r>
            <a:r>
              <a:rPr lang="en-US" sz="2000" dirty="0" smtClean="0">
                <a:solidFill>
                  <a:schemeClr val="accent1"/>
                </a:solidFill>
              </a:rPr>
              <a:t>.</a:t>
            </a:r>
            <a:endParaRPr lang="en-US" sz="2000" dirty="0">
              <a:solidFill>
                <a:schemeClr val="accent1"/>
              </a:solidFill>
            </a:endParaRPr>
          </a:p>
          <a:p>
            <a:pPr marL="0" indent="0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en-US" sz="2000" dirty="0">
              <a:solidFill>
                <a:schemeClr val="accent1"/>
              </a:solidFill>
            </a:endParaRP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000" dirty="0" err="1">
                <a:solidFill>
                  <a:schemeClr val="accent1"/>
                </a:solidFill>
              </a:rPr>
              <a:t>Glikosida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sianida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oleh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</a:rPr>
              <a:t>enzim</a:t>
            </a:r>
            <a:r>
              <a:rPr lang="en-US" sz="2000" dirty="0" smtClean="0">
                <a:solidFill>
                  <a:schemeClr val="accent1"/>
                </a:solidFill>
              </a:rPr>
              <a:t> B-</a:t>
            </a:r>
            <a:r>
              <a:rPr lang="en-US" sz="2000" dirty="0" err="1" smtClean="0">
                <a:solidFill>
                  <a:schemeClr val="accent1"/>
                </a:solidFill>
              </a:rPr>
              <a:t>glukosidase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</a:rPr>
              <a:t>diubah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</a:rPr>
              <a:t>menjadi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</a:rPr>
              <a:t>sianohidrin</a:t>
            </a:r>
            <a:r>
              <a:rPr lang="en-US" sz="2000" dirty="0" smtClean="0">
                <a:solidFill>
                  <a:schemeClr val="accent1"/>
                </a:solidFill>
              </a:rPr>
              <a:t> (</a:t>
            </a:r>
            <a:r>
              <a:rPr lang="en-US" sz="2000" dirty="0" err="1" smtClean="0">
                <a:solidFill>
                  <a:schemeClr val="accent1"/>
                </a:solidFill>
              </a:rPr>
              <a:t>kehilangan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</a:rPr>
              <a:t>bagian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</a:rPr>
              <a:t>gula</a:t>
            </a:r>
            <a:r>
              <a:rPr lang="en-US" sz="2000" dirty="0" smtClean="0">
                <a:solidFill>
                  <a:schemeClr val="accent1"/>
                </a:solidFill>
              </a:rPr>
              <a:t>). </a:t>
            </a:r>
            <a:r>
              <a:rPr lang="en-US" sz="2000" dirty="0" err="1" smtClean="0">
                <a:solidFill>
                  <a:schemeClr val="accent1"/>
                </a:solidFill>
              </a:rPr>
              <a:t>Sianohidrin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</a:rPr>
              <a:t>didalam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>
                <a:solidFill>
                  <a:schemeClr val="accent1"/>
                </a:solidFill>
              </a:rPr>
              <a:t>air </a:t>
            </a:r>
            <a:r>
              <a:rPr lang="en-US" sz="2000" dirty="0" err="1" smtClean="0">
                <a:solidFill>
                  <a:schemeClr val="accent1"/>
                </a:solidFill>
              </a:rPr>
              <a:t>akan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</a:rPr>
              <a:t>mengalami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</a:rPr>
              <a:t>hidrolisis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</a:rPr>
              <a:t>sehingga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</a:rPr>
              <a:t>menghasilkan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benzaldehid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dan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hidrogen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</a:rPr>
              <a:t>sianida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smtClean="0">
                <a:solidFill>
                  <a:schemeClr val="accent1"/>
                </a:solidFill>
              </a:rPr>
              <a:t>(HCN) yang </a:t>
            </a:r>
            <a:r>
              <a:rPr lang="en-US" sz="2000" dirty="0" err="1" smtClean="0">
                <a:solidFill>
                  <a:schemeClr val="accent1"/>
                </a:solidFill>
              </a:rPr>
              <a:t>sangat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</a:rPr>
              <a:t>beracun</a:t>
            </a:r>
            <a:r>
              <a:rPr lang="en-US" sz="2000" dirty="0" smtClean="0">
                <a:solidFill>
                  <a:schemeClr val="accent1"/>
                </a:solidFill>
              </a:rPr>
              <a:t>.</a:t>
            </a:r>
          </a:p>
          <a:p>
            <a:pPr marL="0" indent="0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endParaRPr lang="en-US" sz="2000" dirty="0">
              <a:solidFill>
                <a:schemeClr val="accent1"/>
              </a:solidFill>
            </a:endParaRP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000" dirty="0" err="1">
                <a:solidFill>
                  <a:schemeClr val="accent1"/>
                </a:solidFill>
              </a:rPr>
              <a:t>Contoh</a:t>
            </a:r>
            <a:r>
              <a:rPr lang="en-US" sz="2000" dirty="0">
                <a:solidFill>
                  <a:schemeClr val="accent1"/>
                </a:solidFill>
              </a:rPr>
              <a:t> : </a:t>
            </a:r>
            <a:endParaRPr lang="en-US" sz="2000" dirty="0" smtClean="0">
              <a:solidFill>
                <a:schemeClr val="accent1"/>
              </a:solidFill>
            </a:endParaRPr>
          </a:p>
          <a:p>
            <a:pPr marL="904881" lvl="1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 err="1" smtClean="0">
                <a:solidFill>
                  <a:schemeClr val="accent1"/>
                </a:solidFill>
              </a:rPr>
              <a:t>Senyawa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a</a:t>
            </a:r>
            <a:r>
              <a:rPr lang="en-US" sz="2000" dirty="0" err="1" smtClean="0">
                <a:solidFill>
                  <a:schemeClr val="accent1"/>
                </a:solidFill>
              </a:rPr>
              <a:t>migdalin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terdapat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dalam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banyak</a:t>
            </a:r>
            <a:r>
              <a:rPr lang="en-US" sz="2000" dirty="0">
                <a:solidFill>
                  <a:schemeClr val="accent1"/>
                </a:solidFill>
              </a:rPr>
              <a:t> species </a:t>
            </a:r>
            <a:r>
              <a:rPr lang="en-US" sz="2000" dirty="0" err="1">
                <a:solidFill>
                  <a:schemeClr val="accent1"/>
                </a:solidFill>
              </a:rPr>
              <a:t>Prunus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yaitu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</a:rPr>
              <a:t>pada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</a:rPr>
              <a:t>buah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</a:rPr>
              <a:t>persik</a:t>
            </a:r>
            <a:r>
              <a:rPr lang="en-US" sz="2000" dirty="0">
                <a:solidFill>
                  <a:schemeClr val="accent1"/>
                </a:solidFill>
              </a:rPr>
              <a:t>, </a:t>
            </a:r>
            <a:r>
              <a:rPr lang="en-US" sz="2000" dirty="0" err="1">
                <a:solidFill>
                  <a:schemeClr val="accent1"/>
                </a:solidFill>
              </a:rPr>
              <a:t>ceri</a:t>
            </a:r>
            <a:r>
              <a:rPr lang="en-US" sz="2000" dirty="0">
                <a:solidFill>
                  <a:schemeClr val="accent1"/>
                </a:solidFill>
              </a:rPr>
              <a:t> plum, </a:t>
            </a:r>
            <a:r>
              <a:rPr lang="en-US" sz="2000" dirty="0" smtClean="0">
                <a:solidFill>
                  <a:schemeClr val="accent1"/>
                </a:solidFill>
              </a:rPr>
              <a:t>apricot. </a:t>
            </a:r>
            <a:r>
              <a:rPr lang="en-US" sz="2000" dirty="0" err="1" smtClean="0">
                <a:solidFill>
                  <a:schemeClr val="accent1"/>
                </a:solidFill>
              </a:rPr>
              <a:t>Tetapi</a:t>
            </a:r>
            <a:r>
              <a:rPr lang="en-US" sz="2000" dirty="0" smtClean="0">
                <a:solidFill>
                  <a:schemeClr val="accent1"/>
                </a:solidFill>
              </a:rPr>
              <a:t> B-</a:t>
            </a:r>
            <a:r>
              <a:rPr lang="en-US" sz="2000" dirty="0" err="1" smtClean="0">
                <a:solidFill>
                  <a:schemeClr val="accent1"/>
                </a:solidFill>
              </a:rPr>
              <a:t>glukosidase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</a:rPr>
              <a:t>tidak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</a:rPr>
              <a:t>terdapat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</a:rPr>
              <a:t>pada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</a:rPr>
              <a:t>buahnya</a:t>
            </a:r>
            <a:r>
              <a:rPr lang="en-US" sz="2000" dirty="0" smtClean="0">
                <a:solidFill>
                  <a:schemeClr val="accent1"/>
                </a:solidFill>
              </a:rPr>
              <a:t>.</a:t>
            </a:r>
          </a:p>
          <a:p>
            <a:pPr marL="904881" lvl="1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 err="1" smtClean="0">
                <a:solidFill>
                  <a:schemeClr val="accent1"/>
                </a:solidFill>
              </a:rPr>
              <a:t>Sianida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pada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</a:rPr>
              <a:t>singkong</a:t>
            </a:r>
            <a:r>
              <a:rPr lang="en-US" sz="2000" dirty="0" smtClean="0">
                <a:solidFill>
                  <a:schemeClr val="accent1"/>
                </a:solidFill>
              </a:rPr>
              <a:t> (</a:t>
            </a:r>
            <a:r>
              <a:rPr lang="en-US" sz="2000" i="1" dirty="0" err="1" smtClean="0">
                <a:solidFill>
                  <a:schemeClr val="accent1"/>
                </a:solidFill>
              </a:rPr>
              <a:t>Manihot</a:t>
            </a:r>
            <a:r>
              <a:rPr lang="en-US" sz="2000" i="1" dirty="0" smtClean="0">
                <a:solidFill>
                  <a:schemeClr val="accent1"/>
                </a:solidFill>
              </a:rPr>
              <a:t> </a:t>
            </a:r>
            <a:r>
              <a:rPr lang="en-US" sz="2000" i="1" dirty="0" err="1" smtClean="0">
                <a:solidFill>
                  <a:schemeClr val="accent1"/>
                </a:solidFill>
              </a:rPr>
              <a:t>esculanta</a:t>
            </a:r>
            <a:r>
              <a:rPr lang="en-US" sz="2000" dirty="0" smtClean="0">
                <a:solidFill>
                  <a:schemeClr val="accent1"/>
                </a:solidFill>
              </a:rPr>
              <a:t>). </a:t>
            </a:r>
            <a:r>
              <a:rPr lang="en-US" sz="2000" dirty="0" err="1">
                <a:solidFill>
                  <a:schemeClr val="accent1"/>
                </a:solidFill>
              </a:rPr>
              <a:t>P</a:t>
            </a:r>
            <a:r>
              <a:rPr lang="en-US" sz="2000" dirty="0" err="1" smtClean="0">
                <a:solidFill>
                  <a:schemeClr val="accent1"/>
                </a:solidFill>
              </a:rPr>
              <a:t>erebusan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>
                <a:solidFill>
                  <a:schemeClr val="accent1"/>
                </a:solidFill>
              </a:rPr>
              <a:t>yang </a:t>
            </a:r>
            <a:r>
              <a:rPr lang="en-US" sz="2000" dirty="0" err="1">
                <a:solidFill>
                  <a:schemeClr val="accent1"/>
                </a:solidFill>
              </a:rPr>
              <a:t>ekstensif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dapat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menghilangkan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</a:rPr>
              <a:t>sianida</a:t>
            </a:r>
            <a:r>
              <a:rPr lang="en-US" sz="2000" dirty="0" smtClean="0">
                <a:solidFill>
                  <a:schemeClr val="accent1"/>
                </a:solidFill>
              </a:rPr>
              <a:t>. </a:t>
            </a:r>
            <a:r>
              <a:rPr lang="en-US" sz="2000" dirty="0" err="1" smtClean="0">
                <a:solidFill>
                  <a:schemeClr val="accent1"/>
                </a:solidFill>
              </a:rPr>
              <a:t>Hindari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</a:rPr>
              <a:t>memakan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s</a:t>
            </a:r>
            <a:r>
              <a:rPr lang="en-US" sz="2000" dirty="0" err="1" smtClean="0">
                <a:solidFill>
                  <a:schemeClr val="accent1"/>
                </a:solidFill>
              </a:rPr>
              <a:t>ingkong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</a:rPr>
              <a:t>mentah</a:t>
            </a:r>
            <a:endParaRPr lang="en-US" sz="2000" dirty="0">
              <a:solidFill>
                <a:schemeClr val="accent1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endParaRPr lang="en-US" sz="1600" dirty="0">
              <a:solidFill>
                <a:schemeClr val="accent1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endParaRPr lang="en-US" sz="1800" dirty="0">
              <a:solidFill>
                <a:schemeClr val="accent1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					</a:t>
            </a: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4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92561" y="465738"/>
            <a:ext cx="7965072" cy="6115365"/>
          </a:xfrm>
          <a:prstGeom prst="rect">
            <a:avLst/>
          </a:prstGeom>
          <a:gradFill rotWithShape="0">
            <a:gsLst>
              <a:gs pos="0">
                <a:srgbClr val="92D050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280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 2" panose="05020102010507070707" pitchFamily="18" charset="2"/>
              <a:buNone/>
            </a:pPr>
            <a:endParaRPr lang="en-US" sz="1800" b="1" dirty="0" smtClean="0">
              <a:solidFill>
                <a:schemeClr val="accent1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sz="1600" dirty="0" smtClean="0">
                <a:solidFill>
                  <a:schemeClr val="accent1"/>
                </a:solidFill>
              </a:rPr>
              <a:t> </a:t>
            </a:r>
            <a:r>
              <a:rPr lang="en-US" sz="2000" b="1" dirty="0" smtClean="0">
                <a:solidFill>
                  <a:schemeClr val="accent1"/>
                </a:solidFill>
              </a:rPr>
              <a:t>IV.2 GLUKOSINOLAT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2000" dirty="0" smtClean="0">
                <a:solidFill>
                  <a:schemeClr val="accent1"/>
                </a:solidFill>
              </a:rPr>
              <a:t>_____________________________________________________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err="1" smtClean="0">
                <a:solidFill>
                  <a:schemeClr val="accent1"/>
                </a:solidFill>
              </a:rPr>
              <a:t>Glikosida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>
                <a:solidFill>
                  <a:schemeClr val="accent1"/>
                </a:solidFill>
              </a:rPr>
              <a:t>yang </a:t>
            </a:r>
            <a:r>
              <a:rPr lang="en-US" sz="2000" dirty="0" err="1">
                <a:solidFill>
                  <a:schemeClr val="accent1"/>
                </a:solidFill>
              </a:rPr>
              <a:t>mengandung</a:t>
            </a:r>
            <a:r>
              <a:rPr lang="en-US" sz="2000" dirty="0">
                <a:solidFill>
                  <a:schemeClr val="accent1"/>
                </a:solidFill>
              </a:rPr>
              <a:t> sulfur </a:t>
            </a:r>
            <a:r>
              <a:rPr lang="en-US" sz="2000" dirty="0" err="1">
                <a:solidFill>
                  <a:schemeClr val="accent1"/>
                </a:solidFill>
              </a:rPr>
              <a:t>dan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smtClean="0">
                <a:solidFill>
                  <a:schemeClr val="accent1"/>
                </a:solidFill>
              </a:rPr>
              <a:t>nitrogen</a:t>
            </a:r>
          </a:p>
          <a:p>
            <a:pPr marL="0" indent="0">
              <a:buNone/>
            </a:pPr>
            <a:endParaRPr lang="en-US" sz="2000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chemeClr val="accent1"/>
                </a:solidFill>
              </a:rPr>
              <a:t>Biasanya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terdapat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pada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tanaman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famili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i="1" dirty="0" err="1">
                <a:solidFill>
                  <a:schemeClr val="accent1"/>
                </a:solidFill>
              </a:rPr>
              <a:t>Brassicaceae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antara</a:t>
            </a:r>
            <a:r>
              <a:rPr lang="en-US" sz="2000" dirty="0">
                <a:solidFill>
                  <a:schemeClr val="accent1"/>
                </a:solidFill>
              </a:rPr>
              <a:t> lain </a:t>
            </a:r>
            <a:r>
              <a:rPr lang="en-US" sz="2000" dirty="0" err="1">
                <a:solidFill>
                  <a:schemeClr val="accent1"/>
                </a:solidFill>
              </a:rPr>
              <a:t>kubis</a:t>
            </a:r>
            <a:r>
              <a:rPr lang="en-US" sz="2000" dirty="0">
                <a:solidFill>
                  <a:schemeClr val="accent1"/>
                </a:solidFill>
              </a:rPr>
              <a:t>, </a:t>
            </a:r>
            <a:r>
              <a:rPr lang="en-US" sz="2000" dirty="0" err="1">
                <a:solidFill>
                  <a:schemeClr val="accent1"/>
                </a:solidFill>
              </a:rPr>
              <a:t>kecamba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dan</a:t>
            </a:r>
            <a:r>
              <a:rPr lang="en-US" sz="2000" dirty="0">
                <a:solidFill>
                  <a:schemeClr val="accent1"/>
                </a:solidFill>
              </a:rPr>
              <a:t> mustard.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chemeClr val="accent1"/>
                </a:solidFill>
              </a:rPr>
              <a:t>Contoh</a:t>
            </a:r>
            <a:r>
              <a:rPr lang="en-US" sz="2000" dirty="0">
                <a:solidFill>
                  <a:schemeClr val="accent1"/>
                </a:solidFill>
              </a:rPr>
              <a:t> : </a:t>
            </a:r>
            <a:r>
              <a:rPr lang="en-US" sz="2000" dirty="0" err="1">
                <a:solidFill>
                  <a:schemeClr val="accent1"/>
                </a:solidFill>
              </a:rPr>
              <a:t>sinalbin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dari</a:t>
            </a:r>
            <a:r>
              <a:rPr lang="en-US" sz="2000" dirty="0">
                <a:solidFill>
                  <a:schemeClr val="accent1"/>
                </a:solidFill>
              </a:rPr>
              <a:t> mustard </a:t>
            </a:r>
            <a:r>
              <a:rPr lang="en-US" sz="2000" dirty="0" err="1">
                <a:solidFill>
                  <a:schemeClr val="accent1"/>
                </a:solidFill>
              </a:rPr>
              <a:t>putih</a:t>
            </a:r>
            <a:r>
              <a:rPr lang="en-US" sz="2000" dirty="0">
                <a:solidFill>
                  <a:schemeClr val="accent1"/>
                </a:solidFill>
              </a:rPr>
              <a:t> (</a:t>
            </a:r>
            <a:r>
              <a:rPr lang="en-US" sz="2000" i="1" dirty="0" err="1">
                <a:solidFill>
                  <a:schemeClr val="accent1"/>
                </a:solidFill>
              </a:rPr>
              <a:t>Sinapsis</a:t>
            </a:r>
            <a:r>
              <a:rPr lang="en-US" sz="2000" i="1" dirty="0">
                <a:solidFill>
                  <a:schemeClr val="accent1"/>
                </a:solidFill>
              </a:rPr>
              <a:t> alba), </a:t>
            </a:r>
            <a:r>
              <a:rPr lang="en-US" sz="2000" dirty="0" err="1">
                <a:solidFill>
                  <a:schemeClr val="accent1"/>
                </a:solidFill>
              </a:rPr>
              <a:t>sinigrin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dari</a:t>
            </a:r>
            <a:r>
              <a:rPr lang="en-US" sz="2000" dirty="0">
                <a:solidFill>
                  <a:schemeClr val="accent1"/>
                </a:solidFill>
              </a:rPr>
              <a:t> mustard </a:t>
            </a:r>
            <a:r>
              <a:rPr lang="en-US" sz="2000" dirty="0" err="1">
                <a:solidFill>
                  <a:schemeClr val="accent1"/>
                </a:solidFill>
              </a:rPr>
              <a:t>hitam</a:t>
            </a:r>
            <a:r>
              <a:rPr lang="en-US" sz="2000" i="1" dirty="0">
                <a:solidFill>
                  <a:schemeClr val="accent1"/>
                </a:solidFill>
              </a:rPr>
              <a:t> (Brassica </a:t>
            </a:r>
            <a:r>
              <a:rPr lang="en-US" sz="2000" i="1" dirty="0" err="1" smtClean="0">
                <a:solidFill>
                  <a:schemeClr val="accent1"/>
                </a:solidFill>
              </a:rPr>
              <a:t>nigra</a:t>
            </a:r>
            <a:r>
              <a:rPr lang="en-US" sz="2000" i="1" dirty="0" smtClean="0">
                <a:solidFill>
                  <a:schemeClr val="accent1"/>
                </a:solidFill>
              </a:rPr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err="1" smtClean="0">
                <a:solidFill>
                  <a:schemeClr val="accent1"/>
                </a:solidFill>
              </a:rPr>
              <a:t>Senyawa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tiosinat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dari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sinilbin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dan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sinigrin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digunakan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sebagai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obat</a:t>
            </a:r>
            <a:r>
              <a:rPr lang="en-US" sz="2000" dirty="0">
                <a:solidFill>
                  <a:schemeClr val="accent1"/>
                </a:solidFill>
              </a:rPr>
              <a:t> yang </a:t>
            </a:r>
            <a:r>
              <a:rPr lang="en-US" sz="2000" dirty="0" err="1">
                <a:solidFill>
                  <a:schemeClr val="accent1"/>
                </a:solidFill>
              </a:rPr>
              <a:t>dioles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secara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eksternal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untuk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nyeri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otot</a:t>
            </a:r>
            <a:r>
              <a:rPr lang="en-US" sz="2000" dirty="0">
                <a:solidFill>
                  <a:schemeClr val="accent1"/>
                </a:solidFill>
              </a:rPr>
              <a:t>.</a:t>
            </a:r>
          </a:p>
          <a:p>
            <a:pPr>
              <a:buFont typeface="Wingdings 2" panose="05020102010507070707" pitchFamily="18" charset="2"/>
              <a:buNone/>
            </a:pPr>
            <a:endParaRPr lang="en-US" sz="1800" dirty="0">
              <a:solidFill>
                <a:schemeClr val="accent1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					</a:t>
            </a: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846" y="4919529"/>
            <a:ext cx="2966501" cy="14051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6130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92561" y="309094"/>
            <a:ext cx="7965072" cy="6272010"/>
          </a:xfrm>
          <a:prstGeom prst="rect">
            <a:avLst/>
          </a:prstGeom>
          <a:gradFill rotWithShape="0">
            <a:gsLst>
              <a:gs pos="0">
                <a:srgbClr val="92D050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280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 2" panose="05020102010507070707" pitchFamily="18" charset="2"/>
              <a:buNone/>
            </a:pPr>
            <a:endParaRPr lang="en-US" sz="1800" b="1" dirty="0" smtClean="0">
              <a:solidFill>
                <a:schemeClr val="accent1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IV.3 GLIKOSIDA JANTUNG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____________________________________________________________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1600" dirty="0" smtClean="0">
                <a:solidFill>
                  <a:schemeClr val="accent1"/>
                </a:solidFill>
              </a:rPr>
              <a:t> </a:t>
            </a:r>
            <a:endParaRPr lang="en-US" sz="1600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err="1">
                <a:solidFill>
                  <a:schemeClr val="accent1"/>
                </a:solidFill>
              </a:rPr>
              <a:t>Bagian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aglikon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nya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berupa</a:t>
            </a:r>
            <a:r>
              <a:rPr lang="en-US" sz="1800" dirty="0">
                <a:solidFill>
                  <a:schemeClr val="accent1"/>
                </a:solidFill>
              </a:rPr>
              <a:t> steroid, yang </a:t>
            </a:r>
            <a:r>
              <a:rPr lang="en-US" sz="1800" dirty="0" err="1">
                <a:solidFill>
                  <a:schemeClr val="accent1"/>
                </a:solidFill>
              </a:rPr>
              <a:t>diturunkan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dari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triterpen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dan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senyawa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ini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memiliki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bermacam-macam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gula</a:t>
            </a:r>
            <a:r>
              <a:rPr lang="en-US" sz="1800" dirty="0">
                <a:solidFill>
                  <a:schemeClr val="accent1"/>
                </a:solidFill>
              </a:rPr>
              <a:t> yang </a:t>
            </a:r>
            <a:r>
              <a:rPr lang="en-US" sz="1800" dirty="0" err="1">
                <a:solidFill>
                  <a:schemeClr val="accent1"/>
                </a:solidFill>
              </a:rPr>
              <a:t>dapat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melekat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pada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streroid</a:t>
            </a:r>
            <a:r>
              <a:rPr lang="en-US" sz="1800" dirty="0">
                <a:solidFill>
                  <a:schemeClr val="accent1"/>
                </a:solidFill>
              </a:rPr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err="1" smtClean="0">
                <a:solidFill>
                  <a:schemeClr val="accent1"/>
                </a:solidFill>
              </a:rPr>
              <a:t>Contoh</a:t>
            </a: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r>
              <a:rPr lang="en-US" sz="1800" dirty="0">
                <a:solidFill>
                  <a:schemeClr val="accent1"/>
                </a:solidFill>
              </a:rPr>
              <a:t>: </a:t>
            </a:r>
            <a:r>
              <a:rPr lang="en-US" sz="1800" dirty="0" err="1" smtClean="0">
                <a:solidFill>
                  <a:schemeClr val="accent1"/>
                </a:solidFill>
              </a:rPr>
              <a:t>awal</a:t>
            </a: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</a:rPr>
              <a:t>mulanya</a:t>
            </a: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</a:rPr>
              <a:t>diesktaksi</a:t>
            </a: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</a:rPr>
              <a:t>dari</a:t>
            </a: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</a:rPr>
              <a:t>tanaman</a:t>
            </a: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</a:rPr>
              <a:t>Foxglov</a:t>
            </a: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r>
              <a:rPr lang="en-US" sz="1800" dirty="0">
                <a:solidFill>
                  <a:schemeClr val="accent1"/>
                </a:solidFill>
              </a:rPr>
              <a:t>(</a:t>
            </a:r>
            <a:r>
              <a:rPr lang="en-US" sz="1800" i="1" dirty="0">
                <a:solidFill>
                  <a:schemeClr val="accent1"/>
                </a:solidFill>
              </a:rPr>
              <a:t>Digitalis </a:t>
            </a:r>
            <a:r>
              <a:rPr lang="en-US" sz="1800" i="1" dirty="0" err="1">
                <a:solidFill>
                  <a:schemeClr val="accent1"/>
                </a:solidFill>
              </a:rPr>
              <a:t>purpurea</a:t>
            </a:r>
            <a:r>
              <a:rPr lang="en-US" sz="1800" dirty="0">
                <a:solidFill>
                  <a:schemeClr val="accent1"/>
                </a:solidFill>
              </a:rPr>
              <a:t>) yang </a:t>
            </a:r>
            <a:r>
              <a:rPr lang="en-US" sz="1800" dirty="0" err="1">
                <a:solidFill>
                  <a:schemeClr val="accent1"/>
                </a:solidFill>
              </a:rPr>
              <a:t>mengandung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digoksin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atau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digitoksin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digunakan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sejak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abad</a:t>
            </a:r>
            <a:r>
              <a:rPr lang="en-US" sz="1800" dirty="0">
                <a:solidFill>
                  <a:schemeClr val="accent1"/>
                </a:solidFill>
              </a:rPr>
              <a:t> 18 </a:t>
            </a:r>
            <a:r>
              <a:rPr lang="en-US" sz="1800" dirty="0" err="1">
                <a:solidFill>
                  <a:schemeClr val="accent1"/>
                </a:solidFill>
              </a:rPr>
              <a:t>untuk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mengobati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jantung</a:t>
            </a:r>
            <a:r>
              <a:rPr lang="en-US" sz="1800" dirty="0">
                <a:solidFill>
                  <a:schemeClr val="accent1"/>
                </a:solidFill>
              </a:rPr>
              <a:t> yang </a:t>
            </a:r>
            <a:r>
              <a:rPr lang="en-US" sz="1800" dirty="0" err="1">
                <a:solidFill>
                  <a:schemeClr val="accent1"/>
                </a:solidFill>
              </a:rPr>
              <a:t>mengalami</a:t>
            </a:r>
            <a:r>
              <a:rPr lang="en-US" sz="1800" dirty="0">
                <a:solidFill>
                  <a:schemeClr val="accent1"/>
                </a:solidFill>
              </a:rPr>
              <a:t> edema</a:t>
            </a:r>
            <a:r>
              <a:rPr lang="en-US" sz="1800" dirty="0" smtClean="0">
                <a:solidFill>
                  <a:schemeClr val="accent1"/>
                </a:solidFill>
              </a:rPr>
              <a:t>.</a:t>
            </a:r>
          </a:p>
          <a:p>
            <a:pPr marL="457200" lvl="1" indent="0">
              <a:buNone/>
            </a:pPr>
            <a:endParaRPr lang="en-US" sz="1800" dirty="0" smtClean="0">
              <a:solidFill>
                <a:schemeClr val="accent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err="1" smtClean="0">
                <a:solidFill>
                  <a:schemeClr val="accent1"/>
                </a:solidFill>
              </a:rPr>
              <a:t>Digoksin</a:t>
            </a: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r>
              <a:rPr lang="en-US" sz="1800" dirty="0">
                <a:solidFill>
                  <a:schemeClr val="accent1"/>
                </a:solidFill>
              </a:rPr>
              <a:t>yang </a:t>
            </a:r>
            <a:r>
              <a:rPr lang="en-US" sz="1800" dirty="0" err="1">
                <a:solidFill>
                  <a:schemeClr val="accent1"/>
                </a:solidFill>
              </a:rPr>
              <a:t>saat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ini</a:t>
            </a:r>
            <a:r>
              <a:rPr lang="en-US" sz="1800" dirty="0">
                <a:solidFill>
                  <a:schemeClr val="accent1"/>
                </a:solidFill>
              </a:rPr>
              <a:t> paling </a:t>
            </a:r>
            <a:r>
              <a:rPr lang="en-US" sz="1800" dirty="0" err="1">
                <a:solidFill>
                  <a:schemeClr val="accent1"/>
                </a:solidFill>
              </a:rPr>
              <a:t>banyak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dipakai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</a:rPr>
              <a:t>dalam</a:t>
            </a: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</a:rPr>
              <a:t>pengobatan</a:t>
            </a: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gagal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jantung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kongestif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diproduksi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dari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b="1" i="1" dirty="0">
                <a:solidFill>
                  <a:schemeClr val="accent1"/>
                </a:solidFill>
              </a:rPr>
              <a:t>Digitalis </a:t>
            </a:r>
            <a:r>
              <a:rPr lang="en-US" sz="1800" b="1" i="1" dirty="0" err="1" smtClean="0">
                <a:solidFill>
                  <a:schemeClr val="accent1"/>
                </a:solidFill>
              </a:rPr>
              <a:t>lanata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smtClean="0">
                <a:solidFill>
                  <a:schemeClr val="accent1"/>
                </a:solidFill>
              </a:rPr>
              <a:t>yang </a:t>
            </a:r>
            <a:r>
              <a:rPr lang="en-US" sz="1800" dirty="0" err="1" smtClean="0">
                <a:solidFill>
                  <a:schemeClr val="accent1"/>
                </a:solidFill>
              </a:rPr>
              <a:t>memiliki</a:t>
            </a: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efek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inotropik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positif</a:t>
            </a:r>
            <a:r>
              <a:rPr lang="en-US" sz="1800" dirty="0">
                <a:solidFill>
                  <a:schemeClr val="accent1"/>
                </a:solidFill>
              </a:rPr>
              <a:t> (</a:t>
            </a:r>
            <a:r>
              <a:rPr lang="en-US" sz="1800" dirty="0" err="1">
                <a:solidFill>
                  <a:schemeClr val="accent1"/>
                </a:solidFill>
              </a:rPr>
              <a:t>meningkatkan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kekuatan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kontraksi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otot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jantung</a:t>
            </a:r>
            <a:r>
              <a:rPr lang="en-US" sz="1800" dirty="0">
                <a:solidFill>
                  <a:schemeClr val="accent1"/>
                </a:solidFill>
              </a:rPr>
              <a:t>). </a:t>
            </a:r>
            <a:r>
              <a:rPr lang="en-US" sz="1800" i="1" dirty="0"/>
              <a:t/>
            </a:r>
            <a:br>
              <a:rPr lang="en-US" sz="1800" i="1" dirty="0"/>
            </a:br>
            <a:endParaRPr lang="en-US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807" y="4811304"/>
            <a:ext cx="3862051" cy="157017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0551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82091" y="1216085"/>
            <a:ext cx="7965072" cy="4609505"/>
          </a:xfrm>
          <a:prstGeom prst="rect">
            <a:avLst/>
          </a:prstGeom>
          <a:gradFill rotWithShape="0">
            <a:gsLst>
              <a:gs pos="0">
                <a:srgbClr val="92D050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280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 2" panose="05020102010507070707" pitchFamily="18" charset="2"/>
              <a:buNone/>
            </a:pPr>
            <a:endParaRPr lang="en-US" sz="2000" dirty="0" smtClean="0">
              <a:solidFill>
                <a:schemeClr val="accent1"/>
              </a:solidFill>
            </a:endParaRPr>
          </a:p>
          <a:p>
            <a:pPr marL="342906" indent="-342906" defTabSz="457207" fontAlgn="auto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US" sz="2000" b="1" dirty="0" smtClean="0">
                <a:solidFill>
                  <a:schemeClr val="accent1"/>
                </a:solidFill>
                <a:latin typeface="+mj-lt"/>
              </a:rPr>
              <a:t>METABOLIT SEKUNDER</a:t>
            </a:r>
          </a:p>
          <a:p>
            <a:pPr marL="342906" indent="-342906" defTabSz="457207" fontAlgn="auto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en-US" sz="2000" b="1" dirty="0" smtClean="0">
              <a:solidFill>
                <a:schemeClr val="accent1"/>
              </a:solidFill>
              <a:latin typeface="+mj-lt"/>
            </a:endParaRPr>
          </a:p>
          <a:p>
            <a:pPr marL="342906" indent="-342906" defTabSz="457207" fontAlgn="auto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000" dirty="0" smtClean="0">
                <a:solidFill>
                  <a:schemeClr val="accent1"/>
                </a:solidFill>
                <a:latin typeface="+mj-lt"/>
              </a:rPr>
              <a:t>Alkaloid</a:t>
            </a:r>
            <a:r>
              <a:rPr lang="en-US" sz="2000" dirty="0">
                <a:solidFill>
                  <a:schemeClr val="accent1"/>
                </a:solidFill>
                <a:latin typeface="+mj-lt"/>
              </a:rPr>
              <a:t>: </a:t>
            </a:r>
            <a:r>
              <a:rPr lang="en-US" sz="2000" dirty="0" err="1">
                <a:solidFill>
                  <a:schemeClr val="accent1"/>
                </a:solidFill>
                <a:latin typeface="+mj-lt"/>
              </a:rPr>
              <a:t>pertahanan</a:t>
            </a:r>
            <a:r>
              <a:rPr lang="en-US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+mj-lt"/>
              </a:rPr>
              <a:t>terhadap</a:t>
            </a:r>
            <a:r>
              <a:rPr lang="en-US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+mj-lt"/>
              </a:rPr>
              <a:t>herbivora</a:t>
            </a:r>
            <a:r>
              <a:rPr lang="en-US" sz="2000" dirty="0">
                <a:solidFill>
                  <a:schemeClr val="accent1"/>
                </a:solidFill>
                <a:latin typeface="+mj-lt"/>
              </a:rPr>
              <a:t> &amp; </a:t>
            </a:r>
            <a:r>
              <a:rPr lang="en-US" sz="2000" dirty="0" err="1" smtClean="0">
                <a:solidFill>
                  <a:schemeClr val="accent1"/>
                </a:solidFill>
                <a:latin typeface="+mj-lt"/>
              </a:rPr>
              <a:t>patogen</a:t>
            </a:r>
            <a:endParaRPr lang="en-US" sz="2000" dirty="0" smtClean="0">
              <a:solidFill>
                <a:schemeClr val="accent1"/>
              </a:solidFill>
              <a:latin typeface="+mj-lt"/>
            </a:endParaRPr>
          </a:p>
          <a:p>
            <a:pPr marL="342906" indent="-342906" defTabSz="457207" fontAlgn="auto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000" dirty="0" err="1" smtClean="0">
                <a:solidFill>
                  <a:schemeClr val="accent1"/>
                </a:solidFill>
                <a:latin typeface="+mj-lt"/>
              </a:rPr>
              <a:t>Glukosinolat</a:t>
            </a:r>
            <a:r>
              <a:rPr lang="en-US" sz="20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000" dirty="0">
                <a:solidFill>
                  <a:schemeClr val="accent1"/>
                </a:solidFill>
                <a:latin typeface="+mj-lt"/>
              </a:rPr>
              <a:t>: </a:t>
            </a:r>
            <a:r>
              <a:rPr lang="en-US" sz="2000" dirty="0" err="1">
                <a:solidFill>
                  <a:schemeClr val="accent1"/>
                </a:solidFill>
                <a:latin typeface="+mj-lt"/>
              </a:rPr>
              <a:t>melindungi</a:t>
            </a:r>
            <a:r>
              <a:rPr lang="en-US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+mj-lt"/>
              </a:rPr>
              <a:t>dari</a:t>
            </a:r>
            <a:r>
              <a:rPr lang="en-US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+mj-lt"/>
              </a:rPr>
              <a:t>serangan</a:t>
            </a:r>
            <a:r>
              <a:rPr lang="en-US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+mj-lt"/>
              </a:rPr>
              <a:t>serangga</a:t>
            </a:r>
            <a:endParaRPr lang="en-US" sz="2000" dirty="0">
              <a:solidFill>
                <a:schemeClr val="accent1"/>
              </a:solidFill>
              <a:latin typeface="+mj-lt"/>
            </a:endParaRPr>
          </a:p>
          <a:p>
            <a:pPr marL="342906" indent="-342906" defTabSz="457207" fontAlgn="auto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000" dirty="0">
                <a:solidFill>
                  <a:schemeClr val="accent1"/>
                </a:solidFill>
                <a:latin typeface="+mj-lt"/>
              </a:rPr>
              <a:t>Tannin: </a:t>
            </a:r>
            <a:r>
              <a:rPr lang="en-US" sz="2000" dirty="0" err="1">
                <a:solidFill>
                  <a:schemeClr val="accent1"/>
                </a:solidFill>
                <a:latin typeface="+mj-lt"/>
              </a:rPr>
              <a:t>menjaga</a:t>
            </a:r>
            <a:r>
              <a:rPr lang="en-US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+mj-lt"/>
              </a:rPr>
              <a:t>kayu</a:t>
            </a:r>
            <a:r>
              <a:rPr lang="en-US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+mj-lt"/>
              </a:rPr>
              <a:t>dari</a:t>
            </a:r>
            <a:r>
              <a:rPr lang="en-US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+mj-lt"/>
              </a:rPr>
              <a:t>dekomposisi</a:t>
            </a:r>
            <a:r>
              <a:rPr lang="en-US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+mj-lt"/>
              </a:rPr>
              <a:t>oleh</a:t>
            </a:r>
            <a:r>
              <a:rPr lang="en-US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+mj-lt"/>
              </a:rPr>
              <a:t>mikroba</a:t>
            </a:r>
            <a:r>
              <a:rPr lang="en-US" sz="2000" dirty="0">
                <a:solidFill>
                  <a:schemeClr val="accent1"/>
                </a:solidFill>
                <a:latin typeface="+mj-lt"/>
              </a:rPr>
              <a:t> &amp; </a:t>
            </a:r>
            <a:r>
              <a:rPr lang="en-US" sz="2000" dirty="0" err="1">
                <a:solidFill>
                  <a:schemeClr val="accent1"/>
                </a:solidFill>
                <a:latin typeface="+mj-lt"/>
              </a:rPr>
              <a:t>dari</a:t>
            </a:r>
            <a:r>
              <a:rPr lang="en-US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+mj-lt"/>
              </a:rPr>
              <a:t>serangga</a:t>
            </a:r>
            <a:endParaRPr lang="en-US" sz="2000" dirty="0">
              <a:solidFill>
                <a:schemeClr val="accent1"/>
              </a:solidFill>
              <a:latin typeface="+mj-lt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sz="2000" dirty="0" smtClean="0">
                <a:solidFill>
                  <a:schemeClr val="accent1"/>
                </a:solidFill>
              </a:rPr>
              <a:t>______________________________________________________</a:t>
            </a:r>
            <a:endParaRPr lang="en-US" sz="2000" dirty="0">
              <a:solidFill>
                <a:schemeClr val="accent1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sz="2000" dirty="0" smtClean="0">
                <a:solidFill>
                  <a:schemeClr val="accent1"/>
                </a:solidFill>
              </a:rPr>
              <a:t>					</a:t>
            </a: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Straight Connector 8"/>
          <p:cNvSpPr/>
          <p:nvPr/>
        </p:nvSpPr>
        <p:spPr>
          <a:xfrm>
            <a:off x="682091" y="2097437"/>
            <a:ext cx="7553926" cy="66214"/>
          </a:xfrm>
          <a:prstGeom prst="line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12054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92561" y="465738"/>
            <a:ext cx="7965072" cy="6115365"/>
          </a:xfrm>
          <a:prstGeom prst="rect">
            <a:avLst/>
          </a:prstGeom>
          <a:gradFill rotWithShape="0">
            <a:gsLst>
              <a:gs pos="0">
                <a:srgbClr val="92D050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280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 2" panose="05020102010507070707" pitchFamily="18" charset="2"/>
              <a:buNone/>
            </a:pPr>
            <a:endParaRPr lang="en-US" sz="1800" b="1" dirty="0" smtClean="0">
              <a:solidFill>
                <a:schemeClr val="accent1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sz="1600" dirty="0" smtClean="0">
                <a:solidFill>
                  <a:schemeClr val="accent1"/>
                </a:solidFill>
              </a:rPr>
              <a:t> </a:t>
            </a:r>
            <a:r>
              <a:rPr lang="en-US" sz="2000" b="1" dirty="0" smtClean="0">
                <a:solidFill>
                  <a:schemeClr val="accent1"/>
                </a:solidFill>
              </a:rPr>
              <a:t>IV.4 SAPONIN – GLIKOSIDA STEROID/TERPENOID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1600" dirty="0" smtClean="0">
                <a:solidFill>
                  <a:schemeClr val="accent1"/>
                </a:solidFill>
              </a:rPr>
              <a:t>___________________________________________________________________</a:t>
            </a:r>
            <a:endParaRPr lang="en-US" sz="1600" dirty="0">
              <a:solidFill>
                <a:schemeClr val="accent1"/>
              </a:solidFill>
            </a:endParaRPr>
          </a:p>
          <a:p>
            <a:pPr defTabSz="457207" fontAlgn="auto">
              <a:spcBef>
                <a:spcPts val="58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1800" dirty="0" err="1">
                <a:solidFill>
                  <a:schemeClr val="accent1"/>
                </a:solidFill>
              </a:rPr>
              <a:t>S</a:t>
            </a:r>
            <a:r>
              <a:rPr lang="en-US" sz="1800" dirty="0" err="1" smtClean="0">
                <a:solidFill>
                  <a:schemeClr val="accent1"/>
                </a:solidFill>
              </a:rPr>
              <a:t>aponin</a:t>
            </a: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merupakan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glikosida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dengan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komponen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</a:rPr>
              <a:t>aglikon</a:t>
            </a: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</a:rPr>
              <a:t>dapat</a:t>
            </a: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</a:rPr>
              <a:t>berupa</a:t>
            </a:r>
            <a:r>
              <a:rPr lang="en-US" sz="1800" dirty="0" smtClean="0">
                <a:solidFill>
                  <a:schemeClr val="accent1"/>
                </a:solidFill>
              </a:rPr>
              <a:t> steroid </a:t>
            </a:r>
            <a:r>
              <a:rPr lang="en-US" sz="1800" dirty="0" err="1" smtClean="0">
                <a:solidFill>
                  <a:schemeClr val="accent1"/>
                </a:solidFill>
              </a:rPr>
              <a:t>dan</a:t>
            </a: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</a:rPr>
              <a:t>triterpenoid</a:t>
            </a:r>
            <a:r>
              <a:rPr lang="en-US" sz="1800" dirty="0">
                <a:solidFill>
                  <a:schemeClr val="accent1"/>
                </a:solidFill>
              </a:rPr>
              <a:t>.</a:t>
            </a:r>
          </a:p>
          <a:p>
            <a:pPr defTabSz="457207" fontAlgn="auto">
              <a:spcBef>
                <a:spcPts val="58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1800" dirty="0" err="1" smtClean="0">
                <a:solidFill>
                  <a:schemeClr val="accent1"/>
                </a:solidFill>
              </a:rPr>
              <a:t>Saponin</a:t>
            </a: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</a:rPr>
              <a:t>memiliki</a:t>
            </a: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r>
              <a:rPr lang="en-US" sz="1800" dirty="0">
                <a:solidFill>
                  <a:schemeClr val="accent1"/>
                </a:solidFill>
              </a:rPr>
              <a:t>2 </a:t>
            </a:r>
            <a:r>
              <a:rPr lang="en-US" sz="1800" dirty="0" err="1">
                <a:solidFill>
                  <a:schemeClr val="accent1"/>
                </a:solidFill>
              </a:rPr>
              <a:t>karakteristik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utama</a:t>
            </a:r>
            <a:r>
              <a:rPr lang="en-US" sz="1800" dirty="0">
                <a:solidFill>
                  <a:schemeClr val="accent1"/>
                </a:solidFill>
              </a:rPr>
              <a:t>:</a:t>
            </a:r>
          </a:p>
          <a:p>
            <a:pPr marL="548640" lvl="1" indent="-285755" defTabSz="457207" fontAlgn="auto">
              <a:spcBef>
                <a:spcPts val="37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800" dirty="0" err="1">
                <a:solidFill>
                  <a:schemeClr val="accent1"/>
                </a:solidFill>
              </a:rPr>
              <a:t>Saponin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memiliki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efek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surfaktan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seperti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sabun</a:t>
            </a:r>
            <a:endParaRPr lang="en-US" sz="1800" dirty="0">
              <a:solidFill>
                <a:schemeClr val="accent1"/>
              </a:solidFill>
            </a:endParaRPr>
          </a:p>
          <a:p>
            <a:pPr marL="548640" lvl="1" indent="-285755" defTabSz="457207" fontAlgn="auto">
              <a:spcBef>
                <a:spcPts val="37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800" dirty="0" err="1">
                <a:solidFill>
                  <a:schemeClr val="accent1"/>
                </a:solidFill>
              </a:rPr>
              <a:t>Saponin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menyebabkan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hemolisis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bila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langsung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diberikan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kedalam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aliran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pembuluh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darah</a:t>
            </a:r>
            <a:r>
              <a:rPr lang="en-US" sz="1800" dirty="0">
                <a:solidFill>
                  <a:schemeClr val="accent1"/>
                </a:solidFill>
              </a:rPr>
              <a:t>.</a:t>
            </a:r>
          </a:p>
          <a:p>
            <a:pPr defTabSz="457207" fontAlgn="auto">
              <a:spcBef>
                <a:spcPts val="58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1800" dirty="0" err="1" smtClean="0">
                <a:solidFill>
                  <a:schemeClr val="accent1"/>
                </a:solidFill>
              </a:rPr>
              <a:t>Contoh</a:t>
            </a: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</a:rPr>
              <a:t>saponin</a:t>
            </a:r>
            <a:r>
              <a:rPr lang="en-US" sz="1800" dirty="0" smtClean="0">
                <a:solidFill>
                  <a:schemeClr val="accent1"/>
                </a:solidFill>
              </a:rPr>
              <a:t> yang </a:t>
            </a:r>
            <a:r>
              <a:rPr lang="en-US" sz="1800" dirty="0" err="1" smtClean="0">
                <a:solidFill>
                  <a:schemeClr val="accent1"/>
                </a:solidFill>
              </a:rPr>
              <a:t>penting</a:t>
            </a: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</a:rPr>
              <a:t>secara</a:t>
            </a: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</a:rPr>
              <a:t>medis</a:t>
            </a: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</a:rPr>
              <a:t>adalah</a:t>
            </a: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asam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glisirizat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dari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akar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manis</a:t>
            </a:r>
            <a:r>
              <a:rPr lang="en-US" sz="1800" dirty="0">
                <a:solidFill>
                  <a:schemeClr val="accent1"/>
                </a:solidFill>
              </a:rPr>
              <a:t> (</a:t>
            </a:r>
            <a:r>
              <a:rPr lang="en-US" sz="1800" dirty="0" err="1">
                <a:solidFill>
                  <a:schemeClr val="accent1"/>
                </a:solidFill>
              </a:rPr>
              <a:t>Glycyrrhiza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glabra</a:t>
            </a:r>
            <a:r>
              <a:rPr lang="en-US" sz="1800" dirty="0">
                <a:solidFill>
                  <a:schemeClr val="accent1"/>
                </a:solidFill>
              </a:rPr>
              <a:t>) yang </a:t>
            </a:r>
            <a:r>
              <a:rPr lang="en-US" sz="1800" dirty="0" err="1">
                <a:solidFill>
                  <a:schemeClr val="accent1"/>
                </a:solidFill>
              </a:rPr>
              <a:t>digunakan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dalam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pengobatan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ulser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lambung</a:t>
            </a:r>
            <a:endParaRPr lang="en-US" sz="1800" dirty="0">
              <a:solidFill>
                <a:schemeClr val="accent1"/>
              </a:solidFill>
            </a:endParaRPr>
          </a:p>
          <a:p>
            <a:pPr defTabSz="457207" fontAlgn="auto">
              <a:spcBef>
                <a:spcPts val="58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en-US" sz="1800" dirty="0">
              <a:solidFill>
                <a:schemeClr val="accent1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				</a:t>
            </a: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803" y="4430198"/>
            <a:ext cx="2521294" cy="19215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2200" y="4430132"/>
            <a:ext cx="2085318" cy="189574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9212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92561" y="465738"/>
            <a:ext cx="7965072" cy="6115365"/>
          </a:xfrm>
          <a:prstGeom prst="rect">
            <a:avLst/>
          </a:prstGeom>
          <a:gradFill rotWithShape="0">
            <a:gsLst>
              <a:gs pos="0">
                <a:srgbClr val="92D050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280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 2" panose="05020102010507070707" pitchFamily="18" charset="2"/>
              <a:buNone/>
            </a:pPr>
            <a:endParaRPr lang="en-US" sz="1800" b="1" dirty="0" smtClean="0">
              <a:solidFill>
                <a:schemeClr val="accent1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sz="1800" b="1" dirty="0" err="1" smtClean="0">
                <a:solidFill>
                  <a:schemeClr val="accent1"/>
                </a:solidFill>
              </a:rPr>
              <a:t>Contoh-contoh</a:t>
            </a:r>
            <a:r>
              <a:rPr lang="en-US" sz="1800" b="1" dirty="0" smtClean="0">
                <a:solidFill>
                  <a:schemeClr val="accent1"/>
                </a:solidFill>
              </a:rPr>
              <a:t> </a:t>
            </a:r>
            <a:r>
              <a:rPr lang="en-US" sz="1800" b="1" dirty="0" err="1" smtClean="0">
                <a:solidFill>
                  <a:schemeClr val="accent1"/>
                </a:solidFill>
              </a:rPr>
              <a:t>Senyawa</a:t>
            </a:r>
            <a:r>
              <a:rPr lang="en-US" sz="1800" b="1" dirty="0" smtClean="0">
                <a:solidFill>
                  <a:schemeClr val="accent1"/>
                </a:solidFill>
              </a:rPr>
              <a:t> </a:t>
            </a:r>
            <a:r>
              <a:rPr lang="en-US" sz="1800" b="1" dirty="0" err="1" smtClean="0">
                <a:solidFill>
                  <a:schemeClr val="accent1"/>
                </a:solidFill>
              </a:rPr>
              <a:t>Saponin</a:t>
            </a:r>
            <a:endParaRPr lang="en-US" sz="1800" dirty="0" smtClean="0">
              <a:solidFill>
                <a:schemeClr val="accent1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____________________________________________________________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1600" dirty="0" smtClean="0">
                <a:solidFill>
                  <a:schemeClr val="accent1"/>
                </a:solidFill>
              </a:rPr>
              <a:t> </a:t>
            </a:r>
            <a:endParaRPr lang="en-US" sz="1600" dirty="0">
              <a:solidFill>
                <a:schemeClr val="accent1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endParaRPr lang="en-US" sz="1800" dirty="0">
              <a:solidFill>
                <a:schemeClr val="accent1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					</a:t>
            </a: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 descr="H:\tabel2 dari e-mail adam\OH1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141" y="1629178"/>
            <a:ext cx="6191250" cy="419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62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92561" y="465738"/>
            <a:ext cx="7965072" cy="6115365"/>
          </a:xfrm>
          <a:prstGeom prst="rect">
            <a:avLst/>
          </a:prstGeom>
          <a:gradFill rotWithShape="0">
            <a:gsLst>
              <a:gs pos="0">
                <a:srgbClr val="92D050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280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 2" panose="05020102010507070707" pitchFamily="18" charset="2"/>
              <a:buNone/>
            </a:pPr>
            <a:endParaRPr lang="en-US" sz="1800" b="1" dirty="0" smtClean="0">
              <a:solidFill>
                <a:schemeClr val="accent1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sz="1600" dirty="0" smtClean="0">
                <a:solidFill>
                  <a:schemeClr val="accent1"/>
                </a:solidFill>
              </a:rPr>
              <a:t> </a:t>
            </a:r>
            <a:r>
              <a:rPr lang="en-US" sz="1800" b="1" dirty="0" smtClean="0">
                <a:solidFill>
                  <a:schemeClr val="accent1"/>
                </a:solidFill>
              </a:rPr>
              <a:t>IV. 4 GLIKOSIDA ANTRAKUINON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1600" dirty="0" smtClean="0">
                <a:solidFill>
                  <a:schemeClr val="accent1"/>
                </a:solidFill>
              </a:rPr>
              <a:t>____________________________________________________________________</a:t>
            </a:r>
            <a:endParaRPr lang="en-US" sz="1600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err="1">
                <a:solidFill>
                  <a:schemeClr val="accent1"/>
                </a:solidFill>
              </a:rPr>
              <a:t>Glikosida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antrakuinon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atau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</a:rPr>
              <a:t>antron</a:t>
            </a: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</a:rPr>
              <a:t>memiliki</a:t>
            </a:r>
            <a:r>
              <a:rPr lang="en-US" sz="1800" dirty="0" smtClean="0">
                <a:solidFill>
                  <a:schemeClr val="accent1"/>
                </a:solidFill>
              </a:rPr>
              <a:t> atom C </a:t>
            </a:r>
            <a:r>
              <a:rPr lang="en-US" sz="1800" dirty="0" err="1" smtClean="0">
                <a:solidFill>
                  <a:schemeClr val="accent1"/>
                </a:solidFill>
              </a:rPr>
              <a:t>karbonil</a:t>
            </a: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</a:rPr>
              <a:t>pada</a:t>
            </a:r>
            <a:r>
              <a:rPr lang="en-US" sz="1800" dirty="0" smtClean="0">
                <a:solidFill>
                  <a:schemeClr val="accent1"/>
                </a:solidFill>
              </a:rPr>
              <a:t> C9 </a:t>
            </a:r>
            <a:r>
              <a:rPr lang="en-US" sz="1800" dirty="0" err="1" smtClean="0">
                <a:solidFill>
                  <a:schemeClr val="accent1"/>
                </a:solidFill>
              </a:rPr>
              <a:t>dan</a:t>
            </a:r>
            <a:r>
              <a:rPr lang="en-US" sz="1800" dirty="0" smtClean="0">
                <a:solidFill>
                  <a:schemeClr val="accent1"/>
                </a:solidFill>
              </a:rPr>
              <a:t> C10 yang </a:t>
            </a:r>
            <a:r>
              <a:rPr lang="en-US" sz="1800" dirty="0" err="1" smtClean="0">
                <a:solidFill>
                  <a:schemeClr val="accent1"/>
                </a:solidFill>
              </a:rPr>
              <a:t>bersebrangan</a:t>
            </a:r>
            <a:r>
              <a:rPr lang="en-US" sz="1800" dirty="0" smtClean="0">
                <a:solidFill>
                  <a:schemeClr val="accent1"/>
                </a:solidFill>
              </a:rPr>
              <a:t>,  </a:t>
            </a:r>
            <a:r>
              <a:rPr lang="en-US" sz="1800" dirty="0" err="1">
                <a:solidFill>
                  <a:schemeClr val="accent1"/>
                </a:solidFill>
              </a:rPr>
              <a:t>dikenal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memiliki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efek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laksatif</a:t>
            </a:r>
            <a:r>
              <a:rPr lang="en-US" sz="1800" dirty="0">
                <a:solidFill>
                  <a:schemeClr val="accent1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 err="1" smtClean="0">
                <a:solidFill>
                  <a:schemeClr val="accent1"/>
                </a:solidFill>
              </a:rPr>
              <a:t>Contoh</a:t>
            </a:r>
            <a:r>
              <a:rPr lang="en-US" sz="1600" dirty="0" smtClean="0">
                <a:solidFill>
                  <a:schemeClr val="accent1"/>
                </a:solidFill>
              </a:rPr>
              <a:t>:</a:t>
            </a:r>
            <a:endParaRPr lang="en-US" sz="1600" dirty="0">
              <a:solidFill>
                <a:schemeClr val="accent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err="1">
                <a:solidFill>
                  <a:schemeClr val="accent1"/>
                </a:solidFill>
              </a:rPr>
              <a:t>Kaskara</a:t>
            </a:r>
            <a:r>
              <a:rPr lang="en-US" sz="1600" dirty="0">
                <a:solidFill>
                  <a:schemeClr val="accent1"/>
                </a:solidFill>
              </a:rPr>
              <a:t> (</a:t>
            </a:r>
            <a:r>
              <a:rPr lang="en-US" sz="1600" i="1" dirty="0" err="1">
                <a:solidFill>
                  <a:schemeClr val="accent1"/>
                </a:solidFill>
              </a:rPr>
              <a:t>Rhamnus</a:t>
            </a:r>
            <a:r>
              <a:rPr lang="en-US" sz="1600" i="1" dirty="0">
                <a:solidFill>
                  <a:schemeClr val="accent1"/>
                </a:solidFill>
              </a:rPr>
              <a:t> </a:t>
            </a:r>
            <a:r>
              <a:rPr lang="en-US" sz="1600" i="1" dirty="0" err="1">
                <a:solidFill>
                  <a:schemeClr val="accent1"/>
                </a:solidFill>
              </a:rPr>
              <a:t>purshiana</a:t>
            </a:r>
            <a:r>
              <a:rPr lang="en-US" sz="1600" dirty="0" smtClean="0">
                <a:solidFill>
                  <a:schemeClr val="accent1"/>
                </a:solidFill>
              </a:rPr>
              <a:t>)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chemeClr val="accent1"/>
                </a:solidFill>
              </a:rPr>
              <a:t>	</a:t>
            </a:r>
            <a:r>
              <a:rPr lang="en-US" sz="1600" dirty="0" err="1" smtClean="0">
                <a:solidFill>
                  <a:schemeClr val="accent1"/>
                </a:solidFill>
              </a:rPr>
              <a:t>Komponen</a:t>
            </a:r>
            <a:r>
              <a:rPr lang="en-US" sz="1600" dirty="0" smtClean="0">
                <a:solidFill>
                  <a:schemeClr val="accent1"/>
                </a:solidFill>
              </a:rPr>
              <a:t> </a:t>
            </a:r>
            <a:r>
              <a:rPr lang="en-US" sz="1600" dirty="0" err="1" smtClean="0">
                <a:solidFill>
                  <a:schemeClr val="accent1"/>
                </a:solidFill>
              </a:rPr>
              <a:t>utamanya</a:t>
            </a:r>
            <a:r>
              <a:rPr lang="en-US" sz="1600" dirty="0" smtClean="0">
                <a:solidFill>
                  <a:schemeClr val="accent1"/>
                </a:solidFill>
              </a:rPr>
              <a:t> </a:t>
            </a:r>
            <a:r>
              <a:rPr lang="en-US" sz="1600" dirty="0" err="1" smtClean="0">
                <a:solidFill>
                  <a:schemeClr val="accent1"/>
                </a:solidFill>
              </a:rPr>
              <a:t>diglukosida</a:t>
            </a:r>
            <a:r>
              <a:rPr lang="en-US" sz="1600" dirty="0" smtClean="0">
                <a:solidFill>
                  <a:schemeClr val="accent1"/>
                </a:solidFill>
              </a:rPr>
              <a:t> </a:t>
            </a:r>
            <a:r>
              <a:rPr lang="en-US" sz="1600" dirty="0" err="1" smtClean="0">
                <a:solidFill>
                  <a:schemeClr val="accent1"/>
                </a:solidFill>
              </a:rPr>
              <a:t>kaskarosida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smtClean="0">
                <a:solidFill>
                  <a:schemeClr val="accent1"/>
                </a:solidFill>
              </a:rPr>
              <a:t>yang </a:t>
            </a:r>
            <a:r>
              <a:rPr lang="en-US" sz="1600" dirty="0" err="1" smtClean="0">
                <a:solidFill>
                  <a:schemeClr val="accent1"/>
                </a:solidFill>
              </a:rPr>
              <a:t>terdapat</a:t>
            </a:r>
            <a:r>
              <a:rPr lang="en-US" sz="1600" dirty="0" smtClean="0">
                <a:solidFill>
                  <a:schemeClr val="accent1"/>
                </a:solidFill>
              </a:rPr>
              <a:t> 	</a:t>
            </a:r>
            <a:r>
              <a:rPr lang="en-US" sz="1600" dirty="0" err="1" smtClean="0">
                <a:solidFill>
                  <a:schemeClr val="accent1"/>
                </a:solidFill>
              </a:rPr>
              <a:t>bagian</a:t>
            </a:r>
            <a:r>
              <a:rPr lang="en-US" sz="1600" dirty="0" smtClean="0">
                <a:solidFill>
                  <a:schemeClr val="accent1"/>
                </a:solidFill>
              </a:rPr>
              <a:t> </a:t>
            </a:r>
            <a:r>
              <a:rPr lang="en-US" sz="1600" dirty="0" err="1" smtClean="0">
                <a:solidFill>
                  <a:schemeClr val="accent1"/>
                </a:solidFill>
              </a:rPr>
              <a:t>kulit</a:t>
            </a:r>
            <a:r>
              <a:rPr lang="en-US" sz="1600" dirty="0" smtClean="0">
                <a:solidFill>
                  <a:schemeClr val="accent1"/>
                </a:solidFill>
              </a:rPr>
              <a:t> </a:t>
            </a:r>
            <a:r>
              <a:rPr lang="en-US" sz="1600" dirty="0" err="1" smtClean="0">
                <a:solidFill>
                  <a:schemeClr val="accent1"/>
                </a:solidFill>
              </a:rPr>
              <a:t>kayu</a:t>
            </a:r>
            <a:r>
              <a:rPr lang="en-US" sz="1600" dirty="0" smtClean="0">
                <a:solidFill>
                  <a:schemeClr val="accent1"/>
                </a:solidFill>
              </a:rPr>
              <a:t>.</a:t>
            </a:r>
            <a:endParaRPr lang="en-US" sz="1600" dirty="0">
              <a:solidFill>
                <a:schemeClr val="accent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err="1">
                <a:solidFill>
                  <a:schemeClr val="accent1"/>
                </a:solidFill>
              </a:rPr>
              <a:t>Lidah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buaya</a:t>
            </a:r>
            <a:r>
              <a:rPr lang="en-US" sz="1600" dirty="0">
                <a:solidFill>
                  <a:schemeClr val="accent1"/>
                </a:solidFill>
              </a:rPr>
              <a:t> (</a:t>
            </a:r>
            <a:r>
              <a:rPr lang="en-US" sz="1600" i="1" dirty="0">
                <a:solidFill>
                  <a:schemeClr val="accent1"/>
                </a:solidFill>
              </a:rPr>
              <a:t>Aloe </a:t>
            </a:r>
            <a:r>
              <a:rPr lang="en-US" sz="1600" i="1" dirty="0" err="1">
                <a:solidFill>
                  <a:schemeClr val="accent1"/>
                </a:solidFill>
              </a:rPr>
              <a:t>vera</a:t>
            </a:r>
            <a:r>
              <a:rPr lang="en-US" sz="1600" dirty="0">
                <a:solidFill>
                  <a:schemeClr val="accent1"/>
                </a:solidFill>
              </a:rPr>
              <a:t>)</a:t>
            </a:r>
          </a:p>
          <a:p>
            <a:pPr marL="457200" lvl="1" indent="0">
              <a:buNone/>
            </a:pPr>
            <a:r>
              <a:rPr lang="en-US" sz="1600" dirty="0" smtClean="0">
                <a:solidFill>
                  <a:schemeClr val="accent1"/>
                </a:solidFill>
              </a:rPr>
              <a:t>	</a:t>
            </a:r>
            <a:r>
              <a:rPr lang="en-US" sz="1600" dirty="0" err="1" smtClean="0">
                <a:solidFill>
                  <a:schemeClr val="accent1"/>
                </a:solidFill>
              </a:rPr>
              <a:t>Komponen</a:t>
            </a:r>
            <a:r>
              <a:rPr lang="en-US" sz="1600" dirty="0" smtClean="0">
                <a:solidFill>
                  <a:schemeClr val="accent1"/>
                </a:solidFill>
              </a:rPr>
              <a:t> </a:t>
            </a:r>
            <a:r>
              <a:rPr lang="en-US" sz="1600" dirty="0" err="1" smtClean="0">
                <a:solidFill>
                  <a:schemeClr val="accent1"/>
                </a:solidFill>
              </a:rPr>
              <a:t>utama</a:t>
            </a:r>
            <a:r>
              <a:rPr lang="en-US" sz="1600" dirty="0" smtClean="0">
                <a:solidFill>
                  <a:schemeClr val="accent1"/>
                </a:solidFill>
              </a:rPr>
              <a:t> </a:t>
            </a:r>
            <a:r>
              <a:rPr lang="en-US" sz="1600" dirty="0" err="1" smtClean="0">
                <a:solidFill>
                  <a:schemeClr val="accent1"/>
                </a:solidFill>
              </a:rPr>
              <a:t>antrakuinon</a:t>
            </a:r>
            <a:r>
              <a:rPr lang="en-US" sz="1600" dirty="0" smtClean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barbaloin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smtClean="0">
                <a:solidFill>
                  <a:schemeClr val="accent1"/>
                </a:solidFill>
              </a:rPr>
              <a:t>. Gel aloe </a:t>
            </a:r>
            <a:r>
              <a:rPr lang="en-US" sz="1600" dirty="0" err="1" smtClean="0">
                <a:solidFill>
                  <a:schemeClr val="accent1"/>
                </a:solidFill>
              </a:rPr>
              <a:t>digunakan</a:t>
            </a:r>
            <a:r>
              <a:rPr lang="en-US" sz="1600" dirty="0" smtClean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juga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smtClean="0">
                <a:solidFill>
                  <a:schemeClr val="accent1"/>
                </a:solidFill>
              </a:rPr>
              <a:t>	</a:t>
            </a:r>
            <a:r>
              <a:rPr lang="en-US" sz="1600" dirty="0" err="1" smtClean="0">
                <a:solidFill>
                  <a:schemeClr val="accent1"/>
                </a:solidFill>
              </a:rPr>
              <a:t>untuk</a:t>
            </a:r>
            <a:r>
              <a:rPr lang="en-US" sz="1600" dirty="0" smtClean="0">
                <a:solidFill>
                  <a:schemeClr val="accent1"/>
                </a:solidFill>
              </a:rPr>
              <a:t> </a:t>
            </a:r>
            <a:r>
              <a:rPr lang="en-US" sz="1600" dirty="0" err="1" smtClean="0">
                <a:solidFill>
                  <a:schemeClr val="accent1"/>
                </a:solidFill>
              </a:rPr>
              <a:t>lecet</a:t>
            </a:r>
            <a:r>
              <a:rPr lang="en-US" sz="1600" dirty="0" smtClean="0">
                <a:solidFill>
                  <a:schemeClr val="accent1"/>
                </a:solidFill>
              </a:rPr>
              <a:t>, </a:t>
            </a:r>
            <a:r>
              <a:rPr lang="en-US" sz="1600" dirty="0" err="1" smtClean="0">
                <a:solidFill>
                  <a:schemeClr val="accent1"/>
                </a:solidFill>
              </a:rPr>
              <a:t>luka</a:t>
            </a:r>
            <a:r>
              <a:rPr lang="en-US" sz="1600" dirty="0" smtClean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bakar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 smtClean="0">
                <a:solidFill>
                  <a:schemeClr val="accent1"/>
                </a:solidFill>
              </a:rPr>
              <a:t>ringan</a:t>
            </a:r>
            <a:r>
              <a:rPr lang="en-US" sz="1600" dirty="0" smtClean="0">
                <a:solidFill>
                  <a:schemeClr val="accent1"/>
                </a:solidFill>
              </a:rPr>
              <a:t> </a:t>
            </a:r>
            <a:r>
              <a:rPr lang="en-US" sz="1600" dirty="0" err="1" smtClean="0">
                <a:solidFill>
                  <a:schemeClr val="accent1"/>
                </a:solidFill>
              </a:rPr>
              <a:t>dan</a:t>
            </a:r>
            <a:r>
              <a:rPr lang="en-US" sz="1600" dirty="0" smtClean="0">
                <a:solidFill>
                  <a:schemeClr val="accent1"/>
                </a:solidFill>
              </a:rPr>
              <a:t> </a:t>
            </a:r>
            <a:r>
              <a:rPr lang="en-US" sz="1600" dirty="0" err="1" smtClean="0">
                <a:solidFill>
                  <a:schemeClr val="accent1"/>
                </a:solidFill>
              </a:rPr>
              <a:t>iritasi</a:t>
            </a:r>
            <a:r>
              <a:rPr lang="en-US" sz="1600" dirty="0" smtClean="0">
                <a:solidFill>
                  <a:schemeClr val="accent1"/>
                </a:solidFill>
              </a:rPr>
              <a:t> </a:t>
            </a:r>
            <a:r>
              <a:rPr lang="en-US" sz="1600" dirty="0" err="1" smtClean="0">
                <a:solidFill>
                  <a:schemeClr val="accent1"/>
                </a:solidFill>
              </a:rPr>
              <a:t>kulit</a:t>
            </a:r>
            <a:r>
              <a:rPr lang="en-US" sz="1600" dirty="0" smtClean="0">
                <a:solidFill>
                  <a:schemeClr val="accent1"/>
                </a:solidFill>
              </a:rPr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err="1" smtClean="0">
                <a:solidFill>
                  <a:schemeClr val="accent1"/>
                </a:solidFill>
              </a:rPr>
              <a:t>Sena</a:t>
            </a:r>
            <a:r>
              <a:rPr lang="en-US" sz="1600" dirty="0" smtClean="0">
                <a:solidFill>
                  <a:schemeClr val="accent1"/>
                </a:solidFill>
              </a:rPr>
              <a:t> </a:t>
            </a:r>
            <a:r>
              <a:rPr lang="en-US" sz="1600" dirty="0">
                <a:solidFill>
                  <a:schemeClr val="accent1"/>
                </a:solidFill>
              </a:rPr>
              <a:t>(</a:t>
            </a:r>
            <a:r>
              <a:rPr lang="en-US" sz="1600" i="1" dirty="0" err="1">
                <a:solidFill>
                  <a:schemeClr val="accent1"/>
                </a:solidFill>
              </a:rPr>
              <a:t>Tinnevelly</a:t>
            </a:r>
            <a:r>
              <a:rPr lang="en-US" sz="1600" i="1" dirty="0">
                <a:solidFill>
                  <a:schemeClr val="accent1"/>
                </a:solidFill>
              </a:rPr>
              <a:t> </a:t>
            </a:r>
            <a:r>
              <a:rPr lang="en-US" sz="1600" i="1" dirty="0" err="1">
                <a:solidFill>
                  <a:schemeClr val="accent1"/>
                </a:solidFill>
              </a:rPr>
              <a:t>senna</a:t>
            </a:r>
            <a:r>
              <a:rPr lang="en-US" sz="1600" i="1" dirty="0">
                <a:solidFill>
                  <a:schemeClr val="accent1"/>
                </a:solidFill>
              </a:rPr>
              <a:t>/Cassia </a:t>
            </a:r>
            <a:r>
              <a:rPr lang="en-US" sz="1600" i="1" dirty="0" err="1">
                <a:solidFill>
                  <a:schemeClr val="accent1"/>
                </a:solidFill>
              </a:rPr>
              <a:t>angustifolia</a:t>
            </a:r>
            <a:r>
              <a:rPr lang="en-US" sz="1600" i="1" dirty="0">
                <a:solidFill>
                  <a:schemeClr val="accent1"/>
                </a:solidFill>
              </a:rPr>
              <a:t>, Alexandrian </a:t>
            </a:r>
            <a:r>
              <a:rPr lang="en-US" sz="1600" i="1" dirty="0" err="1">
                <a:solidFill>
                  <a:schemeClr val="accent1"/>
                </a:solidFill>
              </a:rPr>
              <a:t>senna</a:t>
            </a:r>
            <a:r>
              <a:rPr lang="en-US" sz="1600" i="1" dirty="0">
                <a:solidFill>
                  <a:schemeClr val="accent1"/>
                </a:solidFill>
              </a:rPr>
              <a:t>/Cassia </a:t>
            </a:r>
            <a:r>
              <a:rPr lang="en-US" sz="1600" i="1" dirty="0" err="1">
                <a:solidFill>
                  <a:schemeClr val="accent1"/>
                </a:solidFill>
              </a:rPr>
              <a:t>senna</a:t>
            </a:r>
            <a:r>
              <a:rPr lang="en-US" sz="1600" dirty="0" smtClean="0">
                <a:solidFill>
                  <a:schemeClr val="accent1"/>
                </a:solidFill>
              </a:rPr>
              <a:t>).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chemeClr val="accent1"/>
                </a:solidFill>
              </a:rPr>
              <a:t>	</a:t>
            </a:r>
            <a:r>
              <a:rPr lang="en-US" sz="1600" dirty="0" err="1" smtClean="0">
                <a:solidFill>
                  <a:schemeClr val="accent1"/>
                </a:solidFill>
              </a:rPr>
              <a:t>Mengandung</a:t>
            </a:r>
            <a:r>
              <a:rPr lang="en-US" sz="1600" dirty="0" smtClean="0">
                <a:solidFill>
                  <a:schemeClr val="accent1"/>
                </a:solidFill>
              </a:rPr>
              <a:t> </a:t>
            </a:r>
            <a:r>
              <a:rPr lang="en-US" sz="1600" dirty="0" err="1" smtClean="0">
                <a:solidFill>
                  <a:schemeClr val="accent1"/>
                </a:solidFill>
              </a:rPr>
              <a:t>senyawa</a:t>
            </a:r>
            <a:r>
              <a:rPr lang="en-US" sz="1600" dirty="0" smtClean="0">
                <a:solidFill>
                  <a:schemeClr val="accent1"/>
                </a:solidFill>
              </a:rPr>
              <a:t> </a:t>
            </a:r>
            <a:r>
              <a:rPr lang="en-US" sz="1600" dirty="0" err="1" smtClean="0">
                <a:solidFill>
                  <a:schemeClr val="accent1"/>
                </a:solidFill>
              </a:rPr>
              <a:t>sennosida</a:t>
            </a:r>
            <a:r>
              <a:rPr lang="en-US" sz="1600" dirty="0" smtClean="0">
                <a:solidFill>
                  <a:schemeClr val="accent1"/>
                </a:solidFill>
              </a:rPr>
              <a:t> A </a:t>
            </a:r>
            <a:r>
              <a:rPr lang="en-US" sz="1600" dirty="0" err="1" smtClean="0">
                <a:solidFill>
                  <a:schemeClr val="accent1"/>
                </a:solidFill>
              </a:rPr>
              <a:t>dan</a:t>
            </a:r>
            <a:r>
              <a:rPr lang="en-US" sz="1600" dirty="0" smtClean="0">
                <a:solidFill>
                  <a:schemeClr val="accent1"/>
                </a:solidFill>
              </a:rPr>
              <a:t> </a:t>
            </a:r>
            <a:r>
              <a:rPr lang="en-US" sz="1600" dirty="0" err="1" smtClean="0">
                <a:solidFill>
                  <a:schemeClr val="accent1"/>
                </a:solidFill>
              </a:rPr>
              <a:t>sennosida</a:t>
            </a:r>
            <a:r>
              <a:rPr lang="en-US" sz="1600" dirty="0" smtClean="0">
                <a:solidFill>
                  <a:schemeClr val="accent1"/>
                </a:solidFill>
              </a:rPr>
              <a:t> B, </a:t>
            </a:r>
            <a:r>
              <a:rPr lang="en-US" sz="1600" dirty="0" err="1" smtClean="0">
                <a:solidFill>
                  <a:schemeClr val="accent1"/>
                </a:solidFill>
              </a:rPr>
              <a:t>bila</a:t>
            </a:r>
            <a:r>
              <a:rPr lang="en-US" sz="1600" dirty="0" smtClean="0">
                <a:solidFill>
                  <a:schemeClr val="accent1"/>
                </a:solidFill>
              </a:rPr>
              <a:t> </a:t>
            </a:r>
            <a:r>
              <a:rPr lang="en-US" sz="1600" dirty="0" err="1" smtClean="0">
                <a:solidFill>
                  <a:schemeClr val="accent1"/>
                </a:solidFill>
              </a:rPr>
              <a:t>dihidrolisis</a:t>
            </a:r>
            <a:r>
              <a:rPr lang="en-US" sz="1600" dirty="0" smtClean="0">
                <a:solidFill>
                  <a:schemeClr val="accent1"/>
                </a:solidFill>
              </a:rPr>
              <a:t> 	</a:t>
            </a:r>
            <a:r>
              <a:rPr lang="en-US" sz="1600" dirty="0" err="1" smtClean="0">
                <a:solidFill>
                  <a:schemeClr val="accent1"/>
                </a:solidFill>
              </a:rPr>
              <a:t>menjadi</a:t>
            </a:r>
            <a:r>
              <a:rPr lang="en-US" sz="1600" dirty="0" smtClean="0">
                <a:solidFill>
                  <a:schemeClr val="accent1"/>
                </a:solidFill>
              </a:rPr>
              <a:t> </a:t>
            </a:r>
            <a:r>
              <a:rPr lang="en-US" sz="1600" dirty="0" err="1" smtClean="0">
                <a:solidFill>
                  <a:schemeClr val="accent1"/>
                </a:solidFill>
              </a:rPr>
              <a:t>diantron</a:t>
            </a:r>
            <a:r>
              <a:rPr lang="en-US" sz="1600" dirty="0" smtClean="0">
                <a:solidFill>
                  <a:schemeClr val="accent1"/>
                </a:solidFill>
              </a:rPr>
              <a:t> (</a:t>
            </a:r>
            <a:r>
              <a:rPr lang="en-US" sz="1600" dirty="0" err="1" smtClean="0">
                <a:solidFill>
                  <a:schemeClr val="accent1"/>
                </a:solidFill>
              </a:rPr>
              <a:t>tidak</a:t>
            </a:r>
            <a:r>
              <a:rPr lang="en-US" sz="1600" dirty="0" smtClean="0">
                <a:solidFill>
                  <a:schemeClr val="accent1"/>
                </a:solidFill>
              </a:rPr>
              <a:t> </a:t>
            </a:r>
            <a:r>
              <a:rPr lang="en-US" sz="1600" dirty="0" err="1" smtClean="0">
                <a:solidFill>
                  <a:schemeClr val="accent1"/>
                </a:solidFill>
              </a:rPr>
              <a:t>mengandung</a:t>
            </a:r>
            <a:r>
              <a:rPr lang="en-US" sz="1600" dirty="0" smtClean="0">
                <a:solidFill>
                  <a:schemeClr val="accent1"/>
                </a:solidFill>
              </a:rPr>
              <a:t> </a:t>
            </a:r>
            <a:r>
              <a:rPr lang="en-US" sz="1600" dirty="0" err="1" smtClean="0">
                <a:solidFill>
                  <a:schemeClr val="accent1"/>
                </a:solidFill>
              </a:rPr>
              <a:t>glukosa</a:t>
            </a:r>
            <a:r>
              <a:rPr lang="en-US" sz="1600" dirty="0" smtClean="0">
                <a:solidFill>
                  <a:schemeClr val="accent1"/>
                </a:solidFill>
              </a:rPr>
              <a:t>).</a:t>
            </a:r>
            <a:endParaRPr lang="en-US" sz="1600" dirty="0">
              <a:solidFill>
                <a:schemeClr val="accent1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endParaRPr lang="en-US" sz="1600" dirty="0">
              <a:solidFill>
                <a:schemeClr val="accent1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sz="1600" dirty="0" smtClean="0">
                <a:solidFill>
                  <a:schemeClr val="accent1"/>
                </a:solidFill>
              </a:rPr>
              <a:t>					</a:t>
            </a:r>
            <a:endParaRPr lang="en-US" sz="16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092" y="5225602"/>
            <a:ext cx="2019132" cy="13555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1111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92561" y="465738"/>
            <a:ext cx="7965072" cy="6115365"/>
          </a:xfrm>
          <a:prstGeom prst="rect">
            <a:avLst/>
          </a:prstGeom>
          <a:gradFill rotWithShape="0">
            <a:gsLst>
              <a:gs pos="0">
                <a:srgbClr val="92D050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280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 2" panose="05020102010507070707" pitchFamily="18" charset="2"/>
              <a:buNone/>
            </a:pPr>
            <a:endParaRPr lang="en-US" sz="1800" b="1" dirty="0" smtClean="0">
              <a:solidFill>
                <a:schemeClr val="accent1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sz="1800" b="1" dirty="0" err="1" smtClean="0">
                <a:solidFill>
                  <a:schemeClr val="accent1"/>
                </a:solidFill>
              </a:rPr>
              <a:t>Contoh-contoh</a:t>
            </a:r>
            <a:r>
              <a:rPr lang="en-US" sz="1800" b="1" dirty="0" smtClean="0">
                <a:solidFill>
                  <a:schemeClr val="accent1"/>
                </a:solidFill>
              </a:rPr>
              <a:t> </a:t>
            </a:r>
            <a:r>
              <a:rPr lang="en-US" sz="1800" b="1" dirty="0" err="1" smtClean="0">
                <a:solidFill>
                  <a:schemeClr val="accent1"/>
                </a:solidFill>
              </a:rPr>
              <a:t>Senyawa</a:t>
            </a:r>
            <a:r>
              <a:rPr lang="en-US" sz="1800" b="1" dirty="0" smtClean="0">
                <a:solidFill>
                  <a:schemeClr val="accent1"/>
                </a:solidFill>
              </a:rPr>
              <a:t> </a:t>
            </a:r>
            <a:r>
              <a:rPr lang="en-US" sz="1800" b="1" dirty="0" err="1" smtClean="0">
                <a:solidFill>
                  <a:schemeClr val="accent1"/>
                </a:solidFill>
              </a:rPr>
              <a:t>Glikosida</a:t>
            </a:r>
            <a:endParaRPr lang="en-US" sz="1800" b="1" dirty="0" smtClean="0">
              <a:solidFill>
                <a:schemeClr val="accent1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____________________________________________________________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1600" dirty="0" smtClean="0">
                <a:solidFill>
                  <a:schemeClr val="accent1"/>
                </a:solidFill>
              </a:rPr>
              <a:t> </a:t>
            </a:r>
            <a:endParaRPr lang="en-US" sz="1600" dirty="0">
              <a:solidFill>
                <a:schemeClr val="accent1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endParaRPr lang="en-US" sz="1800" dirty="0">
              <a:solidFill>
                <a:schemeClr val="accent1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					</a:t>
            </a: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 descr="H:\tabel2 dari e-mail adam\OH1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875" y="1519708"/>
            <a:ext cx="5321941" cy="4945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60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92561" y="465738"/>
            <a:ext cx="7965072" cy="6115365"/>
          </a:xfrm>
          <a:prstGeom prst="rect">
            <a:avLst/>
          </a:prstGeom>
          <a:gradFill rotWithShape="0">
            <a:gsLst>
              <a:gs pos="0">
                <a:srgbClr val="92D050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280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 2" panose="05020102010507070707" pitchFamily="18" charset="2"/>
              <a:buNone/>
            </a:pPr>
            <a:endParaRPr lang="en-US" sz="1800" b="1" dirty="0" smtClean="0">
              <a:solidFill>
                <a:schemeClr val="accent1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sz="1600" dirty="0" smtClean="0">
                <a:solidFill>
                  <a:schemeClr val="accent1"/>
                </a:solidFill>
              </a:rPr>
              <a:t> </a:t>
            </a:r>
            <a:r>
              <a:rPr lang="en-US" sz="2000" b="1" dirty="0" smtClean="0">
                <a:solidFill>
                  <a:schemeClr val="accent1"/>
                </a:solidFill>
              </a:rPr>
              <a:t>V. RESIN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2000" dirty="0" smtClean="0">
                <a:solidFill>
                  <a:schemeClr val="accent1"/>
                </a:solidFill>
              </a:rPr>
              <a:t>______________________________________________________</a:t>
            </a:r>
            <a:endParaRPr lang="en-US" sz="2000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err="1" smtClean="0">
                <a:solidFill>
                  <a:schemeClr val="accent1"/>
                </a:solidFill>
              </a:rPr>
              <a:t>Bila</a:t>
            </a: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tanaman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terluka</a:t>
            </a:r>
            <a:r>
              <a:rPr lang="en-US" sz="1800" dirty="0">
                <a:solidFill>
                  <a:schemeClr val="accent1"/>
                </a:solidFill>
              </a:rPr>
              <a:t>, </a:t>
            </a:r>
            <a:r>
              <a:rPr lang="en-US" sz="1800" dirty="0" err="1">
                <a:solidFill>
                  <a:schemeClr val="accent1"/>
                </a:solidFill>
              </a:rPr>
              <a:t>maka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tanaman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akan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mengeluarkan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zat</a:t>
            </a:r>
            <a:r>
              <a:rPr lang="en-US" sz="1800" dirty="0">
                <a:solidFill>
                  <a:schemeClr val="accent1"/>
                </a:solidFill>
              </a:rPr>
              <a:t>/material/</a:t>
            </a:r>
            <a:r>
              <a:rPr lang="en-US" sz="1800" dirty="0" err="1">
                <a:solidFill>
                  <a:schemeClr val="accent1"/>
                </a:solidFill>
              </a:rPr>
              <a:t>getah</a:t>
            </a:r>
            <a:r>
              <a:rPr lang="en-US" sz="1800" dirty="0">
                <a:solidFill>
                  <a:schemeClr val="accent1"/>
                </a:solidFill>
              </a:rPr>
              <a:t> yang </a:t>
            </a:r>
            <a:r>
              <a:rPr lang="en-US" sz="1800" dirty="0" err="1">
                <a:solidFill>
                  <a:schemeClr val="accent1"/>
                </a:solidFill>
              </a:rPr>
              <a:t>nantinya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akan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mengeras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untuk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menutupi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luka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tersebut</a:t>
            </a:r>
            <a:r>
              <a:rPr lang="en-US" sz="1800" dirty="0">
                <a:solidFill>
                  <a:schemeClr val="accent1"/>
                </a:solidFill>
                <a:sym typeface="Wingdings" panose="05000000000000000000" pitchFamily="2" charset="2"/>
              </a:rPr>
              <a:t> </a:t>
            </a:r>
            <a:r>
              <a:rPr lang="en-US" sz="1800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RESIN</a:t>
            </a:r>
            <a:r>
              <a:rPr lang="en-US" sz="18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.</a:t>
            </a:r>
          </a:p>
          <a:p>
            <a:pPr marL="0" indent="0">
              <a:buNone/>
            </a:pPr>
            <a:endParaRPr lang="en-US" sz="1800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err="1">
                <a:solidFill>
                  <a:schemeClr val="accent1"/>
                </a:solidFill>
                <a:sym typeface="Wingdings" panose="05000000000000000000" pitchFamily="2" charset="2"/>
              </a:rPr>
              <a:t>Larut</a:t>
            </a:r>
            <a:r>
              <a:rPr lang="en-US" sz="1800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sym typeface="Wingdings" panose="05000000000000000000" pitchFamily="2" charset="2"/>
              </a:rPr>
              <a:t>dalam</a:t>
            </a:r>
            <a:r>
              <a:rPr lang="en-US" sz="1800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sym typeface="Wingdings" panose="05000000000000000000" pitchFamily="2" charset="2"/>
              </a:rPr>
              <a:t>eter</a:t>
            </a:r>
            <a:r>
              <a:rPr lang="en-US" sz="1800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sym typeface="Wingdings" panose="05000000000000000000" pitchFamily="2" charset="2"/>
              </a:rPr>
              <a:t>atau</a:t>
            </a:r>
            <a:r>
              <a:rPr lang="en-US" sz="1800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sym typeface="Wingdings" panose="05000000000000000000" pitchFamily="2" charset="2"/>
              </a:rPr>
              <a:t>alkohol</a:t>
            </a:r>
            <a:r>
              <a:rPr lang="en-US" sz="18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.</a:t>
            </a:r>
          </a:p>
          <a:p>
            <a:pPr marL="0" indent="0">
              <a:buNone/>
            </a:pPr>
            <a:endParaRPr lang="en-US" sz="1800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err="1">
                <a:solidFill>
                  <a:schemeClr val="accent1"/>
                </a:solidFill>
              </a:rPr>
              <a:t>Komponen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utama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dari</a:t>
            </a:r>
            <a:r>
              <a:rPr lang="en-US" sz="1800" dirty="0">
                <a:solidFill>
                  <a:schemeClr val="accent1"/>
                </a:solidFill>
              </a:rPr>
              <a:t> resin </a:t>
            </a:r>
            <a:r>
              <a:rPr lang="en-US" sz="1800" dirty="0" err="1">
                <a:solidFill>
                  <a:schemeClr val="accent1"/>
                </a:solidFill>
              </a:rPr>
              <a:t>adalah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produk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oksidasi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dari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terpen</a:t>
            </a:r>
            <a:r>
              <a:rPr lang="en-US" sz="1800" dirty="0" smtClean="0">
                <a:solidFill>
                  <a:schemeClr val="accent1"/>
                </a:solidFill>
              </a:rPr>
              <a:t>.</a:t>
            </a:r>
          </a:p>
          <a:p>
            <a:pPr marL="0" indent="0">
              <a:buNone/>
            </a:pPr>
            <a:endParaRPr lang="en-US" sz="1800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err="1">
                <a:solidFill>
                  <a:schemeClr val="accent1"/>
                </a:solidFill>
              </a:rPr>
              <a:t>Efek</a:t>
            </a:r>
            <a:r>
              <a:rPr lang="en-US" sz="1800" dirty="0">
                <a:solidFill>
                  <a:schemeClr val="accent1"/>
                </a:solidFill>
              </a:rPr>
              <a:t> : </a:t>
            </a:r>
            <a:r>
              <a:rPr lang="en-US" sz="1800" dirty="0" err="1">
                <a:solidFill>
                  <a:schemeClr val="accent1"/>
                </a:solidFill>
              </a:rPr>
              <a:t>astringen</a:t>
            </a:r>
            <a:r>
              <a:rPr lang="en-US" sz="1800" dirty="0">
                <a:solidFill>
                  <a:schemeClr val="accent1"/>
                </a:solidFill>
              </a:rPr>
              <a:t>, </a:t>
            </a:r>
            <a:r>
              <a:rPr lang="en-US" sz="1800" dirty="0" err="1">
                <a:solidFill>
                  <a:schemeClr val="accent1"/>
                </a:solidFill>
              </a:rPr>
              <a:t>antimikroba</a:t>
            </a:r>
            <a:r>
              <a:rPr lang="en-US" sz="1800" dirty="0">
                <a:solidFill>
                  <a:schemeClr val="accent1"/>
                </a:solidFill>
              </a:rPr>
              <a:t>, </a:t>
            </a:r>
            <a:r>
              <a:rPr lang="en-US" sz="1800" dirty="0" err="1">
                <a:solidFill>
                  <a:schemeClr val="accent1"/>
                </a:solidFill>
              </a:rPr>
              <a:t>antiseptik</a:t>
            </a:r>
            <a:r>
              <a:rPr lang="en-US" sz="1800" dirty="0">
                <a:solidFill>
                  <a:schemeClr val="accent1"/>
                </a:solidFill>
              </a:rPr>
              <a:t>, </a:t>
            </a:r>
            <a:r>
              <a:rPr lang="en-US" sz="1800" dirty="0" err="1">
                <a:solidFill>
                  <a:schemeClr val="accent1"/>
                </a:solidFill>
              </a:rPr>
              <a:t>stimulasi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respon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sel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darah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putih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>
                <a:solidFill>
                  <a:schemeClr val="accent1"/>
                </a:solidFill>
                <a:sym typeface="Wingdings" panose="05000000000000000000" pitchFamily="2" charset="2"/>
              </a:rPr>
              <a:t> </a:t>
            </a:r>
            <a:r>
              <a:rPr lang="en-US" sz="1800" dirty="0" err="1">
                <a:solidFill>
                  <a:schemeClr val="accent1"/>
                </a:solidFill>
                <a:sym typeface="Wingdings" panose="05000000000000000000" pitchFamily="2" charset="2"/>
              </a:rPr>
              <a:t>eliminasi</a:t>
            </a:r>
            <a:r>
              <a:rPr lang="en-US" sz="1800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sym typeface="Wingdings" panose="05000000000000000000" pitchFamily="2" charset="2"/>
              </a:rPr>
              <a:t>infeksi</a:t>
            </a:r>
            <a:r>
              <a:rPr lang="en-US" sz="1800" dirty="0">
                <a:solidFill>
                  <a:schemeClr val="accent1"/>
                </a:solidFill>
                <a:sym typeface="Wingdings" panose="05000000000000000000" pitchFamily="2" charset="2"/>
              </a:rPr>
              <a:t> , </a:t>
            </a:r>
            <a:r>
              <a:rPr lang="en-US" sz="1800" dirty="0" err="1">
                <a:solidFill>
                  <a:schemeClr val="accent1"/>
                </a:solidFill>
                <a:sym typeface="Wingdings" panose="05000000000000000000" pitchFamily="2" charset="2"/>
              </a:rPr>
              <a:t>Dispepsi</a:t>
            </a:r>
            <a:r>
              <a:rPr lang="en-US" sz="1800" dirty="0">
                <a:solidFill>
                  <a:schemeClr val="accent1"/>
                </a:solidFill>
                <a:sym typeface="Wingdings" panose="05000000000000000000" pitchFamily="2" charset="2"/>
              </a:rPr>
              <a:t>, </a:t>
            </a:r>
            <a:r>
              <a:rPr lang="en-US" sz="18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peptic </a:t>
            </a:r>
            <a:r>
              <a:rPr lang="en-US" sz="1800" dirty="0" err="1" smtClean="0">
                <a:solidFill>
                  <a:schemeClr val="accent1"/>
                </a:solidFill>
                <a:sym typeface="Wingdings" panose="05000000000000000000" pitchFamily="2" charset="2"/>
              </a:rPr>
              <a:t>ulser</a:t>
            </a:r>
            <a:r>
              <a:rPr lang="en-US" sz="18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err="1">
                <a:solidFill>
                  <a:schemeClr val="accent1"/>
                </a:solidFill>
              </a:rPr>
              <a:t>Efek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samping</a:t>
            </a:r>
            <a:r>
              <a:rPr lang="en-US" sz="1800" dirty="0">
                <a:solidFill>
                  <a:schemeClr val="accent1"/>
                </a:solidFill>
              </a:rPr>
              <a:t> : </a:t>
            </a:r>
            <a:r>
              <a:rPr lang="en-US" sz="1800" dirty="0" err="1">
                <a:solidFill>
                  <a:schemeClr val="accent1"/>
                </a:solidFill>
              </a:rPr>
              <a:t>alergen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kontak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>
                <a:solidFill>
                  <a:schemeClr val="accent1"/>
                </a:solidFill>
                <a:sym typeface="Wingdings" panose="05000000000000000000" pitchFamily="2" charset="2"/>
              </a:rPr>
              <a:t> </a:t>
            </a:r>
            <a:r>
              <a:rPr lang="en-US" sz="1800" dirty="0" err="1">
                <a:solidFill>
                  <a:schemeClr val="accent1"/>
                </a:solidFill>
                <a:sym typeface="Wingdings" panose="05000000000000000000" pitchFamily="2" charset="2"/>
              </a:rPr>
              <a:t>ulserasi</a:t>
            </a:r>
            <a:r>
              <a:rPr lang="en-US" sz="1800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sym typeface="Wingdings" panose="05000000000000000000" pitchFamily="2" charset="2"/>
              </a:rPr>
              <a:t>pada</a:t>
            </a:r>
            <a:r>
              <a:rPr lang="en-US" sz="1800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sym typeface="Wingdings" panose="05000000000000000000" pitchFamily="2" charset="2"/>
              </a:rPr>
              <a:t>mulut</a:t>
            </a:r>
            <a:r>
              <a:rPr lang="en-US" sz="1800" dirty="0">
                <a:solidFill>
                  <a:schemeClr val="accent1"/>
                </a:solidFill>
                <a:sym typeface="Wingdings" panose="05000000000000000000" pitchFamily="2" charset="2"/>
              </a:rPr>
              <a:t> &amp; dermatitis </a:t>
            </a:r>
            <a:r>
              <a:rPr lang="en-US" sz="1800" dirty="0" err="1" smtClean="0">
                <a:solidFill>
                  <a:schemeClr val="accent1"/>
                </a:solidFill>
                <a:sym typeface="Wingdings" panose="05000000000000000000" pitchFamily="2" charset="2"/>
              </a:rPr>
              <a:t>kontak</a:t>
            </a:r>
            <a:r>
              <a:rPr lang="en-US" sz="18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.</a:t>
            </a:r>
          </a:p>
          <a:p>
            <a:pPr marL="0" indent="0">
              <a:buNone/>
            </a:pPr>
            <a:endParaRPr lang="en-US" sz="1800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err="1">
                <a:solidFill>
                  <a:schemeClr val="accent1"/>
                </a:solidFill>
                <a:sym typeface="Wingdings" panose="05000000000000000000" pitchFamily="2" charset="2"/>
              </a:rPr>
              <a:t>Terdapat</a:t>
            </a:r>
            <a:r>
              <a:rPr lang="en-US" sz="1800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sym typeface="Wingdings" panose="05000000000000000000" pitchFamily="2" charset="2"/>
              </a:rPr>
              <a:t>pada</a:t>
            </a:r>
            <a:r>
              <a:rPr lang="en-US" sz="1800" dirty="0">
                <a:solidFill>
                  <a:schemeClr val="accent1"/>
                </a:solidFill>
                <a:sym typeface="Wingdings" panose="05000000000000000000" pitchFamily="2" charset="2"/>
              </a:rPr>
              <a:t> : </a:t>
            </a:r>
            <a:r>
              <a:rPr lang="en-US" sz="1800" dirty="0" err="1">
                <a:solidFill>
                  <a:schemeClr val="accent1"/>
                </a:solidFill>
              </a:rPr>
              <a:t>Terdapat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pada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propolis</a:t>
            </a:r>
            <a:r>
              <a:rPr lang="en-US" sz="1800" dirty="0">
                <a:solidFill>
                  <a:schemeClr val="accent1"/>
                </a:solidFill>
              </a:rPr>
              <a:t>, grindelia, calendula, </a:t>
            </a:r>
            <a:r>
              <a:rPr lang="en-US" sz="1800" dirty="0" err="1">
                <a:solidFill>
                  <a:schemeClr val="accent1"/>
                </a:solidFill>
              </a:rPr>
              <a:t>guggul</a:t>
            </a:r>
            <a:r>
              <a:rPr lang="en-US" sz="1800" dirty="0">
                <a:solidFill>
                  <a:schemeClr val="accent1"/>
                </a:solidFill>
              </a:rPr>
              <a:t>, </a:t>
            </a:r>
            <a:r>
              <a:rPr lang="en-US" sz="1800" dirty="0" err="1">
                <a:solidFill>
                  <a:schemeClr val="accent1"/>
                </a:solidFill>
              </a:rPr>
              <a:t>boswelia</a:t>
            </a:r>
            <a:r>
              <a:rPr lang="en-US" sz="1800" dirty="0">
                <a:solidFill>
                  <a:schemeClr val="accent1"/>
                </a:solidFill>
              </a:rPr>
              <a:t>, juniper, </a:t>
            </a:r>
            <a:r>
              <a:rPr lang="en-US" sz="1800" dirty="0" err="1">
                <a:solidFill>
                  <a:schemeClr val="accent1"/>
                </a:solidFill>
              </a:rPr>
              <a:t>berbagai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smtClean="0">
                <a:solidFill>
                  <a:schemeClr val="accent1"/>
                </a:solidFill>
              </a:rPr>
              <a:t>balsam.</a:t>
            </a:r>
            <a:endParaRPr lang="en-US" sz="1800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accent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Wingdings 2" panose="05020102010507070707" pitchFamily="18" charset="2"/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				</a:t>
            </a: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6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92561" y="465738"/>
            <a:ext cx="7965072" cy="6115365"/>
          </a:xfrm>
          <a:prstGeom prst="rect">
            <a:avLst/>
          </a:prstGeom>
          <a:gradFill rotWithShape="0">
            <a:gsLst>
              <a:gs pos="0">
                <a:srgbClr val="92D050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280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 2" panose="05020102010507070707" pitchFamily="18" charset="2"/>
              <a:buNone/>
            </a:pPr>
            <a:endParaRPr lang="en-US" sz="1800" b="1" dirty="0" smtClean="0">
              <a:solidFill>
                <a:schemeClr val="accent1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sz="1600" dirty="0" smtClean="0">
                <a:solidFill>
                  <a:schemeClr val="accent1"/>
                </a:solidFill>
              </a:rPr>
              <a:t> </a:t>
            </a:r>
            <a:r>
              <a:rPr lang="en-US" sz="2000" b="1" dirty="0" err="1" smtClean="0">
                <a:solidFill>
                  <a:schemeClr val="accent1"/>
                </a:solidFill>
              </a:rPr>
              <a:t>Contoh-contoh</a:t>
            </a:r>
            <a:r>
              <a:rPr lang="en-US" sz="2000" b="1" dirty="0" smtClean="0">
                <a:solidFill>
                  <a:schemeClr val="accent1"/>
                </a:solidFill>
              </a:rPr>
              <a:t> </a:t>
            </a:r>
            <a:r>
              <a:rPr lang="en-US" sz="2000" b="1" dirty="0" err="1" smtClean="0">
                <a:solidFill>
                  <a:schemeClr val="accent1"/>
                </a:solidFill>
              </a:rPr>
              <a:t>Senyawa</a:t>
            </a:r>
            <a:r>
              <a:rPr lang="en-US" sz="2000" b="1" dirty="0" smtClean="0">
                <a:solidFill>
                  <a:schemeClr val="accent1"/>
                </a:solidFill>
              </a:rPr>
              <a:t> Resin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1600" dirty="0" smtClean="0">
                <a:solidFill>
                  <a:schemeClr val="accent1"/>
                </a:solidFill>
              </a:rPr>
              <a:t>___________________________________________________________________</a:t>
            </a:r>
            <a:endParaRPr lang="en-US" sz="1800" dirty="0"/>
          </a:p>
          <a:p>
            <a:pPr>
              <a:buFont typeface="Wingdings 2" panose="05020102010507070707" pitchFamily="18" charset="2"/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				</a:t>
            </a: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 descr="H:\tabel2 dari e-mail adam\OH1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652" y="1790163"/>
            <a:ext cx="5766094" cy="395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5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92561" y="465738"/>
            <a:ext cx="7965072" cy="6115365"/>
          </a:xfrm>
          <a:prstGeom prst="rect">
            <a:avLst/>
          </a:prstGeom>
          <a:gradFill rotWithShape="0">
            <a:gsLst>
              <a:gs pos="0">
                <a:srgbClr val="92D050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280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marL="0" indent="0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endParaRPr lang="en-US" sz="2000" dirty="0" smtClean="0">
              <a:solidFill>
                <a:schemeClr val="accent1"/>
              </a:solidFill>
            </a:endParaRPr>
          </a:p>
          <a:p>
            <a:pPr marL="0" indent="0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n-US" sz="2000" b="1" dirty="0" smtClean="0">
                <a:solidFill>
                  <a:schemeClr val="accent1"/>
                </a:solidFill>
              </a:rPr>
              <a:t>VI. STEROL</a:t>
            </a:r>
          </a:p>
          <a:p>
            <a:pPr marL="0" indent="0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n-US" sz="2000" dirty="0" smtClean="0">
                <a:solidFill>
                  <a:schemeClr val="accent1"/>
                </a:solidFill>
              </a:rPr>
              <a:t>______________________________________________________</a:t>
            </a:r>
            <a:endParaRPr lang="en-US" sz="2000" dirty="0">
              <a:solidFill>
                <a:schemeClr val="accent1"/>
              </a:solidFill>
            </a:endParaRPr>
          </a:p>
          <a:p>
            <a:pPr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2000" dirty="0" err="1">
                <a:solidFill>
                  <a:schemeClr val="accent1"/>
                </a:solidFill>
              </a:rPr>
              <a:t>M</a:t>
            </a:r>
            <a:r>
              <a:rPr lang="en-US" sz="2000" dirty="0" err="1" smtClean="0">
                <a:solidFill>
                  <a:schemeClr val="accent1"/>
                </a:solidFill>
              </a:rPr>
              <a:t>erupakan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</a:rPr>
              <a:t>senyawa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</a:rPr>
              <a:t>prekursor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>
                <a:solidFill>
                  <a:schemeClr val="accent1"/>
                </a:solidFill>
              </a:rPr>
              <a:t>steroid, </a:t>
            </a:r>
            <a:r>
              <a:rPr lang="en-US" sz="2000" dirty="0" err="1">
                <a:solidFill>
                  <a:schemeClr val="accent1"/>
                </a:solidFill>
              </a:rPr>
              <a:t>termasuk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ergosterol</a:t>
            </a:r>
            <a:r>
              <a:rPr lang="en-US" sz="2000" dirty="0">
                <a:solidFill>
                  <a:schemeClr val="accent1"/>
                </a:solidFill>
              </a:rPr>
              <a:t>, </a:t>
            </a:r>
            <a:r>
              <a:rPr lang="en-US" sz="2000" dirty="0" err="1">
                <a:solidFill>
                  <a:schemeClr val="accent1"/>
                </a:solidFill>
              </a:rPr>
              <a:t>dihidrotakisterol</a:t>
            </a:r>
            <a:r>
              <a:rPr lang="en-US" sz="2000" dirty="0">
                <a:solidFill>
                  <a:schemeClr val="accent1"/>
                </a:solidFill>
              </a:rPr>
              <a:t>, </a:t>
            </a:r>
            <a:r>
              <a:rPr lang="en-US" sz="2000" dirty="0" err="1">
                <a:solidFill>
                  <a:schemeClr val="accent1"/>
                </a:solidFill>
              </a:rPr>
              <a:t>ergokalsiferol</a:t>
            </a:r>
            <a:r>
              <a:rPr lang="en-US" sz="2000" dirty="0">
                <a:solidFill>
                  <a:schemeClr val="accent1"/>
                </a:solidFill>
              </a:rPr>
              <a:t>, yang </a:t>
            </a:r>
            <a:r>
              <a:rPr lang="en-US" sz="2000" dirty="0" err="1">
                <a:solidFill>
                  <a:schemeClr val="accent1"/>
                </a:solidFill>
              </a:rPr>
              <a:t>merupakan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bagian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dari</a:t>
            </a:r>
            <a:r>
              <a:rPr lang="en-US" sz="2000" dirty="0">
                <a:solidFill>
                  <a:schemeClr val="accent1"/>
                </a:solidFill>
              </a:rPr>
              <a:t> vitamin D </a:t>
            </a:r>
            <a:r>
              <a:rPr lang="en-US" sz="2000" dirty="0" err="1">
                <a:solidFill>
                  <a:schemeClr val="accent1"/>
                </a:solidFill>
              </a:rPr>
              <a:t>kompleks</a:t>
            </a:r>
            <a:r>
              <a:rPr lang="en-US" sz="2000" dirty="0">
                <a:solidFill>
                  <a:schemeClr val="accent1"/>
                </a:solidFill>
              </a:rPr>
              <a:t>.</a:t>
            </a:r>
          </a:p>
          <a:p>
            <a:pPr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en-US" sz="2000" dirty="0">
              <a:solidFill>
                <a:schemeClr val="accent1"/>
              </a:solidFill>
            </a:endParaRPr>
          </a:p>
          <a:p>
            <a:pPr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2000" dirty="0" err="1">
                <a:solidFill>
                  <a:schemeClr val="accent1"/>
                </a:solidFill>
              </a:rPr>
              <a:t>Fitosterol</a:t>
            </a:r>
            <a:r>
              <a:rPr lang="en-US" sz="2000" dirty="0">
                <a:solidFill>
                  <a:schemeClr val="accent1"/>
                </a:solidFill>
              </a:rPr>
              <a:t> yang </a:t>
            </a:r>
            <a:r>
              <a:rPr lang="en-US" sz="2000" dirty="0" err="1">
                <a:solidFill>
                  <a:schemeClr val="accent1"/>
                </a:solidFill>
              </a:rPr>
              <a:t>penting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adalah</a:t>
            </a:r>
            <a:r>
              <a:rPr lang="en-US" sz="2000" dirty="0">
                <a:solidFill>
                  <a:schemeClr val="accent1"/>
                </a:solidFill>
              </a:rPr>
              <a:t> B-</a:t>
            </a:r>
            <a:r>
              <a:rPr lang="en-US" sz="2000" dirty="0" err="1">
                <a:solidFill>
                  <a:schemeClr val="accent1"/>
                </a:solidFill>
              </a:rPr>
              <a:t>sitosterol</a:t>
            </a:r>
            <a:r>
              <a:rPr lang="en-US" sz="2000" dirty="0">
                <a:solidFill>
                  <a:schemeClr val="accent1"/>
                </a:solidFill>
              </a:rPr>
              <a:t>, </a:t>
            </a:r>
            <a:r>
              <a:rPr lang="en-US" sz="2000" dirty="0" err="1">
                <a:solidFill>
                  <a:schemeClr val="accent1"/>
                </a:solidFill>
              </a:rPr>
              <a:t>stigmasterol</a:t>
            </a:r>
            <a:r>
              <a:rPr lang="en-US" sz="2000" dirty="0">
                <a:solidFill>
                  <a:schemeClr val="accent1"/>
                </a:solidFill>
              </a:rPr>
              <a:t>, </a:t>
            </a:r>
            <a:r>
              <a:rPr lang="en-US" sz="2000" dirty="0" err="1">
                <a:solidFill>
                  <a:schemeClr val="accent1"/>
                </a:solidFill>
              </a:rPr>
              <a:t>dan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kampesterol</a:t>
            </a:r>
            <a:r>
              <a:rPr lang="en-US" sz="2000" dirty="0">
                <a:solidFill>
                  <a:schemeClr val="accent1"/>
                </a:solidFill>
              </a:rPr>
              <a:t>; </a:t>
            </a:r>
            <a:r>
              <a:rPr lang="en-US" sz="2000" dirty="0" err="1">
                <a:solidFill>
                  <a:schemeClr val="accent1"/>
                </a:solidFill>
              </a:rPr>
              <a:t>mereka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ditemukan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pada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minyak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zaitun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dan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kedelai</a:t>
            </a:r>
            <a:r>
              <a:rPr lang="en-US" sz="2000" dirty="0">
                <a:solidFill>
                  <a:schemeClr val="accent1"/>
                </a:solidFill>
                <a:sym typeface="Wingdings" panose="05000000000000000000" pitchFamily="2" charset="2"/>
              </a:rPr>
              <a:t> </a:t>
            </a:r>
            <a:r>
              <a:rPr lang="en-US" sz="2000" dirty="0" err="1" smtClean="0">
                <a:solidFill>
                  <a:schemeClr val="accent1"/>
                </a:solidFill>
                <a:sym typeface="Wingdings" panose="05000000000000000000" pitchFamily="2" charset="2"/>
              </a:rPr>
              <a:t>dapat</a:t>
            </a:r>
            <a:r>
              <a:rPr lang="en-US" sz="20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sym typeface="Wingdings" panose="05000000000000000000" pitchFamily="2" charset="2"/>
              </a:rPr>
              <a:t>menurunkan</a:t>
            </a:r>
            <a:r>
              <a:rPr lang="en-US" sz="2000" dirty="0">
                <a:solidFill>
                  <a:schemeClr val="accent1"/>
                </a:solidFill>
                <a:sym typeface="Wingdings" panose="05000000000000000000" pitchFamily="2" charset="2"/>
              </a:rPr>
              <a:t> LDL </a:t>
            </a:r>
            <a:r>
              <a:rPr lang="en-US" sz="2000" dirty="0" err="1">
                <a:solidFill>
                  <a:schemeClr val="accent1"/>
                </a:solidFill>
                <a:sym typeface="Wingdings" panose="05000000000000000000" pitchFamily="2" charset="2"/>
              </a:rPr>
              <a:t>dan</a:t>
            </a:r>
            <a:r>
              <a:rPr lang="en-US" sz="2000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sym typeface="Wingdings" panose="05000000000000000000" pitchFamily="2" charset="2"/>
              </a:rPr>
              <a:t>kadar</a:t>
            </a:r>
            <a:r>
              <a:rPr lang="en-US" sz="2000" dirty="0">
                <a:solidFill>
                  <a:schemeClr val="accent1"/>
                </a:solidFill>
                <a:sym typeface="Wingdings" panose="05000000000000000000" pitchFamily="2" charset="2"/>
              </a:rPr>
              <a:t> serum </a:t>
            </a:r>
            <a:r>
              <a:rPr lang="en-US" sz="2000" dirty="0" err="1">
                <a:solidFill>
                  <a:schemeClr val="accent1"/>
                </a:solidFill>
                <a:sym typeface="Wingdings" panose="05000000000000000000" pitchFamily="2" charset="2"/>
              </a:rPr>
              <a:t>kolesterol</a:t>
            </a:r>
            <a:r>
              <a:rPr lang="en-US" sz="2000" dirty="0">
                <a:solidFill>
                  <a:schemeClr val="accent1"/>
                </a:solidFill>
              </a:rPr>
              <a:t>.</a:t>
            </a:r>
          </a:p>
          <a:p>
            <a:pPr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en-US" sz="2000" dirty="0">
              <a:solidFill>
                <a:schemeClr val="accent1"/>
              </a:solidFill>
            </a:endParaRPr>
          </a:p>
          <a:p>
            <a:pPr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2000" dirty="0" err="1">
                <a:solidFill>
                  <a:schemeClr val="accent1"/>
                </a:solidFill>
              </a:rPr>
              <a:t>Manfaat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fitosterol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lainnya</a:t>
            </a:r>
            <a:r>
              <a:rPr lang="en-US" sz="2000" dirty="0">
                <a:solidFill>
                  <a:schemeClr val="accent1"/>
                </a:solidFill>
              </a:rPr>
              <a:t>: </a:t>
            </a:r>
            <a:r>
              <a:rPr lang="en-US" sz="2000" dirty="0" err="1">
                <a:solidFill>
                  <a:schemeClr val="accent1"/>
                </a:solidFill>
              </a:rPr>
              <a:t>efek</a:t>
            </a:r>
            <a:r>
              <a:rPr lang="en-US" sz="2000" dirty="0">
                <a:solidFill>
                  <a:schemeClr val="accent1"/>
                </a:solidFill>
              </a:rPr>
              <a:t> anti-</a:t>
            </a:r>
            <a:r>
              <a:rPr lang="en-US" sz="2000" dirty="0" err="1">
                <a:solidFill>
                  <a:schemeClr val="accent1"/>
                </a:solidFill>
              </a:rPr>
              <a:t>inflamasi</a:t>
            </a:r>
            <a:r>
              <a:rPr lang="en-US" sz="2000" dirty="0">
                <a:solidFill>
                  <a:schemeClr val="accent1"/>
                </a:solidFill>
              </a:rPr>
              <a:t>, </a:t>
            </a:r>
            <a:r>
              <a:rPr lang="en-US" sz="2000" dirty="0" err="1">
                <a:solidFill>
                  <a:schemeClr val="accent1"/>
                </a:solidFill>
              </a:rPr>
              <a:t>peningkatan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sistem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imun</a:t>
            </a:r>
            <a:r>
              <a:rPr lang="en-US" sz="2000" dirty="0">
                <a:solidFill>
                  <a:schemeClr val="accent1"/>
                </a:solidFill>
              </a:rPr>
              <a:t>, </a:t>
            </a:r>
            <a:r>
              <a:rPr lang="en-US" sz="2000" dirty="0" err="1">
                <a:solidFill>
                  <a:schemeClr val="accent1"/>
                </a:solidFill>
              </a:rPr>
              <a:t>aktivitas</a:t>
            </a:r>
            <a:r>
              <a:rPr lang="en-US" sz="2000" dirty="0">
                <a:solidFill>
                  <a:schemeClr val="accent1"/>
                </a:solidFill>
              </a:rPr>
              <a:t> anti-</a:t>
            </a:r>
            <a:r>
              <a:rPr lang="en-US" sz="2000" dirty="0" err="1">
                <a:solidFill>
                  <a:schemeClr val="accent1"/>
                </a:solidFill>
              </a:rPr>
              <a:t>kanker</a:t>
            </a:r>
            <a:r>
              <a:rPr lang="en-US" sz="2000" dirty="0">
                <a:solidFill>
                  <a:schemeClr val="accent1"/>
                </a:solidFill>
              </a:rPr>
              <a:t>, </a:t>
            </a:r>
            <a:r>
              <a:rPr lang="en-US" sz="2000" dirty="0" err="1">
                <a:solidFill>
                  <a:schemeClr val="accent1"/>
                </a:solidFill>
              </a:rPr>
              <a:t>efek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antioksidan</a:t>
            </a:r>
            <a:r>
              <a:rPr lang="en-US" sz="2000" dirty="0">
                <a:solidFill>
                  <a:schemeClr val="accent1"/>
                </a:solidFill>
              </a:rPr>
              <a:t>, </a:t>
            </a:r>
            <a:r>
              <a:rPr lang="en-US" sz="2000" dirty="0" err="1">
                <a:solidFill>
                  <a:schemeClr val="accent1"/>
                </a:solidFill>
              </a:rPr>
              <a:t>dan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reduksi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gejala-gejala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terkait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prostat</a:t>
            </a:r>
            <a:r>
              <a:rPr lang="en-US" sz="2000" dirty="0">
                <a:solidFill>
                  <a:schemeClr val="accent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784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92561" y="465738"/>
            <a:ext cx="7965072" cy="6115365"/>
          </a:xfrm>
          <a:prstGeom prst="rect">
            <a:avLst/>
          </a:prstGeom>
          <a:gradFill rotWithShape="0">
            <a:gsLst>
              <a:gs pos="0">
                <a:srgbClr val="92D050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280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 2" panose="05020102010507070707" pitchFamily="18" charset="2"/>
              <a:buNone/>
            </a:pPr>
            <a:endParaRPr lang="en-US" sz="2000" b="1" dirty="0" smtClean="0">
              <a:solidFill>
                <a:schemeClr val="accent1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VII. TANIN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2000" dirty="0" smtClean="0">
                <a:solidFill>
                  <a:schemeClr val="accent1"/>
                </a:solidFill>
              </a:rPr>
              <a:t> ______________________________________________________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err="1" smtClean="0">
                <a:solidFill>
                  <a:schemeClr val="accent1"/>
                </a:solidFill>
              </a:rPr>
              <a:t>Senyawa</a:t>
            </a: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polifenol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larut</a:t>
            </a:r>
            <a:r>
              <a:rPr lang="en-US" sz="1800" dirty="0">
                <a:solidFill>
                  <a:schemeClr val="accent1"/>
                </a:solidFill>
              </a:rPr>
              <a:t> air yang </a:t>
            </a:r>
            <a:r>
              <a:rPr lang="en-US" sz="1800" dirty="0" err="1">
                <a:solidFill>
                  <a:schemeClr val="accent1"/>
                </a:solidFill>
              </a:rPr>
              <a:t>memiliki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bobot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molekul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</a:rPr>
              <a:t>besar</a:t>
            </a:r>
            <a:r>
              <a:rPr lang="en-US" sz="1800" dirty="0" smtClean="0">
                <a:solidFill>
                  <a:schemeClr val="accent1"/>
                </a:solidFill>
              </a:rPr>
              <a:t>. </a:t>
            </a:r>
            <a:r>
              <a:rPr lang="en-US" sz="1800" dirty="0" err="1" smtClean="0">
                <a:solidFill>
                  <a:schemeClr val="accent1"/>
                </a:solidFill>
              </a:rPr>
              <a:t>Memberikan</a:t>
            </a: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r>
              <a:rPr lang="en-US" sz="1800" dirty="0">
                <a:solidFill>
                  <a:schemeClr val="accent1"/>
                </a:solidFill>
              </a:rPr>
              <a:t>rasa </a:t>
            </a:r>
            <a:r>
              <a:rPr lang="en-US" sz="1800" dirty="0" err="1">
                <a:solidFill>
                  <a:schemeClr val="accent1"/>
                </a:solidFill>
              </a:rPr>
              <a:t>kesat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dan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pahit</a:t>
            </a:r>
            <a:r>
              <a:rPr lang="en-US" sz="1800" dirty="0" smtClean="0">
                <a:solidFill>
                  <a:schemeClr val="accent1"/>
                </a:solidFill>
              </a:rPr>
              <a:t>.</a:t>
            </a:r>
          </a:p>
          <a:p>
            <a:pPr marL="0" indent="0">
              <a:buNone/>
            </a:pPr>
            <a:endParaRPr lang="en-US" sz="1800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err="1">
                <a:solidFill>
                  <a:schemeClr val="accent1"/>
                </a:solidFill>
              </a:rPr>
              <a:t>Tanin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memiliki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efek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i="1" dirty="0" smtClean="0">
                <a:solidFill>
                  <a:schemeClr val="accent1"/>
                </a:solidFill>
              </a:rPr>
              <a:t>astringent</a:t>
            </a:r>
            <a:r>
              <a:rPr lang="en-US" sz="1800" dirty="0" smtClean="0">
                <a:solidFill>
                  <a:schemeClr val="accent1"/>
                </a:solidFill>
              </a:rPr>
              <a:t>, </a:t>
            </a:r>
            <a:r>
              <a:rPr lang="en-US" sz="1800" dirty="0" err="1" smtClean="0">
                <a:solidFill>
                  <a:schemeClr val="accent1"/>
                </a:solidFill>
              </a:rPr>
              <a:t>dapat</a:t>
            </a: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mempresipitasi</a:t>
            </a:r>
            <a:r>
              <a:rPr lang="en-US" sz="1800" dirty="0">
                <a:solidFill>
                  <a:schemeClr val="accent1"/>
                </a:solidFill>
              </a:rPr>
              <a:t> protein </a:t>
            </a:r>
            <a:r>
              <a:rPr lang="en-US" sz="1800" dirty="0" err="1">
                <a:solidFill>
                  <a:schemeClr val="accent1"/>
                </a:solidFill>
              </a:rPr>
              <a:t>pada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tanning process </a:t>
            </a:r>
            <a:r>
              <a:rPr lang="en-US" sz="1800" dirty="0">
                <a:solidFill>
                  <a:schemeClr val="accent1"/>
                </a:solidFill>
              </a:rPr>
              <a:t>yang </a:t>
            </a:r>
            <a:r>
              <a:rPr lang="en-US" sz="1800" dirty="0" err="1">
                <a:solidFill>
                  <a:schemeClr val="accent1"/>
                </a:solidFill>
              </a:rPr>
              <a:t>menghasilkan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kulit</a:t>
            </a:r>
            <a:r>
              <a:rPr lang="en-US" sz="1800" dirty="0" smtClean="0">
                <a:solidFill>
                  <a:schemeClr val="accent1"/>
                </a:solidFill>
              </a:rPr>
              <a:t>.</a:t>
            </a:r>
          </a:p>
          <a:p>
            <a:pPr marL="0" indent="0">
              <a:buNone/>
            </a:pPr>
            <a:endParaRPr lang="en-US" sz="1800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err="1">
                <a:solidFill>
                  <a:schemeClr val="accent1"/>
                </a:solidFill>
              </a:rPr>
              <a:t>Asam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tanat</a:t>
            </a:r>
            <a:r>
              <a:rPr lang="en-US" sz="1800" dirty="0">
                <a:solidFill>
                  <a:schemeClr val="accent1"/>
                </a:solidFill>
              </a:rPr>
              <a:t> yang </a:t>
            </a:r>
            <a:r>
              <a:rPr lang="en-US" sz="1800" dirty="0" err="1">
                <a:solidFill>
                  <a:schemeClr val="accent1"/>
                </a:solidFill>
              </a:rPr>
              <a:t>terkandung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dalam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berbagai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tanaman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digunakan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sebagai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astringent </a:t>
            </a:r>
            <a:r>
              <a:rPr lang="en-US" sz="1800" dirty="0" err="1">
                <a:solidFill>
                  <a:schemeClr val="accent1"/>
                </a:solidFill>
              </a:rPr>
              <a:t>kulit</a:t>
            </a:r>
            <a:r>
              <a:rPr lang="en-US" sz="1800" dirty="0">
                <a:solidFill>
                  <a:schemeClr val="accent1"/>
                </a:solidFill>
              </a:rPr>
              <a:t>. </a:t>
            </a:r>
            <a:r>
              <a:rPr lang="en-US" sz="1800" dirty="0" err="1">
                <a:solidFill>
                  <a:schemeClr val="accent1"/>
                </a:solidFill>
              </a:rPr>
              <a:t>Asam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tanat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diperoleh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dari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campuran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asam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galat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dari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glukosa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dari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pertumbuhan</a:t>
            </a:r>
            <a:r>
              <a:rPr lang="en-US" sz="1800" dirty="0">
                <a:solidFill>
                  <a:schemeClr val="accent1"/>
                </a:solidFill>
              </a:rPr>
              <a:t> abnormal </a:t>
            </a:r>
            <a:r>
              <a:rPr lang="en-US" sz="1800" dirty="0" err="1">
                <a:solidFill>
                  <a:schemeClr val="accent1"/>
                </a:solidFill>
              </a:rPr>
              <a:t>pohon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oleh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serangga</a:t>
            </a:r>
            <a:r>
              <a:rPr lang="en-US" sz="1800" dirty="0" smtClean="0">
                <a:solidFill>
                  <a:schemeClr val="accent1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i="1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err="1" smtClean="0">
                <a:solidFill>
                  <a:schemeClr val="accent1"/>
                </a:solidFill>
              </a:rPr>
              <a:t>Tanin</a:t>
            </a: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ditemukan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pada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pohon</a:t>
            </a:r>
            <a:r>
              <a:rPr lang="en-US" sz="1800" dirty="0">
                <a:solidFill>
                  <a:schemeClr val="accent1"/>
                </a:solidFill>
              </a:rPr>
              <a:t> oak </a:t>
            </a:r>
            <a:r>
              <a:rPr lang="en-US" sz="1800" i="1" dirty="0">
                <a:solidFill>
                  <a:schemeClr val="accent1"/>
                </a:solidFill>
              </a:rPr>
              <a:t>(</a:t>
            </a:r>
            <a:r>
              <a:rPr lang="en-US" sz="1800" i="1" dirty="0" err="1">
                <a:solidFill>
                  <a:schemeClr val="accent1"/>
                </a:solidFill>
              </a:rPr>
              <a:t>quebracho</a:t>
            </a:r>
            <a:r>
              <a:rPr lang="en-US" sz="1800" i="1" dirty="0">
                <a:solidFill>
                  <a:schemeClr val="accent1"/>
                </a:solidFill>
              </a:rPr>
              <a:t>), hawthorn, </a:t>
            </a:r>
            <a:r>
              <a:rPr lang="en-US" sz="1800" i="1" dirty="0" err="1">
                <a:solidFill>
                  <a:schemeClr val="accent1"/>
                </a:solidFill>
              </a:rPr>
              <a:t>rhatany</a:t>
            </a:r>
            <a:r>
              <a:rPr lang="en-US" sz="1800" i="1" dirty="0">
                <a:solidFill>
                  <a:schemeClr val="accent1"/>
                </a:solidFill>
              </a:rPr>
              <a:t>, witch hazel, </a:t>
            </a:r>
            <a:r>
              <a:rPr lang="en-US" sz="1800" i="1" dirty="0" err="1">
                <a:solidFill>
                  <a:schemeClr val="accent1"/>
                </a:solidFill>
              </a:rPr>
              <a:t>dan</a:t>
            </a:r>
            <a:r>
              <a:rPr lang="en-US" sz="1800" b="1" i="1" dirty="0">
                <a:solidFill>
                  <a:schemeClr val="accent1"/>
                </a:solidFill>
              </a:rPr>
              <a:t> </a:t>
            </a:r>
            <a:r>
              <a:rPr lang="en-US" sz="1800" b="1" i="1" dirty="0" err="1">
                <a:solidFill>
                  <a:schemeClr val="accent1"/>
                </a:solidFill>
              </a:rPr>
              <a:t>teh</a:t>
            </a:r>
            <a:r>
              <a:rPr lang="en-US" sz="1800" b="1" i="1" dirty="0">
                <a:solidFill>
                  <a:schemeClr val="accent1"/>
                </a:solidFill>
              </a:rPr>
              <a:t>.</a:t>
            </a:r>
          </a:p>
          <a:p>
            <a:pPr>
              <a:buFont typeface="Wingdings 2" panose="05020102010507070707" pitchFamily="18" charset="2"/>
              <a:buNone/>
            </a:pPr>
            <a:endParaRPr lang="en-US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81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92561" y="465738"/>
            <a:ext cx="7965072" cy="6115365"/>
          </a:xfrm>
          <a:prstGeom prst="rect">
            <a:avLst/>
          </a:prstGeom>
          <a:gradFill rotWithShape="0">
            <a:gsLst>
              <a:gs pos="0">
                <a:srgbClr val="92D050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280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 2" panose="05020102010507070707" pitchFamily="18" charset="2"/>
              <a:buNone/>
            </a:pPr>
            <a:endParaRPr lang="en-US" sz="1800" b="1" dirty="0" smtClean="0">
              <a:solidFill>
                <a:schemeClr val="accent1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VII. TANIN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_____________________________________________________________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1800" dirty="0" err="1" smtClean="0">
                <a:solidFill>
                  <a:schemeClr val="accent1"/>
                </a:solidFill>
              </a:rPr>
              <a:t>Tanin</a:t>
            </a: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terbagi</a:t>
            </a:r>
            <a:r>
              <a:rPr lang="en-US" sz="1800" dirty="0">
                <a:solidFill>
                  <a:schemeClr val="accent1"/>
                </a:solidFill>
              </a:rPr>
              <a:t> 2 </a:t>
            </a:r>
            <a:r>
              <a:rPr lang="en-US" sz="1800" dirty="0" err="1">
                <a:solidFill>
                  <a:schemeClr val="accent1"/>
                </a:solidFill>
              </a:rPr>
              <a:t>golongan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smtClean="0">
                <a:solidFill>
                  <a:schemeClr val="accent1"/>
                </a:solidFill>
              </a:rPr>
              <a:t>:</a:t>
            </a:r>
          </a:p>
          <a:p>
            <a:pPr>
              <a:buFont typeface="Wingdings 2" panose="05020102010507070707" pitchFamily="18" charset="2"/>
              <a:buNone/>
            </a:pPr>
            <a:endParaRPr lang="en-US" sz="1800" dirty="0">
              <a:solidFill>
                <a:schemeClr val="accent1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sz="1800" b="1" dirty="0" smtClean="0">
                <a:solidFill>
                  <a:schemeClr val="accent1"/>
                </a:solidFill>
              </a:rPr>
              <a:t>VII.1 </a:t>
            </a:r>
            <a:r>
              <a:rPr lang="en-US" sz="1800" b="1" dirty="0" err="1" smtClean="0">
                <a:solidFill>
                  <a:schemeClr val="accent1"/>
                </a:solidFill>
              </a:rPr>
              <a:t>Tanin</a:t>
            </a:r>
            <a:r>
              <a:rPr lang="en-US" sz="1800" b="1" dirty="0" smtClean="0">
                <a:solidFill>
                  <a:schemeClr val="accent1"/>
                </a:solidFill>
              </a:rPr>
              <a:t> </a:t>
            </a:r>
            <a:r>
              <a:rPr lang="en-US" sz="1800" b="1" dirty="0" err="1">
                <a:solidFill>
                  <a:schemeClr val="accent1"/>
                </a:solidFill>
              </a:rPr>
              <a:t>terhidrolisis</a:t>
            </a:r>
            <a:endParaRPr lang="en-US" sz="1800" b="1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err="1">
                <a:solidFill>
                  <a:schemeClr val="accent1"/>
                </a:solidFill>
              </a:rPr>
              <a:t>Terbentuk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dari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esterifikasi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gula</a:t>
            </a:r>
            <a:r>
              <a:rPr lang="en-US" sz="1800" dirty="0">
                <a:solidFill>
                  <a:schemeClr val="accent1"/>
                </a:solidFill>
              </a:rPr>
              <a:t>  (</a:t>
            </a:r>
            <a:r>
              <a:rPr lang="en-US" sz="1800" dirty="0" err="1">
                <a:solidFill>
                  <a:schemeClr val="accent1"/>
                </a:solidFill>
              </a:rPr>
              <a:t>misal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glukosa</a:t>
            </a:r>
            <a:r>
              <a:rPr lang="en-US" sz="1800" dirty="0">
                <a:solidFill>
                  <a:schemeClr val="accent1"/>
                </a:solidFill>
              </a:rPr>
              <a:t>) </a:t>
            </a:r>
            <a:r>
              <a:rPr lang="en-US" sz="1800" dirty="0" err="1">
                <a:solidFill>
                  <a:schemeClr val="accent1"/>
                </a:solidFill>
              </a:rPr>
              <a:t>dengan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asam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fenolat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sederhana</a:t>
            </a:r>
            <a:r>
              <a:rPr lang="en-US" sz="1800" dirty="0">
                <a:solidFill>
                  <a:schemeClr val="accent1"/>
                </a:solidFill>
              </a:rPr>
              <a:t>  yang </a:t>
            </a:r>
            <a:r>
              <a:rPr lang="en-US" sz="1800" dirty="0" err="1">
                <a:solidFill>
                  <a:schemeClr val="accent1"/>
                </a:solidFill>
              </a:rPr>
              <a:t>merupakan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tanin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turunan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sikimat</a:t>
            </a:r>
            <a:r>
              <a:rPr lang="en-US" sz="1800" dirty="0">
                <a:solidFill>
                  <a:schemeClr val="accent1"/>
                </a:solidFill>
              </a:rPr>
              <a:t> (</a:t>
            </a:r>
            <a:r>
              <a:rPr lang="en-US" sz="1800" dirty="0" err="1">
                <a:solidFill>
                  <a:schemeClr val="accent1"/>
                </a:solidFill>
              </a:rPr>
              <a:t>misal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asam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galat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err="1">
                <a:solidFill>
                  <a:schemeClr val="accent1"/>
                </a:solidFill>
              </a:rPr>
              <a:t>Dapat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dihidrolisis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oleh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basa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menjadi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asam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sederhana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dan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gula</a:t>
            </a:r>
            <a:r>
              <a:rPr lang="en-US" sz="1800" dirty="0">
                <a:solidFill>
                  <a:schemeClr val="accent1"/>
                </a:solidFill>
              </a:rPr>
              <a:t>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err="1">
                <a:solidFill>
                  <a:schemeClr val="accent1"/>
                </a:solidFill>
              </a:rPr>
              <a:t>Digunakan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untuk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menyamak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kulit</a:t>
            </a:r>
            <a:r>
              <a:rPr lang="en-US" sz="1800" dirty="0">
                <a:solidFill>
                  <a:schemeClr val="accent1"/>
                </a:solidFill>
              </a:rPr>
              <a:t>, </a:t>
            </a:r>
            <a:r>
              <a:rPr lang="en-US" sz="1800" dirty="0" err="1">
                <a:solidFill>
                  <a:schemeClr val="accent1"/>
                </a:solidFill>
              </a:rPr>
              <a:t>menjernihkan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bir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dan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sebagai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astrigen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dalam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dunia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farmasi</a:t>
            </a:r>
            <a:r>
              <a:rPr lang="en-US" sz="1800" dirty="0">
                <a:solidFill>
                  <a:schemeClr val="accent1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			</a:t>
            </a: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371" y="4301542"/>
            <a:ext cx="1849505" cy="227956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992" y="4301543"/>
            <a:ext cx="1796209" cy="22795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317" y="4301542"/>
            <a:ext cx="1786407" cy="238187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75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92561" y="180304"/>
            <a:ext cx="7965072" cy="6400799"/>
          </a:xfrm>
          <a:prstGeom prst="rect">
            <a:avLst/>
          </a:prstGeom>
          <a:gradFill rotWithShape="0">
            <a:gsLst>
              <a:gs pos="0">
                <a:srgbClr val="92D050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280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 2" panose="05020102010507070707" pitchFamily="18" charset="2"/>
              <a:buNone/>
            </a:pPr>
            <a:endParaRPr lang="en-US" sz="1800" b="1" dirty="0" smtClean="0">
              <a:solidFill>
                <a:schemeClr val="accent1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VII. TANIN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___________________________________________________________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1600" dirty="0" smtClean="0">
                <a:solidFill>
                  <a:schemeClr val="accent1"/>
                </a:solidFill>
              </a:rPr>
              <a:t> </a:t>
            </a:r>
            <a:r>
              <a:rPr lang="en-US" sz="1800" b="1" dirty="0" smtClean="0">
                <a:solidFill>
                  <a:schemeClr val="accent1"/>
                </a:solidFill>
              </a:rPr>
              <a:t>VII. 2 </a:t>
            </a:r>
            <a:r>
              <a:rPr lang="en-US" sz="1800" b="1" dirty="0" err="1" smtClean="0">
                <a:solidFill>
                  <a:schemeClr val="accent1"/>
                </a:solidFill>
              </a:rPr>
              <a:t>Tanin</a:t>
            </a:r>
            <a:r>
              <a:rPr lang="en-US" sz="1800" b="1" dirty="0" smtClean="0">
                <a:solidFill>
                  <a:schemeClr val="accent1"/>
                </a:solidFill>
              </a:rPr>
              <a:t> </a:t>
            </a:r>
            <a:r>
              <a:rPr lang="en-US" sz="1800" b="1" dirty="0" err="1" smtClean="0">
                <a:solidFill>
                  <a:schemeClr val="accent1"/>
                </a:solidFill>
              </a:rPr>
              <a:t>Terkondensasi</a:t>
            </a:r>
            <a:endParaRPr lang="en-US" sz="1800" b="1" dirty="0" smtClean="0">
              <a:solidFill>
                <a:schemeClr val="accent1"/>
              </a:solidFill>
            </a:endParaRPr>
          </a:p>
          <a:p>
            <a:pPr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1800" dirty="0" err="1">
                <a:solidFill>
                  <a:schemeClr val="accent1"/>
                </a:solidFill>
              </a:rPr>
              <a:t>Tidak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dapat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terhidrolisis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dan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berasal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dari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reaksi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polimerisasi</a:t>
            </a:r>
            <a:r>
              <a:rPr lang="en-US" sz="1800" dirty="0">
                <a:solidFill>
                  <a:schemeClr val="accent1"/>
                </a:solidFill>
              </a:rPr>
              <a:t> (</a:t>
            </a:r>
            <a:r>
              <a:rPr lang="en-US" sz="1800" dirty="0" err="1">
                <a:solidFill>
                  <a:schemeClr val="accent1"/>
                </a:solidFill>
              </a:rPr>
              <a:t>kondensasi</a:t>
            </a:r>
            <a:r>
              <a:rPr lang="en-US" sz="1800" dirty="0">
                <a:solidFill>
                  <a:schemeClr val="accent1"/>
                </a:solidFill>
              </a:rPr>
              <a:t>) </a:t>
            </a:r>
            <a:r>
              <a:rPr lang="en-US" sz="1800" dirty="0" err="1">
                <a:solidFill>
                  <a:schemeClr val="accent1"/>
                </a:solidFill>
              </a:rPr>
              <a:t>antar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smtClean="0">
                <a:solidFill>
                  <a:schemeClr val="accent1"/>
                </a:solidFill>
              </a:rPr>
              <a:t>flavonoid.</a:t>
            </a:r>
          </a:p>
          <a:p>
            <a:pPr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1800" dirty="0" err="1" smtClean="0">
                <a:solidFill>
                  <a:schemeClr val="accent1"/>
                </a:solidFill>
                <a:sym typeface="Wingdings" pitchFamily="2" charset="2"/>
              </a:rPr>
              <a:t>Mudah</a:t>
            </a:r>
            <a:r>
              <a:rPr lang="en-US" sz="1800" dirty="0" smtClean="0">
                <a:solidFill>
                  <a:schemeClr val="accent1"/>
                </a:solidFill>
                <a:sym typeface="Wingdings" pitchFamily="2" charset="2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sym typeface="Wingdings" pitchFamily="2" charset="2"/>
              </a:rPr>
              <a:t>mengalami</a:t>
            </a:r>
            <a:r>
              <a:rPr lang="en-US" sz="1800" dirty="0">
                <a:solidFill>
                  <a:schemeClr val="accent1"/>
                </a:solidFill>
                <a:sym typeface="Wingdings" pitchFamily="2" charset="2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sym typeface="Wingdings" pitchFamily="2" charset="2"/>
              </a:rPr>
              <a:t>oksidasi</a:t>
            </a:r>
            <a:r>
              <a:rPr lang="en-US" sz="1800" dirty="0">
                <a:solidFill>
                  <a:schemeClr val="accent1"/>
                </a:solidFill>
                <a:sym typeface="Wingdings" pitchFamily="2" charset="2"/>
              </a:rPr>
              <a:t>: </a:t>
            </a:r>
            <a:r>
              <a:rPr lang="en-US" sz="1800" dirty="0" err="1">
                <a:solidFill>
                  <a:schemeClr val="accent1"/>
                </a:solidFill>
                <a:sym typeface="Wingdings" pitchFamily="2" charset="2"/>
              </a:rPr>
              <a:t>warna</a:t>
            </a:r>
            <a:r>
              <a:rPr lang="en-US" sz="1800" dirty="0">
                <a:solidFill>
                  <a:schemeClr val="accent1"/>
                </a:solidFill>
                <a:sym typeface="Wingdings" pitchFamily="2" charset="2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sym typeface="Wingdings" pitchFamily="2" charset="2"/>
              </a:rPr>
              <a:t>berubah</a:t>
            </a:r>
            <a:r>
              <a:rPr lang="en-US" sz="1800" dirty="0">
                <a:solidFill>
                  <a:schemeClr val="accent1"/>
                </a:solidFill>
                <a:sym typeface="Wingdings" pitchFamily="2" charset="2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sym typeface="Wingdings" pitchFamily="2" charset="2"/>
              </a:rPr>
              <a:t>jadi</a:t>
            </a:r>
            <a:r>
              <a:rPr lang="en-US" sz="1800" dirty="0">
                <a:solidFill>
                  <a:schemeClr val="accent1"/>
                </a:solidFill>
                <a:sym typeface="Wingdings" pitchFamily="2" charset="2"/>
              </a:rPr>
              <a:t> pink </a:t>
            </a:r>
            <a:r>
              <a:rPr lang="en-US" sz="1800" dirty="0" err="1">
                <a:solidFill>
                  <a:schemeClr val="accent1"/>
                </a:solidFill>
                <a:sym typeface="Wingdings" pitchFamily="2" charset="2"/>
              </a:rPr>
              <a:t>keunguan</a:t>
            </a:r>
            <a:r>
              <a:rPr lang="en-US" sz="1800" dirty="0">
                <a:solidFill>
                  <a:schemeClr val="accent1"/>
                </a:solidFill>
                <a:sym typeface="Wingdings" pitchFamily="2" charset="2"/>
              </a:rPr>
              <a:t>  </a:t>
            </a:r>
            <a:r>
              <a:rPr lang="en-US" sz="1800" dirty="0" err="1">
                <a:solidFill>
                  <a:schemeClr val="accent1"/>
                </a:solidFill>
                <a:sym typeface="Wingdings" pitchFamily="2" charset="2"/>
              </a:rPr>
              <a:t>tanin</a:t>
            </a:r>
            <a:r>
              <a:rPr lang="en-US" sz="1800" dirty="0">
                <a:solidFill>
                  <a:schemeClr val="accent1"/>
                </a:solidFill>
                <a:sym typeface="Wingdings" pitchFamily="2" charset="2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sym typeface="Wingdings" pitchFamily="2" charset="2"/>
              </a:rPr>
              <a:t>teroksidasi</a:t>
            </a:r>
            <a:r>
              <a:rPr lang="en-US" sz="1800" dirty="0">
                <a:solidFill>
                  <a:schemeClr val="accent1"/>
                </a:solidFill>
                <a:sym typeface="Wingdings" pitchFamily="2" charset="2"/>
              </a:rPr>
              <a:t>  </a:t>
            </a:r>
            <a:r>
              <a:rPr lang="en-US" sz="1800" dirty="0" err="1">
                <a:solidFill>
                  <a:schemeClr val="accent1"/>
                </a:solidFill>
                <a:sym typeface="Wingdings" pitchFamily="2" charset="2"/>
              </a:rPr>
              <a:t>warna</a:t>
            </a:r>
            <a:r>
              <a:rPr lang="en-US" sz="1800" dirty="0">
                <a:solidFill>
                  <a:schemeClr val="accent1"/>
                </a:solidFill>
                <a:sym typeface="Wingdings" pitchFamily="2" charset="2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sym typeface="Wingdings" pitchFamily="2" charset="2"/>
              </a:rPr>
              <a:t>kemerahan</a:t>
            </a:r>
            <a:r>
              <a:rPr lang="en-US" sz="1800" dirty="0" smtClean="0">
                <a:solidFill>
                  <a:schemeClr val="accent1"/>
                </a:solidFill>
                <a:sym typeface="Wingdings" pitchFamily="2" charset="2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sym typeface="Wingdings" pitchFamily="2" charset="2"/>
              </a:rPr>
              <a:t>pada</a:t>
            </a:r>
            <a:r>
              <a:rPr lang="en-US" sz="1800" dirty="0" smtClean="0">
                <a:solidFill>
                  <a:schemeClr val="accent1"/>
                </a:solidFill>
                <a:sym typeface="Wingdings" pitchFamily="2" charset="2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sym typeface="Wingdings" pitchFamily="2" charset="2"/>
              </a:rPr>
              <a:t>batang</a:t>
            </a:r>
            <a:r>
              <a:rPr lang="en-US" sz="1800" dirty="0">
                <a:solidFill>
                  <a:schemeClr val="accent1"/>
                </a:solidFill>
                <a:sym typeface="Wingdings" pitchFamily="2" charset="2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sym typeface="Wingdings" pitchFamily="2" charset="2"/>
              </a:rPr>
              <a:t>dan</a:t>
            </a:r>
            <a:r>
              <a:rPr lang="en-US" sz="1800" dirty="0" smtClean="0">
                <a:solidFill>
                  <a:schemeClr val="accent1"/>
                </a:solidFill>
                <a:sym typeface="Wingdings" pitchFamily="2" charset="2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sym typeface="Wingdings" pitchFamily="2" charset="2"/>
              </a:rPr>
              <a:t>akar</a:t>
            </a:r>
            <a:endParaRPr lang="en-US" sz="1800" dirty="0">
              <a:solidFill>
                <a:schemeClr val="accent1"/>
              </a:solidFill>
              <a:sym typeface="Wingdings" pitchFamily="2" charset="2"/>
            </a:endParaRPr>
          </a:p>
          <a:p>
            <a:pPr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1800" dirty="0" err="1">
                <a:solidFill>
                  <a:schemeClr val="accent1"/>
                </a:solidFill>
                <a:sym typeface="Wingdings" pitchFamily="2" charset="2"/>
              </a:rPr>
              <a:t>Sering</a:t>
            </a:r>
            <a:r>
              <a:rPr lang="en-US" sz="1800" dirty="0">
                <a:solidFill>
                  <a:schemeClr val="accent1"/>
                </a:solidFill>
                <a:sym typeface="Wingdings" pitchFamily="2" charset="2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sym typeface="Wingdings" pitchFamily="2" charset="2"/>
              </a:rPr>
              <a:t>terdiri</a:t>
            </a:r>
            <a:r>
              <a:rPr lang="en-US" sz="1800" dirty="0" smtClean="0">
                <a:solidFill>
                  <a:schemeClr val="accent1"/>
                </a:solidFill>
                <a:sym typeface="Wingdings" pitchFamily="2" charset="2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sym typeface="Wingdings" pitchFamily="2" charset="2"/>
              </a:rPr>
              <a:t>dari</a:t>
            </a:r>
            <a:r>
              <a:rPr lang="en-US" sz="1800" dirty="0" smtClean="0">
                <a:solidFill>
                  <a:schemeClr val="accent1"/>
                </a:solidFill>
                <a:sym typeface="Wingdings" pitchFamily="2" charset="2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sym typeface="Wingdings" pitchFamily="2" charset="2"/>
              </a:rPr>
              <a:t>molekul</a:t>
            </a:r>
            <a:r>
              <a:rPr lang="en-US" sz="1800" dirty="0">
                <a:solidFill>
                  <a:schemeClr val="accent1"/>
                </a:solidFill>
                <a:sym typeface="Wingdings" pitchFamily="2" charset="2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sym typeface="Wingdings" pitchFamily="2" charset="2"/>
              </a:rPr>
              <a:t>catechin</a:t>
            </a:r>
            <a:r>
              <a:rPr lang="en-US" sz="1800" dirty="0">
                <a:solidFill>
                  <a:schemeClr val="accent1"/>
                </a:solidFill>
                <a:sym typeface="Wingdings" pitchFamily="2" charset="2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sym typeface="Wingdings" pitchFamily="2" charset="2"/>
              </a:rPr>
              <a:t>dan</a:t>
            </a:r>
            <a:r>
              <a:rPr lang="en-US" sz="1800" dirty="0" smtClean="0">
                <a:solidFill>
                  <a:schemeClr val="accent1"/>
                </a:solidFill>
                <a:sym typeface="Wingdings" pitchFamily="2" charset="2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sym typeface="Wingdings" pitchFamily="2" charset="2"/>
              </a:rPr>
              <a:t>epicatechin</a:t>
            </a:r>
            <a:r>
              <a:rPr lang="en-US" sz="1800" dirty="0">
                <a:solidFill>
                  <a:schemeClr val="accent1"/>
                </a:solidFill>
                <a:sym typeface="Wingdings" pitchFamily="2" charset="2"/>
              </a:rPr>
              <a:t> yang </a:t>
            </a:r>
            <a:r>
              <a:rPr lang="en-US" sz="1800" dirty="0" err="1">
                <a:solidFill>
                  <a:schemeClr val="accent1"/>
                </a:solidFill>
                <a:sym typeface="Wingdings" pitchFamily="2" charset="2"/>
              </a:rPr>
              <a:t>dihubungkan</a:t>
            </a:r>
            <a:r>
              <a:rPr lang="en-US" sz="1800" dirty="0">
                <a:solidFill>
                  <a:schemeClr val="accent1"/>
                </a:solidFill>
                <a:sym typeface="Wingdings" pitchFamily="2" charset="2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sym typeface="Wingdings" pitchFamily="2" charset="2"/>
              </a:rPr>
              <a:t>dengan</a:t>
            </a:r>
            <a:r>
              <a:rPr lang="en-US" sz="1800" dirty="0">
                <a:solidFill>
                  <a:schemeClr val="accent1"/>
                </a:solidFill>
                <a:sym typeface="Wingdings" pitchFamily="2" charset="2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sym typeface="Wingdings" pitchFamily="2" charset="2"/>
              </a:rPr>
              <a:t>ikatan</a:t>
            </a:r>
            <a:r>
              <a:rPr lang="en-US" sz="1800" dirty="0">
                <a:solidFill>
                  <a:schemeClr val="accent1"/>
                </a:solidFill>
                <a:sym typeface="Wingdings" pitchFamily="2" charset="2"/>
              </a:rPr>
              <a:t> carbon-carbon.</a:t>
            </a:r>
          </a:p>
          <a:p>
            <a:pPr lvl="1" defTabSz="457207" fontAlgn="auto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1800" dirty="0" err="1">
                <a:solidFill>
                  <a:schemeClr val="accent1"/>
                </a:solidFill>
                <a:sym typeface="Wingdings" pitchFamily="2" charset="2"/>
              </a:rPr>
              <a:t>Catechin</a:t>
            </a:r>
            <a:r>
              <a:rPr lang="en-US" sz="1800" dirty="0">
                <a:solidFill>
                  <a:schemeClr val="accent1"/>
                </a:solidFill>
                <a:sym typeface="Wingdings" pitchFamily="2" charset="2"/>
              </a:rPr>
              <a:t> &amp; </a:t>
            </a:r>
            <a:r>
              <a:rPr lang="en-US" sz="1800" dirty="0" err="1">
                <a:solidFill>
                  <a:schemeClr val="accent1"/>
                </a:solidFill>
                <a:sym typeface="Wingdings" pitchFamily="2" charset="2"/>
              </a:rPr>
              <a:t>epicatechin</a:t>
            </a:r>
            <a:r>
              <a:rPr lang="en-US" sz="1800" dirty="0">
                <a:solidFill>
                  <a:schemeClr val="accent1"/>
                </a:solidFill>
                <a:sym typeface="Wingdings" pitchFamily="2" charset="2"/>
              </a:rPr>
              <a:t> = monomer &amp; </a:t>
            </a:r>
            <a:r>
              <a:rPr lang="en-US" sz="1800" dirty="0" err="1">
                <a:solidFill>
                  <a:schemeClr val="accent1"/>
                </a:solidFill>
                <a:sym typeface="Wingdings" pitchFamily="2" charset="2"/>
              </a:rPr>
              <a:t>molekul</a:t>
            </a:r>
            <a:r>
              <a:rPr lang="en-US" sz="1800" dirty="0">
                <a:solidFill>
                  <a:schemeClr val="accent1"/>
                </a:solidFill>
                <a:sym typeface="Wingdings" pitchFamily="2" charset="2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sym typeface="Wingdings" pitchFamily="2" charset="2"/>
              </a:rPr>
              <a:t>mengandung</a:t>
            </a:r>
            <a:r>
              <a:rPr lang="en-US" sz="1800" dirty="0">
                <a:solidFill>
                  <a:schemeClr val="accent1"/>
                </a:solidFill>
                <a:sym typeface="Wingdings" pitchFamily="2" charset="2"/>
              </a:rPr>
              <a:t> 2-4 monomer = </a:t>
            </a:r>
            <a:r>
              <a:rPr lang="en-US" sz="1800" dirty="0" err="1">
                <a:solidFill>
                  <a:schemeClr val="accent1"/>
                </a:solidFill>
                <a:sym typeface="Wingdings" pitchFamily="2" charset="2"/>
              </a:rPr>
              <a:t>oligomerik</a:t>
            </a:r>
            <a:r>
              <a:rPr lang="en-US" sz="1800" dirty="0">
                <a:solidFill>
                  <a:schemeClr val="accent1"/>
                </a:solidFill>
                <a:sym typeface="Wingdings" pitchFamily="2" charset="2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sym typeface="Wingdings" pitchFamily="2" charset="2"/>
              </a:rPr>
              <a:t>prosianidin</a:t>
            </a:r>
            <a:r>
              <a:rPr lang="en-US" sz="1800" dirty="0">
                <a:solidFill>
                  <a:schemeClr val="accent1"/>
                </a:solidFill>
                <a:sym typeface="Wingdings" pitchFamily="2" charset="2"/>
              </a:rPr>
              <a:t> (OPC)</a:t>
            </a:r>
          </a:p>
          <a:p>
            <a:pPr lvl="2" defTabSz="457207" fontAlgn="auto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1800" dirty="0" err="1">
                <a:solidFill>
                  <a:schemeClr val="accent1"/>
                </a:solidFill>
                <a:sym typeface="Wingdings" pitchFamily="2" charset="2"/>
              </a:rPr>
              <a:t>Kapasitas</a:t>
            </a:r>
            <a:r>
              <a:rPr lang="en-US" sz="1800" dirty="0">
                <a:solidFill>
                  <a:schemeClr val="accent1"/>
                </a:solidFill>
                <a:sym typeface="Wingdings" pitchFamily="2" charset="2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sym typeface="Wingdings" pitchFamily="2" charset="2"/>
              </a:rPr>
              <a:t>ikatan</a:t>
            </a:r>
            <a:r>
              <a:rPr lang="en-US" sz="1800" dirty="0">
                <a:solidFill>
                  <a:schemeClr val="accent1"/>
                </a:solidFill>
                <a:sym typeface="Wingdings" pitchFamily="2" charset="2"/>
              </a:rPr>
              <a:t> protein </a:t>
            </a:r>
            <a:r>
              <a:rPr lang="en-US" sz="1800" dirty="0" err="1">
                <a:solidFill>
                  <a:schemeClr val="accent1"/>
                </a:solidFill>
                <a:sym typeface="Wingdings" pitchFamily="2" charset="2"/>
              </a:rPr>
              <a:t>meningkatkan</a:t>
            </a:r>
            <a:r>
              <a:rPr lang="en-US" sz="1800" dirty="0">
                <a:solidFill>
                  <a:schemeClr val="accent1"/>
                </a:solidFill>
                <a:sym typeface="Wingdings" pitchFamily="2" charset="2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sym typeface="Wingdings" pitchFamily="2" charset="2"/>
              </a:rPr>
              <a:t>derajat</a:t>
            </a:r>
            <a:r>
              <a:rPr lang="en-US" sz="1800" dirty="0">
                <a:solidFill>
                  <a:schemeClr val="accent1"/>
                </a:solidFill>
                <a:sym typeface="Wingdings" pitchFamily="2" charset="2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sym typeface="Wingdings" pitchFamily="2" charset="2"/>
              </a:rPr>
              <a:t>polimerisasi</a:t>
            </a:r>
            <a:r>
              <a:rPr lang="en-US" sz="1800" dirty="0">
                <a:solidFill>
                  <a:schemeClr val="accent1"/>
                </a:solidFill>
                <a:sym typeface="Wingdings" pitchFamily="2" charset="2"/>
              </a:rPr>
              <a:t>  </a:t>
            </a:r>
            <a:r>
              <a:rPr lang="en-US" sz="1800" dirty="0" err="1">
                <a:solidFill>
                  <a:schemeClr val="accent1"/>
                </a:solidFill>
                <a:sym typeface="Wingdings" pitchFamily="2" charset="2"/>
              </a:rPr>
              <a:t>astringen</a:t>
            </a:r>
            <a:r>
              <a:rPr lang="en-US" sz="1800" dirty="0">
                <a:solidFill>
                  <a:schemeClr val="accent1"/>
                </a:solidFill>
                <a:sym typeface="Wingdings" pitchFamily="2" charset="2"/>
              </a:rPr>
              <a:t> dimer &lt;&lt; </a:t>
            </a:r>
            <a:r>
              <a:rPr lang="en-US" sz="1800" dirty="0" err="1">
                <a:solidFill>
                  <a:schemeClr val="accent1"/>
                </a:solidFill>
                <a:sym typeface="Wingdings" pitchFamily="2" charset="2"/>
              </a:rPr>
              <a:t>heksamer</a:t>
            </a:r>
            <a:endParaRPr lang="en-US" sz="1800" dirty="0">
              <a:solidFill>
                <a:schemeClr val="accent1"/>
              </a:solidFill>
              <a:sym typeface="Wingdings" pitchFamily="2" charset="2"/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accent1"/>
                </a:solidFill>
              </a:rPr>
              <a:t>	</a:t>
            </a:r>
            <a:r>
              <a:rPr lang="en-US" sz="1800" dirty="0" smtClean="0">
                <a:solidFill>
                  <a:schemeClr val="accent1"/>
                </a:solidFill>
              </a:rPr>
              <a:t>		</a:t>
            </a: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67" y="4653919"/>
            <a:ext cx="2586622" cy="172147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202" y="4649629"/>
            <a:ext cx="2335759" cy="188424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478" y="4649629"/>
            <a:ext cx="2134638" cy="204395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68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01448" y="636536"/>
            <a:ext cx="7965072" cy="5365019"/>
          </a:xfrm>
          <a:prstGeom prst="rect">
            <a:avLst/>
          </a:prstGeom>
          <a:gradFill rotWithShape="0">
            <a:gsLst>
              <a:gs pos="0">
                <a:srgbClr val="92D050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280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 2" panose="05020102010507070707" pitchFamily="18" charset="2"/>
              <a:buNone/>
            </a:pPr>
            <a:endParaRPr lang="en-US" sz="2000" b="1" dirty="0" smtClean="0">
              <a:solidFill>
                <a:schemeClr val="accent1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METABOLIT SEKUNDER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2000" dirty="0" smtClean="0">
                <a:solidFill>
                  <a:schemeClr val="accent1"/>
                </a:solidFill>
              </a:rPr>
              <a:t>______________________________________________________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2000" dirty="0" err="1" smtClean="0">
                <a:solidFill>
                  <a:schemeClr val="accent1"/>
                </a:solidFill>
              </a:rPr>
              <a:t>Kandungan</a:t>
            </a:r>
            <a:r>
              <a:rPr lang="en-US" sz="2000" dirty="0" smtClean="0">
                <a:solidFill>
                  <a:schemeClr val="accent1"/>
                </a:solidFill>
              </a:rPr>
              <a:t>  </a:t>
            </a:r>
            <a:r>
              <a:rPr lang="en-US" sz="2000" dirty="0" err="1" smtClean="0">
                <a:solidFill>
                  <a:schemeClr val="accent1"/>
                </a:solidFill>
              </a:rPr>
              <a:t>metabolit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</a:rPr>
              <a:t>sekunder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</a:rPr>
              <a:t>dalam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tanaman</a:t>
            </a:r>
            <a:endParaRPr lang="en-US" sz="2000" dirty="0">
              <a:solidFill>
                <a:schemeClr val="accent1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endParaRPr lang="en-US" sz="2000" dirty="0">
              <a:solidFill>
                <a:schemeClr val="accent1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sz="2000" dirty="0" smtClean="0">
                <a:solidFill>
                  <a:schemeClr val="accent1"/>
                </a:solidFill>
              </a:rPr>
              <a:t>                          </a:t>
            </a:r>
            <a:r>
              <a:rPr lang="en-US" sz="2000" dirty="0" err="1" smtClean="0">
                <a:solidFill>
                  <a:schemeClr val="accent1"/>
                </a:solidFill>
              </a:rPr>
              <a:t>Senyawa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</a:rPr>
              <a:t>aktif</a:t>
            </a:r>
            <a:endParaRPr lang="en-US" sz="2000" dirty="0" smtClean="0">
              <a:solidFill>
                <a:schemeClr val="accent1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endParaRPr lang="en-US" sz="2000" dirty="0">
              <a:solidFill>
                <a:schemeClr val="accent1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sz="2000" dirty="0" err="1" smtClean="0">
                <a:solidFill>
                  <a:schemeClr val="accent1"/>
                </a:solidFill>
              </a:rPr>
              <a:t>Inti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pengobatan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dan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sumber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utama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induk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obat</a:t>
            </a:r>
            <a:r>
              <a:rPr lang="en-US" sz="2000" dirty="0">
                <a:solidFill>
                  <a:schemeClr val="accent1"/>
                </a:solidFill>
              </a:rPr>
              <a:t>.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2000" dirty="0" smtClean="0">
                <a:solidFill>
                  <a:schemeClr val="accent1"/>
                </a:solidFill>
              </a:rPr>
              <a:t>_______________________________________________________</a:t>
            </a:r>
          </a:p>
          <a:p>
            <a:pPr>
              <a:buFont typeface="Wingdings 2" panose="05020102010507070707" pitchFamily="18" charset="2"/>
              <a:buNone/>
            </a:pPr>
            <a:endParaRPr lang="en-US" sz="2000" dirty="0">
              <a:solidFill>
                <a:schemeClr val="accent1"/>
              </a:solidFill>
            </a:endParaRPr>
          </a:p>
          <a:p>
            <a:pPr algn="just">
              <a:buFont typeface="Wingdings 2" panose="05020102010507070707" pitchFamily="18" charset="2"/>
              <a:buNone/>
            </a:pPr>
            <a:r>
              <a:rPr lang="en-US" sz="2000" dirty="0" err="1" smtClean="0">
                <a:solidFill>
                  <a:schemeClr val="accent1"/>
                </a:solidFill>
              </a:rPr>
              <a:t>Hanya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>
                <a:solidFill>
                  <a:schemeClr val="accent1"/>
                </a:solidFill>
              </a:rPr>
              <a:t>1 </a:t>
            </a:r>
            <a:r>
              <a:rPr lang="en-US" sz="2000" dirty="0" err="1">
                <a:solidFill>
                  <a:schemeClr val="accent1"/>
                </a:solidFill>
              </a:rPr>
              <a:t>dari</a:t>
            </a:r>
            <a:r>
              <a:rPr lang="en-US" sz="2000" dirty="0">
                <a:solidFill>
                  <a:schemeClr val="accent1"/>
                </a:solidFill>
              </a:rPr>
              <a:t> 10.000 </a:t>
            </a:r>
            <a:r>
              <a:rPr lang="en-US" sz="2000" dirty="0" err="1">
                <a:solidFill>
                  <a:schemeClr val="accent1"/>
                </a:solidFill>
              </a:rPr>
              <a:t>senyawa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aktif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dari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tanaman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</a:rPr>
              <a:t>dapat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</a:rPr>
              <a:t>dikembangkan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dan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dipasarkan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menjadi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obat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dengan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waktu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smtClean="0">
                <a:solidFill>
                  <a:schemeClr val="accent1"/>
                </a:solidFill>
              </a:rPr>
              <a:t>12-15 </a:t>
            </a:r>
            <a:r>
              <a:rPr lang="en-US" sz="2000" dirty="0" err="1" smtClean="0">
                <a:solidFill>
                  <a:schemeClr val="accent1"/>
                </a:solidFill>
              </a:rPr>
              <a:t>tahun</a:t>
            </a:r>
            <a:r>
              <a:rPr lang="en-US" sz="2000" dirty="0">
                <a:solidFill>
                  <a:schemeClr val="accent1"/>
                </a:solidFill>
              </a:rPr>
              <a:t>.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2000" dirty="0" smtClean="0">
                <a:solidFill>
                  <a:schemeClr val="accent1"/>
                </a:solidFill>
              </a:rPr>
              <a:t>_________________________________________________________</a:t>
            </a:r>
            <a:endParaRPr lang="en-US" sz="2000" dirty="0">
              <a:solidFill>
                <a:schemeClr val="accent1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sz="2000" dirty="0" smtClean="0">
                <a:solidFill>
                  <a:schemeClr val="accent1"/>
                </a:solidFill>
              </a:rPr>
              <a:t>					</a:t>
            </a: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3168202" y="2155677"/>
            <a:ext cx="334851" cy="38146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3168202" y="2886069"/>
            <a:ext cx="334851" cy="38146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62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92561" y="465738"/>
            <a:ext cx="7965072" cy="6115365"/>
          </a:xfrm>
          <a:prstGeom prst="rect">
            <a:avLst/>
          </a:prstGeom>
          <a:gradFill rotWithShape="0">
            <a:gsLst>
              <a:gs pos="0">
                <a:srgbClr val="92D050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280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 2" panose="05020102010507070707" pitchFamily="18" charset="2"/>
              <a:buNone/>
            </a:pPr>
            <a:endParaRPr lang="en-US" sz="1800" b="1" dirty="0" smtClean="0">
              <a:solidFill>
                <a:schemeClr val="accent1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FITOKIMIA LAINNYA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_____________________________________________________________</a:t>
            </a:r>
          </a:p>
          <a:p>
            <a:pPr>
              <a:buFont typeface="Wingdings 2" panose="05020102010507070707" pitchFamily="18" charset="2"/>
              <a:buNone/>
            </a:pPr>
            <a:endParaRPr lang="en-US" sz="1800" b="1" dirty="0">
              <a:solidFill>
                <a:schemeClr val="accent1"/>
              </a:solidFill>
            </a:endParaRPr>
          </a:p>
          <a:p>
            <a:pPr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2000" dirty="0" err="1">
                <a:solidFill>
                  <a:schemeClr val="accent1"/>
                </a:solidFill>
              </a:rPr>
              <a:t>Banyak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senyawa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dari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kelas</a:t>
            </a:r>
            <a:r>
              <a:rPr lang="en-US" sz="2000" dirty="0">
                <a:solidFill>
                  <a:schemeClr val="accent1"/>
                </a:solidFill>
              </a:rPr>
              <a:t> lain </a:t>
            </a:r>
            <a:r>
              <a:rPr lang="en-US" sz="2000" dirty="0" err="1">
                <a:solidFill>
                  <a:schemeClr val="accent1"/>
                </a:solidFill>
              </a:rPr>
              <a:t>ditemukan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dalam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tanaman</a:t>
            </a:r>
            <a:r>
              <a:rPr lang="en-US" sz="2000" dirty="0">
                <a:solidFill>
                  <a:schemeClr val="accent1"/>
                </a:solidFill>
              </a:rPr>
              <a:t>, </a:t>
            </a:r>
            <a:r>
              <a:rPr lang="en-US" sz="2000" dirty="0" err="1">
                <a:solidFill>
                  <a:schemeClr val="accent1"/>
                </a:solidFill>
              </a:rPr>
              <a:t>dan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banyak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diantaranya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mungkin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berperan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dalam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i="1" dirty="0" err="1" smtClean="0">
                <a:solidFill>
                  <a:schemeClr val="accent1"/>
                </a:solidFill>
              </a:rPr>
              <a:t>phytomedicine</a:t>
            </a:r>
            <a:r>
              <a:rPr lang="en-US" sz="2000" i="1" dirty="0" smtClean="0">
                <a:solidFill>
                  <a:schemeClr val="accent1"/>
                </a:solidFill>
              </a:rPr>
              <a:t>.</a:t>
            </a:r>
            <a:endParaRPr lang="en-US" sz="2000" dirty="0">
              <a:solidFill>
                <a:schemeClr val="accent1"/>
              </a:solidFill>
            </a:endParaRPr>
          </a:p>
          <a:p>
            <a:pPr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en-US" sz="2000" dirty="0">
              <a:solidFill>
                <a:schemeClr val="accent1"/>
              </a:solidFill>
            </a:endParaRPr>
          </a:p>
          <a:p>
            <a:pPr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2000" dirty="0" err="1">
                <a:solidFill>
                  <a:schemeClr val="accent1"/>
                </a:solidFill>
              </a:rPr>
              <a:t>Banyak</a:t>
            </a:r>
            <a:r>
              <a:rPr lang="en-US" sz="2000" dirty="0">
                <a:solidFill>
                  <a:schemeClr val="accent1"/>
                </a:solidFill>
              </a:rPr>
              <a:t> yang </a:t>
            </a:r>
            <a:r>
              <a:rPr lang="en-US" sz="2000" dirty="0" err="1">
                <a:solidFill>
                  <a:schemeClr val="accent1"/>
                </a:solidFill>
              </a:rPr>
              <a:t>bersifat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toksik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dan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dapat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dianggap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sebagai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racun</a:t>
            </a:r>
            <a:r>
              <a:rPr lang="en-US" sz="2000" dirty="0">
                <a:solidFill>
                  <a:schemeClr val="accent1"/>
                </a:solidFill>
              </a:rPr>
              <a:t>.</a:t>
            </a:r>
          </a:p>
          <a:p>
            <a:pPr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en-US" sz="2000" dirty="0">
              <a:solidFill>
                <a:schemeClr val="accent1"/>
              </a:solidFill>
            </a:endParaRPr>
          </a:p>
          <a:p>
            <a:pPr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2000" dirty="0" err="1">
                <a:solidFill>
                  <a:schemeClr val="accent1"/>
                </a:solidFill>
              </a:rPr>
              <a:t>Beberapa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diantaranya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digunakan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sebagai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aromaterapi</a:t>
            </a:r>
            <a:r>
              <a:rPr lang="en-US" sz="2000" dirty="0">
                <a:solidFill>
                  <a:schemeClr val="accent1"/>
                </a:solidFill>
              </a:rPr>
              <a:t>, </a:t>
            </a:r>
            <a:r>
              <a:rPr lang="en-US" sz="2000" dirty="0" err="1">
                <a:solidFill>
                  <a:schemeClr val="accent1"/>
                </a:solidFill>
              </a:rPr>
              <a:t>tetapi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tidak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boleh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ditelan</a:t>
            </a:r>
            <a:r>
              <a:rPr lang="en-US" sz="2000" dirty="0">
                <a:solidFill>
                  <a:schemeClr val="accent1"/>
                </a:solidFill>
              </a:rPr>
              <a:t>.</a:t>
            </a:r>
          </a:p>
          <a:p>
            <a:pPr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en-US" sz="2000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000" b="1" dirty="0" smtClean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endParaRPr lang="en-US" sz="2000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1"/>
                </a:solidFill>
              </a:rPr>
              <a:t>				</a:t>
            </a:r>
            <a:endParaRPr lang="en-US" sz="2000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55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37882" y="334850"/>
            <a:ext cx="8319751" cy="6246253"/>
          </a:xfrm>
          <a:prstGeom prst="rect">
            <a:avLst/>
          </a:prstGeom>
          <a:gradFill rotWithShape="0">
            <a:gsLst>
              <a:gs pos="0">
                <a:srgbClr val="92D050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280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 2" panose="05020102010507070707" pitchFamily="18" charset="2"/>
              <a:buNone/>
            </a:pPr>
            <a:endParaRPr lang="en-US" sz="1800" b="1" dirty="0" smtClean="0">
              <a:solidFill>
                <a:schemeClr val="accent1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sz="1800" b="1" dirty="0" err="1" smtClean="0">
                <a:solidFill>
                  <a:schemeClr val="accent1"/>
                </a:solidFill>
              </a:rPr>
              <a:t>Contoh-contoh</a:t>
            </a:r>
            <a:r>
              <a:rPr lang="en-US" sz="1800" b="1" dirty="0" smtClean="0">
                <a:solidFill>
                  <a:schemeClr val="accent1"/>
                </a:solidFill>
              </a:rPr>
              <a:t> </a:t>
            </a:r>
            <a:r>
              <a:rPr lang="en-US" sz="1800" b="1" dirty="0" err="1" smtClean="0">
                <a:solidFill>
                  <a:schemeClr val="accent1"/>
                </a:solidFill>
              </a:rPr>
              <a:t>Kelompok</a:t>
            </a:r>
            <a:r>
              <a:rPr lang="en-US" sz="1800" b="1" dirty="0" smtClean="0">
                <a:solidFill>
                  <a:schemeClr val="accent1"/>
                </a:solidFill>
              </a:rPr>
              <a:t> </a:t>
            </a:r>
            <a:r>
              <a:rPr lang="en-US" sz="1800" b="1" dirty="0" err="1" smtClean="0">
                <a:solidFill>
                  <a:schemeClr val="accent1"/>
                </a:solidFill>
              </a:rPr>
              <a:t>Senyawa</a:t>
            </a:r>
            <a:r>
              <a:rPr lang="en-US" sz="1800" b="1" dirty="0" smtClean="0">
                <a:solidFill>
                  <a:schemeClr val="accent1"/>
                </a:solidFill>
              </a:rPr>
              <a:t> Kimia </a:t>
            </a:r>
            <a:r>
              <a:rPr lang="en-US" sz="1800" b="1" dirty="0" err="1" smtClean="0">
                <a:solidFill>
                  <a:schemeClr val="accent1"/>
                </a:solidFill>
              </a:rPr>
              <a:t>Lainnya</a:t>
            </a:r>
            <a:endParaRPr lang="en-US" sz="1800" b="1" dirty="0" smtClean="0">
              <a:solidFill>
                <a:schemeClr val="accent1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sz="1800" b="1" dirty="0" smtClean="0">
                <a:solidFill>
                  <a:schemeClr val="accent1"/>
                </a:solidFill>
              </a:rPr>
              <a:t>___________________________________________________________</a:t>
            </a:r>
          </a:p>
          <a:p>
            <a:pPr>
              <a:buFont typeface="Wingdings 2" panose="05020102010507070707" pitchFamily="18" charset="2"/>
              <a:buNone/>
            </a:pPr>
            <a:endParaRPr lang="en-US" sz="1800" b="1" dirty="0">
              <a:solidFill>
                <a:schemeClr val="accent1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endParaRPr lang="en-US" sz="1800" b="1" dirty="0" smtClean="0">
              <a:solidFill>
                <a:schemeClr val="accent1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sz="1600" dirty="0" smtClean="0">
                <a:solidFill>
                  <a:schemeClr val="accent1"/>
                </a:solidFill>
              </a:rPr>
              <a:t> </a:t>
            </a:r>
            <a:endParaRPr lang="en-US" sz="1800" dirty="0"/>
          </a:p>
          <a:p>
            <a:pPr>
              <a:buFont typeface="Wingdings 2" panose="05020102010507070707" pitchFamily="18" charset="2"/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				</a:t>
            </a: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 descr="H:\tabel2 dari e-mail adam\OH1-9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107" y="1430128"/>
            <a:ext cx="4829577" cy="5150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64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37882" y="334850"/>
            <a:ext cx="8319751" cy="6246253"/>
          </a:xfrm>
          <a:prstGeom prst="rect">
            <a:avLst/>
          </a:prstGeom>
          <a:gradFill rotWithShape="0">
            <a:gsLst>
              <a:gs pos="0">
                <a:srgbClr val="92D050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280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 2" panose="05020102010507070707" pitchFamily="18" charset="2"/>
              <a:buNone/>
            </a:pPr>
            <a:endParaRPr lang="en-US" sz="1800" b="1" dirty="0" smtClean="0">
              <a:solidFill>
                <a:schemeClr val="accent1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sz="1800" b="1" dirty="0" err="1" smtClean="0">
                <a:solidFill>
                  <a:schemeClr val="accent1"/>
                </a:solidFill>
              </a:rPr>
              <a:t>Contoh-contoh</a:t>
            </a:r>
            <a:r>
              <a:rPr lang="en-US" sz="1800" b="1" dirty="0" smtClean="0">
                <a:solidFill>
                  <a:schemeClr val="accent1"/>
                </a:solidFill>
              </a:rPr>
              <a:t> </a:t>
            </a:r>
            <a:r>
              <a:rPr lang="en-US" sz="1800" b="1" dirty="0" err="1" smtClean="0">
                <a:solidFill>
                  <a:schemeClr val="accent1"/>
                </a:solidFill>
              </a:rPr>
              <a:t>Kelompok</a:t>
            </a:r>
            <a:r>
              <a:rPr lang="en-US" sz="1800" b="1" dirty="0" smtClean="0">
                <a:solidFill>
                  <a:schemeClr val="accent1"/>
                </a:solidFill>
              </a:rPr>
              <a:t> </a:t>
            </a:r>
            <a:r>
              <a:rPr lang="en-US" sz="1800" b="1" dirty="0" err="1" smtClean="0">
                <a:solidFill>
                  <a:schemeClr val="accent1"/>
                </a:solidFill>
              </a:rPr>
              <a:t>Senyawa</a:t>
            </a:r>
            <a:r>
              <a:rPr lang="en-US" sz="1800" b="1" dirty="0" smtClean="0">
                <a:solidFill>
                  <a:schemeClr val="accent1"/>
                </a:solidFill>
              </a:rPr>
              <a:t> Kimia </a:t>
            </a:r>
            <a:r>
              <a:rPr lang="en-US" sz="1800" b="1" dirty="0" err="1" smtClean="0">
                <a:solidFill>
                  <a:schemeClr val="accent1"/>
                </a:solidFill>
              </a:rPr>
              <a:t>Lainnya</a:t>
            </a:r>
            <a:endParaRPr lang="en-US" sz="1800" b="1" dirty="0" smtClean="0">
              <a:solidFill>
                <a:schemeClr val="accent1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sz="1800" b="1" dirty="0" smtClean="0">
                <a:solidFill>
                  <a:schemeClr val="accent1"/>
                </a:solidFill>
              </a:rPr>
              <a:t>___________________________________________________________</a:t>
            </a:r>
          </a:p>
          <a:p>
            <a:pPr>
              <a:buFont typeface="Wingdings 2" panose="05020102010507070707" pitchFamily="18" charset="2"/>
              <a:buNone/>
            </a:pPr>
            <a:endParaRPr lang="en-US" sz="1800" b="1" dirty="0">
              <a:solidFill>
                <a:schemeClr val="accent1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endParaRPr lang="en-US" sz="1800" b="1" dirty="0" smtClean="0">
              <a:solidFill>
                <a:schemeClr val="accent1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sz="1600" dirty="0" smtClean="0">
                <a:solidFill>
                  <a:schemeClr val="accent1"/>
                </a:solidFill>
              </a:rPr>
              <a:t> </a:t>
            </a:r>
            <a:endParaRPr lang="en-US" sz="1800" dirty="0"/>
          </a:p>
          <a:p>
            <a:pPr>
              <a:buFont typeface="Wingdings 2" panose="05020102010507070707" pitchFamily="18" charset="2"/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				</a:t>
            </a: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2" descr="H:\tabel2 dari e-mail adam\OH1-9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893" y="1596979"/>
            <a:ext cx="5491794" cy="4074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91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92561" y="465738"/>
            <a:ext cx="7965072" cy="6115365"/>
          </a:xfrm>
          <a:prstGeom prst="rect">
            <a:avLst/>
          </a:prstGeom>
          <a:gradFill rotWithShape="0">
            <a:gsLst>
              <a:gs pos="0">
                <a:srgbClr val="92D050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280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 2" panose="05020102010507070707" pitchFamily="18" charset="2"/>
              <a:buNone/>
            </a:pPr>
            <a:endParaRPr lang="en-US" sz="1800" b="1" dirty="0" smtClean="0">
              <a:solidFill>
                <a:schemeClr val="accent1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sz="1600" dirty="0" smtClean="0">
                <a:solidFill>
                  <a:schemeClr val="accent1"/>
                </a:solidFill>
              </a:rPr>
              <a:t> </a:t>
            </a:r>
            <a:endParaRPr lang="en-US" sz="1800" dirty="0"/>
          </a:p>
          <a:p>
            <a:pPr>
              <a:buFont typeface="Wingdings 2" panose="05020102010507070707" pitchFamily="18" charset="2"/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		</a:t>
            </a:r>
          </a:p>
          <a:p>
            <a:pPr>
              <a:buFont typeface="Wingdings 2" panose="05020102010507070707" pitchFamily="18" charset="2"/>
              <a:buNone/>
            </a:pPr>
            <a:endParaRPr lang="en-US" sz="1800" dirty="0">
              <a:solidFill>
                <a:schemeClr val="accent1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endParaRPr lang="en-US" sz="1800" dirty="0" smtClean="0">
              <a:solidFill>
                <a:schemeClr val="accent1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endParaRPr lang="en-US" sz="1800" dirty="0">
              <a:solidFill>
                <a:schemeClr val="accent1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endParaRPr lang="en-US" sz="1800" dirty="0" smtClean="0">
              <a:solidFill>
                <a:schemeClr val="accent1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endParaRPr lang="en-US" sz="1800" dirty="0">
              <a:solidFill>
                <a:schemeClr val="accent1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endParaRPr lang="en-US" sz="1800" dirty="0" smtClean="0">
              <a:solidFill>
                <a:schemeClr val="accent1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endParaRPr lang="en-US" sz="1800" dirty="0">
              <a:solidFill>
                <a:schemeClr val="accent1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endParaRPr lang="en-US" sz="1800" dirty="0" smtClean="0">
              <a:solidFill>
                <a:schemeClr val="accent1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		</a:t>
            </a: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4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4800" i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TERIMA KASIH……</a:t>
            </a:r>
            <a:endParaRPr lang="en-US" sz="4800" i="1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20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01448" y="502276"/>
            <a:ext cx="7965072" cy="6130343"/>
          </a:xfrm>
          <a:prstGeom prst="rect">
            <a:avLst/>
          </a:prstGeom>
          <a:gradFill rotWithShape="0">
            <a:gsLst>
              <a:gs pos="0">
                <a:srgbClr val="92D050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280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 2" panose="05020102010507070707" pitchFamily="18" charset="2"/>
              <a:buNone/>
            </a:pPr>
            <a:endParaRPr lang="en-US" sz="2000" dirty="0" smtClean="0"/>
          </a:p>
          <a:p>
            <a:pPr>
              <a:buFont typeface="Wingdings 2" panose="05020102010507070707" pitchFamily="18" charset="2"/>
              <a:buNone/>
            </a:pPr>
            <a:endParaRPr lang="en-US" sz="2000" dirty="0"/>
          </a:p>
          <a:p>
            <a:pPr>
              <a:buFont typeface="Wingdings 2" panose="05020102010507070707" pitchFamily="18" charset="2"/>
              <a:buNone/>
            </a:pPr>
            <a:endParaRPr lang="en-US" sz="2000" dirty="0" smtClean="0"/>
          </a:p>
          <a:p>
            <a:pPr>
              <a:buFont typeface="Wingdings 2" panose="05020102010507070707" pitchFamily="18" charset="2"/>
              <a:buNone/>
            </a:pPr>
            <a:endParaRPr lang="en-US" sz="2000" dirty="0"/>
          </a:p>
          <a:p>
            <a:pPr>
              <a:buFont typeface="Wingdings 2" panose="05020102010507070707" pitchFamily="18" charset="2"/>
              <a:buNone/>
            </a:pPr>
            <a:endParaRPr lang="en-US" sz="2000" dirty="0" smtClean="0"/>
          </a:p>
          <a:p>
            <a:pPr>
              <a:buFont typeface="Wingdings 2" panose="05020102010507070707" pitchFamily="18" charset="2"/>
              <a:buNone/>
            </a:pPr>
            <a:endParaRPr lang="en-US" sz="2000" dirty="0"/>
          </a:p>
          <a:p>
            <a:pPr>
              <a:buFont typeface="Wingdings 2" panose="05020102010507070707" pitchFamily="18" charset="2"/>
              <a:buNone/>
            </a:pPr>
            <a:endParaRPr lang="en-US" sz="2000" dirty="0" smtClean="0"/>
          </a:p>
          <a:p>
            <a:pPr>
              <a:buFont typeface="Wingdings 2" panose="05020102010507070707" pitchFamily="18" charset="2"/>
              <a:buNone/>
            </a:pPr>
            <a:endParaRPr lang="en-US" sz="2000" dirty="0"/>
          </a:p>
          <a:p>
            <a:pPr>
              <a:buFont typeface="Wingdings 2" panose="05020102010507070707" pitchFamily="18" charset="2"/>
              <a:buNone/>
            </a:pPr>
            <a:endParaRPr lang="en-US" sz="2000" dirty="0" smtClean="0"/>
          </a:p>
          <a:p>
            <a:pPr>
              <a:buFont typeface="Wingdings 2" panose="05020102010507070707" pitchFamily="18" charset="2"/>
              <a:buNone/>
            </a:pPr>
            <a:endParaRPr lang="en-US" sz="2000" dirty="0"/>
          </a:p>
          <a:p>
            <a:pPr>
              <a:buFont typeface="Wingdings 2" panose="05020102010507070707" pitchFamily="18" charset="2"/>
              <a:buNone/>
            </a:pPr>
            <a:endParaRPr lang="en-US" sz="2000" dirty="0" smtClean="0"/>
          </a:p>
          <a:p>
            <a:pPr>
              <a:buFont typeface="Wingdings 2" panose="05020102010507070707" pitchFamily="18" charset="2"/>
              <a:buNone/>
            </a:pPr>
            <a:endParaRPr lang="en-US" sz="2000" dirty="0"/>
          </a:p>
          <a:p>
            <a:pPr>
              <a:buFont typeface="Wingdings 2" panose="05020102010507070707" pitchFamily="18" charset="2"/>
              <a:buNone/>
            </a:pPr>
            <a:endParaRPr lang="en-US" sz="2000" dirty="0" smtClean="0"/>
          </a:p>
          <a:p>
            <a:pPr>
              <a:buFont typeface="Wingdings 2" panose="05020102010507070707" pitchFamily="18" charset="2"/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	</a:t>
            </a:r>
            <a:r>
              <a:rPr lang="en-US" sz="1800" dirty="0" smtClean="0">
                <a:solidFill>
                  <a:schemeClr val="accent1"/>
                </a:solidFill>
              </a:rPr>
              <a:t>LTS/HTS : Low/</a:t>
            </a:r>
            <a:r>
              <a:rPr lang="en-US" sz="1800" dirty="0" err="1" smtClean="0">
                <a:solidFill>
                  <a:schemeClr val="accent1"/>
                </a:solidFill>
              </a:rPr>
              <a:t>Hight</a:t>
            </a:r>
            <a:r>
              <a:rPr lang="en-US" sz="1800" dirty="0" smtClean="0">
                <a:solidFill>
                  <a:schemeClr val="accent1"/>
                </a:solidFill>
              </a:rPr>
              <a:t> Throughput </a:t>
            </a:r>
            <a:r>
              <a:rPr lang="en-US" sz="1800" dirty="0" err="1" smtClean="0">
                <a:solidFill>
                  <a:schemeClr val="accent1"/>
                </a:solidFill>
              </a:rPr>
              <a:t>Skrining</a:t>
            </a:r>
            <a:r>
              <a:rPr lang="en-US" sz="1800" dirty="0" smtClean="0">
                <a:solidFill>
                  <a:schemeClr val="accent1"/>
                </a:solidFill>
              </a:rPr>
              <a:t>. 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              </a:t>
            </a:r>
            <a:r>
              <a:rPr lang="en-US" sz="1800" dirty="0" err="1" smtClean="0">
                <a:solidFill>
                  <a:schemeClr val="accent1"/>
                </a:solidFill>
              </a:rPr>
              <a:t>Bioaktivitas</a:t>
            </a: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dibuktikan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</a:rPr>
              <a:t>berdasarkan</a:t>
            </a: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</a:rPr>
              <a:t>skrining</a:t>
            </a: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</a:rPr>
              <a:t>menggunakan</a:t>
            </a:r>
            <a:r>
              <a:rPr lang="en-US" sz="1800" dirty="0" smtClean="0">
                <a:solidFill>
                  <a:schemeClr val="accent1"/>
                </a:solidFill>
              </a:rPr>
              <a:t>  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smtClean="0">
                <a:solidFill>
                  <a:schemeClr val="accent1"/>
                </a:solidFill>
              </a:rPr>
              <a:t>             </a:t>
            </a:r>
            <a:r>
              <a:rPr lang="en-US" sz="1800" dirty="0" err="1" smtClean="0">
                <a:solidFill>
                  <a:schemeClr val="accent1"/>
                </a:solidFill>
              </a:rPr>
              <a:t>peralatan</a:t>
            </a:r>
            <a:r>
              <a:rPr lang="en-US" sz="1800" dirty="0" smtClean="0">
                <a:solidFill>
                  <a:schemeClr val="accent1"/>
                </a:solidFill>
              </a:rPr>
              <a:t> modern</a:t>
            </a:r>
            <a:endParaRPr lang="en-US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455314" y="1396601"/>
            <a:ext cx="6284889" cy="425003"/>
          </a:xfrm>
          <a:prstGeom prst="round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defTabSz="457207" fontAlgn="auto">
              <a:spcBef>
                <a:spcPts val="58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2"/>
              <a:buNone/>
              <a:defRPr/>
            </a:pPr>
            <a:endParaRPr lang="en-US" b="1" dirty="0">
              <a:solidFill>
                <a:schemeClr val="accent1"/>
              </a:solidFill>
            </a:endParaRPr>
          </a:p>
          <a:p>
            <a:pPr marL="514350" indent="-514350" algn="just" defTabSz="457207" fontAlgn="auto">
              <a:spcBef>
                <a:spcPts val="58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2"/>
              <a:buNone/>
              <a:defRPr/>
            </a:pPr>
            <a:r>
              <a:rPr lang="en-US" dirty="0">
                <a:solidFill>
                  <a:schemeClr val="accent1"/>
                </a:solidFill>
              </a:rPr>
              <a:t>	</a:t>
            </a:r>
            <a:endParaRPr lang="en-US" dirty="0" smtClean="0">
              <a:solidFill>
                <a:schemeClr val="accent1"/>
              </a:solidFill>
            </a:endParaRPr>
          </a:p>
          <a:p>
            <a:pPr marL="514350" indent="-514350" algn="just" defTabSz="457207" fontAlgn="auto">
              <a:spcBef>
                <a:spcPts val="58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2"/>
              <a:buNone/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 marL="514350" indent="-514350" algn="just" defTabSz="457207" fontAlgn="auto">
              <a:spcBef>
                <a:spcPts val="58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2"/>
              <a:buNone/>
              <a:defRPr/>
            </a:pPr>
            <a:r>
              <a:rPr lang="en-US" sz="2000" b="1" dirty="0">
                <a:solidFill>
                  <a:schemeClr val="accent1"/>
                </a:solidFill>
              </a:rPr>
              <a:t>PENDEKATAN PENEMUAN SENYAWA AKTIF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</a:p>
          <a:p>
            <a:pPr marL="514350" indent="-514350" algn="just" defTabSz="457207" fontAlgn="auto">
              <a:spcBef>
                <a:spcPts val="58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2"/>
              <a:buNone/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marL="514350" indent="-514350" algn="just" defTabSz="457207" fontAlgn="auto">
              <a:spcBef>
                <a:spcPts val="58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2"/>
              <a:buNone/>
              <a:defRPr/>
            </a:pPr>
            <a:r>
              <a:rPr lang="en-US" dirty="0" smtClean="0">
                <a:solidFill>
                  <a:schemeClr val="accent1"/>
                </a:solidFill>
              </a:rPr>
              <a:t>1.Etnobotani</a:t>
            </a:r>
          </a:p>
          <a:p>
            <a:pPr marL="285750" indent="-285750" algn="just" defTabSz="457207" fontAlgn="auto">
              <a:spcBef>
                <a:spcPts val="58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dirty="0" err="1" smtClean="0">
                <a:solidFill>
                  <a:schemeClr val="accent1"/>
                </a:solidFill>
              </a:rPr>
              <a:t>Pengetahuan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tentang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penggunaan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tumbuhan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tertentu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oleh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penduduk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diarahkan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untuk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pencarian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induk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obat</a:t>
            </a:r>
            <a:r>
              <a:rPr lang="en-US" dirty="0">
                <a:solidFill>
                  <a:schemeClr val="accent1"/>
                </a:solidFill>
              </a:rPr>
              <a:t>. </a:t>
            </a:r>
            <a:endParaRPr lang="en-US" dirty="0" smtClean="0">
              <a:solidFill>
                <a:schemeClr val="accent1"/>
              </a:solidFill>
            </a:endParaRPr>
          </a:p>
          <a:p>
            <a:pPr marL="285750" indent="-285750" algn="just" defTabSz="457207" fontAlgn="auto">
              <a:spcBef>
                <a:spcPts val="58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 marL="514350" indent="-514350" algn="just" defTabSz="457207" fontAlgn="auto">
              <a:spcBef>
                <a:spcPts val="58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2"/>
              <a:buNone/>
              <a:defRPr/>
            </a:pPr>
            <a:r>
              <a:rPr lang="en-US" dirty="0">
                <a:solidFill>
                  <a:schemeClr val="accent1"/>
                </a:solidFill>
              </a:rPr>
              <a:t>	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514350" indent="-514350" algn="just" defTabSz="457207" fontAlgn="auto">
              <a:spcBef>
                <a:spcPts val="58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2"/>
              <a:buNone/>
              <a:defRPr/>
            </a:pPr>
            <a:endParaRPr lang="en-US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55313" y="2738688"/>
            <a:ext cx="6297769" cy="365120"/>
          </a:xfrm>
          <a:prstGeom prst="round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defTabSz="457207" fontAlgn="auto">
              <a:spcBef>
                <a:spcPts val="58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2"/>
              <a:buNone/>
              <a:defRPr/>
            </a:pPr>
            <a:endParaRPr lang="en-US" b="1" dirty="0" smtClean="0">
              <a:solidFill>
                <a:schemeClr val="accent1"/>
              </a:solidFill>
            </a:endParaRPr>
          </a:p>
          <a:p>
            <a:pPr marL="514350" indent="-514350" defTabSz="457207" fontAlgn="auto">
              <a:spcBef>
                <a:spcPts val="58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2"/>
              <a:buNone/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marL="514350" indent="-514350" defTabSz="457207" fontAlgn="auto">
              <a:spcBef>
                <a:spcPts val="58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2"/>
              <a:buNone/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marL="514350" indent="-514350" defTabSz="457207" fontAlgn="auto">
              <a:spcBef>
                <a:spcPts val="58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2"/>
              <a:buNone/>
              <a:defRPr/>
            </a:pPr>
            <a:r>
              <a:rPr lang="en-US" dirty="0" smtClean="0">
                <a:solidFill>
                  <a:schemeClr val="accent1"/>
                </a:solidFill>
              </a:rPr>
              <a:t>2.Kemotaksonomi</a:t>
            </a:r>
          </a:p>
          <a:p>
            <a:pPr marL="285750" indent="-285750" algn="just" defTabSz="457207" fontAlgn="auto">
              <a:spcBef>
                <a:spcPts val="58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dirty="0" err="1" smtClean="0">
                <a:solidFill>
                  <a:schemeClr val="accent1"/>
                </a:solidFill>
              </a:rPr>
              <a:t>Tumbuhan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sejenis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mengandung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kandungan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senyawa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aktif</a:t>
            </a:r>
            <a:r>
              <a:rPr lang="en-US" dirty="0" smtClean="0">
                <a:solidFill>
                  <a:schemeClr val="accent1"/>
                </a:solidFill>
              </a:rPr>
              <a:t> yang </a:t>
            </a:r>
            <a:r>
              <a:rPr lang="en-US" dirty="0" err="1" smtClean="0">
                <a:solidFill>
                  <a:schemeClr val="accent1"/>
                </a:solidFill>
              </a:rPr>
              <a:t>sama</a:t>
            </a:r>
            <a:r>
              <a:rPr lang="en-US" dirty="0" smtClean="0">
                <a:solidFill>
                  <a:schemeClr val="accent1"/>
                </a:solidFill>
              </a:rPr>
              <a:t>. 	</a:t>
            </a:r>
            <a:endParaRPr lang="en-US" dirty="0" smtClean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514350" indent="-514350" algn="just" defTabSz="457207" fontAlgn="auto">
              <a:spcBef>
                <a:spcPts val="58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2"/>
              <a:buNone/>
              <a:defRPr/>
            </a:pPr>
            <a:endParaRPr lang="en-US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93945" y="4020892"/>
            <a:ext cx="6246258" cy="422319"/>
          </a:xfrm>
          <a:prstGeom prst="round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defTabSz="457207" fontAlgn="auto">
              <a:spcBef>
                <a:spcPts val="58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2"/>
              <a:buNone/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marL="514350" indent="-514350" defTabSz="457207" fontAlgn="auto">
              <a:spcBef>
                <a:spcPts val="58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2"/>
              <a:buNone/>
              <a:defRPr/>
            </a:pPr>
            <a:r>
              <a:rPr lang="en-US" dirty="0" smtClean="0">
                <a:solidFill>
                  <a:schemeClr val="accent1"/>
                </a:solidFill>
              </a:rPr>
              <a:t>3. </a:t>
            </a:r>
            <a:r>
              <a:rPr lang="en-US" dirty="0" err="1" smtClean="0">
                <a:solidFill>
                  <a:schemeClr val="accent1"/>
                </a:solidFill>
              </a:rPr>
              <a:t>Acak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atau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coba-coba</a:t>
            </a:r>
            <a:endParaRPr lang="en-US" dirty="0" smtClean="0">
              <a:solidFill>
                <a:schemeClr val="accent1"/>
              </a:solidFill>
            </a:endParaRPr>
          </a:p>
          <a:p>
            <a:pPr marL="285750" indent="-285750" algn="just" defTabSz="457207" fontAlgn="auto">
              <a:spcBef>
                <a:spcPts val="58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	</a:t>
            </a:r>
            <a:endParaRPr lang="en-US" dirty="0">
              <a:ln w="0"/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493946" y="5099833"/>
            <a:ext cx="6246258" cy="360809"/>
          </a:xfrm>
          <a:prstGeom prst="round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defTabSz="457207" fontAlgn="auto">
              <a:spcBef>
                <a:spcPts val="58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2"/>
              <a:buNone/>
              <a:defRPr/>
            </a:pPr>
            <a:r>
              <a:rPr lang="en-US" dirty="0" smtClean="0">
                <a:solidFill>
                  <a:schemeClr val="accent1"/>
                </a:solidFill>
              </a:rPr>
              <a:t>4. </a:t>
            </a:r>
            <a:r>
              <a:rPr lang="en-US" dirty="0" err="1" smtClean="0">
                <a:solidFill>
                  <a:schemeClr val="accent1"/>
                </a:solidFill>
              </a:rPr>
              <a:t>Berbasis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informasi</a:t>
            </a:r>
            <a:endParaRPr lang="en-US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63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01448" y="540913"/>
            <a:ext cx="7965072" cy="5962918"/>
          </a:xfrm>
          <a:prstGeom prst="rect">
            <a:avLst/>
          </a:prstGeom>
          <a:gradFill rotWithShape="0">
            <a:gsLst>
              <a:gs pos="0">
                <a:srgbClr val="92D050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280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 2" panose="05020102010507070707" pitchFamily="18" charset="2"/>
              <a:buNone/>
            </a:pPr>
            <a:endParaRPr lang="en-US" sz="2000" b="1" dirty="0" smtClean="0">
              <a:solidFill>
                <a:schemeClr val="accent1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PENDEKATAN PENEMUAN SENYAWA AKTIF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2000" dirty="0" smtClean="0">
                <a:solidFill>
                  <a:schemeClr val="accent1"/>
                </a:solidFill>
              </a:rPr>
              <a:t>_______________________________________________________</a:t>
            </a:r>
          </a:p>
          <a:p>
            <a:pPr defTabSz="457207" fontAlgn="auto">
              <a:spcBef>
                <a:spcPts val="58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1800" b="1" dirty="0" err="1" smtClean="0">
                <a:solidFill>
                  <a:schemeClr val="accent1"/>
                </a:solidFill>
              </a:rPr>
              <a:t>Contoh</a:t>
            </a:r>
            <a:r>
              <a:rPr lang="en-US" sz="1800" b="1" dirty="0" smtClean="0">
                <a:solidFill>
                  <a:schemeClr val="accent1"/>
                </a:solidFill>
              </a:rPr>
              <a:t> </a:t>
            </a:r>
            <a:r>
              <a:rPr lang="en-US" sz="1800" b="1" dirty="0" err="1">
                <a:solidFill>
                  <a:schemeClr val="accent1"/>
                </a:solidFill>
              </a:rPr>
              <a:t>E</a:t>
            </a:r>
            <a:r>
              <a:rPr lang="en-US" sz="1800" b="1" dirty="0" err="1" smtClean="0">
                <a:solidFill>
                  <a:schemeClr val="accent1"/>
                </a:solidFill>
              </a:rPr>
              <a:t>tnobotani</a:t>
            </a:r>
            <a:endParaRPr lang="en-US" sz="1800" b="1" dirty="0">
              <a:solidFill>
                <a:schemeClr val="accent1"/>
              </a:solidFill>
            </a:endParaRPr>
          </a:p>
          <a:p>
            <a:pPr marL="514350" indent="-514350" algn="just" defTabSz="457207" fontAlgn="auto">
              <a:spcBef>
                <a:spcPts val="58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2"/>
              <a:buNone/>
              <a:defRPr/>
            </a:pPr>
            <a:r>
              <a:rPr lang="en-US" sz="1800" dirty="0">
                <a:solidFill>
                  <a:schemeClr val="accent1"/>
                </a:solidFill>
              </a:rPr>
              <a:t>	</a:t>
            </a: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Contoh</a:t>
            </a:r>
            <a:r>
              <a:rPr lang="en-US" sz="1800" dirty="0">
                <a:solidFill>
                  <a:schemeClr val="accent1"/>
                </a:solidFill>
              </a:rPr>
              <a:t> : </a:t>
            </a:r>
            <a:r>
              <a:rPr lang="en-US" sz="1800" dirty="0" err="1">
                <a:solidFill>
                  <a:schemeClr val="accent1"/>
                </a:solidFill>
              </a:rPr>
              <a:t>racun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kurare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dari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tanaman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i="1" dirty="0" err="1">
                <a:solidFill>
                  <a:schemeClr val="accent1"/>
                </a:solidFill>
              </a:rPr>
              <a:t>Chondrodendron</a:t>
            </a:r>
            <a:r>
              <a:rPr lang="en-US" sz="1800" i="1" dirty="0">
                <a:solidFill>
                  <a:schemeClr val="accent1"/>
                </a:solidFill>
              </a:rPr>
              <a:t> </a:t>
            </a:r>
            <a:r>
              <a:rPr lang="en-US" sz="1800" i="1" dirty="0" err="1">
                <a:solidFill>
                  <a:schemeClr val="accent1"/>
                </a:solidFill>
              </a:rPr>
              <a:t>tomentosum</a:t>
            </a:r>
            <a:r>
              <a:rPr lang="en-US" sz="1800" i="1" dirty="0">
                <a:solidFill>
                  <a:schemeClr val="accent1"/>
                </a:solidFill>
              </a:rPr>
              <a:t> 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dasar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penemuan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tubokurarin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untuk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relaksan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otot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dalam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</a:rPr>
              <a:t>pembedahan</a:t>
            </a:r>
            <a:r>
              <a:rPr lang="en-US" sz="1800" dirty="0" smtClean="0">
                <a:solidFill>
                  <a:schemeClr val="accent1"/>
                </a:solidFill>
              </a:rPr>
              <a:t>.</a:t>
            </a:r>
          </a:p>
          <a:p>
            <a:pPr marL="514350" indent="-514350" algn="just" defTabSz="457207" fontAlgn="auto">
              <a:spcBef>
                <a:spcPts val="58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2"/>
              <a:buNone/>
              <a:defRPr/>
            </a:pPr>
            <a:r>
              <a:rPr lang="en-US" sz="1800" dirty="0" smtClean="0">
                <a:solidFill>
                  <a:schemeClr val="accent1"/>
                </a:solidFill>
              </a:rPr>
              <a:t>_____________________________________________________________</a:t>
            </a:r>
            <a:endParaRPr lang="en-US" sz="1800" dirty="0">
              <a:solidFill>
                <a:schemeClr val="accent1"/>
              </a:solidFill>
            </a:endParaRPr>
          </a:p>
          <a:p>
            <a:pPr defTabSz="457207" fontAlgn="auto">
              <a:spcBef>
                <a:spcPts val="58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1800" b="1" dirty="0" err="1" smtClean="0">
                <a:solidFill>
                  <a:schemeClr val="accent1"/>
                </a:solidFill>
              </a:rPr>
              <a:t>Contoh</a:t>
            </a:r>
            <a:r>
              <a:rPr lang="en-US" sz="1800" dirty="0" smtClean="0">
                <a:solidFill>
                  <a:schemeClr val="accent1"/>
                </a:solidFill>
              </a:rPr>
              <a:t>  </a:t>
            </a:r>
            <a:r>
              <a:rPr lang="en-US" sz="1800" b="1" dirty="0" err="1">
                <a:solidFill>
                  <a:schemeClr val="accent1"/>
                </a:solidFill>
              </a:rPr>
              <a:t>Kemotaksonomi</a:t>
            </a:r>
            <a:endParaRPr lang="en-US" sz="1800" b="1" dirty="0">
              <a:solidFill>
                <a:schemeClr val="accent1"/>
              </a:solidFill>
            </a:endParaRPr>
          </a:p>
          <a:p>
            <a:pPr marL="514350" indent="-514350" algn="just" defTabSz="457207" fontAlgn="auto">
              <a:spcBef>
                <a:spcPts val="58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2"/>
              <a:buNone/>
              <a:defRPr/>
            </a:pPr>
            <a:r>
              <a:rPr lang="en-US" sz="1800" dirty="0">
                <a:solidFill>
                  <a:schemeClr val="accent1"/>
                </a:solidFill>
              </a:rPr>
              <a:t>	</a:t>
            </a:r>
            <a:r>
              <a:rPr lang="en-US" sz="1800" dirty="0" err="1">
                <a:solidFill>
                  <a:schemeClr val="accent1"/>
                </a:solidFill>
              </a:rPr>
              <a:t>Tumbuhan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sejenis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mengandung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kandungan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senyawa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aktif</a:t>
            </a:r>
            <a:r>
              <a:rPr lang="en-US" sz="1800" dirty="0">
                <a:solidFill>
                  <a:schemeClr val="accent1"/>
                </a:solidFill>
              </a:rPr>
              <a:t> yang </a:t>
            </a:r>
            <a:r>
              <a:rPr lang="en-US" sz="1800" dirty="0" err="1">
                <a:solidFill>
                  <a:schemeClr val="accent1"/>
                </a:solidFill>
              </a:rPr>
              <a:t>sama</a:t>
            </a:r>
            <a:r>
              <a:rPr lang="en-US" sz="1800" dirty="0">
                <a:solidFill>
                  <a:schemeClr val="accent1"/>
                </a:solidFill>
              </a:rPr>
              <a:t>. </a:t>
            </a:r>
            <a:r>
              <a:rPr lang="en-US" sz="1800" dirty="0" err="1">
                <a:solidFill>
                  <a:schemeClr val="accent1"/>
                </a:solidFill>
              </a:rPr>
              <a:t>Contoh</a:t>
            </a:r>
            <a:r>
              <a:rPr lang="en-US" sz="1800" dirty="0">
                <a:solidFill>
                  <a:schemeClr val="accent1"/>
                </a:solidFill>
              </a:rPr>
              <a:t> : family </a:t>
            </a:r>
            <a:r>
              <a:rPr lang="en-US" sz="1800" dirty="0" err="1">
                <a:solidFill>
                  <a:schemeClr val="accent1"/>
                </a:solidFill>
              </a:rPr>
              <a:t>Solanaceae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menghasilkan</a:t>
            </a:r>
            <a:r>
              <a:rPr lang="en-US" sz="1800" dirty="0">
                <a:solidFill>
                  <a:schemeClr val="accent1"/>
                </a:solidFill>
              </a:rPr>
              <a:t> alkaloid </a:t>
            </a:r>
            <a:r>
              <a:rPr lang="en-US" sz="1800" dirty="0" err="1">
                <a:solidFill>
                  <a:schemeClr val="accent1"/>
                </a:solidFill>
              </a:rPr>
              <a:t>tropan</a:t>
            </a:r>
            <a:r>
              <a:rPr lang="en-US" sz="1800" dirty="0">
                <a:solidFill>
                  <a:schemeClr val="accent1"/>
                </a:solidFill>
              </a:rPr>
              <a:t>, </a:t>
            </a:r>
            <a:r>
              <a:rPr lang="en-US" sz="1800" dirty="0" err="1">
                <a:solidFill>
                  <a:schemeClr val="accent1"/>
                </a:solidFill>
              </a:rPr>
              <a:t>Atropa</a:t>
            </a:r>
            <a:r>
              <a:rPr lang="en-US" sz="1800" dirty="0">
                <a:solidFill>
                  <a:schemeClr val="accent1"/>
                </a:solidFill>
              </a:rPr>
              <a:t> Bella </a:t>
            </a:r>
            <a:r>
              <a:rPr lang="en-US" sz="1800" dirty="0" err="1">
                <a:solidFill>
                  <a:schemeClr val="accent1"/>
                </a:solidFill>
              </a:rPr>
              <a:t>dan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Datura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stramonium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mengandung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senyawa</a:t>
            </a:r>
            <a:r>
              <a:rPr lang="en-US" sz="1800" dirty="0">
                <a:solidFill>
                  <a:schemeClr val="accent1"/>
                </a:solidFill>
              </a:rPr>
              <a:t>  </a:t>
            </a:r>
            <a:r>
              <a:rPr lang="en-US" sz="1800" dirty="0" err="1">
                <a:solidFill>
                  <a:schemeClr val="accent1"/>
                </a:solidFill>
              </a:rPr>
              <a:t>hiosiamin</a:t>
            </a:r>
            <a:r>
              <a:rPr lang="en-US" sz="1800" dirty="0">
                <a:solidFill>
                  <a:schemeClr val="accent1"/>
                </a:solidFill>
              </a:rPr>
              <a:t> yang </a:t>
            </a:r>
            <a:r>
              <a:rPr lang="en-US" sz="1800" dirty="0" err="1">
                <a:solidFill>
                  <a:schemeClr val="accent1"/>
                </a:solidFill>
              </a:rPr>
              <a:t>merupakan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relaksan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otot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polos</a:t>
            </a:r>
            <a:r>
              <a:rPr lang="en-US" sz="1800" dirty="0" smtClean="0">
                <a:solidFill>
                  <a:schemeClr val="accent1"/>
                </a:solidFill>
              </a:rPr>
              <a:t>.</a:t>
            </a:r>
          </a:p>
          <a:p>
            <a:pPr marL="514350" indent="-514350" algn="just" defTabSz="457207" fontAlgn="auto">
              <a:spcBef>
                <a:spcPts val="58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2"/>
              <a:buNone/>
              <a:defRPr/>
            </a:pPr>
            <a:r>
              <a:rPr lang="en-US" sz="1800" dirty="0" smtClean="0">
                <a:solidFill>
                  <a:schemeClr val="accent1"/>
                </a:solidFill>
              </a:rPr>
              <a:t>_____________________________________________________________</a:t>
            </a:r>
            <a:endParaRPr lang="en-US" sz="1800" b="1" dirty="0">
              <a:solidFill>
                <a:schemeClr val="accent1"/>
              </a:solidFill>
            </a:endParaRPr>
          </a:p>
          <a:p>
            <a:pPr defTabSz="457207" fontAlgn="auto">
              <a:spcBef>
                <a:spcPts val="58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1800" b="1" dirty="0" err="1" smtClean="0">
                <a:solidFill>
                  <a:schemeClr val="accent1"/>
                </a:solidFill>
              </a:rPr>
              <a:t>Contoh</a:t>
            </a:r>
            <a:r>
              <a:rPr lang="en-US" sz="1800" b="1" dirty="0" smtClean="0">
                <a:solidFill>
                  <a:schemeClr val="accent1"/>
                </a:solidFill>
              </a:rPr>
              <a:t> </a:t>
            </a:r>
            <a:r>
              <a:rPr lang="en-US" sz="1800" b="1" dirty="0" err="1" smtClean="0">
                <a:solidFill>
                  <a:schemeClr val="accent1"/>
                </a:solidFill>
              </a:rPr>
              <a:t>Berbasis</a:t>
            </a:r>
            <a:r>
              <a:rPr lang="en-US" sz="1800" b="1" dirty="0" smtClean="0">
                <a:solidFill>
                  <a:schemeClr val="accent1"/>
                </a:solidFill>
              </a:rPr>
              <a:t>  </a:t>
            </a:r>
            <a:r>
              <a:rPr lang="en-US" sz="1800" b="1" dirty="0" err="1">
                <a:solidFill>
                  <a:schemeClr val="accent1"/>
                </a:solidFill>
              </a:rPr>
              <a:t>informasi</a:t>
            </a:r>
            <a:endParaRPr lang="en-US" sz="1800" b="1" dirty="0">
              <a:solidFill>
                <a:schemeClr val="accent1"/>
              </a:solidFill>
            </a:endParaRPr>
          </a:p>
          <a:p>
            <a:pPr marL="514350" indent="-514350" algn="just" defTabSz="457207" fontAlgn="auto">
              <a:spcBef>
                <a:spcPts val="58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2"/>
              <a:buNone/>
              <a:defRPr/>
            </a:pPr>
            <a:r>
              <a:rPr lang="en-US" sz="1800" dirty="0">
                <a:solidFill>
                  <a:schemeClr val="accent1"/>
                </a:solidFill>
              </a:rPr>
              <a:t>	</a:t>
            </a:r>
            <a:r>
              <a:rPr lang="en-US" sz="1800" dirty="0" err="1" smtClean="0">
                <a:solidFill>
                  <a:schemeClr val="accent1"/>
                </a:solidFill>
              </a:rPr>
              <a:t>Bioaktivitas</a:t>
            </a: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dibuktikan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berdasarkan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skrining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</a:rPr>
              <a:t>berbagi</a:t>
            </a: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</a:rPr>
              <a:t>jenis</a:t>
            </a: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</a:rPr>
              <a:t>esktrak</a:t>
            </a:r>
            <a:r>
              <a:rPr lang="en-US" sz="1800" dirty="0" smtClean="0">
                <a:solidFill>
                  <a:schemeClr val="accent1"/>
                </a:solidFill>
              </a:rPr>
              <a:t>. </a:t>
            </a:r>
            <a:r>
              <a:rPr lang="en-US" sz="1800" i="1" dirty="0" err="1" smtClean="0">
                <a:solidFill>
                  <a:schemeClr val="accent1"/>
                </a:solidFill>
              </a:rPr>
              <a:t>Taxus</a:t>
            </a:r>
            <a:r>
              <a:rPr lang="en-US" sz="1800" i="1" dirty="0" smtClean="0">
                <a:solidFill>
                  <a:schemeClr val="accent1"/>
                </a:solidFill>
              </a:rPr>
              <a:t> </a:t>
            </a:r>
            <a:r>
              <a:rPr lang="en-US" sz="1800" i="1" dirty="0" err="1">
                <a:solidFill>
                  <a:schemeClr val="accent1"/>
                </a:solidFill>
              </a:rPr>
              <a:t>baccata</a:t>
            </a:r>
            <a:r>
              <a:rPr lang="en-US" sz="1800" i="1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berkerabat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dengan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i="1" dirty="0" err="1">
                <a:solidFill>
                  <a:schemeClr val="accent1"/>
                </a:solidFill>
              </a:rPr>
              <a:t>Taxus</a:t>
            </a:r>
            <a:r>
              <a:rPr lang="en-US" sz="1800" i="1" dirty="0">
                <a:solidFill>
                  <a:schemeClr val="accent1"/>
                </a:solidFill>
              </a:rPr>
              <a:t> </a:t>
            </a:r>
            <a:r>
              <a:rPr lang="en-US" sz="1800" i="1" dirty="0" err="1">
                <a:solidFill>
                  <a:schemeClr val="accent1"/>
                </a:solidFill>
              </a:rPr>
              <a:t>brevolia</a:t>
            </a:r>
            <a:r>
              <a:rPr lang="en-US" sz="1800" i="1" dirty="0">
                <a:solidFill>
                  <a:schemeClr val="accent1"/>
                </a:solidFill>
              </a:rPr>
              <a:t> </a:t>
            </a:r>
            <a:r>
              <a:rPr lang="en-US" sz="1800" dirty="0">
                <a:solidFill>
                  <a:schemeClr val="accent1"/>
                </a:solidFill>
              </a:rPr>
              <a:t>yang </a:t>
            </a:r>
            <a:r>
              <a:rPr lang="en-US" sz="1800" dirty="0" err="1">
                <a:solidFill>
                  <a:schemeClr val="accent1"/>
                </a:solidFill>
              </a:rPr>
              <a:t>mengahsilkan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paklitaksel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sebagai</a:t>
            </a:r>
            <a:r>
              <a:rPr lang="en-US" sz="1800" dirty="0">
                <a:solidFill>
                  <a:schemeClr val="accent1"/>
                </a:solidFill>
              </a:rPr>
              <a:t> anti tumor</a:t>
            </a:r>
            <a:r>
              <a:rPr lang="en-US" sz="1800" dirty="0" smtClean="0">
                <a:solidFill>
                  <a:schemeClr val="accent1"/>
                </a:solidFill>
              </a:rPr>
              <a:t>.</a:t>
            </a:r>
          </a:p>
          <a:p>
            <a:pPr marL="514350" indent="-514350" algn="just" defTabSz="457207" fontAlgn="auto">
              <a:spcBef>
                <a:spcPts val="58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2"/>
              <a:buNone/>
              <a:defRPr/>
            </a:pPr>
            <a:r>
              <a:rPr lang="en-US" sz="1800" dirty="0" smtClean="0">
                <a:solidFill>
                  <a:schemeClr val="accent1"/>
                </a:solidFill>
              </a:rPr>
              <a:t>______________________________________________________________</a:t>
            </a:r>
            <a:endParaRPr lang="en-US" sz="1800" dirty="0">
              <a:solidFill>
                <a:schemeClr val="accent1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endParaRPr lang="en-US" sz="2000" dirty="0">
              <a:solidFill>
                <a:schemeClr val="accent1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endParaRPr lang="en-US" sz="2000" dirty="0">
              <a:solidFill>
                <a:schemeClr val="accent1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sz="2000" dirty="0" smtClean="0">
                <a:solidFill>
                  <a:schemeClr val="accent1"/>
                </a:solidFill>
              </a:rPr>
              <a:t>					</a:t>
            </a: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66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75690" y="759855"/>
            <a:ext cx="8107701" cy="5580892"/>
          </a:xfrm>
          <a:prstGeom prst="rect">
            <a:avLst/>
          </a:prstGeom>
          <a:gradFill rotWithShape="0">
            <a:gsLst>
              <a:gs pos="0">
                <a:srgbClr val="92D050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280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 2" panose="05020102010507070707" pitchFamily="18" charset="2"/>
              <a:buNone/>
            </a:pPr>
            <a:endParaRPr lang="en-US" sz="2000" dirty="0" smtClean="0">
              <a:solidFill>
                <a:schemeClr val="accent1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KONSEP FARMAKOLOGI HERBAL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2000" dirty="0">
                <a:solidFill>
                  <a:schemeClr val="accent1"/>
                </a:solidFill>
              </a:rPr>
              <a:t>	</a:t>
            </a:r>
            <a:r>
              <a:rPr lang="en-US" sz="2000" dirty="0" smtClean="0">
                <a:solidFill>
                  <a:schemeClr val="accent1"/>
                </a:solidFill>
              </a:rPr>
              <a:t>______________________________________________________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2000" dirty="0" smtClean="0">
                <a:solidFill>
                  <a:schemeClr val="accent1"/>
                </a:solidFill>
              </a:rPr>
              <a:t>                              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2000" dirty="0">
                <a:solidFill>
                  <a:schemeClr val="accent1"/>
                </a:solidFill>
              </a:rPr>
              <a:t>	</a:t>
            </a:r>
            <a:r>
              <a:rPr lang="en-US" sz="2000" dirty="0" smtClean="0">
                <a:solidFill>
                  <a:schemeClr val="accent1"/>
                </a:solidFill>
              </a:rPr>
              <a:t>	                              </a:t>
            </a:r>
            <a:r>
              <a:rPr lang="en-US" sz="2000" b="1" dirty="0" smtClean="0">
                <a:solidFill>
                  <a:schemeClr val="accent1"/>
                </a:solidFill>
              </a:rPr>
              <a:t>S I  N E R G I</a:t>
            </a:r>
            <a:endParaRPr lang="en-US" sz="2000" b="1" dirty="0">
              <a:solidFill>
                <a:schemeClr val="accent1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endParaRPr lang="en-US" sz="2000" dirty="0" smtClean="0">
              <a:solidFill>
                <a:schemeClr val="accent1"/>
              </a:solidFill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000" dirty="0" err="1" smtClean="0">
                <a:solidFill>
                  <a:schemeClr val="accent1"/>
                </a:solidFill>
              </a:rPr>
              <a:t>Kompleksitas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</a:rPr>
              <a:t>kimia</a:t>
            </a:r>
            <a:r>
              <a:rPr lang="en-US" sz="2000" dirty="0" smtClean="0">
                <a:solidFill>
                  <a:schemeClr val="accent1"/>
                </a:solidFill>
              </a:rPr>
              <a:t>.</a:t>
            </a:r>
            <a:endParaRPr lang="en-US" sz="2000" dirty="0">
              <a:solidFill>
                <a:schemeClr val="accent1"/>
              </a:solidFill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000" dirty="0" err="1" smtClean="0">
                <a:solidFill>
                  <a:schemeClr val="accent1"/>
                </a:solidFill>
              </a:rPr>
              <a:t>Peningkatan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</a:rPr>
              <a:t>kerja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komponen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utama</a:t>
            </a:r>
            <a:r>
              <a:rPr lang="en-US" sz="2000" dirty="0">
                <a:solidFill>
                  <a:schemeClr val="accent1"/>
                </a:solidFill>
              </a:rPr>
              <a:t> yang </a:t>
            </a:r>
            <a:r>
              <a:rPr lang="en-US" sz="2000" dirty="0" err="1">
                <a:solidFill>
                  <a:schemeClr val="accent1"/>
                </a:solidFill>
              </a:rPr>
              <a:t>lebih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smtClean="0">
                <a:solidFill>
                  <a:schemeClr val="accent1"/>
                </a:solidFill>
              </a:rPr>
              <a:t>lama.</a:t>
            </a:r>
            <a:endParaRPr lang="en-US" sz="2000" dirty="0">
              <a:solidFill>
                <a:schemeClr val="accent1"/>
              </a:solidFill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chemeClr val="accent1"/>
                </a:solidFill>
              </a:rPr>
              <a:t>Komponen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tanaman</a:t>
            </a:r>
            <a:r>
              <a:rPr lang="en-US" sz="2000" dirty="0">
                <a:solidFill>
                  <a:schemeClr val="accent1"/>
                </a:solidFill>
              </a:rPr>
              <a:t> yang </a:t>
            </a:r>
            <a:r>
              <a:rPr lang="en-US" sz="2000" dirty="0" err="1">
                <a:solidFill>
                  <a:schemeClr val="accent1"/>
                </a:solidFill>
              </a:rPr>
              <a:t>tidak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aktif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dapat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berperan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meningkatkan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stabilitas</a:t>
            </a:r>
            <a:r>
              <a:rPr lang="en-US" sz="2000" dirty="0">
                <a:solidFill>
                  <a:schemeClr val="accent1"/>
                </a:solidFill>
              </a:rPr>
              <a:t>, </a:t>
            </a:r>
            <a:r>
              <a:rPr lang="en-US" sz="2000" dirty="0" err="1">
                <a:solidFill>
                  <a:schemeClr val="accent1"/>
                </a:solidFill>
              </a:rPr>
              <a:t>solubilitas</a:t>
            </a:r>
            <a:r>
              <a:rPr lang="en-US" sz="2000" dirty="0">
                <a:solidFill>
                  <a:schemeClr val="accent1"/>
                </a:solidFill>
              </a:rPr>
              <a:t>, </a:t>
            </a:r>
            <a:r>
              <a:rPr lang="en-US" sz="2000" dirty="0" err="1">
                <a:solidFill>
                  <a:schemeClr val="accent1"/>
                </a:solidFill>
              </a:rPr>
              <a:t>bioavailabilitas</a:t>
            </a:r>
            <a:r>
              <a:rPr lang="en-US" sz="2000" dirty="0">
                <a:solidFill>
                  <a:schemeClr val="accent1"/>
                </a:solidFill>
              </a:rPr>
              <a:t>, </a:t>
            </a:r>
            <a:r>
              <a:rPr lang="en-US" sz="2000" dirty="0" err="1">
                <a:solidFill>
                  <a:schemeClr val="accent1"/>
                </a:solidFill>
              </a:rPr>
              <a:t>atau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waktu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paruh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komponen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</a:rPr>
              <a:t>aktif</a:t>
            </a:r>
            <a:r>
              <a:rPr lang="en-US" sz="2000" dirty="0" smtClean="0">
                <a:solidFill>
                  <a:schemeClr val="accent1"/>
                </a:solidFill>
              </a:rPr>
              <a:t>.</a:t>
            </a:r>
            <a:endParaRPr lang="en-US" sz="2000" dirty="0">
              <a:solidFill>
                <a:schemeClr val="accent1"/>
              </a:solidFill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000" dirty="0" err="1" smtClean="0">
                <a:solidFill>
                  <a:schemeClr val="accent1"/>
                </a:solidFill>
              </a:rPr>
              <a:t>Memiliki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dasar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farmakokinetik</a:t>
            </a:r>
            <a:r>
              <a:rPr lang="en-US" sz="2000" dirty="0">
                <a:solidFill>
                  <a:schemeClr val="accent1"/>
                </a:solidFill>
              </a:rPr>
              <a:t> &amp; </a:t>
            </a:r>
            <a:r>
              <a:rPr lang="en-US" sz="2000" dirty="0" err="1" smtClean="0">
                <a:solidFill>
                  <a:schemeClr val="accent1"/>
                </a:solidFill>
              </a:rPr>
              <a:t>farmakodinamik</a:t>
            </a:r>
            <a:r>
              <a:rPr lang="en-US" sz="2000" dirty="0" smtClean="0">
                <a:solidFill>
                  <a:schemeClr val="accent1"/>
                </a:solidFill>
              </a:rPr>
              <a:t>.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000" dirty="0" smtClean="0">
                <a:solidFill>
                  <a:schemeClr val="accent1"/>
                </a:solidFill>
              </a:rPr>
              <a:t>____________________________________________________</a:t>
            </a:r>
          </a:p>
          <a:p>
            <a:pPr>
              <a:buFont typeface="Wingdings 2" panose="05020102010507070707" pitchFamily="18" charset="2"/>
              <a:buNone/>
            </a:pPr>
            <a:endParaRPr lang="en-US" sz="2000" dirty="0">
              <a:solidFill>
                <a:schemeClr val="accent1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sz="2000" dirty="0" smtClean="0">
                <a:solidFill>
                  <a:schemeClr val="accent1"/>
                </a:solidFill>
              </a:rPr>
              <a:t>					</a:t>
            </a: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923504" y="2305319"/>
            <a:ext cx="643943" cy="25757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6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75691" y="875763"/>
            <a:ext cx="7965072" cy="5464983"/>
          </a:xfrm>
          <a:prstGeom prst="rect">
            <a:avLst/>
          </a:prstGeom>
          <a:gradFill rotWithShape="0">
            <a:gsLst>
              <a:gs pos="0">
                <a:srgbClr val="92D050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280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 2" panose="05020102010507070707" pitchFamily="18" charset="2"/>
              <a:buNone/>
            </a:pPr>
            <a:endParaRPr lang="en-US" sz="2000" dirty="0" smtClean="0">
              <a:solidFill>
                <a:schemeClr val="accent1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CONTOH KONSEP SINERGI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2000" dirty="0" smtClean="0">
                <a:solidFill>
                  <a:schemeClr val="accent1"/>
                </a:solidFill>
              </a:rPr>
              <a:t>______________________________________________________</a:t>
            </a:r>
            <a:endParaRPr lang="en-US" sz="2000" dirty="0">
              <a:solidFill>
                <a:schemeClr val="accent1"/>
              </a:solidFill>
            </a:endParaRPr>
          </a:p>
          <a:p>
            <a:pPr marL="342906" indent="-342906" defTabSz="457207" fontAlgn="auto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1800" dirty="0" err="1" smtClean="0">
                <a:solidFill>
                  <a:schemeClr val="accent1"/>
                </a:solidFill>
                <a:latin typeface="+mj-lt"/>
              </a:rPr>
              <a:t>Isoflavon</a:t>
            </a:r>
            <a:r>
              <a:rPr lang="en-US" sz="18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+mj-lt"/>
              </a:rPr>
              <a:t>glikosida</a:t>
            </a:r>
            <a:r>
              <a:rPr lang="en-US" sz="18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+mj-lt"/>
              </a:rPr>
              <a:t>daidzin</a:t>
            </a:r>
            <a:r>
              <a:rPr lang="en-US" sz="18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+mj-lt"/>
              </a:rPr>
              <a:t>dari</a:t>
            </a:r>
            <a:r>
              <a:rPr lang="en-US" sz="18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+mj-lt"/>
              </a:rPr>
              <a:t>ekstrak</a:t>
            </a:r>
            <a:r>
              <a:rPr lang="en-US" sz="18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+mj-lt"/>
              </a:rPr>
              <a:t>mentah</a:t>
            </a:r>
            <a:r>
              <a:rPr lang="en-US" sz="18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800" i="1" dirty="0" err="1">
                <a:solidFill>
                  <a:schemeClr val="accent1"/>
                </a:solidFill>
                <a:latin typeface="+mj-lt"/>
              </a:rPr>
              <a:t>Pueraria</a:t>
            </a:r>
            <a:r>
              <a:rPr lang="en-US" sz="18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800" i="1" dirty="0" err="1">
                <a:solidFill>
                  <a:schemeClr val="accent1"/>
                </a:solidFill>
                <a:latin typeface="+mj-lt"/>
              </a:rPr>
              <a:t>lobata</a:t>
            </a:r>
            <a:r>
              <a:rPr lang="en-US" sz="18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+mj-lt"/>
              </a:rPr>
              <a:t>konsentrasinya</a:t>
            </a:r>
            <a:r>
              <a:rPr lang="en-US" sz="1800" dirty="0">
                <a:solidFill>
                  <a:schemeClr val="accent1"/>
                </a:solidFill>
                <a:latin typeface="+mj-lt"/>
              </a:rPr>
              <a:t> di plasma </a:t>
            </a:r>
            <a:r>
              <a:rPr lang="en-US" sz="1800" dirty="0" err="1">
                <a:solidFill>
                  <a:schemeClr val="accent1"/>
                </a:solidFill>
                <a:latin typeface="+mj-lt"/>
              </a:rPr>
              <a:t>jauh</a:t>
            </a:r>
            <a:r>
              <a:rPr lang="en-US" sz="18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+mj-lt"/>
              </a:rPr>
              <a:t>lebih</a:t>
            </a:r>
            <a:r>
              <a:rPr lang="en-US" sz="18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+mj-lt"/>
              </a:rPr>
              <a:t>besar</a:t>
            </a:r>
            <a:r>
              <a:rPr lang="en-US" sz="18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+mj-lt"/>
              </a:rPr>
              <a:t>daripada</a:t>
            </a:r>
            <a:r>
              <a:rPr lang="en-US" sz="18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+mj-lt"/>
              </a:rPr>
              <a:t>daidsin</a:t>
            </a:r>
            <a:r>
              <a:rPr lang="en-US" sz="18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+mj-lt"/>
              </a:rPr>
              <a:t>murni</a:t>
            </a:r>
            <a:r>
              <a:rPr lang="en-US" sz="18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+mj-lt"/>
              </a:rPr>
              <a:t>dengan</a:t>
            </a:r>
            <a:r>
              <a:rPr lang="en-US" sz="18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+mj-lt"/>
              </a:rPr>
              <a:t>dosis</a:t>
            </a:r>
            <a:r>
              <a:rPr lang="en-US" sz="1800" dirty="0">
                <a:solidFill>
                  <a:schemeClr val="accent1"/>
                </a:solidFill>
                <a:latin typeface="+mj-lt"/>
              </a:rPr>
              <a:t> yang </a:t>
            </a:r>
            <a:r>
              <a:rPr lang="en-US" sz="1800" dirty="0" err="1">
                <a:solidFill>
                  <a:schemeClr val="accent1"/>
                </a:solidFill>
                <a:latin typeface="+mj-lt"/>
              </a:rPr>
              <a:t>ekuivalen</a:t>
            </a:r>
            <a:r>
              <a:rPr lang="en-US" sz="1800" dirty="0" smtClean="0">
                <a:solidFill>
                  <a:schemeClr val="accent1"/>
                </a:solidFill>
                <a:latin typeface="+mj-lt"/>
              </a:rPr>
              <a:t>.</a:t>
            </a:r>
          </a:p>
          <a:p>
            <a:pPr marL="0" indent="0" defTabSz="457207" fontAlgn="auto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n-US" sz="1800" dirty="0" smtClean="0">
                <a:solidFill>
                  <a:schemeClr val="accent1"/>
                </a:solidFill>
                <a:latin typeface="+mj-lt"/>
              </a:rPr>
              <a:t>____________________________________________________________</a:t>
            </a:r>
            <a:endParaRPr lang="en-US" sz="1800" dirty="0">
              <a:solidFill>
                <a:schemeClr val="accent1"/>
              </a:solidFill>
              <a:latin typeface="+mj-lt"/>
            </a:endParaRPr>
          </a:p>
          <a:p>
            <a:pPr marL="342906" indent="-342906" defTabSz="457207" fontAlgn="auto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1800" dirty="0" err="1">
                <a:solidFill>
                  <a:schemeClr val="accent1"/>
                </a:solidFill>
                <a:latin typeface="+mj-lt"/>
              </a:rPr>
              <a:t>Asam</a:t>
            </a:r>
            <a:r>
              <a:rPr lang="en-US" sz="18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+mj-lt"/>
              </a:rPr>
              <a:t>askorbat</a:t>
            </a:r>
            <a:r>
              <a:rPr lang="en-US" sz="18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+mj-lt"/>
              </a:rPr>
              <a:t>dari</a:t>
            </a:r>
            <a:r>
              <a:rPr lang="en-US" sz="18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+mj-lt"/>
              </a:rPr>
              <a:t>ektrak</a:t>
            </a:r>
            <a:r>
              <a:rPr lang="en-US" sz="18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+mj-lt"/>
              </a:rPr>
              <a:t>sitrus</a:t>
            </a:r>
            <a:r>
              <a:rPr lang="en-US" sz="1800" dirty="0">
                <a:solidFill>
                  <a:schemeClr val="accent1"/>
                </a:solidFill>
                <a:latin typeface="+mj-lt"/>
              </a:rPr>
              <a:t>, </a:t>
            </a:r>
            <a:r>
              <a:rPr lang="en-US" sz="1800" dirty="0" err="1">
                <a:solidFill>
                  <a:schemeClr val="accent1"/>
                </a:solidFill>
                <a:latin typeface="+mj-lt"/>
              </a:rPr>
              <a:t>bioavailabilitasnya</a:t>
            </a:r>
            <a:r>
              <a:rPr lang="en-US" sz="18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+mj-lt"/>
              </a:rPr>
              <a:t>lebih</a:t>
            </a:r>
            <a:r>
              <a:rPr lang="en-US" sz="18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+mj-lt"/>
              </a:rPr>
              <a:t>baik</a:t>
            </a:r>
            <a:r>
              <a:rPr lang="en-US" sz="18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+mj-lt"/>
              </a:rPr>
              <a:t>daripada</a:t>
            </a:r>
            <a:r>
              <a:rPr lang="en-US" sz="18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+mj-lt"/>
              </a:rPr>
              <a:t>asam</a:t>
            </a:r>
            <a:r>
              <a:rPr lang="en-US" sz="18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+mj-lt"/>
              </a:rPr>
              <a:t>askorbat</a:t>
            </a:r>
            <a:r>
              <a:rPr lang="en-US" sz="18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latin typeface="+mj-lt"/>
              </a:rPr>
              <a:t>tunggal</a:t>
            </a:r>
            <a:r>
              <a:rPr lang="en-US" sz="1800" dirty="0" smtClean="0">
                <a:solidFill>
                  <a:schemeClr val="accent1"/>
                </a:solidFill>
                <a:latin typeface="+mj-lt"/>
              </a:rPr>
              <a:t>.</a:t>
            </a:r>
          </a:p>
          <a:p>
            <a:pPr marL="0" indent="0" defTabSz="457207" fontAlgn="auto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n-US" sz="1800" dirty="0" smtClean="0">
                <a:solidFill>
                  <a:schemeClr val="accent1"/>
                </a:solidFill>
                <a:latin typeface="+mj-lt"/>
              </a:rPr>
              <a:t>_____________________________________________________________</a:t>
            </a:r>
            <a:endParaRPr lang="en-US" sz="1800" dirty="0">
              <a:solidFill>
                <a:schemeClr val="accent1"/>
              </a:solidFill>
              <a:latin typeface="+mj-lt"/>
            </a:endParaRPr>
          </a:p>
          <a:p>
            <a:pPr marL="342906" indent="-342906" defTabSz="457207" fontAlgn="auto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1800" dirty="0" err="1">
                <a:solidFill>
                  <a:schemeClr val="accent1"/>
                </a:solidFill>
                <a:latin typeface="+mj-lt"/>
              </a:rPr>
              <a:t>Pemberian</a:t>
            </a:r>
            <a:r>
              <a:rPr lang="en-US" sz="18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+mj-lt"/>
              </a:rPr>
              <a:t>prosianidin</a:t>
            </a:r>
            <a:r>
              <a:rPr lang="en-US" sz="18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+mj-lt"/>
              </a:rPr>
              <a:t>dari</a:t>
            </a:r>
            <a:r>
              <a:rPr lang="en-US" sz="18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800" i="1" dirty="0" err="1">
                <a:solidFill>
                  <a:schemeClr val="accent1"/>
                </a:solidFill>
                <a:latin typeface="+mj-lt"/>
              </a:rPr>
              <a:t>Hypericum</a:t>
            </a:r>
            <a:r>
              <a:rPr lang="en-US" sz="18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800" i="1" dirty="0" err="1">
                <a:solidFill>
                  <a:schemeClr val="accent1"/>
                </a:solidFill>
                <a:latin typeface="+mj-lt"/>
              </a:rPr>
              <a:t>perforatum</a:t>
            </a:r>
            <a:r>
              <a:rPr lang="en-US" sz="1800" dirty="0">
                <a:solidFill>
                  <a:schemeClr val="accent1"/>
                </a:solidFill>
                <a:latin typeface="+mj-lt"/>
              </a:rPr>
              <a:t> (St John’s </a:t>
            </a:r>
            <a:r>
              <a:rPr lang="en-US" sz="1800" dirty="0" err="1">
                <a:solidFill>
                  <a:schemeClr val="accent1"/>
                </a:solidFill>
                <a:latin typeface="+mj-lt"/>
              </a:rPr>
              <a:t>wort</a:t>
            </a:r>
            <a:r>
              <a:rPr lang="en-US" sz="1800" dirty="0">
                <a:solidFill>
                  <a:schemeClr val="accent1"/>
                </a:solidFill>
                <a:latin typeface="+mj-lt"/>
              </a:rPr>
              <a:t>) </a:t>
            </a:r>
            <a:r>
              <a:rPr lang="en-US" sz="1800" dirty="0" err="1">
                <a:solidFill>
                  <a:schemeClr val="accent1"/>
                </a:solidFill>
                <a:latin typeface="+mj-lt"/>
              </a:rPr>
              <a:t>secara</a:t>
            </a:r>
            <a:r>
              <a:rPr lang="en-US" sz="18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+mj-lt"/>
              </a:rPr>
              <a:t>signifikan</a:t>
            </a:r>
            <a:r>
              <a:rPr lang="en-US" sz="18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+mj-lt"/>
              </a:rPr>
              <a:t>meningkatkan</a:t>
            </a:r>
            <a:r>
              <a:rPr lang="en-US" sz="18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+mj-lt"/>
              </a:rPr>
              <a:t>efek</a:t>
            </a:r>
            <a:r>
              <a:rPr lang="en-US" sz="18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+mj-lt"/>
              </a:rPr>
              <a:t>antidepresan</a:t>
            </a:r>
            <a:r>
              <a:rPr lang="en-US" sz="18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+mj-lt"/>
              </a:rPr>
              <a:t>hiperisin</a:t>
            </a:r>
            <a:r>
              <a:rPr lang="en-US" sz="1800" dirty="0">
                <a:solidFill>
                  <a:schemeClr val="accent1"/>
                </a:solidFill>
                <a:latin typeface="+mj-lt"/>
              </a:rPr>
              <a:t> &amp; </a:t>
            </a:r>
            <a:r>
              <a:rPr lang="en-US" sz="1800" dirty="0" err="1">
                <a:solidFill>
                  <a:schemeClr val="accent1"/>
                </a:solidFill>
                <a:latin typeface="+mj-lt"/>
              </a:rPr>
              <a:t>pseudohiperisin</a:t>
            </a:r>
            <a:r>
              <a:rPr lang="en-US" sz="18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800" i="1" dirty="0">
                <a:solidFill>
                  <a:schemeClr val="accent1"/>
                </a:solidFill>
                <a:latin typeface="+mj-lt"/>
              </a:rPr>
              <a:t>in </a:t>
            </a:r>
            <a:r>
              <a:rPr lang="en-US" sz="1800" i="1" dirty="0" smtClean="0">
                <a:solidFill>
                  <a:schemeClr val="accent1"/>
                </a:solidFill>
                <a:latin typeface="+mj-lt"/>
              </a:rPr>
              <a:t>vitro.</a:t>
            </a:r>
            <a:endParaRPr lang="en-US" sz="1800" i="1" dirty="0">
              <a:solidFill>
                <a:schemeClr val="accent1"/>
              </a:solidFill>
              <a:latin typeface="+mj-lt"/>
            </a:endParaRPr>
          </a:p>
          <a:p>
            <a:pPr marL="742962" lvl="1" indent="-285755" defTabSz="457207" fontAlgn="auto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800" dirty="0" err="1" smtClean="0">
                <a:solidFill>
                  <a:schemeClr val="accent1"/>
                </a:solidFill>
                <a:latin typeface="+mj-lt"/>
              </a:rPr>
              <a:t>Solubilitas</a:t>
            </a:r>
            <a:r>
              <a:rPr lang="en-US" sz="18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+mj-lt"/>
              </a:rPr>
              <a:t>hiperisin</a:t>
            </a:r>
            <a:r>
              <a:rPr lang="en-US" sz="1800" dirty="0">
                <a:solidFill>
                  <a:schemeClr val="accent1"/>
                </a:solidFill>
                <a:latin typeface="+mj-lt"/>
              </a:rPr>
              <a:t> &amp; </a:t>
            </a:r>
            <a:r>
              <a:rPr lang="en-US" sz="1800" dirty="0" err="1">
                <a:solidFill>
                  <a:schemeClr val="accent1"/>
                </a:solidFill>
                <a:latin typeface="+mj-lt"/>
              </a:rPr>
              <a:t>pseudohiperisin</a:t>
            </a:r>
            <a:r>
              <a:rPr lang="en-US" sz="18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+mj-lt"/>
              </a:rPr>
              <a:t>meningkat</a:t>
            </a:r>
            <a:r>
              <a:rPr lang="en-US" sz="18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+mj-lt"/>
              </a:rPr>
              <a:t>dengan</a:t>
            </a:r>
            <a:r>
              <a:rPr lang="en-US" sz="18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+mj-lt"/>
              </a:rPr>
              <a:t>adanya</a:t>
            </a:r>
            <a:r>
              <a:rPr lang="en-US" sz="18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+mj-lt"/>
              </a:rPr>
              <a:t>prosianidin</a:t>
            </a:r>
            <a:endParaRPr lang="en-US" sz="1800" dirty="0">
              <a:solidFill>
                <a:schemeClr val="accent1"/>
              </a:solidFill>
              <a:latin typeface="+mj-lt"/>
            </a:endParaRPr>
          </a:p>
          <a:p>
            <a:pPr marL="742962" lvl="1" indent="-285755" defTabSz="457207" fontAlgn="auto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800" dirty="0" err="1" smtClean="0">
                <a:solidFill>
                  <a:schemeClr val="accent1"/>
                </a:solidFill>
                <a:latin typeface="+mj-lt"/>
              </a:rPr>
              <a:t>Hiperisin</a:t>
            </a:r>
            <a:r>
              <a:rPr lang="en-US" sz="18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800" dirty="0">
                <a:solidFill>
                  <a:schemeClr val="accent1"/>
                </a:solidFill>
                <a:latin typeface="+mj-lt"/>
              </a:rPr>
              <a:t>&amp; </a:t>
            </a:r>
            <a:r>
              <a:rPr lang="en-US" sz="1800" dirty="0" err="1">
                <a:solidFill>
                  <a:schemeClr val="accent1"/>
                </a:solidFill>
                <a:latin typeface="+mj-lt"/>
              </a:rPr>
              <a:t>pseudohiperisin</a:t>
            </a:r>
            <a:r>
              <a:rPr lang="en-US" sz="18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+mj-lt"/>
              </a:rPr>
              <a:t>aktivitas</a:t>
            </a:r>
            <a:r>
              <a:rPr lang="en-US" sz="18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+mj-lt"/>
              </a:rPr>
              <a:t>antidepresannya</a:t>
            </a:r>
            <a:r>
              <a:rPr lang="en-US" sz="1800" dirty="0">
                <a:solidFill>
                  <a:schemeClr val="accent1"/>
                </a:solidFill>
                <a:latin typeface="+mj-lt"/>
              </a:rPr>
              <a:t> &lt;&lt; </a:t>
            </a:r>
            <a:r>
              <a:rPr lang="en-US" sz="1800" dirty="0" err="1">
                <a:solidFill>
                  <a:schemeClr val="accent1"/>
                </a:solidFill>
                <a:latin typeface="+mj-lt"/>
              </a:rPr>
              <a:t>daripada</a:t>
            </a:r>
            <a:r>
              <a:rPr lang="en-US" sz="18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+mj-lt"/>
              </a:rPr>
              <a:t>ekstrak</a:t>
            </a:r>
            <a:r>
              <a:rPr lang="en-US" sz="1800" dirty="0">
                <a:solidFill>
                  <a:schemeClr val="accent1"/>
                </a:solidFill>
                <a:latin typeface="+mj-lt"/>
              </a:rPr>
              <a:t> St John’s </a:t>
            </a:r>
            <a:r>
              <a:rPr lang="en-US" sz="1800" dirty="0" err="1">
                <a:solidFill>
                  <a:schemeClr val="accent1"/>
                </a:solidFill>
                <a:latin typeface="+mj-lt"/>
              </a:rPr>
              <a:t>wort</a:t>
            </a:r>
            <a:r>
              <a:rPr lang="en-US" sz="18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+mj-lt"/>
              </a:rPr>
              <a:t>dalam</a:t>
            </a:r>
            <a:r>
              <a:rPr lang="en-US" sz="18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+mj-lt"/>
              </a:rPr>
              <a:t>jumlah</a:t>
            </a:r>
            <a:r>
              <a:rPr lang="en-US" sz="1800" dirty="0">
                <a:solidFill>
                  <a:schemeClr val="accent1"/>
                </a:solidFill>
                <a:latin typeface="+mj-lt"/>
              </a:rPr>
              <a:t> yang </a:t>
            </a:r>
            <a:r>
              <a:rPr lang="en-US" sz="1800" dirty="0" err="1">
                <a:solidFill>
                  <a:schemeClr val="accent1"/>
                </a:solidFill>
                <a:latin typeface="+mj-lt"/>
              </a:rPr>
              <a:t>ekuivalen</a:t>
            </a:r>
            <a:endParaRPr lang="en-US" sz="1800" dirty="0">
              <a:solidFill>
                <a:schemeClr val="accent1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accent1"/>
                </a:solidFill>
                <a:latin typeface="+mj-lt"/>
              </a:rPr>
              <a:t>_____________________________________________________________</a:t>
            </a:r>
            <a:endParaRPr lang="en-US" sz="1800" dirty="0">
              <a:solidFill>
                <a:schemeClr val="accent1"/>
              </a:solidFill>
              <a:latin typeface="+mj-lt"/>
            </a:endParaRPr>
          </a:p>
          <a:p>
            <a:pPr marL="0" indent="0">
              <a:buNone/>
            </a:pPr>
            <a:endParaRPr lang="en-US" sz="20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4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75691" y="669701"/>
            <a:ext cx="7965072" cy="5671045"/>
          </a:xfrm>
          <a:prstGeom prst="rect">
            <a:avLst/>
          </a:prstGeom>
          <a:gradFill rotWithShape="0">
            <a:gsLst>
              <a:gs pos="0">
                <a:srgbClr val="92D050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280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 2" panose="05020102010507070707" pitchFamily="18" charset="2"/>
              <a:buNone/>
            </a:pPr>
            <a:endParaRPr lang="en-US" sz="2000" dirty="0" smtClean="0">
              <a:solidFill>
                <a:schemeClr val="accent1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PENGGOLONGAN SENYAWA AKTIF HERBAL</a:t>
            </a:r>
            <a:endParaRPr lang="en-US" sz="2000" b="1" dirty="0">
              <a:solidFill>
                <a:schemeClr val="accent1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sz="2000" dirty="0" smtClean="0">
                <a:solidFill>
                  <a:schemeClr val="accent1"/>
                </a:solidFill>
              </a:rPr>
              <a:t>______________________________________________________</a:t>
            </a:r>
            <a:endParaRPr lang="en-US" sz="1800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chemeClr val="accent1"/>
                </a:solidFill>
              </a:rPr>
              <a:t>Terdapat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banyak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senyawa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kimia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dalam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tanaman</a:t>
            </a:r>
            <a:r>
              <a:rPr lang="en-US" sz="2000" dirty="0">
                <a:solidFill>
                  <a:schemeClr val="accent1"/>
                </a:solidFill>
              </a:rPr>
              <a:t>, </a:t>
            </a:r>
            <a:r>
              <a:rPr lang="en-US" sz="2000" dirty="0" err="1">
                <a:solidFill>
                  <a:schemeClr val="accent1"/>
                </a:solidFill>
              </a:rPr>
              <a:t>dan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tidak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mungkin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untuk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mengkelompokkan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senyawa-senyawa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tersebut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dalam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klasifikasi</a:t>
            </a:r>
            <a:r>
              <a:rPr lang="en-US" sz="2000" dirty="0">
                <a:solidFill>
                  <a:schemeClr val="accent1"/>
                </a:solidFill>
              </a:rPr>
              <a:t> yang </a:t>
            </a:r>
            <a:r>
              <a:rPr lang="en-US" sz="2000" dirty="0" err="1">
                <a:solidFill>
                  <a:schemeClr val="accent1"/>
                </a:solidFill>
              </a:rPr>
              <a:t>ketat</a:t>
            </a:r>
            <a:r>
              <a:rPr lang="en-US" sz="2000" dirty="0" smtClean="0">
                <a:solidFill>
                  <a:schemeClr val="accent1"/>
                </a:solidFill>
              </a:rPr>
              <a:t>.</a:t>
            </a:r>
          </a:p>
          <a:p>
            <a:pPr marL="0" indent="0">
              <a:buNone/>
            </a:pPr>
            <a:endParaRPr lang="en-US" sz="2000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chemeClr val="accent1"/>
                </a:solidFill>
              </a:rPr>
              <a:t>Senyawa-senyawa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ini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ditemukan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pada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kelompok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spesifik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dari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tanaman</a:t>
            </a:r>
            <a:r>
              <a:rPr lang="en-US" sz="2000" dirty="0">
                <a:solidFill>
                  <a:schemeClr val="accent1"/>
                </a:solidFill>
              </a:rPr>
              <a:t>, </a:t>
            </a:r>
            <a:r>
              <a:rPr lang="en-US" sz="2000" dirty="0" err="1">
                <a:solidFill>
                  <a:schemeClr val="accent1"/>
                </a:solidFill>
              </a:rPr>
              <a:t>dan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mereka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menunjukkan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pengaruh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protektif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dengan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bersifat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toksik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bagi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berbagai</a:t>
            </a:r>
            <a:r>
              <a:rPr lang="en-US" sz="2000" dirty="0">
                <a:solidFill>
                  <a:schemeClr val="accent1"/>
                </a:solidFill>
              </a:rPr>
              <a:t> predator</a:t>
            </a:r>
            <a:r>
              <a:rPr lang="en-US" sz="2000" dirty="0" smtClean="0">
                <a:solidFill>
                  <a:schemeClr val="accent1"/>
                </a:solidFill>
              </a:rPr>
              <a:t>.</a:t>
            </a:r>
          </a:p>
          <a:p>
            <a:pPr marL="0" indent="0">
              <a:buNone/>
            </a:pPr>
            <a:endParaRPr lang="en-US" sz="2000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chemeClr val="accent1"/>
                </a:solidFill>
              </a:rPr>
              <a:t>Produk-produk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ini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juga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bersifat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aktif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secara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biologis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pada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manusia</a:t>
            </a:r>
            <a:r>
              <a:rPr lang="en-US" sz="2000" dirty="0">
                <a:solidFill>
                  <a:schemeClr val="accent1"/>
                </a:solidFill>
              </a:rPr>
              <a:t>, </a:t>
            </a:r>
            <a:r>
              <a:rPr lang="en-US" sz="2000" dirty="0" err="1">
                <a:solidFill>
                  <a:schemeClr val="accent1"/>
                </a:solidFill>
              </a:rPr>
              <a:t>dan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sering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digunakan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sebagai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i="1" dirty="0" err="1">
                <a:solidFill>
                  <a:schemeClr val="accent1"/>
                </a:solidFill>
              </a:rPr>
              <a:t>phytomedicines</a:t>
            </a:r>
            <a:r>
              <a:rPr lang="en-US" sz="2000" dirty="0">
                <a:solidFill>
                  <a:schemeClr val="accent1"/>
                </a:solidFill>
              </a:rPr>
              <a:t>.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_______________________________________________________</a:t>
            </a:r>
            <a:endParaRPr lang="en-US" sz="20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19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594747"/>
      </a:dk1>
      <a:lt1>
        <a:srgbClr val="FFFFFF"/>
      </a:lt1>
      <a:dk2>
        <a:srgbClr val="6A1E2F"/>
      </a:dk2>
      <a:lt2>
        <a:srgbClr val="67778E"/>
      </a:lt2>
      <a:accent1>
        <a:srgbClr val="982026"/>
      </a:accent1>
      <a:accent2>
        <a:srgbClr val="E8DBA6"/>
      </a:accent2>
      <a:accent3>
        <a:srgbClr val="FFFFFF"/>
      </a:accent3>
      <a:accent4>
        <a:srgbClr val="4B3B3B"/>
      </a:accent4>
      <a:accent5>
        <a:srgbClr val="CAABAC"/>
      </a:accent5>
      <a:accent6>
        <a:srgbClr val="D2C696"/>
      </a:accent6>
      <a:hlink>
        <a:srgbClr val="6B935F"/>
      </a:hlink>
      <a:folHlink>
        <a:srgbClr val="D28D5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AB57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9D3B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87280"/>
        </a:dk1>
        <a:lt1>
          <a:srgbClr val="F6F1EC"/>
        </a:lt1>
        <a:dk2>
          <a:srgbClr val="0347B5"/>
        </a:dk2>
        <a:lt2>
          <a:srgbClr val="8C8C8C"/>
        </a:lt2>
        <a:accent1>
          <a:srgbClr val="0DB6CC"/>
        </a:accent1>
        <a:accent2>
          <a:srgbClr val="62A97F"/>
        </a:accent2>
        <a:accent3>
          <a:srgbClr val="FAF7F4"/>
        </a:accent3>
        <a:accent4>
          <a:srgbClr val="06606C"/>
        </a:accent4>
        <a:accent5>
          <a:srgbClr val="AAD7E2"/>
        </a:accent5>
        <a:accent6>
          <a:srgbClr val="589972"/>
        </a:accent6>
        <a:hlink>
          <a:srgbClr val="CC630C"/>
        </a:hlink>
        <a:folHlink>
          <a:srgbClr val="802A0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1442</TotalTime>
  <Words>1732</Words>
  <Application>Microsoft Office PowerPoint</Application>
  <PresentationFormat>On-screen Show (4:3)</PresentationFormat>
  <Paragraphs>500</Paragraphs>
  <Slides>43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MS PGothic</vt:lpstr>
      <vt:lpstr>MS PGothic</vt:lpstr>
      <vt:lpstr>Arial</vt:lpstr>
      <vt:lpstr>Tahoma</vt:lpstr>
      <vt:lpstr>Wingdings</vt:lpstr>
      <vt:lpstr>Wingdings 2</vt:lpstr>
      <vt:lpstr>Wingdings 3</vt:lpstr>
      <vt:lpstr>Default Design</vt:lpstr>
      <vt:lpstr>FITOKIMIA HERBAL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Penggolongan Senyawa Kimia Tanaman Sebagai Phytomedicines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Clearly Presented Ltd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Autumn leaves template</dc:title>
  <dc:subject/>
  <dc:creator>Presentation Magazine</dc:creator>
  <cp:keywords/>
  <dc:description/>
  <cp:lastModifiedBy>Rani Wardani Hakim</cp:lastModifiedBy>
  <cp:revision>148</cp:revision>
  <dcterms:created xsi:type="dcterms:W3CDTF">2010-08-19T23:05:01Z</dcterms:created>
  <dcterms:modified xsi:type="dcterms:W3CDTF">2016-10-02T21:49:39Z</dcterms:modified>
  <cp:category/>
</cp:coreProperties>
</file>