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media/media1.wav" ContentType="audio/x-wav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309" r:id="rId2"/>
    <p:sldId id="295" r:id="rId3"/>
    <p:sldId id="296" r:id="rId4"/>
    <p:sldId id="297" r:id="rId5"/>
    <p:sldId id="298" r:id="rId6"/>
    <p:sldId id="299" r:id="rId7"/>
    <p:sldId id="257" r:id="rId8"/>
    <p:sldId id="258" r:id="rId9"/>
    <p:sldId id="259" r:id="rId10"/>
    <p:sldId id="260" r:id="rId11"/>
    <p:sldId id="261" r:id="rId12"/>
    <p:sldId id="301" r:id="rId13"/>
    <p:sldId id="302" r:id="rId14"/>
    <p:sldId id="303" r:id="rId15"/>
    <p:sldId id="306" r:id="rId16"/>
    <p:sldId id="307" r:id="rId17"/>
    <p:sldId id="308" r:id="rId18"/>
    <p:sldId id="262" r:id="rId19"/>
    <p:sldId id="304" r:id="rId20"/>
    <p:sldId id="305" r:id="rId21"/>
    <p:sldId id="270" r:id="rId22"/>
    <p:sldId id="281" r:id="rId23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Ubuntu" panose="020B0504030602030204" pitchFamily="34" charset="0"/>
      <p:regular r:id="rId28"/>
      <p:bold r:id="rId29"/>
      <p:italic r:id="rId30"/>
      <p:boldItalic r:id="rId31"/>
    </p:embeddedFont>
    <p:embeddedFont>
      <p:font typeface="Ubuntu Light" panose="020B0304030602030204" pitchFamily="34" charset="0"/>
      <p:regular r:id="rId32"/>
      <p:bold r:id="rId33"/>
      <p:italic r:id="rId34"/>
      <p:boldItalic r:id="rId35"/>
    </p:embeddedFont>
    <p:embeddedFont>
      <p:font typeface="Work Sans Regular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4379CE-DF76-49EC-B630-198188EDF416}">
  <a:tblStyle styleId="{B84379CE-DF76-49EC-B630-198188EDF4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0C1D61-F382-416E-A118-38419C8BC46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317" autoAdjust="0"/>
  </p:normalViewPr>
  <p:slideViewPr>
    <p:cSldViewPr>
      <p:cViewPr varScale="1">
        <p:scale>
          <a:sx n="102" d="100"/>
          <a:sy n="102" d="100"/>
        </p:scale>
        <p:origin x="48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66095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c8a06234e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c8a06234e5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c8a06234e5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c8a06234e5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930600" y="2056000"/>
            <a:ext cx="7282800" cy="58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30600" y="2736802"/>
            <a:ext cx="7282800" cy="35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30600" y="939700"/>
            <a:ext cx="7282800" cy="326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2pPr>
            <a:lvl3pPr marL="1371600" lvl="2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3pPr>
            <a:lvl4pPr marL="1828800" lvl="3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4pPr>
            <a:lvl5pPr marL="2286000" lvl="4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5pPr>
            <a:lvl6pPr marL="2743200" lvl="5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6pPr>
            <a:lvl7pPr marL="3200400" lvl="6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7pPr>
            <a:lvl8pPr marL="3657600" lvl="7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8pPr>
            <a:lvl9pPr marL="4114800" lvl="8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465300" y="465400"/>
            <a:ext cx="465300" cy="3665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“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930600" y="1415684"/>
            <a:ext cx="7282800" cy="27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930575" y="1415675"/>
            <a:ext cx="3402600" cy="27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810650" y="1415675"/>
            <a:ext cx="3402600" cy="27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6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120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314450"/>
            <a:ext cx="8001000" cy="3200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4683919"/>
            <a:ext cx="19812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IAPBE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DTOT 2A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933-F718-4001-9517-B0EFEC667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19734"/>
      </p:ext>
    </p:extLst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00050"/>
            <a:ext cx="75438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485900"/>
            <a:ext cx="37338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257800" y="1485900"/>
            <a:ext cx="3733800" cy="3086100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4686300"/>
            <a:ext cx="16764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4686300"/>
            <a:ext cx="3429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09AD8-E663-45C0-94F2-B51C28672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18000">
              <a:schemeClr val="accent3"/>
            </a:gs>
            <a:gs pos="41000">
              <a:schemeClr val="accent2"/>
            </a:gs>
            <a:gs pos="61000">
              <a:schemeClr val="accent1"/>
            </a:gs>
            <a:gs pos="82000">
              <a:schemeClr val="accent6"/>
            </a:gs>
            <a:gs pos="100000">
              <a:schemeClr val="accent5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30600" y="1415684"/>
            <a:ext cx="7282800" cy="27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▪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" name="Google Shape;9;p1"/>
          <p:cNvGrpSpPr/>
          <p:nvPr/>
        </p:nvGrpSpPr>
        <p:grpSpPr>
          <a:xfrm>
            <a:off x="465300" y="465400"/>
            <a:ext cx="8213400" cy="4212750"/>
            <a:chOff x="465300" y="465400"/>
            <a:chExt cx="8213400" cy="4212750"/>
          </a:xfrm>
        </p:grpSpPr>
        <p:sp>
          <p:nvSpPr>
            <p:cNvPr id="10" name="Google Shape;10;p1"/>
            <p:cNvSpPr/>
            <p:nvPr/>
          </p:nvSpPr>
          <p:spPr>
            <a:xfrm rot="10800000">
              <a:off x="3221100" y="465400"/>
              <a:ext cx="5457600" cy="1395600"/>
            </a:xfrm>
            <a:prstGeom prst="corner">
              <a:avLst>
                <a:gd name="adj1" fmla="val 1582"/>
                <a:gd name="adj2" fmla="val 154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465300" y="3282550"/>
              <a:ext cx="5457600" cy="1395600"/>
            </a:xfrm>
            <a:prstGeom prst="corner">
              <a:avLst>
                <a:gd name="adj1" fmla="val 1582"/>
                <a:gd name="adj2" fmla="val 154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9" r:id="rId7"/>
    <p:sldLayoutId id="2147483660" r:id="rId8"/>
    <p:sldLayoutId id="2147483661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467">
          <p15:clr>
            <a:srgbClr val="EA4335"/>
          </p15:clr>
        </p15:guide>
        <p15:guide id="2" orient="horz" pos="2947">
          <p15:clr>
            <a:srgbClr val="EA4335"/>
          </p15:clr>
        </p15:guide>
        <p15:guide id="3" pos="586">
          <p15:clr>
            <a:srgbClr val="EA4335"/>
          </p15:clr>
        </p15:guide>
        <p15:guide id="4" orient="horz" pos="592">
          <p15:clr>
            <a:srgbClr val="EA4335"/>
          </p15:clr>
        </p15:guide>
        <p15:guide id="5" pos="5174">
          <p15:clr>
            <a:srgbClr val="EA4335"/>
          </p15:clr>
        </p15:guide>
        <p15:guide id="6" orient="horz" pos="2648">
          <p15:clr>
            <a:srgbClr val="EA4335"/>
          </p15:clr>
        </p15:guide>
        <p15:guide id="7" orient="horz" pos="293">
          <p15:clr>
            <a:srgbClr val="EA4335"/>
          </p15:clr>
        </p15:guide>
        <p15:guide id="8" pos="29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9.png"/><Relationship Id="rId2" Type="http://schemas.microsoft.com/office/2007/relationships/media" Target="../media/media1.wav"/><Relationship Id="rId1" Type="http://schemas.openxmlformats.org/officeDocument/2006/relationships/tags" Target="../tags/tag7.xml"/><Relationship Id="rId6" Type="http://schemas.openxmlformats.org/officeDocument/2006/relationships/image" Target="../media/image8.em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1896"/>
            <a:ext cx="7543800" cy="857250"/>
          </a:xfrm>
        </p:spPr>
        <p:txBody>
          <a:bodyPr/>
          <a:lstStyle/>
          <a:p>
            <a:pPr algn="ctr"/>
            <a:r>
              <a:rPr lang="en-ID" dirty="0"/>
              <a:t>MEDIA PEMBELAJARAN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09AD8-E663-45C0-94F2-B51C2867297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23728" y="2115402"/>
            <a:ext cx="4421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solidFill>
                  <a:schemeClr val="bg1"/>
                </a:solidFill>
              </a:rPr>
              <a:t>PERTEMUAN-1</a:t>
            </a:r>
          </a:p>
          <a:p>
            <a:pPr algn="ctr"/>
            <a:r>
              <a:rPr lang="en-ID" sz="2400" dirty="0">
                <a:solidFill>
                  <a:schemeClr val="bg1"/>
                </a:solidFill>
              </a:rPr>
              <a:t>KONSEP DASAR MEDIA PEMBELAJARAN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080" y="3882890"/>
            <a:ext cx="5081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>
                <a:solidFill>
                  <a:schemeClr val="bg1"/>
                </a:solidFill>
              </a:rPr>
              <a:t>DOSEN PENGAMPU : R. A. RICA WIJAYANTI, S.</a:t>
            </a:r>
            <a:r>
              <a:rPr lang="en-ID" b="1" dirty="0" err="1">
                <a:solidFill>
                  <a:schemeClr val="bg1"/>
                </a:solidFill>
              </a:rPr>
              <a:t>Pd</a:t>
            </a:r>
            <a:r>
              <a:rPr lang="en-ID" b="1" dirty="0">
                <a:solidFill>
                  <a:schemeClr val="bg1"/>
                </a:solidFill>
              </a:rPr>
              <a:t>.,</a:t>
            </a:r>
            <a:r>
              <a:rPr lang="en-ID" b="1" dirty="0" err="1">
                <a:solidFill>
                  <a:schemeClr val="bg1"/>
                </a:solidFill>
              </a:rPr>
              <a:t>M.Pd</a:t>
            </a:r>
            <a:r>
              <a:rPr lang="en-ID" b="1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2785" y="4741562"/>
            <a:ext cx="6409127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ID" b="1" dirty="0">
                <a:solidFill>
                  <a:schemeClr val="bg1"/>
                </a:solidFill>
              </a:rPr>
              <a:t>PROGRAM STUDI PENDIDIKAN MATEMATIKA STKIP PGRI BANGKALAN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984C33-3961-FF5C-9DC3-A91DA4308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45"/>
            <a:ext cx="3191320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8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971600" y="1131590"/>
            <a:ext cx="7282800" cy="170405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ID" sz="2400"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ID" sz="2400"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ID" sz="2400"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ID" sz="2400"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ID" sz="2400" dirty="0"/>
              <a:t>BRIGGS (1977)</a:t>
            </a:r>
            <a:endParaRPr lang="en-US" sz="2400" dirty="0"/>
          </a:p>
          <a:p>
            <a:pPr marL="0" lvl="0" indent="0" algn="ctr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S</a:t>
            </a:r>
            <a:r>
              <a:rPr lang="en-US" sz="2400" b="1" i="1" dirty="0" err="1">
                <a:solidFill>
                  <a:schemeClr val="tx1"/>
                </a:solidFill>
              </a:rPr>
              <a:t>arana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fisik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untuk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menyampaikan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isi</a:t>
            </a:r>
            <a:r>
              <a:rPr lang="en-US" sz="2400" b="1" i="1" dirty="0">
                <a:solidFill>
                  <a:schemeClr val="tx1"/>
                </a:solidFill>
              </a:rPr>
              <a:t>/</a:t>
            </a:r>
            <a:r>
              <a:rPr lang="en-US" sz="2400" b="1" i="1" dirty="0" err="1">
                <a:solidFill>
                  <a:schemeClr val="tx1"/>
                </a:solidFill>
              </a:rPr>
              <a:t>materi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pembelajaran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seperti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buku</a:t>
            </a:r>
            <a:r>
              <a:rPr lang="en-US" sz="2400" b="1" i="1" dirty="0">
                <a:solidFill>
                  <a:schemeClr val="tx1"/>
                </a:solidFill>
              </a:rPr>
              <a:t>, film, video, slide, </a:t>
            </a:r>
            <a:r>
              <a:rPr lang="en-US" sz="2400" b="1" i="1" dirty="0" err="1">
                <a:solidFill>
                  <a:schemeClr val="tx1"/>
                </a:solidFill>
              </a:rPr>
              <a:t>dan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sebagainya</a:t>
            </a:r>
            <a:endParaRPr lang="en-US" sz="2400" b="1" i="1" dirty="0">
              <a:solidFill>
                <a:schemeClr val="tx1"/>
              </a:solidFill>
            </a:endParaRPr>
          </a:p>
          <a:p>
            <a:pPr marL="0" lvl="0" indent="0" algn="ctr">
              <a:lnSpc>
                <a:spcPct val="100000"/>
              </a:lnSpc>
              <a:buNone/>
            </a:pPr>
            <a:r>
              <a:rPr lang="en-ID" sz="2400" dirty="0">
                <a:solidFill>
                  <a:schemeClr val="bg1"/>
                </a:solidFill>
              </a:rPr>
              <a:t>NEWBY (2006)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en-US" sz="2400" b="1" i="1" dirty="0" err="1">
                <a:solidFill>
                  <a:schemeClr val="tx1"/>
                </a:solidFill>
              </a:rPr>
              <a:t>saluran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dari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komunikasi</a:t>
            </a:r>
            <a:r>
              <a:rPr lang="en-US" sz="2400" b="1" i="1" dirty="0">
                <a:solidFill>
                  <a:schemeClr val="tx1"/>
                </a:solidFill>
              </a:rPr>
              <a:t> yang </a:t>
            </a:r>
            <a:r>
              <a:rPr lang="en-US" sz="2400" b="1" i="1" dirty="0" err="1">
                <a:solidFill>
                  <a:schemeClr val="tx1"/>
                </a:solidFill>
              </a:rPr>
              <a:t>membawa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pesan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dengan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tujuan</a:t>
            </a:r>
            <a:r>
              <a:rPr lang="en-US" sz="2400" b="1" i="1" dirty="0">
                <a:solidFill>
                  <a:schemeClr val="tx1"/>
                </a:solidFill>
              </a:rPr>
              <a:t> yang </a:t>
            </a:r>
            <a:r>
              <a:rPr lang="en-US" sz="2400" b="1" i="1" dirty="0" err="1">
                <a:solidFill>
                  <a:schemeClr val="tx1"/>
                </a:solidFill>
              </a:rPr>
              <a:t>berkaitan</a:t>
            </a:r>
            <a:r>
              <a:rPr lang="en-US" sz="2400" b="1" i="1" dirty="0">
                <a:solidFill>
                  <a:schemeClr val="tx1"/>
                </a:solidFill>
              </a:rPr>
              <a:t> den </a:t>
            </a:r>
            <a:r>
              <a:rPr lang="en-US" sz="2400" b="1" i="1" dirty="0" err="1">
                <a:solidFill>
                  <a:schemeClr val="tx1"/>
                </a:solidFill>
              </a:rPr>
              <a:t>gan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pembelajaran</a:t>
            </a:r>
            <a:r>
              <a:rPr lang="en-US" sz="2400" b="1" i="1" dirty="0">
                <a:solidFill>
                  <a:schemeClr val="tx1"/>
                </a:solidFill>
              </a:rPr>
              <a:t> yang </a:t>
            </a:r>
            <a:r>
              <a:rPr lang="en-US" sz="2400" b="1" i="1" dirty="0" err="1">
                <a:solidFill>
                  <a:schemeClr val="tx1"/>
                </a:solidFill>
              </a:rPr>
              <a:t>dapat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berupa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cara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atau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alat</a:t>
            </a:r>
            <a:r>
              <a:rPr lang="en-US" sz="2400" b="1" i="1" dirty="0">
                <a:solidFill>
                  <a:schemeClr val="tx1"/>
                </a:solidFill>
              </a:rPr>
              <a:t> lain yang </a:t>
            </a:r>
            <a:r>
              <a:rPr lang="en-US" sz="2400" b="1" i="1" dirty="0" err="1">
                <a:solidFill>
                  <a:schemeClr val="tx1"/>
                </a:solidFill>
              </a:rPr>
              <a:t>dengannya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informasi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dapat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disampaikan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atau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dialami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siswa</a:t>
            </a:r>
            <a:r>
              <a:rPr lang="en-US" sz="2400" b="1" i="1" dirty="0">
                <a:solidFill>
                  <a:schemeClr val="tx1"/>
                </a:solidFill>
              </a:rPr>
              <a:t>.</a:t>
            </a:r>
            <a:endParaRPr lang="en-ID" sz="2400" b="1" dirty="0">
              <a:solidFill>
                <a:schemeClr val="tx1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ID" sz="2800" b="1" dirty="0">
              <a:solidFill>
                <a:schemeClr val="tx1"/>
              </a:solidFill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custDataLst>
      <p:tags r:id="rId1"/>
    </p:custDataLst>
  </p:cSld>
  <p:clrMapOvr>
    <a:masterClrMapping/>
  </p:clrMapOvr>
  <p:transition advTm="8342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827584" y="915566"/>
            <a:ext cx="7282800" cy="3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b="0" dirty="0"/>
            </a:br>
            <a:br>
              <a:rPr lang="en-US" b="0" dirty="0"/>
            </a:br>
            <a:br>
              <a:rPr lang="en-US" b="0" dirty="0"/>
            </a:br>
            <a:r>
              <a:rPr lang="en-US" b="0" dirty="0"/>
              <a:t>SCHRAMM (1977) </a:t>
            </a:r>
            <a:endParaRPr b="0" dirty="0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899592" y="915566"/>
            <a:ext cx="7282800" cy="317229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endParaRPr lang="sv-SE" b="1" i="1" dirty="0">
              <a:solidFill>
                <a:schemeClr val="tx1"/>
              </a:solidFill>
            </a:endParaRPr>
          </a:p>
          <a:p>
            <a:pPr marL="76200" lvl="0" indent="0">
              <a:buNone/>
            </a:pPr>
            <a:r>
              <a:rPr lang="sv-SE" b="1" i="1" dirty="0">
                <a:solidFill>
                  <a:schemeClr val="tx1"/>
                </a:solidFill>
              </a:rPr>
              <a:t>”teknologi pembawa pesan yang dapat dimanfaatkan untuk keperluan pembelajaran”</a:t>
            </a:r>
            <a:endParaRPr lang="en-US" dirty="0"/>
          </a:p>
          <a:p>
            <a:pPr marL="76200" lvl="0" indent="0" algn="ctr">
              <a:buNone/>
            </a:pPr>
            <a:r>
              <a:rPr lang="en-US" dirty="0"/>
              <a:t>OEMAR HAMALIK (1980) </a:t>
            </a:r>
          </a:p>
          <a:p>
            <a:pPr marL="76200" lv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“</a:t>
            </a:r>
            <a:r>
              <a:rPr lang="en-US" b="1" dirty="0" err="1">
                <a:solidFill>
                  <a:schemeClr val="tx1"/>
                </a:solidFill>
              </a:rPr>
              <a:t>alat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metode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teknik</a:t>
            </a:r>
            <a:r>
              <a:rPr lang="en-US" b="1" dirty="0">
                <a:solidFill>
                  <a:schemeClr val="tx1"/>
                </a:solidFill>
              </a:rPr>
              <a:t> yang </a:t>
            </a:r>
            <a:r>
              <a:rPr lang="en-US" b="1" dirty="0" err="1">
                <a:solidFill>
                  <a:schemeClr val="tx1"/>
                </a:solidFill>
              </a:rPr>
              <a:t>digunakan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dalam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rangka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lebih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mengefektifkan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komunikasi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interaksi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antara</a:t>
            </a:r>
            <a:r>
              <a:rPr lang="en-US" b="1" dirty="0">
                <a:solidFill>
                  <a:schemeClr val="tx1"/>
                </a:solidFill>
              </a:rPr>
              <a:t> guru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siswa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dalam</a:t>
            </a:r>
            <a:r>
              <a:rPr lang="en-US" b="1" dirty="0">
                <a:solidFill>
                  <a:schemeClr val="tx1"/>
                </a:solidFill>
              </a:rPr>
              <a:t> proses </a:t>
            </a:r>
            <a:r>
              <a:rPr lang="en-US" b="1" dirty="0" err="1">
                <a:solidFill>
                  <a:schemeClr val="tx1"/>
                </a:solidFill>
              </a:rPr>
              <a:t>pendidikan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pembelajaran</a:t>
            </a:r>
            <a:r>
              <a:rPr lang="en-US" b="1" dirty="0">
                <a:solidFill>
                  <a:schemeClr val="tx1"/>
                </a:solidFill>
              </a:rPr>
              <a:t> di </a:t>
            </a:r>
            <a:r>
              <a:rPr lang="en-US" b="1" dirty="0" err="1">
                <a:solidFill>
                  <a:schemeClr val="tx1"/>
                </a:solidFill>
              </a:rPr>
              <a:t>sekolah</a:t>
            </a:r>
            <a:r>
              <a:rPr lang="en-US" b="1" dirty="0">
                <a:solidFill>
                  <a:schemeClr val="tx1"/>
                </a:solidFill>
              </a:rPr>
              <a:t>”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custDataLst>
      <p:tags r:id="rId1"/>
    </p:custDataLst>
  </p:cSld>
  <p:clrMapOvr>
    <a:masterClrMapping/>
  </p:clrMapOvr>
  <p:transition advTm="11024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683568" y="1491630"/>
            <a:ext cx="7817864" cy="58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lnSpc>
                <a:spcPct val="100000"/>
              </a:lnSpc>
            </a:pP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SMALDINO (2005)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tx1"/>
                </a:solidFill>
              </a:rPr>
              <a:t>“</a:t>
            </a:r>
            <a:r>
              <a:rPr lang="en-US" sz="3200" b="0" dirty="0" err="1">
                <a:solidFill>
                  <a:schemeClr val="tx1"/>
                </a:solidFill>
              </a:rPr>
              <a:t>segala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alat</a:t>
            </a:r>
            <a:r>
              <a:rPr lang="en-US" sz="3200" b="0" dirty="0">
                <a:solidFill>
                  <a:schemeClr val="tx1"/>
                </a:solidFill>
              </a:rPr>
              <a:t> yang </a:t>
            </a:r>
            <a:r>
              <a:rPr lang="en-US" sz="3200" b="0" dirty="0" err="1">
                <a:solidFill>
                  <a:schemeClr val="tx1"/>
                </a:solidFill>
              </a:rPr>
              <a:t>dapat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membantu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tercapainya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tujuan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pembelajaran</a:t>
            </a:r>
            <a:r>
              <a:rPr lang="en-US" sz="3200" b="0" dirty="0">
                <a:solidFill>
                  <a:schemeClr val="tx1"/>
                </a:solidFill>
              </a:rPr>
              <a:t>”</a:t>
            </a:r>
            <a:endParaRPr sz="3200" b="0" dirty="0">
              <a:solidFill>
                <a:schemeClr val="tx1"/>
              </a:solidFill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899592" y="2355726"/>
            <a:ext cx="7282800" cy="15631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/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</a:rPr>
              <a:t>E. DE CORTE 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“</a:t>
            </a:r>
            <a:r>
              <a:rPr lang="en-US" b="1" dirty="0" err="1">
                <a:solidFill>
                  <a:schemeClr val="tx1"/>
                </a:solidFill>
              </a:rPr>
              <a:t>suatu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sarana</a:t>
            </a:r>
            <a:r>
              <a:rPr lang="en-US" b="1" dirty="0">
                <a:solidFill>
                  <a:schemeClr val="tx1"/>
                </a:solidFill>
              </a:rPr>
              <a:t> non personal (</a:t>
            </a:r>
            <a:r>
              <a:rPr lang="en-US" b="1" dirty="0" err="1">
                <a:solidFill>
                  <a:schemeClr val="tx1"/>
                </a:solidFill>
              </a:rPr>
              <a:t>bukan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manusia</a:t>
            </a:r>
            <a:r>
              <a:rPr lang="en-US" b="1" dirty="0">
                <a:solidFill>
                  <a:schemeClr val="tx1"/>
                </a:solidFill>
              </a:rPr>
              <a:t>) yang </a:t>
            </a:r>
            <a:r>
              <a:rPr lang="en-US" b="1" dirty="0" err="1">
                <a:solidFill>
                  <a:schemeClr val="tx1"/>
                </a:solidFill>
              </a:rPr>
              <a:t>digunakan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atau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disediakan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oleh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tenaga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pengajar</a:t>
            </a:r>
            <a:r>
              <a:rPr lang="en-US" b="1" dirty="0">
                <a:solidFill>
                  <a:schemeClr val="tx1"/>
                </a:solidFill>
              </a:rPr>
              <a:t>, yang </a:t>
            </a:r>
            <a:r>
              <a:rPr lang="en-US" b="1" dirty="0" err="1">
                <a:solidFill>
                  <a:schemeClr val="tx1"/>
                </a:solidFill>
              </a:rPr>
              <a:t>memegang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peranan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dalam</a:t>
            </a:r>
            <a:r>
              <a:rPr lang="en-US" b="1" dirty="0">
                <a:solidFill>
                  <a:schemeClr val="tx1"/>
                </a:solidFill>
              </a:rPr>
              <a:t> proses </a:t>
            </a:r>
            <a:r>
              <a:rPr lang="en-US" b="1" dirty="0" err="1">
                <a:solidFill>
                  <a:schemeClr val="tx1"/>
                </a:solidFill>
              </a:rPr>
              <a:t>belajar-mengajar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untuk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mencapai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tujuan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instruksional</a:t>
            </a:r>
            <a:r>
              <a:rPr lang="en-US" b="1" dirty="0">
                <a:solidFill>
                  <a:schemeClr val="tx1"/>
                </a:solidFill>
              </a:rPr>
              <a:t>”</a:t>
            </a:r>
            <a:endParaRPr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436259"/>
      </p:ext>
    </p:extLst>
  </p:cSld>
  <p:clrMapOvr>
    <a:masterClrMapping/>
  </p:clrMapOvr>
  <p:transition advTm="8157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ChangeArrowheads="1"/>
          </p:cNvSpPr>
          <p:nvPr/>
        </p:nvSpPr>
        <p:spPr bwMode="auto">
          <a:xfrm>
            <a:off x="5786439" y="2074665"/>
            <a:ext cx="3209925" cy="90725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13315" name="Rectangle 14"/>
          <p:cNvSpPr>
            <a:spLocks noChangeArrowheads="1"/>
          </p:cNvSpPr>
          <p:nvPr/>
        </p:nvSpPr>
        <p:spPr bwMode="auto">
          <a:xfrm>
            <a:off x="142876" y="2089547"/>
            <a:ext cx="3286125" cy="91797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13316" name="Oval 9"/>
          <p:cNvSpPr>
            <a:spLocks noChangeArrowheads="1"/>
          </p:cNvSpPr>
          <p:nvPr/>
        </p:nvSpPr>
        <p:spPr bwMode="auto">
          <a:xfrm>
            <a:off x="3714750" y="2089548"/>
            <a:ext cx="1855788" cy="87749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8122C08-202B-463E-A3FE-54939B4ACC26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642938" y="642938"/>
            <a:ext cx="6286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id-ID" altLang="en-US" sz="3600" b="1" dirty="0"/>
              <a:t>PROSES KOMUNIKASI</a:t>
            </a:r>
            <a:endParaRPr lang="id-ID" altLang="en-US" sz="3600" dirty="0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5857876" y="2518172"/>
            <a:ext cx="3071813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id-ID" altLang="en-US" sz="2000" b="1"/>
              <a:t>Sumber Informasi</a:t>
            </a:r>
            <a:endParaRPr lang="id-ID" altLang="en-US" sz="2000"/>
          </a:p>
        </p:txBody>
      </p:sp>
      <p:sp>
        <p:nvSpPr>
          <p:cNvPr id="13320" name="TextBox 5"/>
          <p:cNvSpPr txBox="1">
            <a:spLocks noChangeArrowheads="1"/>
          </p:cNvSpPr>
          <p:nvPr/>
        </p:nvSpPr>
        <p:spPr bwMode="auto">
          <a:xfrm>
            <a:off x="214313" y="2196703"/>
            <a:ext cx="314325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id-ID" altLang="en-US" sz="2000" b="1"/>
              <a:t>Sumber Informasi</a:t>
            </a:r>
          </a:p>
        </p:txBody>
      </p:sp>
      <p:sp>
        <p:nvSpPr>
          <p:cNvPr id="13321" name="TextBox 6"/>
          <p:cNvSpPr txBox="1">
            <a:spLocks noChangeArrowheads="1"/>
          </p:cNvSpPr>
          <p:nvPr/>
        </p:nvSpPr>
        <p:spPr bwMode="auto">
          <a:xfrm>
            <a:off x="5857876" y="2143125"/>
            <a:ext cx="3071813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id-ID" altLang="en-US" sz="2000" b="1" dirty="0"/>
              <a:t>Penerima Informasi</a:t>
            </a:r>
          </a:p>
        </p:txBody>
      </p:sp>
      <p:sp>
        <p:nvSpPr>
          <p:cNvPr id="13322" name="TextBox 7"/>
          <p:cNvSpPr txBox="1">
            <a:spLocks noChangeArrowheads="1"/>
          </p:cNvSpPr>
          <p:nvPr/>
        </p:nvSpPr>
        <p:spPr bwMode="auto">
          <a:xfrm>
            <a:off x="214313" y="2571750"/>
            <a:ext cx="314325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id-ID" altLang="en-US" sz="2000" b="1"/>
              <a:t>Penerima</a:t>
            </a:r>
            <a:r>
              <a:rPr lang="en-US" altLang="en-US" sz="2000" b="1"/>
              <a:t> </a:t>
            </a:r>
            <a:r>
              <a:rPr lang="id-ID" altLang="en-US" sz="2000" b="1"/>
              <a:t>Informasi</a:t>
            </a:r>
          </a:p>
        </p:txBody>
      </p:sp>
      <p:sp>
        <p:nvSpPr>
          <p:cNvPr id="13323" name="TextBox 8"/>
          <p:cNvSpPr txBox="1">
            <a:spLocks noChangeArrowheads="1"/>
          </p:cNvSpPr>
          <p:nvPr/>
        </p:nvSpPr>
        <p:spPr bwMode="auto">
          <a:xfrm>
            <a:off x="3857626" y="2196703"/>
            <a:ext cx="1654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id-ID" altLang="en-US" b="1" dirty="0"/>
              <a:t>Media Informasi</a:t>
            </a:r>
            <a:endParaRPr lang="id-ID" altLang="en-US" dirty="0"/>
          </a:p>
        </p:txBody>
      </p:sp>
      <p:sp>
        <p:nvSpPr>
          <p:cNvPr id="13324" name="Right Arrow 10"/>
          <p:cNvSpPr>
            <a:spLocks noChangeArrowheads="1"/>
          </p:cNvSpPr>
          <p:nvPr/>
        </p:nvSpPr>
        <p:spPr bwMode="auto">
          <a:xfrm>
            <a:off x="3424238" y="2625329"/>
            <a:ext cx="361950" cy="191690"/>
          </a:xfrm>
          <a:prstGeom prst="rightArrow">
            <a:avLst>
              <a:gd name="adj1" fmla="val 50000"/>
              <a:gd name="adj2" fmla="val 498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13325" name="Right Arrow 11"/>
          <p:cNvSpPr>
            <a:spLocks noChangeArrowheads="1"/>
          </p:cNvSpPr>
          <p:nvPr/>
        </p:nvSpPr>
        <p:spPr bwMode="auto">
          <a:xfrm>
            <a:off x="5429250" y="2250281"/>
            <a:ext cx="361950" cy="191691"/>
          </a:xfrm>
          <a:prstGeom prst="rightArrow">
            <a:avLst>
              <a:gd name="adj1" fmla="val 50000"/>
              <a:gd name="adj2" fmla="val 4982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13326" name="Right Arrow 12"/>
          <p:cNvSpPr>
            <a:spLocks noChangeArrowheads="1"/>
          </p:cNvSpPr>
          <p:nvPr/>
        </p:nvSpPr>
        <p:spPr bwMode="auto">
          <a:xfrm rot="10800000">
            <a:off x="5429250" y="2571750"/>
            <a:ext cx="363538" cy="191691"/>
          </a:xfrm>
          <a:prstGeom prst="rightArrow">
            <a:avLst>
              <a:gd name="adj1" fmla="val 50000"/>
              <a:gd name="adj2" fmla="val 500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13327" name="Right Arrow 13"/>
          <p:cNvSpPr>
            <a:spLocks noChangeArrowheads="1"/>
          </p:cNvSpPr>
          <p:nvPr/>
        </p:nvSpPr>
        <p:spPr bwMode="auto">
          <a:xfrm rot="10800000">
            <a:off x="3429000" y="2250281"/>
            <a:ext cx="361950" cy="191691"/>
          </a:xfrm>
          <a:prstGeom prst="rightArrow">
            <a:avLst>
              <a:gd name="adj1" fmla="val 50000"/>
              <a:gd name="adj2" fmla="val 4982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d-ID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53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69"/>
    </mc:Choice>
    <mc:Fallback xmlns="">
      <p:transition spd="slow" advTm="98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6" grpId="0" animBg="1"/>
      <p:bldP spid="13318" grpId="0"/>
      <p:bldP spid="13319" grpId="0" animBg="1"/>
      <p:bldP spid="13320" grpId="0" animBg="1"/>
      <p:bldP spid="13321" grpId="0" animBg="1"/>
      <p:bldP spid="13322" grpId="0" animBg="1"/>
      <p:bldP spid="13323" grpId="0"/>
      <p:bldP spid="13324" grpId="0" animBg="1"/>
      <p:bldP spid="13325" grpId="0" animBg="1"/>
      <p:bldP spid="13326" grpId="0" animBg="1"/>
      <p:bldP spid="133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2318EEF-6241-4B87-8E69-D6F84D615E4B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286000" y="482203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id-ID" altLang="en-US" b="1" dirty="0"/>
              <a:t>PROSES KOMUNIKASI</a:t>
            </a:r>
          </a:p>
          <a:p>
            <a:pPr algn="ctr"/>
            <a:r>
              <a:rPr lang="id-ID" altLang="en-US" b="1" dirty="0"/>
              <a:t>DALAM PEMBELAJARAN</a:t>
            </a:r>
            <a:endParaRPr lang="id-ID" altLang="en-US" dirty="0"/>
          </a:p>
        </p:txBody>
      </p:sp>
      <p:sp>
        <p:nvSpPr>
          <p:cNvPr id="14340" name="Rounded Rectangle 3"/>
          <p:cNvSpPr>
            <a:spLocks noChangeArrowheads="1"/>
          </p:cNvSpPr>
          <p:nvPr/>
        </p:nvSpPr>
        <p:spPr bwMode="auto">
          <a:xfrm>
            <a:off x="3187701" y="1290637"/>
            <a:ext cx="2608263" cy="766763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id-ID" altLang="en-US" b="1"/>
              <a:t>Strategi</a:t>
            </a:r>
          </a:p>
          <a:p>
            <a:pPr algn="ctr"/>
            <a:r>
              <a:rPr lang="id-ID" altLang="en-US" b="1"/>
              <a:t>Pembelajaran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42875" y="2430066"/>
            <a:ext cx="2882900" cy="827484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nn-NO" altLang="en-US" sz="2000" b="1" dirty="0"/>
              <a:t>Sumber Informasi </a:t>
            </a:r>
          </a:p>
          <a:p>
            <a:pPr algn="ctr"/>
            <a:r>
              <a:rPr lang="id-ID" altLang="en-US" sz="2000" b="1" dirty="0"/>
              <a:t>Penerima Informasi</a:t>
            </a:r>
            <a:endParaRPr lang="id-ID" altLang="en-US" sz="2000" dirty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5970588" y="2464594"/>
            <a:ext cx="2959100" cy="826294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id-ID" altLang="en-US" sz="2000" b="1" dirty="0"/>
              <a:t>Penerima Informasi</a:t>
            </a:r>
            <a:endParaRPr lang="id-ID" altLang="en-US" sz="2000" dirty="0"/>
          </a:p>
          <a:p>
            <a:pPr algn="ctr"/>
            <a:r>
              <a:rPr lang="nn-NO" altLang="en-US" sz="2000" b="1" dirty="0"/>
              <a:t>Sumber Informasi </a:t>
            </a:r>
          </a:p>
          <a:p>
            <a:pPr algn="ctr"/>
            <a:endParaRPr lang="nn-NO" altLang="en-US" sz="2000" b="1" dirty="0"/>
          </a:p>
        </p:txBody>
      </p:sp>
      <p:sp>
        <p:nvSpPr>
          <p:cNvPr id="7" name="Oval 6"/>
          <p:cNvSpPr/>
          <p:nvPr/>
        </p:nvSpPr>
        <p:spPr bwMode="auto">
          <a:xfrm>
            <a:off x="3670300" y="2400300"/>
            <a:ext cx="1614488" cy="99893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id-ID" sz="2000" b="1" dirty="0"/>
              <a:t>Media</a:t>
            </a:r>
          </a:p>
          <a:p>
            <a:pPr algn="ctr">
              <a:defRPr/>
            </a:pPr>
            <a:r>
              <a:rPr lang="id-ID" sz="2000" b="1" dirty="0"/>
              <a:t>Informasi</a:t>
            </a:r>
            <a:endParaRPr lang="id-ID" sz="2000" dirty="0"/>
          </a:p>
        </p:txBody>
      </p:sp>
      <p:sp>
        <p:nvSpPr>
          <p:cNvPr id="14344" name="Rounded Rectangle 7"/>
          <p:cNvSpPr>
            <a:spLocks noChangeArrowheads="1"/>
          </p:cNvSpPr>
          <p:nvPr/>
        </p:nvSpPr>
        <p:spPr bwMode="auto">
          <a:xfrm>
            <a:off x="2857501" y="3643312"/>
            <a:ext cx="3711575" cy="5476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id-ID" altLang="en-US" b="1">
                <a:solidFill>
                  <a:schemeClr val="bg1"/>
                </a:solidFill>
              </a:rPr>
              <a:t>Metode Pembelajaran</a:t>
            </a:r>
            <a:endParaRPr lang="id-ID" altLang="en-US">
              <a:solidFill>
                <a:schemeClr val="bg1"/>
              </a:solidFill>
            </a:endParaRPr>
          </a:p>
        </p:txBody>
      </p:sp>
      <p:cxnSp>
        <p:nvCxnSpPr>
          <p:cNvPr id="14345" name="Elbow Connector 26"/>
          <p:cNvCxnSpPr>
            <a:cxnSpLocks noChangeShapeType="1"/>
            <a:endCxn id="14340" idx="1"/>
          </p:cNvCxnSpPr>
          <p:nvPr/>
        </p:nvCxnSpPr>
        <p:spPr bwMode="auto">
          <a:xfrm flipV="1">
            <a:off x="847726" y="1674019"/>
            <a:ext cx="2339975" cy="75604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Elbow Connector 33"/>
          <p:cNvCxnSpPr>
            <a:cxnSpLocks noChangeShapeType="1"/>
          </p:cNvCxnSpPr>
          <p:nvPr/>
        </p:nvCxnSpPr>
        <p:spPr bwMode="auto">
          <a:xfrm rot="16200000" flipH="1">
            <a:off x="5927131" y="1230908"/>
            <a:ext cx="1067991" cy="1330325"/>
          </a:xfrm>
          <a:prstGeom prst="bentConnector3">
            <a:avLst>
              <a:gd name="adj1" fmla="val 32074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5" name="Right Arrow 91"/>
          <p:cNvSpPr>
            <a:spLocks noChangeArrowheads="1"/>
          </p:cNvSpPr>
          <p:nvPr/>
        </p:nvSpPr>
        <p:spPr bwMode="auto">
          <a:xfrm>
            <a:off x="3092450" y="2521744"/>
            <a:ext cx="565150" cy="230981"/>
          </a:xfrm>
          <a:prstGeom prst="rightArrow">
            <a:avLst>
              <a:gd name="adj1" fmla="val 50000"/>
              <a:gd name="adj2" fmla="val 50243"/>
            </a:avLst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id-ID"/>
          </a:p>
        </p:txBody>
      </p:sp>
      <p:sp>
        <p:nvSpPr>
          <p:cNvPr id="23566" name="Right Arrow 92"/>
          <p:cNvSpPr>
            <a:spLocks noChangeArrowheads="1"/>
          </p:cNvSpPr>
          <p:nvPr/>
        </p:nvSpPr>
        <p:spPr bwMode="auto">
          <a:xfrm>
            <a:off x="5289550" y="2524126"/>
            <a:ext cx="565150" cy="232172"/>
          </a:xfrm>
          <a:prstGeom prst="rightArrow">
            <a:avLst>
              <a:gd name="adj1" fmla="val 50000"/>
              <a:gd name="adj2" fmla="val 49985"/>
            </a:avLst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id-ID"/>
          </a:p>
        </p:txBody>
      </p:sp>
      <p:sp>
        <p:nvSpPr>
          <p:cNvPr id="14349" name="Right Arrow 93"/>
          <p:cNvSpPr>
            <a:spLocks noChangeArrowheads="1"/>
          </p:cNvSpPr>
          <p:nvPr/>
        </p:nvSpPr>
        <p:spPr bwMode="auto">
          <a:xfrm rot="10800000">
            <a:off x="3070225" y="2968228"/>
            <a:ext cx="565150" cy="232172"/>
          </a:xfrm>
          <a:prstGeom prst="rightArrow">
            <a:avLst>
              <a:gd name="adj1" fmla="val 50000"/>
              <a:gd name="adj2" fmla="val 49985"/>
            </a:avLst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14350" name="Right Arrow 94"/>
          <p:cNvSpPr>
            <a:spLocks noChangeArrowheads="1"/>
          </p:cNvSpPr>
          <p:nvPr/>
        </p:nvSpPr>
        <p:spPr bwMode="auto">
          <a:xfrm rot="10800000">
            <a:off x="5289550" y="2999185"/>
            <a:ext cx="565150" cy="230981"/>
          </a:xfrm>
          <a:prstGeom prst="rightArrow">
            <a:avLst>
              <a:gd name="adj1" fmla="val 50000"/>
              <a:gd name="adj2" fmla="val 50243"/>
            </a:avLst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d-ID" altLang="en-US"/>
          </a:p>
        </p:txBody>
      </p:sp>
      <p:cxnSp>
        <p:nvCxnSpPr>
          <p:cNvPr id="14351" name="Straight Connector 22"/>
          <p:cNvCxnSpPr>
            <a:cxnSpLocks noChangeShapeType="1"/>
          </p:cNvCxnSpPr>
          <p:nvPr/>
        </p:nvCxnSpPr>
        <p:spPr bwMode="auto">
          <a:xfrm rot="5400000">
            <a:off x="6948092" y="3590132"/>
            <a:ext cx="535781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Straight Connector 24"/>
          <p:cNvCxnSpPr>
            <a:cxnSpLocks noChangeShapeType="1"/>
          </p:cNvCxnSpPr>
          <p:nvPr/>
        </p:nvCxnSpPr>
        <p:spPr bwMode="auto">
          <a:xfrm rot="10800000">
            <a:off x="6572250" y="3857625"/>
            <a:ext cx="642938" cy="119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Straight Connector 26"/>
          <p:cNvCxnSpPr>
            <a:cxnSpLocks noChangeShapeType="1"/>
          </p:cNvCxnSpPr>
          <p:nvPr/>
        </p:nvCxnSpPr>
        <p:spPr bwMode="auto">
          <a:xfrm rot="10800000">
            <a:off x="2071688" y="3857625"/>
            <a:ext cx="785812" cy="119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Straight Arrow Connector 28"/>
          <p:cNvCxnSpPr>
            <a:cxnSpLocks noChangeShapeType="1"/>
          </p:cNvCxnSpPr>
          <p:nvPr/>
        </p:nvCxnSpPr>
        <p:spPr bwMode="auto">
          <a:xfrm rot="5400000" flipH="1" flipV="1">
            <a:off x="1777803" y="3562152"/>
            <a:ext cx="589359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0372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86"/>
    </mc:Choice>
    <mc:Fallback xmlns="">
      <p:transition spd="slow" advTm="91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animBg="1"/>
      <p:bldP spid="14341" grpId="0" animBg="1"/>
      <p:bldP spid="14342" grpId="0" animBg="1"/>
      <p:bldP spid="7" grpId="0" animBg="1"/>
      <p:bldP spid="14344" grpId="0" animBg="1"/>
      <p:bldP spid="23565" grpId="0" animBg="1"/>
      <p:bldP spid="23566" grpId="0" animBg="1"/>
      <p:bldP spid="14349" grpId="0" animBg="1"/>
      <p:bldP spid="143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/>
              <a:t>DTOT 2A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EDD9978-9795-4796-912A-3B5D48C1E658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43349"/>
            <a:ext cx="8001000" cy="912019"/>
          </a:xfrm>
        </p:spPr>
        <p:txBody>
          <a:bodyPr/>
          <a:lstStyle/>
          <a:p>
            <a:r>
              <a:rPr lang="en-US" altLang="en-US" sz="4200" b="1" dirty="0"/>
              <a:t>CONE OF EXPERIENCE</a:t>
            </a:r>
            <a:r>
              <a:rPr lang="en-US" altLang="en-US" sz="4200" dirty="0"/>
              <a:t>       </a:t>
            </a:r>
            <a:br>
              <a:rPr lang="en-US" altLang="en-US" sz="4200" dirty="0"/>
            </a:br>
            <a:r>
              <a:rPr lang="en-US" altLang="en-US" sz="2100" b="1" dirty="0">
                <a:solidFill>
                  <a:srgbClr val="990033"/>
                </a:solidFill>
              </a:rPr>
              <a:t>(Edgar Dale &amp; James Finn, 1946)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66951" y="1275160"/>
            <a:ext cx="5184775" cy="3673078"/>
            <a:chOff x="930" y="981"/>
            <a:chExt cx="3039" cy="2993"/>
          </a:xfrm>
          <a:solidFill>
            <a:srgbClr val="92D050"/>
          </a:solidFill>
        </p:grpSpPr>
        <p:sp>
          <p:nvSpPr>
            <p:cNvPr id="20500" name="AutoShape 4"/>
            <p:cNvSpPr>
              <a:spLocks noChangeArrowheads="1"/>
            </p:cNvSpPr>
            <p:nvPr/>
          </p:nvSpPr>
          <p:spPr bwMode="auto">
            <a:xfrm>
              <a:off x="930" y="981"/>
              <a:ext cx="3039" cy="2993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20501" name="Line 5"/>
            <p:cNvSpPr>
              <a:spLocks noChangeShapeType="1"/>
            </p:cNvSpPr>
            <p:nvPr/>
          </p:nvSpPr>
          <p:spPr bwMode="auto">
            <a:xfrm>
              <a:off x="1066" y="3702"/>
              <a:ext cx="2767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20502" name="Line 6"/>
            <p:cNvSpPr>
              <a:spLocks noChangeShapeType="1"/>
            </p:cNvSpPr>
            <p:nvPr/>
          </p:nvSpPr>
          <p:spPr bwMode="auto">
            <a:xfrm>
              <a:off x="1247" y="3430"/>
              <a:ext cx="244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20503" name="Line 7"/>
            <p:cNvSpPr>
              <a:spLocks noChangeShapeType="1"/>
            </p:cNvSpPr>
            <p:nvPr/>
          </p:nvSpPr>
          <p:spPr bwMode="auto">
            <a:xfrm>
              <a:off x="1338" y="3203"/>
              <a:ext cx="222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20504" name="Line 8"/>
            <p:cNvSpPr>
              <a:spLocks noChangeShapeType="1"/>
            </p:cNvSpPr>
            <p:nvPr/>
          </p:nvSpPr>
          <p:spPr bwMode="auto">
            <a:xfrm>
              <a:off x="1429" y="2976"/>
              <a:ext cx="204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20505" name="Line 9"/>
            <p:cNvSpPr>
              <a:spLocks noChangeShapeType="1"/>
            </p:cNvSpPr>
            <p:nvPr/>
          </p:nvSpPr>
          <p:spPr bwMode="auto">
            <a:xfrm>
              <a:off x="1610" y="2704"/>
              <a:ext cx="172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20506" name="Line 10"/>
            <p:cNvSpPr>
              <a:spLocks noChangeShapeType="1"/>
            </p:cNvSpPr>
            <p:nvPr/>
          </p:nvSpPr>
          <p:spPr bwMode="auto">
            <a:xfrm>
              <a:off x="1746" y="2432"/>
              <a:ext cx="140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20507" name="Line 11"/>
            <p:cNvSpPr>
              <a:spLocks noChangeShapeType="1"/>
            </p:cNvSpPr>
            <p:nvPr/>
          </p:nvSpPr>
          <p:spPr bwMode="auto">
            <a:xfrm>
              <a:off x="1882" y="2160"/>
              <a:ext cx="113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20508" name="Line 12"/>
            <p:cNvSpPr>
              <a:spLocks noChangeShapeType="1"/>
            </p:cNvSpPr>
            <p:nvPr/>
          </p:nvSpPr>
          <p:spPr bwMode="auto">
            <a:xfrm>
              <a:off x="2109" y="1661"/>
              <a:ext cx="6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20509" name="Line 13"/>
            <p:cNvSpPr>
              <a:spLocks noChangeShapeType="1"/>
            </p:cNvSpPr>
            <p:nvPr/>
          </p:nvSpPr>
          <p:spPr bwMode="auto">
            <a:xfrm>
              <a:off x="2245" y="1389"/>
              <a:ext cx="40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graphicFrame>
        <p:nvGraphicFramePr>
          <p:cNvPr id="8206" name="Group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475782"/>
              </p:ext>
            </p:extLst>
          </p:nvPr>
        </p:nvGraphicFramePr>
        <p:xfrm>
          <a:off x="1187450" y="1497807"/>
          <a:ext cx="7386638" cy="3336411"/>
        </p:xfrm>
        <a:graphic>
          <a:graphicData uri="http://schemas.openxmlformats.org/drawingml/2006/table">
            <a:tbl>
              <a:tblPr/>
              <a:tblGrid>
                <a:gridCol w="7386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Lambang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Verbal</a:t>
                      </a:r>
                    </a:p>
                  </a:txBody>
                  <a:tcPr marT="34286" marB="3428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Lambang Visual</a:t>
                      </a:r>
                    </a:p>
                  </a:txBody>
                  <a:tcPr marT="34286" marB="34286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Radio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Rekaman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Gambar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Mati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34286" marB="34286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Gambar Hidup</a:t>
                      </a:r>
                    </a:p>
                  </a:txBody>
                  <a:tcPr marT="34286" marB="34286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Pameran</a:t>
                      </a:r>
                    </a:p>
                  </a:txBody>
                  <a:tcPr marT="34286" marB="34286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Karyawisata</a:t>
                      </a:r>
                    </a:p>
                  </a:txBody>
                  <a:tcPr marT="34286" marB="34286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Demonstrasi</a:t>
                      </a:r>
                    </a:p>
                  </a:txBody>
                  <a:tcPr marT="34286" marB="34286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Dramatisasi</a:t>
                      </a:r>
                    </a:p>
                  </a:txBody>
                  <a:tcPr marT="34286" marB="34286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Pengalaman Buatan</a:t>
                      </a:r>
                    </a:p>
                  </a:txBody>
                  <a:tcPr marT="34286" marB="34286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Pangalaman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langsung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34286" marB="34286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222" name="Line 30"/>
          <p:cNvSpPr>
            <a:spLocks noChangeShapeType="1"/>
          </p:cNvSpPr>
          <p:nvPr/>
        </p:nvSpPr>
        <p:spPr bwMode="auto">
          <a:xfrm flipV="1">
            <a:off x="1906589" y="1600200"/>
            <a:ext cx="73025" cy="3024188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Text Box 31"/>
          <p:cNvSpPr txBox="1">
            <a:spLocks noChangeArrowheads="1"/>
          </p:cNvSpPr>
          <p:nvPr/>
        </p:nvSpPr>
        <p:spPr bwMode="auto">
          <a:xfrm>
            <a:off x="971550" y="4564857"/>
            <a:ext cx="172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latin typeface="Tahoma" pitchFamily="34" charset="0"/>
              </a:rPr>
              <a:t>Kongkrit</a:t>
            </a:r>
            <a:endParaRPr lang="en-US" altLang="en-US" b="1" dirty="0">
              <a:latin typeface="Tahoma" pitchFamily="34" charset="0"/>
            </a:endParaRPr>
          </a:p>
        </p:txBody>
      </p:sp>
      <p:sp>
        <p:nvSpPr>
          <p:cNvPr id="16403" name="Text Box 32"/>
          <p:cNvSpPr txBox="1">
            <a:spLocks noChangeArrowheads="1"/>
          </p:cNvSpPr>
          <p:nvPr/>
        </p:nvSpPr>
        <p:spPr bwMode="auto">
          <a:xfrm>
            <a:off x="1116013" y="1329929"/>
            <a:ext cx="172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latin typeface="Tahoma" pitchFamily="34" charset="0"/>
              </a:rPr>
              <a:t>Abstrak</a:t>
            </a:r>
            <a:endParaRPr lang="en-US" altLang="en-US" b="1" dirty="0"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9963193"/>
      </p:ext>
    </p:extLst>
  </p:cSld>
  <p:clrMapOvr>
    <a:masterClrMapping/>
  </p:clrMapOvr>
  <p:transition spd="med" advTm="93761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222" grpId="0" animBg="1"/>
      <p:bldP spid="16402" grpId="0"/>
      <p:bldP spid="164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4776"/>
            <a:ext cx="7543800" cy="857250"/>
          </a:xfrm>
        </p:spPr>
        <p:txBody>
          <a:bodyPr/>
          <a:lstStyle/>
          <a:p>
            <a:br>
              <a:rPr lang="en-US" altLang="en-US" sz="5400" b="1" dirty="0">
                <a:latin typeface="Arial" charset="0"/>
                <a:cs typeface="Arial" charset="0"/>
              </a:rPr>
            </a:br>
            <a:r>
              <a:rPr lang="en-US" altLang="en-US" sz="5400" b="1" dirty="0">
                <a:latin typeface="Arial" charset="0"/>
                <a:cs typeface="Arial" charset="0"/>
              </a:rPr>
              <a:t>DAYA INGAT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371600"/>
            <a:ext cx="3100908" cy="3086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Arial Black" pitchFamily="34" charset="0"/>
              </a:rPr>
              <a:t>SESUDAH 3 JAM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 Black" pitchFamily="34" charset="0"/>
              </a:rPr>
              <a:t>   	70 %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 Black" pitchFamily="34" charset="0"/>
              </a:rPr>
              <a:t>	72 %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 Black" pitchFamily="34" charset="0"/>
              </a:rPr>
              <a:t>	85 %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Arial Black" pitchFamily="34" charset="0"/>
              </a:rPr>
              <a:t>SESUDAH 3 HARI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 Black" pitchFamily="34" charset="0"/>
              </a:rPr>
              <a:t>	10 %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 Black" pitchFamily="34" charset="0"/>
              </a:rPr>
              <a:t>	20 %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 Black" pitchFamily="34" charset="0"/>
              </a:rPr>
              <a:t>	65 %</a:t>
            </a:r>
          </a:p>
        </p:txBody>
      </p:sp>
      <p:pic>
        <p:nvPicPr>
          <p:cNvPr id="17412" name="Picture 119" descr="pe01832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257300"/>
            <a:ext cx="4800600" cy="3486150"/>
          </a:xfrm>
        </p:spPr>
      </p:pic>
      <p:sp>
        <p:nvSpPr>
          <p:cNvPr id="17413" name="Line 123"/>
          <p:cNvSpPr>
            <a:spLocks noChangeShapeType="1"/>
          </p:cNvSpPr>
          <p:nvPr/>
        </p:nvSpPr>
        <p:spPr bwMode="auto">
          <a:xfrm>
            <a:off x="3048000" y="2057400"/>
            <a:ext cx="3657600" cy="114300"/>
          </a:xfrm>
          <a:prstGeom prst="line">
            <a:avLst/>
          </a:prstGeom>
          <a:noFill/>
          <a:ln w="38100">
            <a:solidFill>
              <a:srgbClr val="2E1E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0" rIns="92075" bIns="0" anchor="ctr"/>
          <a:lstStyle/>
          <a:p>
            <a:endParaRPr lang="en-US"/>
          </a:p>
        </p:txBody>
      </p:sp>
      <p:sp>
        <p:nvSpPr>
          <p:cNvPr id="17414" name="Oval 124"/>
          <p:cNvSpPr>
            <a:spLocks noChangeArrowheads="1"/>
          </p:cNvSpPr>
          <p:nvPr/>
        </p:nvSpPr>
        <p:spPr bwMode="auto">
          <a:xfrm>
            <a:off x="6705600" y="2000250"/>
            <a:ext cx="533400" cy="40005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0" rIns="92075" bIns="0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17415" name="Line 126"/>
          <p:cNvSpPr>
            <a:spLocks noChangeShapeType="1"/>
          </p:cNvSpPr>
          <p:nvPr/>
        </p:nvSpPr>
        <p:spPr bwMode="auto">
          <a:xfrm flipV="1">
            <a:off x="3048000" y="1543050"/>
            <a:ext cx="2971800" cy="8001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0" rIns="92075" bIns="0" anchor="ctr"/>
          <a:lstStyle/>
          <a:p>
            <a:endParaRPr lang="en-US"/>
          </a:p>
        </p:txBody>
      </p:sp>
      <p:sp>
        <p:nvSpPr>
          <p:cNvPr id="17416" name="Oval 127"/>
          <p:cNvSpPr>
            <a:spLocks noChangeArrowheads="1"/>
          </p:cNvSpPr>
          <p:nvPr/>
        </p:nvSpPr>
        <p:spPr bwMode="auto">
          <a:xfrm>
            <a:off x="5943600" y="1314450"/>
            <a:ext cx="533400" cy="40005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0" rIns="92075" bIns="0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17417" name="Line 128"/>
          <p:cNvSpPr>
            <a:spLocks noChangeShapeType="1"/>
          </p:cNvSpPr>
          <p:nvPr/>
        </p:nvSpPr>
        <p:spPr bwMode="auto">
          <a:xfrm flipV="1">
            <a:off x="3048000" y="1657350"/>
            <a:ext cx="2971800" cy="9715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0" rIns="92075" bIns="0" anchor="ctr"/>
          <a:lstStyle/>
          <a:p>
            <a:endParaRPr lang="en-US"/>
          </a:p>
        </p:txBody>
      </p:sp>
      <p:sp>
        <p:nvSpPr>
          <p:cNvPr id="17418" name="Line 129"/>
          <p:cNvSpPr>
            <a:spLocks noChangeShapeType="1"/>
          </p:cNvSpPr>
          <p:nvPr/>
        </p:nvSpPr>
        <p:spPr bwMode="auto">
          <a:xfrm flipV="1">
            <a:off x="3048000" y="2286000"/>
            <a:ext cx="3657600" cy="342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0" rIns="92075" bIns="0" anchor="ctr"/>
          <a:lstStyle/>
          <a:p>
            <a:endParaRPr lang="en-US"/>
          </a:p>
        </p:txBody>
      </p:sp>
      <p:sp>
        <p:nvSpPr>
          <p:cNvPr id="17419" name="Line 130"/>
          <p:cNvSpPr>
            <a:spLocks noChangeShapeType="1"/>
          </p:cNvSpPr>
          <p:nvPr/>
        </p:nvSpPr>
        <p:spPr bwMode="auto">
          <a:xfrm flipV="1">
            <a:off x="3048000" y="2343150"/>
            <a:ext cx="3733800" cy="1143000"/>
          </a:xfrm>
          <a:prstGeom prst="line">
            <a:avLst/>
          </a:prstGeom>
          <a:noFill/>
          <a:ln w="38100">
            <a:solidFill>
              <a:srgbClr val="2E1E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0" rIns="92075" bIns="0" anchor="ctr"/>
          <a:lstStyle/>
          <a:p>
            <a:endParaRPr lang="en-US"/>
          </a:p>
        </p:txBody>
      </p:sp>
      <p:sp>
        <p:nvSpPr>
          <p:cNvPr id="17420" name="Line 131"/>
          <p:cNvSpPr>
            <a:spLocks noChangeShapeType="1"/>
          </p:cNvSpPr>
          <p:nvPr/>
        </p:nvSpPr>
        <p:spPr bwMode="auto">
          <a:xfrm flipV="1">
            <a:off x="3048000" y="1600200"/>
            <a:ext cx="2895600" cy="22288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0" rIns="92075" bIns="0" anchor="ctr"/>
          <a:lstStyle/>
          <a:p>
            <a:endParaRPr lang="en-US"/>
          </a:p>
        </p:txBody>
      </p:sp>
      <p:sp>
        <p:nvSpPr>
          <p:cNvPr id="17421" name="Line 132"/>
          <p:cNvSpPr>
            <a:spLocks noChangeShapeType="1"/>
          </p:cNvSpPr>
          <p:nvPr/>
        </p:nvSpPr>
        <p:spPr bwMode="auto">
          <a:xfrm flipV="1">
            <a:off x="3048000" y="1657350"/>
            <a:ext cx="3048000" cy="2400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0" rIns="92075" bIns="0" anchor="ctr"/>
          <a:lstStyle/>
          <a:p>
            <a:endParaRPr lang="en-US"/>
          </a:p>
        </p:txBody>
      </p:sp>
      <p:sp>
        <p:nvSpPr>
          <p:cNvPr id="17422" name="Line 133"/>
          <p:cNvSpPr>
            <a:spLocks noChangeShapeType="1"/>
          </p:cNvSpPr>
          <p:nvPr/>
        </p:nvSpPr>
        <p:spPr bwMode="auto">
          <a:xfrm flipV="1">
            <a:off x="3048000" y="2400300"/>
            <a:ext cx="3810000" cy="1657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0" rIns="92075" bIns="0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4441215"/>
      </p:ext>
    </p:extLst>
  </p:cSld>
  <p:clrMapOvr>
    <a:masterClrMapping/>
  </p:clrMapOvr>
  <p:transition spd="med" advTm="210956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17411" grpId="0" build="p"/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512" y="-164554"/>
            <a:ext cx="7543800" cy="569615"/>
          </a:xfrm>
        </p:spPr>
        <p:txBody>
          <a:bodyPr/>
          <a:lstStyle/>
          <a:p>
            <a:r>
              <a:rPr lang="en-US" altLang="en-US" sz="2800" b="1" dirty="0">
                <a:solidFill>
                  <a:schemeClr val="tx1"/>
                </a:solidFill>
                <a:latin typeface="Arial" charset="0"/>
                <a:cs typeface="Arial" charset="0"/>
              </a:rPr>
              <a:t>KEGIATAN BELAJAR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181600" y="4171950"/>
            <a:ext cx="3962400" cy="514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Arial Black" pitchFamily="34" charset="0"/>
              </a:rPr>
              <a:t>1.5 %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sz="2400" dirty="0"/>
          </a:p>
        </p:txBody>
      </p:sp>
      <p:pic>
        <p:nvPicPr>
          <p:cNvPr id="18436" name="Picture 1036" descr="pe03166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485900"/>
            <a:ext cx="3962400" cy="2949179"/>
          </a:xfrm>
        </p:spPr>
      </p:pic>
      <p:sp>
        <p:nvSpPr>
          <p:cNvPr id="18437" name="Oval 1031"/>
          <p:cNvSpPr>
            <a:spLocks noChangeArrowheads="1"/>
          </p:cNvSpPr>
          <p:nvPr/>
        </p:nvSpPr>
        <p:spPr bwMode="auto">
          <a:xfrm>
            <a:off x="4191000" y="2000250"/>
            <a:ext cx="457200" cy="34290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18438" name="Text Box 1039"/>
          <p:cNvSpPr txBox="1">
            <a:spLocks noChangeArrowheads="1"/>
          </p:cNvSpPr>
          <p:nvPr/>
        </p:nvSpPr>
        <p:spPr bwMode="auto">
          <a:xfrm>
            <a:off x="6156325" y="1231106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8439" name="Text Box 1045"/>
          <p:cNvSpPr txBox="1">
            <a:spLocks noChangeArrowheads="1"/>
          </p:cNvSpPr>
          <p:nvPr/>
        </p:nvSpPr>
        <p:spPr bwMode="auto">
          <a:xfrm>
            <a:off x="1600200" y="1143000"/>
            <a:ext cx="14157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3600">
                <a:latin typeface="Arial Black" pitchFamily="34" charset="0"/>
              </a:rPr>
              <a:t>83 %</a:t>
            </a:r>
          </a:p>
        </p:txBody>
      </p:sp>
      <p:sp>
        <p:nvSpPr>
          <p:cNvPr id="18440" name="Text Box 1046"/>
          <p:cNvSpPr txBox="1">
            <a:spLocks noChangeArrowheads="1"/>
          </p:cNvSpPr>
          <p:nvPr/>
        </p:nvSpPr>
        <p:spPr bwMode="auto">
          <a:xfrm>
            <a:off x="7239000" y="2868216"/>
            <a:ext cx="156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3600" dirty="0">
                <a:latin typeface="Arial Black" pitchFamily="34" charset="0"/>
              </a:rPr>
              <a:t>3.5 %</a:t>
            </a:r>
          </a:p>
        </p:txBody>
      </p:sp>
      <p:sp>
        <p:nvSpPr>
          <p:cNvPr id="18441" name="Text Box 1047"/>
          <p:cNvSpPr txBox="1">
            <a:spLocks noChangeArrowheads="1"/>
          </p:cNvSpPr>
          <p:nvPr/>
        </p:nvSpPr>
        <p:spPr bwMode="auto">
          <a:xfrm>
            <a:off x="7315200" y="1085850"/>
            <a:ext cx="152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3600">
                <a:latin typeface="Arial Black" pitchFamily="34" charset="0"/>
              </a:rPr>
              <a:t>11 %</a:t>
            </a:r>
          </a:p>
        </p:txBody>
      </p:sp>
      <p:sp>
        <p:nvSpPr>
          <p:cNvPr id="18442" name="Text Box 1048"/>
          <p:cNvSpPr txBox="1">
            <a:spLocks noChangeArrowheads="1"/>
          </p:cNvSpPr>
          <p:nvPr/>
        </p:nvSpPr>
        <p:spPr bwMode="auto">
          <a:xfrm>
            <a:off x="1828801" y="2857501"/>
            <a:ext cx="11588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3600">
                <a:latin typeface="Arial Black" pitchFamily="34" charset="0"/>
              </a:rPr>
              <a:t>1 %</a:t>
            </a:r>
          </a:p>
          <a:p>
            <a:endParaRPr lang="en-US" altLang="en-US"/>
          </a:p>
        </p:txBody>
      </p:sp>
      <p:sp>
        <p:nvSpPr>
          <p:cNvPr id="18443" name="Oval 1051"/>
          <p:cNvSpPr>
            <a:spLocks noChangeArrowheads="1"/>
          </p:cNvSpPr>
          <p:nvPr/>
        </p:nvSpPr>
        <p:spPr bwMode="auto">
          <a:xfrm>
            <a:off x="5486400" y="2228850"/>
            <a:ext cx="381000" cy="28575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18444" name="Oval 1052"/>
          <p:cNvSpPr>
            <a:spLocks noChangeArrowheads="1"/>
          </p:cNvSpPr>
          <p:nvPr/>
        </p:nvSpPr>
        <p:spPr bwMode="auto">
          <a:xfrm>
            <a:off x="4495800" y="2343150"/>
            <a:ext cx="381000" cy="28575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18445" name="Line 1053"/>
          <p:cNvSpPr>
            <a:spLocks noChangeShapeType="1"/>
          </p:cNvSpPr>
          <p:nvPr/>
        </p:nvSpPr>
        <p:spPr bwMode="auto">
          <a:xfrm>
            <a:off x="3124200" y="1428750"/>
            <a:ext cx="1066800" cy="62865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6" name="Oval 1054"/>
          <p:cNvSpPr>
            <a:spLocks noChangeArrowheads="1"/>
          </p:cNvSpPr>
          <p:nvPr/>
        </p:nvSpPr>
        <p:spPr bwMode="auto">
          <a:xfrm>
            <a:off x="4495800" y="3314700"/>
            <a:ext cx="914400" cy="68580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18447" name="Line 1055"/>
          <p:cNvSpPr>
            <a:spLocks noChangeShapeType="1"/>
          </p:cNvSpPr>
          <p:nvPr/>
        </p:nvSpPr>
        <p:spPr bwMode="auto">
          <a:xfrm flipV="1">
            <a:off x="2895600" y="2514600"/>
            <a:ext cx="1600200" cy="51435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8" name="Line 1057"/>
          <p:cNvSpPr>
            <a:spLocks noChangeShapeType="1"/>
          </p:cNvSpPr>
          <p:nvPr/>
        </p:nvSpPr>
        <p:spPr bwMode="auto">
          <a:xfrm flipV="1">
            <a:off x="6324600" y="1428750"/>
            <a:ext cx="990600" cy="685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9" name="Oval 1059"/>
          <p:cNvSpPr>
            <a:spLocks noChangeArrowheads="1"/>
          </p:cNvSpPr>
          <p:nvPr/>
        </p:nvSpPr>
        <p:spPr bwMode="auto">
          <a:xfrm>
            <a:off x="5943600" y="2057400"/>
            <a:ext cx="457200" cy="34290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18450" name="Line 1060"/>
          <p:cNvSpPr>
            <a:spLocks noChangeShapeType="1"/>
          </p:cNvSpPr>
          <p:nvPr/>
        </p:nvSpPr>
        <p:spPr bwMode="auto">
          <a:xfrm flipH="1" flipV="1">
            <a:off x="5029200" y="4000500"/>
            <a:ext cx="228600" cy="685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51" name="Line 1061"/>
          <p:cNvSpPr>
            <a:spLocks noChangeShapeType="1"/>
          </p:cNvSpPr>
          <p:nvPr/>
        </p:nvSpPr>
        <p:spPr bwMode="auto">
          <a:xfrm>
            <a:off x="5867400" y="2457450"/>
            <a:ext cx="1447800" cy="685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494883"/>
      </p:ext>
    </p:extLst>
  </p:cSld>
  <p:clrMapOvr>
    <a:masterClrMapping/>
  </p:clrMapOvr>
  <p:transition spd="med" advTm="131251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9" grpId="0"/>
      <p:bldP spid="18440" grpId="0"/>
      <p:bldP spid="18441" grpId="0"/>
      <p:bldP spid="18442" grpId="0"/>
      <p:bldP spid="18445" grpId="0" animBg="1"/>
      <p:bldP spid="18447" grpId="0" animBg="1"/>
      <p:bldP spid="18448" grpId="0" animBg="1"/>
      <p:bldP spid="18450" grpId="0" animBg="1"/>
      <p:bldP spid="184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ctrTitle" idx="4294967295"/>
          </p:nvPr>
        </p:nvSpPr>
        <p:spPr>
          <a:xfrm>
            <a:off x="3857163" y="1909265"/>
            <a:ext cx="4556112" cy="158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FUNGSI</a:t>
            </a:r>
            <a:br>
              <a:rPr lang="en" sz="4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n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MEDIA</a:t>
            </a:r>
            <a:br>
              <a:rPr lang="en" sz="4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n" sz="4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PEMBELAJARAN</a:t>
            </a:r>
            <a:endParaRPr sz="4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2665634" y="2770968"/>
            <a:ext cx="370763" cy="3540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18"/>
          <p:cNvGrpSpPr/>
          <p:nvPr/>
        </p:nvGrpSpPr>
        <p:grpSpPr>
          <a:xfrm>
            <a:off x="2056830" y="763145"/>
            <a:ext cx="1588372" cy="1588796"/>
            <a:chOff x="6654650" y="3665275"/>
            <a:chExt cx="409100" cy="409125"/>
          </a:xfrm>
          <a:solidFill>
            <a:schemeClr val="accent4"/>
          </a:solidFill>
        </p:grpSpPr>
        <p:sp>
          <p:nvSpPr>
            <p:cNvPr id="96" name="Google Shape;96;p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18"/>
          <p:cNvGrpSpPr/>
          <p:nvPr/>
        </p:nvGrpSpPr>
        <p:grpSpPr>
          <a:xfrm rot="290">
            <a:off x="868449" y="2771014"/>
            <a:ext cx="1049424" cy="1049483"/>
            <a:chOff x="570875" y="4322250"/>
            <a:chExt cx="443300" cy="443325"/>
          </a:xfrm>
          <a:solidFill>
            <a:srgbClr val="00B0F0"/>
          </a:solidFill>
        </p:grpSpPr>
        <p:sp>
          <p:nvSpPr>
            <p:cNvPr id="99" name="Google Shape;99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8"/>
          <p:cNvSpPr/>
          <p:nvPr/>
        </p:nvSpPr>
        <p:spPr>
          <a:xfrm rot="2466663">
            <a:off x="480742" y="433732"/>
            <a:ext cx="515110" cy="49184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/>
          <p:nvPr/>
        </p:nvSpPr>
        <p:spPr>
          <a:xfrm rot="-1609291">
            <a:off x="990504" y="1768443"/>
            <a:ext cx="370702" cy="35395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/>
          <p:nvPr/>
        </p:nvSpPr>
        <p:spPr>
          <a:xfrm rot="2926243">
            <a:off x="3718349" y="1461750"/>
            <a:ext cx="277628" cy="26508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/>
          <p:nvPr/>
        </p:nvSpPr>
        <p:spPr>
          <a:xfrm rot="-1609496">
            <a:off x="1766293" y="751924"/>
            <a:ext cx="250098" cy="23880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custDataLst>
      <p:tags r:id="rId1"/>
    </p:custDataLst>
  </p:cSld>
  <p:clrMapOvr>
    <a:masterClrMapping/>
  </p:clrMapOvr>
  <p:transition advTm="3021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03" grpId="0" animBg="1"/>
      <p:bldP spid="104" grpId="0" animBg="1"/>
      <p:bldP spid="1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1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13" name="Google Shape;413;p41"/>
          <p:cNvSpPr/>
          <p:nvPr/>
        </p:nvSpPr>
        <p:spPr>
          <a:xfrm>
            <a:off x="946750" y="1374679"/>
            <a:ext cx="3559800" cy="1488180"/>
          </a:xfrm>
          <a:prstGeom prst="rect">
            <a:avLst/>
          </a:prstGeom>
          <a:solidFill>
            <a:srgbClr val="FFFFFF">
              <a:alpha val="12290"/>
            </a:srgbClr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ATENSI</a:t>
            </a:r>
            <a:endParaRPr b="1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/>
              <a:t>Media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menarik</a:t>
            </a:r>
            <a:r>
              <a:rPr lang="en-US" altLang="en-US" dirty="0"/>
              <a:t> </a:t>
            </a:r>
            <a:r>
              <a:rPr lang="en-US" altLang="en-US" dirty="0" err="1"/>
              <a:t>perhatian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mengarahkan</a:t>
            </a:r>
            <a:r>
              <a:rPr lang="en-US" altLang="en-US" dirty="0"/>
              <a:t> </a:t>
            </a:r>
            <a:r>
              <a:rPr lang="en-US" altLang="en-US" dirty="0" err="1"/>
              <a:t>mahasiswa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berkonsentrasi</a:t>
            </a:r>
            <a:r>
              <a:rPr lang="en-US" altLang="en-US" dirty="0"/>
              <a:t> </a:t>
            </a:r>
          </a:p>
          <a:p>
            <a:pPr marL="0" lvl="0" indent="0" rtl="0">
              <a:spcBef>
                <a:spcPts val="60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14" name="Google Shape;414;p41"/>
          <p:cNvSpPr/>
          <p:nvPr/>
        </p:nvSpPr>
        <p:spPr>
          <a:xfrm>
            <a:off x="4653701" y="1374679"/>
            <a:ext cx="3559800" cy="1488180"/>
          </a:xfrm>
          <a:prstGeom prst="rect">
            <a:avLst/>
          </a:prstGeom>
          <a:solidFill>
            <a:srgbClr val="FFFFFF">
              <a:alpha val="12290"/>
            </a:srgb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KOGNITIF</a:t>
            </a:r>
            <a:endParaRPr b="1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altLang="en-US" dirty="0"/>
              <a:t>Media </a:t>
            </a:r>
            <a:r>
              <a:rPr lang="en-US" altLang="en-US" dirty="0" err="1"/>
              <a:t>berfungsi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memperlancar</a:t>
            </a:r>
            <a:r>
              <a:rPr lang="en-US" altLang="en-US" dirty="0"/>
              <a:t> </a:t>
            </a:r>
            <a:r>
              <a:rPr lang="en-US" altLang="en-US" dirty="0" err="1"/>
              <a:t>tujuan</a:t>
            </a:r>
            <a:r>
              <a:rPr lang="en-US" altLang="en-US" dirty="0"/>
              <a:t> </a:t>
            </a:r>
            <a:r>
              <a:rPr lang="en-US" altLang="en-US" dirty="0" err="1"/>
              <a:t>pembelajaran</a:t>
            </a:r>
            <a:r>
              <a:rPr lang="en-US" altLang="en-US" dirty="0"/>
              <a:t> </a:t>
            </a:r>
            <a:r>
              <a:rPr lang="en-US" altLang="en-US" dirty="0" err="1"/>
              <a:t>yakni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meningkatkan</a:t>
            </a:r>
            <a:r>
              <a:rPr lang="en-US" altLang="en-US" dirty="0"/>
              <a:t> </a:t>
            </a:r>
            <a:r>
              <a:rPr lang="en-US" altLang="en-US" dirty="0" err="1"/>
              <a:t>keterserapan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endParaRPr lang="en-US" altLang="en-US" dirty="0"/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15" name="Google Shape;415;p41"/>
          <p:cNvSpPr/>
          <p:nvPr/>
        </p:nvSpPr>
        <p:spPr>
          <a:xfrm>
            <a:off x="926060" y="2991767"/>
            <a:ext cx="3559800" cy="1740223"/>
          </a:xfrm>
          <a:prstGeom prst="rect">
            <a:avLst/>
          </a:prstGeom>
          <a:solidFill>
            <a:srgbClr val="FFFFFF">
              <a:alpha val="12290"/>
            </a:srgbClr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en-US" altLang="en-US" dirty="0"/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en-US" altLang="en-US" dirty="0"/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en-US" altLang="en-US" dirty="0"/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en-US" altLang="en-US" dirty="0"/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en-US" altLang="en-US" dirty="0"/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en-US" altLang="en-US" dirty="0"/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en-US" altLang="en-US" dirty="0"/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en-US" altLang="en-US" dirty="0"/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en-US" altLang="en-US" dirty="0"/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en-US" altLang="en-US" dirty="0"/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en-US" altLang="en-US" dirty="0"/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en-US" altLang="en-US" dirty="0"/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en-US" altLang="en-US" dirty="0"/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en-US" altLang="en-US" dirty="0"/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en-US" altLang="en-US" dirty="0"/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en-US" altLang="en-US" dirty="0"/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en-US" altLang="en-US" dirty="0"/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en-US" altLang="en-US" dirty="0"/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en-US" altLang="en-US" dirty="0"/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altLang="en-US" dirty="0"/>
              <a:t>Media </a:t>
            </a:r>
            <a:r>
              <a:rPr lang="en-US" altLang="en-US" dirty="0" err="1"/>
              <a:t>berfungsi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membantu</a:t>
            </a:r>
            <a:r>
              <a:rPr lang="en-US" altLang="en-US" dirty="0"/>
              <a:t> </a:t>
            </a:r>
            <a:r>
              <a:rPr lang="en-US" altLang="en-US" dirty="0" err="1"/>
              <a:t>siswa</a:t>
            </a:r>
            <a:r>
              <a:rPr lang="en-US" altLang="en-US" dirty="0"/>
              <a:t> yang </a:t>
            </a:r>
            <a:r>
              <a:rPr lang="en-US" altLang="en-US" dirty="0" err="1"/>
              <a:t>lemah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menangkap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, </a:t>
            </a:r>
            <a:r>
              <a:rPr lang="en-US" altLang="en-US" dirty="0" err="1"/>
              <a:t>mengorganisasi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memahami</a:t>
            </a:r>
            <a:r>
              <a:rPr lang="en-US" altLang="en-US" dirty="0"/>
              <a:t> </a:t>
            </a:r>
            <a:r>
              <a:rPr lang="en-US" altLang="en-US" dirty="0" err="1"/>
              <a:t>sesuatu</a:t>
            </a:r>
            <a:r>
              <a:rPr lang="en-US" altLang="en-US" dirty="0"/>
              <a:t> yang </a:t>
            </a:r>
            <a:r>
              <a:rPr lang="en-US" altLang="en-US" dirty="0" err="1"/>
              <a:t>abstrak</a:t>
            </a:r>
            <a:endParaRPr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KOMPENSATORIS</a:t>
            </a:r>
            <a:endParaRPr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16" name="Google Shape;416;p41"/>
          <p:cNvSpPr/>
          <p:nvPr/>
        </p:nvSpPr>
        <p:spPr>
          <a:xfrm>
            <a:off x="4654916" y="3068908"/>
            <a:ext cx="3559800" cy="1663081"/>
          </a:xfrm>
          <a:prstGeom prst="rect">
            <a:avLst/>
          </a:prstGeom>
          <a:solidFill>
            <a:srgbClr val="FFFFFF">
              <a:alpha val="12290"/>
            </a:srgbClr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Media berfungsi untuk menggugah emosi dan sikap siswa 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AFEKTIF</a:t>
            </a:r>
            <a:endParaRPr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17" name="Google Shape;417;p41"/>
          <p:cNvSpPr/>
          <p:nvPr/>
        </p:nvSpPr>
        <p:spPr>
          <a:xfrm>
            <a:off x="3463160" y="1855048"/>
            <a:ext cx="2045400" cy="2045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1"/>
          <p:cNvSpPr/>
          <p:nvPr/>
        </p:nvSpPr>
        <p:spPr>
          <a:xfrm rot="5400000">
            <a:off x="3587069" y="1816478"/>
            <a:ext cx="2045400" cy="2045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1"/>
          <p:cNvSpPr/>
          <p:nvPr/>
        </p:nvSpPr>
        <p:spPr>
          <a:xfrm rot="10800000">
            <a:off x="3619843" y="2046209"/>
            <a:ext cx="2045400" cy="2045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1"/>
          <p:cNvSpPr/>
          <p:nvPr/>
        </p:nvSpPr>
        <p:spPr>
          <a:xfrm rot="-5400000">
            <a:off x="3484611" y="2038517"/>
            <a:ext cx="2045400" cy="2045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1"/>
          <p:cNvSpPr/>
          <p:nvPr/>
        </p:nvSpPr>
        <p:spPr>
          <a:xfrm>
            <a:off x="4164034" y="2193867"/>
            <a:ext cx="263950" cy="3778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ID" b="1" dirty="0">
                <a:solidFill>
                  <a:schemeClr val="lt1"/>
                </a:solidFill>
                <a:latin typeface="Ubuntu"/>
              </a:rPr>
              <a:t>A</a:t>
            </a:r>
            <a:endParaRPr b="1" i="0" dirty="0">
              <a:ln>
                <a:noFill/>
              </a:ln>
              <a:solidFill>
                <a:schemeClr val="lt1"/>
              </a:solidFill>
              <a:latin typeface="Ubuntu"/>
            </a:endParaRPr>
          </a:p>
        </p:txBody>
      </p:sp>
      <p:sp>
        <p:nvSpPr>
          <p:cNvPr id="422" name="Google Shape;422;p41"/>
          <p:cNvSpPr/>
          <p:nvPr/>
        </p:nvSpPr>
        <p:spPr>
          <a:xfrm>
            <a:off x="4644008" y="2209547"/>
            <a:ext cx="474587" cy="36220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ID" b="1" dirty="0">
                <a:solidFill>
                  <a:schemeClr val="lt1"/>
                </a:solidFill>
                <a:latin typeface="Ubuntu"/>
              </a:rPr>
              <a:t>K</a:t>
            </a:r>
            <a:endParaRPr b="1" i="0" dirty="0">
              <a:ln>
                <a:noFill/>
              </a:ln>
              <a:solidFill>
                <a:schemeClr val="lt1"/>
              </a:solidFill>
              <a:latin typeface="Ubuntu"/>
            </a:endParaRPr>
          </a:p>
        </p:txBody>
      </p:sp>
      <p:sp>
        <p:nvSpPr>
          <p:cNvPr id="423" name="Google Shape;423;p41"/>
          <p:cNvSpPr/>
          <p:nvPr/>
        </p:nvSpPr>
        <p:spPr>
          <a:xfrm>
            <a:off x="4067340" y="3138738"/>
            <a:ext cx="360644" cy="4411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ID" b="1" dirty="0">
                <a:solidFill>
                  <a:schemeClr val="lt1"/>
                </a:solidFill>
                <a:latin typeface="Ubuntu"/>
              </a:rPr>
              <a:t>K</a:t>
            </a:r>
            <a:endParaRPr b="1" i="0" dirty="0">
              <a:ln>
                <a:noFill/>
              </a:ln>
              <a:solidFill>
                <a:schemeClr val="lt1"/>
              </a:solidFill>
              <a:latin typeface="Ubuntu"/>
            </a:endParaRPr>
          </a:p>
        </p:txBody>
      </p:sp>
      <p:sp>
        <p:nvSpPr>
          <p:cNvPr id="424" name="Google Shape;424;p41"/>
          <p:cNvSpPr/>
          <p:nvPr/>
        </p:nvSpPr>
        <p:spPr>
          <a:xfrm flipH="1">
            <a:off x="4716016" y="3210746"/>
            <a:ext cx="370824" cy="4411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ID" b="1" dirty="0">
                <a:solidFill>
                  <a:schemeClr val="lt1"/>
                </a:solidFill>
                <a:latin typeface="Ubuntu"/>
              </a:rPr>
              <a:t>A</a:t>
            </a:r>
            <a:endParaRPr b="1" i="0" dirty="0">
              <a:ln>
                <a:noFill/>
              </a:ln>
              <a:solidFill>
                <a:schemeClr val="lt1"/>
              </a:solidFill>
              <a:latin typeface="Ubuntu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018055"/>
      </p:ext>
    </p:extLst>
  </p:cSld>
  <p:clrMapOvr>
    <a:masterClrMapping/>
  </p:clrMapOvr>
  <p:transition advTm="33250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/>
      <p:bldP spid="422" grpId="0"/>
      <p:bldP spid="4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6200000" flipH="1">
            <a:off x="1962845" y="2534345"/>
            <a:ext cx="5142905" cy="754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2457450"/>
            <a:ext cx="9144000" cy="119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057400" y="685800"/>
            <a:ext cx="4953000" cy="360045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50104" y="1"/>
            <a:ext cx="3130985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1962150" y="2533650"/>
            <a:ext cx="5143500" cy="76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811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480">
        <p:sndAc>
          <p:stSnd>
            <p:snd r:embed="rId3" name="click.wav"/>
          </p:stSnd>
        </p:sndAc>
      </p:transition>
    </mc:Choice>
    <mc:Fallback xmlns="">
      <p:transition advClick="0" advTm="41480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ctrTitle" idx="4294967295"/>
          </p:nvPr>
        </p:nvSpPr>
        <p:spPr>
          <a:xfrm>
            <a:off x="3857163" y="1909265"/>
            <a:ext cx="4556112" cy="158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MANFAAT</a:t>
            </a:r>
            <a:br>
              <a:rPr lang="en" sz="4400" dirty="0"/>
            </a:br>
            <a:r>
              <a:rPr lang="en" sz="4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MEDIA</a:t>
            </a:r>
            <a:br>
              <a:rPr lang="en" sz="4400" dirty="0"/>
            </a:br>
            <a:r>
              <a:rPr lang="en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PEMBELAJARAN</a:t>
            </a:r>
            <a:endParaRPr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2665634" y="2770968"/>
            <a:ext cx="370763" cy="3540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18"/>
          <p:cNvGrpSpPr/>
          <p:nvPr/>
        </p:nvGrpSpPr>
        <p:grpSpPr>
          <a:xfrm>
            <a:off x="738297" y="2248249"/>
            <a:ext cx="1588372" cy="1588796"/>
            <a:chOff x="6654650" y="3665275"/>
            <a:chExt cx="409100" cy="409125"/>
          </a:xfrm>
          <a:solidFill>
            <a:schemeClr val="tx2">
              <a:lumMod val="75000"/>
            </a:schemeClr>
          </a:solidFill>
        </p:grpSpPr>
        <p:sp>
          <p:nvSpPr>
            <p:cNvPr id="96" name="Google Shape;96;p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18"/>
          <p:cNvGrpSpPr/>
          <p:nvPr/>
        </p:nvGrpSpPr>
        <p:grpSpPr>
          <a:xfrm rot="290">
            <a:off x="893080" y="1137417"/>
            <a:ext cx="2213139" cy="2658510"/>
            <a:chOff x="581250" y="3632161"/>
            <a:chExt cx="934879" cy="1123014"/>
          </a:xfrm>
        </p:grpSpPr>
        <p:sp>
          <p:nvSpPr>
            <p:cNvPr id="99" name="Google Shape;99;p18"/>
            <p:cNvSpPr/>
            <p:nvPr/>
          </p:nvSpPr>
          <p:spPr>
            <a:xfrm>
              <a:off x="1072829" y="3632161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8"/>
          <p:cNvSpPr/>
          <p:nvPr/>
        </p:nvSpPr>
        <p:spPr>
          <a:xfrm rot="2466663">
            <a:off x="480742" y="433732"/>
            <a:ext cx="515110" cy="49184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/>
          <p:nvPr/>
        </p:nvSpPr>
        <p:spPr>
          <a:xfrm rot="-1609291">
            <a:off x="990504" y="1768443"/>
            <a:ext cx="370702" cy="35395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/>
          <p:nvPr/>
        </p:nvSpPr>
        <p:spPr>
          <a:xfrm rot="2926243">
            <a:off x="3718349" y="1461750"/>
            <a:ext cx="277628" cy="26508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/>
          <p:nvPr/>
        </p:nvSpPr>
        <p:spPr>
          <a:xfrm rot="-1609496">
            <a:off x="1766293" y="751924"/>
            <a:ext cx="250098" cy="23880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936912"/>
      </p:ext>
    </p:extLst>
  </p:cSld>
  <p:clrMapOvr>
    <a:masterClrMapping/>
  </p:clrMapOvr>
  <p:transition advTm="3888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4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523020" y="797360"/>
            <a:ext cx="3337318" cy="7662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 err="1">
                <a:solidFill>
                  <a:schemeClr val="tx1"/>
                </a:solidFill>
              </a:rPr>
              <a:t>Penyampaian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materi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pelajaran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menjadi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lebih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baku</a:t>
            </a:r>
            <a:r>
              <a:rPr lang="en-US" altLang="en-US" dirty="0">
                <a:solidFill>
                  <a:schemeClr val="tx1"/>
                </a:solidFill>
              </a:rPr>
              <a:t>. </a:t>
            </a:r>
            <a:r>
              <a:rPr lang="en-US" altLang="en-US" dirty="0" err="1">
                <a:solidFill>
                  <a:schemeClr val="tx1"/>
                </a:solidFill>
              </a:rPr>
              <a:t>Setiap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siswa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mendapatkan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pesan</a:t>
            </a:r>
            <a:r>
              <a:rPr lang="en-US" altLang="en-US" dirty="0">
                <a:solidFill>
                  <a:schemeClr val="tx1"/>
                </a:solidFill>
              </a:rPr>
              <a:t> yang </a:t>
            </a:r>
            <a:r>
              <a:rPr lang="en-US" altLang="en-US" dirty="0" err="1">
                <a:solidFill>
                  <a:schemeClr val="tx1"/>
                </a:solidFill>
              </a:rPr>
              <a:t>sama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3020" y="1869468"/>
            <a:ext cx="3337318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dirty="0" err="1">
                <a:solidFill>
                  <a:schemeClr val="tx1"/>
                </a:solidFill>
              </a:rPr>
              <a:t>Pembelajaran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menjadi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lebih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menarik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1560" y="2872560"/>
            <a:ext cx="3337318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dirty="0" err="1">
                <a:solidFill>
                  <a:schemeClr val="tx1"/>
                </a:solidFill>
              </a:rPr>
              <a:t>Pembelajaran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menjadi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lebih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interaktif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61249" y="805982"/>
            <a:ext cx="3337318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</a:rPr>
              <a:t>Lama </a:t>
            </a:r>
            <a:r>
              <a:rPr lang="en-US" altLang="en-US" dirty="0" err="1">
                <a:solidFill>
                  <a:schemeClr val="tx1"/>
                </a:solidFill>
              </a:rPr>
              <a:t>pembelajaran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dapat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dipersingkat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61249" y="1870990"/>
            <a:ext cx="3337318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dirty="0" err="1">
                <a:solidFill>
                  <a:schemeClr val="tx1"/>
                </a:solidFill>
              </a:rPr>
              <a:t>Daya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serap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mahasiswa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dapat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ditingkatkan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61249" y="2905218"/>
            <a:ext cx="3337318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dirty="0" err="1">
                <a:solidFill>
                  <a:schemeClr val="tx1"/>
                </a:solidFill>
              </a:rPr>
              <a:t>Motivasi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minat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belajar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siswa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dapat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ditingkatkan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1560" y="3795886"/>
            <a:ext cx="3337318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dirty="0" err="1">
                <a:solidFill>
                  <a:schemeClr val="tx1"/>
                </a:solidFill>
              </a:rPr>
              <a:t>Pembelajaran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dapat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diberikan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kapan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saja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tidak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terikat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waktu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61249" y="3801413"/>
            <a:ext cx="3337318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altLang="en-US" dirty="0" err="1">
                <a:solidFill>
                  <a:schemeClr val="tx1"/>
                </a:solidFill>
              </a:rPr>
              <a:t>Beban</a:t>
            </a:r>
            <a:r>
              <a:rPr lang="en-US" altLang="en-US" dirty="0">
                <a:solidFill>
                  <a:schemeClr val="tx1"/>
                </a:solidFill>
              </a:rPr>
              <a:t> guru </a:t>
            </a:r>
            <a:r>
              <a:rPr lang="en-US" altLang="en-US" dirty="0" err="1">
                <a:solidFill>
                  <a:schemeClr val="tx1"/>
                </a:solidFill>
              </a:rPr>
              <a:t>dalam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pembelajaran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dapat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dikurangi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7869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"/>
          <p:cNvSpPr txBox="1">
            <a:spLocks noGrp="1"/>
          </p:cNvSpPr>
          <p:nvPr>
            <p:ph type="ctrTitle"/>
          </p:nvPr>
        </p:nvSpPr>
        <p:spPr>
          <a:xfrm>
            <a:off x="-324544" y="3138526"/>
            <a:ext cx="7282800" cy="58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D" dirty="0"/>
            </a:br>
            <a:br>
              <a:rPr lang="en-ID" dirty="0"/>
            </a:br>
            <a:r>
              <a:rPr lang="en-ID" dirty="0"/>
              <a:t>“</a:t>
            </a:r>
            <a:r>
              <a:rPr lang="en-ID" dirty="0" err="1"/>
              <a:t>Pendidik</a:t>
            </a:r>
            <a:r>
              <a:rPr lang="en-ID" dirty="0"/>
              <a:t> </a:t>
            </a:r>
            <a:r>
              <a:rPr lang="en-ID" dirty="0" err="1"/>
              <a:t>Kebutuhan</a:t>
            </a:r>
            <a:br>
              <a:rPr lang="en-ID" dirty="0"/>
            </a:br>
            <a:r>
              <a:rPr lang="en-ID" dirty="0"/>
              <a:t> Masa </a:t>
            </a:r>
            <a:r>
              <a:rPr lang="en-ID" dirty="0" err="1"/>
              <a:t>Depan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Pendidik</a:t>
            </a:r>
            <a:r>
              <a:rPr lang="en-ID" dirty="0"/>
              <a:t> </a:t>
            </a:r>
            <a:r>
              <a:rPr lang="en-ID" dirty="0" err="1"/>
              <a:t>Kreatif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/>
              <a:t>&amp; </a:t>
            </a:r>
            <a:r>
              <a:rPr lang="en-ID" dirty="0" err="1"/>
              <a:t>Inovatif</a:t>
            </a:r>
            <a:r>
              <a:rPr lang="en-ID" dirty="0"/>
              <a:t> “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10361"/>
            <a:ext cx="3315282" cy="41256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749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6200000" flipH="1">
            <a:off x="1962845" y="2534345"/>
            <a:ext cx="5142905" cy="754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2457450"/>
            <a:ext cx="9144000" cy="119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057400" y="685800"/>
            <a:ext cx="4953000" cy="360045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73904" y="-57150"/>
            <a:ext cx="3130985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1962150" y="2533650"/>
            <a:ext cx="5143500" cy="76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1320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791">
        <p:sndAc>
          <p:stSnd>
            <p:snd r:embed="rId3" name="click.wav"/>
          </p:stSnd>
        </p:sndAc>
      </p:transition>
    </mc:Choice>
    <mc:Fallback xmlns="">
      <p:transition advClick="0" advTm="4791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6200000" flipH="1">
            <a:off x="1962845" y="2534345"/>
            <a:ext cx="5142905" cy="754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2457450"/>
            <a:ext cx="9144000" cy="119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057400" y="685800"/>
            <a:ext cx="4953000" cy="360045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50104" y="1"/>
            <a:ext cx="3130985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1962150" y="2533650"/>
            <a:ext cx="5143500" cy="76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5290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133">
        <p:sndAc>
          <p:stSnd>
            <p:snd r:embed="rId3" name="click.wav"/>
          </p:stSnd>
        </p:sndAc>
      </p:transition>
    </mc:Choice>
    <mc:Fallback xmlns="">
      <p:transition advClick="0" advTm="3133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6200000" flipH="1">
            <a:off x="1962845" y="2534345"/>
            <a:ext cx="5142905" cy="754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2457450"/>
            <a:ext cx="9144000" cy="119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057400" y="685800"/>
            <a:ext cx="4953000" cy="360045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50104" y="1"/>
            <a:ext cx="3130985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1962150" y="2533650"/>
            <a:ext cx="5143500" cy="76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8745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451">
        <p:sndAc>
          <p:stSnd>
            <p:snd r:embed="rId3" name="click.wav"/>
          </p:stSnd>
        </p:sndAc>
      </p:transition>
    </mc:Choice>
    <mc:Fallback xmlns="">
      <p:transition advClick="0" advTm="4451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6200000" flipH="1">
            <a:off x="1962845" y="2534345"/>
            <a:ext cx="5142905" cy="754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2457450"/>
            <a:ext cx="9144000" cy="119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057400" y="685800"/>
            <a:ext cx="4953000" cy="360045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1800" y="1"/>
            <a:ext cx="3130985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1962150" y="2533650"/>
            <a:ext cx="5143500" cy="76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823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76">
        <p:sndAc>
          <p:stSnd>
            <p:snd r:embed="rId3" name="click.wav"/>
          </p:stSnd>
        </p:sndAc>
      </p:transition>
    </mc:Choice>
    <mc:Fallback xmlns="">
      <p:transition advClick="0" advTm="4176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899592" y="627534"/>
            <a:ext cx="7282800" cy="3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INDIKATOR CAPAIAN MATAKULIAH</a:t>
            </a: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" name="Oval 3"/>
          <p:cNvSpPr/>
          <p:nvPr/>
        </p:nvSpPr>
        <p:spPr>
          <a:xfrm>
            <a:off x="1403648" y="1131590"/>
            <a:ext cx="3024336" cy="1296144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ID" dirty="0" err="1">
                <a:solidFill>
                  <a:schemeClr val="bg1"/>
                </a:solidFill>
              </a:rPr>
              <a:t>Mahasiswa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mampu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menjelaskan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memahami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definisi</a:t>
            </a:r>
            <a:r>
              <a:rPr lang="en-ID" dirty="0">
                <a:solidFill>
                  <a:schemeClr val="bg1"/>
                </a:solidFill>
              </a:rPr>
              <a:t> media </a:t>
            </a:r>
            <a:r>
              <a:rPr lang="en-ID" dirty="0" err="1">
                <a:solidFill>
                  <a:schemeClr val="bg1"/>
                </a:solidFill>
              </a:rPr>
              <a:t>pembelajaran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menurut</a:t>
            </a:r>
            <a:r>
              <a:rPr lang="en-ID" dirty="0">
                <a:solidFill>
                  <a:schemeClr val="bg1"/>
                </a:solidFill>
              </a:rPr>
              <a:t> para </a:t>
            </a:r>
            <a:r>
              <a:rPr lang="en-ID" dirty="0" err="1">
                <a:solidFill>
                  <a:schemeClr val="bg1"/>
                </a:solidFill>
              </a:rPr>
              <a:t>ahli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04048" y="1059582"/>
            <a:ext cx="3024336" cy="1296144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endParaRPr lang="en-ID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ID" dirty="0" err="1">
                <a:solidFill>
                  <a:schemeClr val="bg1"/>
                </a:solidFill>
              </a:rPr>
              <a:t>Mahasiswa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mampu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menjelaskan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memahami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fungsi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dari</a:t>
            </a:r>
            <a:r>
              <a:rPr lang="en-ID" dirty="0">
                <a:solidFill>
                  <a:schemeClr val="bg1"/>
                </a:solidFill>
              </a:rPr>
              <a:t> media </a:t>
            </a:r>
            <a:r>
              <a:rPr lang="en-ID" dirty="0" err="1">
                <a:solidFill>
                  <a:schemeClr val="bg1"/>
                </a:solidFill>
              </a:rPr>
              <a:t>pembelajaran</a:t>
            </a:r>
            <a:endParaRPr lang="en-ID" dirty="0">
              <a:solidFill>
                <a:schemeClr val="bg1"/>
              </a:solidFill>
            </a:endParaRPr>
          </a:p>
          <a:p>
            <a:pPr lvl="0" algn="ctr">
              <a:spcBef>
                <a:spcPts val="600"/>
              </a:spcBef>
              <a:buClr>
                <a:schemeClr val="dk1"/>
              </a:buClr>
              <a:buSzPts val="1100"/>
            </a:pP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6" name="Moon 5"/>
          <p:cNvSpPr/>
          <p:nvPr/>
        </p:nvSpPr>
        <p:spPr>
          <a:xfrm rot="15821369">
            <a:off x="3657567" y="1478120"/>
            <a:ext cx="1942302" cy="4449733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969194">
            <a:off x="3261341" y="3704386"/>
            <a:ext cx="32403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ID" b="1" dirty="0" err="1">
                <a:solidFill>
                  <a:schemeClr val="tx1"/>
                </a:solidFill>
              </a:rPr>
              <a:t>Mahasiswa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mampu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menjelaskan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dan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memahami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manfaat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dari</a:t>
            </a:r>
            <a:r>
              <a:rPr lang="en-ID" b="1" dirty="0">
                <a:solidFill>
                  <a:schemeClr val="tx1"/>
                </a:solidFill>
              </a:rPr>
              <a:t> media </a:t>
            </a:r>
            <a:r>
              <a:rPr lang="en-ID" b="1" dirty="0" err="1">
                <a:solidFill>
                  <a:schemeClr val="tx1"/>
                </a:solidFill>
              </a:rPr>
              <a:t>pembelajaran</a:t>
            </a:r>
            <a:endParaRPr lang="en-ID" b="1" dirty="0">
              <a:solidFill>
                <a:schemeClr val="tx1"/>
              </a:solidFill>
            </a:endParaRPr>
          </a:p>
          <a:p>
            <a:pPr lvl="0" algn="ctr">
              <a:spcBef>
                <a:spcPts val="600"/>
              </a:spcBef>
              <a:buClr>
                <a:schemeClr val="dk1"/>
              </a:buClr>
              <a:buSzPts val="1100"/>
            </a:pPr>
            <a:endParaRPr lang="en-ID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5805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" grpId="0" animBg="1"/>
      <p:bldP spid="10" grpId="0" animBg="1"/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 idx="4294967295"/>
          </p:nvPr>
        </p:nvSpPr>
        <p:spPr>
          <a:xfrm>
            <a:off x="611560" y="771550"/>
            <a:ext cx="7704856" cy="11521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/>
                </a:solidFill>
              </a:rPr>
              <a:t>DEFINISI MEDIA PEMBELAJARAN</a:t>
            </a:r>
            <a:br>
              <a:rPr lang="en" sz="3600" dirty="0">
                <a:solidFill>
                  <a:schemeClr val="tx1"/>
                </a:solidFill>
              </a:rPr>
            </a:br>
            <a:r>
              <a:rPr lang="en" sz="3600" dirty="0">
                <a:solidFill>
                  <a:schemeClr val="tx1"/>
                </a:solidFill>
              </a:rPr>
              <a:t>MENURUT PARA AHLI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81" y="2643758"/>
            <a:ext cx="2927819" cy="249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90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539552" y="843558"/>
            <a:ext cx="7817864" cy="58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lnSpc>
                <a:spcPct val="100000"/>
              </a:lnSpc>
            </a:pP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AECT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2000" dirty="0">
                <a:solidFill>
                  <a:schemeClr val="bg1"/>
                </a:solidFill>
              </a:rPr>
              <a:t>(</a:t>
            </a:r>
            <a:r>
              <a:rPr lang="en-US" altLang="en-US" sz="2000" i="1" dirty="0">
                <a:solidFill>
                  <a:schemeClr val="bg1"/>
                </a:solidFill>
              </a:rPr>
              <a:t>Association for Educational Communications and Technology</a:t>
            </a:r>
            <a:r>
              <a:rPr lang="en-US" altLang="en-US" sz="3200" i="1" dirty="0">
                <a:solidFill>
                  <a:schemeClr val="bg1"/>
                </a:solidFill>
              </a:rPr>
              <a:t>)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899592" y="2355726"/>
            <a:ext cx="7282800" cy="15631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/>
            <a:r>
              <a:rPr lang="en-US" altLang="en-US" b="1" dirty="0" err="1"/>
              <a:t>Segala</a:t>
            </a:r>
            <a:r>
              <a:rPr lang="en-US" altLang="en-US" b="1" dirty="0"/>
              <a:t> </a:t>
            </a:r>
            <a:r>
              <a:rPr lang="en-US" altLang="en-US" b="1" dirty="0" err="1"/>
              <a:t>sesuatu</a:t>
            </a:r>
            <a:r>
              <a:rPr lang="en-US" altLang="en-US" b="1" dirty="0"/>
              <a:t> (</a:t>
            </a:r>
            <a:r>
              <a:rPr lang="en-US" altLang="en-US" b="1" dirty="0" err="1"/>
              <a:t>daya</a:t>
            </a:r>
            <a:r>
              <a:rPr lang="en-US" altLang="en-US" b="1" dirty="0"/>
              <a:t>) yang </a:t>
            </a:r>
            <a:r>
              <a:rPr lang="en-US" altLang="en-US" b="1" dirty="0" err="1"/>
              <a:t>dapat</a:t>
            </a:r>
            <a:r>
              <a:rPr lang="en-US" altLang="en-US" b="1" dirty="0"/>
              <a:t> </a:t>
            </a:r>
            <a:r>
              <a:rPr lang="en-US" altLang="en-US" b="1" dirty="0" err="1"/>
              <a:t>digunakan</a:t>
            </a:r>
            <a:r>
              <a:rPr lang="en-US" altLang="en-US" b="1" dirty="0"/>
              <a:t> </a:t>
            </a:r>
            <a:r>
              <a:rPr lang="en-US" altLang="en-US" b="1" dirty="0" err="1"/>
              <a:t>untuk</a:t>
            </a:r>
            <a:r>
              <a:rPr lang="en-US" altLang="en-US" b="1" dirty="0"/>
              <a:t> </a:t>
            </a:r>
            <a:r>
              <a:rPr lang="en-US" altLang="en-US" b="1" dirty="0" err="1"/>
              <a:t>memfasilitasi</a:t>
            </a:r>
            <a:r>
              <a:rPr lang="en-US" altLang="en-US" b="1" dirty="0"/>
              <a:t> (</a:t>
            </a:r>
            <a:r>
              <a:rPr lang="en-US" altLang="en-US" b="1" dirty="0" err="1"/>
              <a:t>mempermudah</a:t>
            </a:r>
            <a:r>
              <a:rPr lang="en-US" altLang="en-US" b="1" dirty="0"/>
              <a:t>) </a:t>
            </a:r>
            <a:r>
              <a:rPr lang="en-US" altLang="en-US" b="1" dirty="0" err="1"/>
              <a:t>kegiatan</a:t>
            </a:r>
            <a:r>
              <a:rPr lang="en-US" altLang="en-US" b="1" dirty="0"/>
              <a:t> </a:t>
            </a:r>
            <a:r>
              <a:rPr lang="en-US" altLang="en-US" b="1" dirty="0" err="1"/>
              <a:t>individu</a:t>
            </a:r>
            <a:r>
              <a:rPr lang="en-US" altLang="en-US" b="1" dirty="0"/>
              <a:t> (</a:t>
            </a:r>
            <a:r>
              <a:rPr lang="en-US" altLang="en-US" b="1" dirty="0" err="1"/>
              <a:t>mahasiswa</a:t>
            </a:r>
            <a:r>
              <a:rPr lang="en-US" altLang="en-US" b="1" dirty="0"/>
              <a:t>) </a:t>
            </a:r>
            <a:r>
              <a:rPr lang="en-US" altLang="en-US" b="1" dirty="0" err="1"/>
              <a:t>dalam</a:t>
            </a:r>
            <a:r>
              <a:rPr lang="en-US" altLang="en-US" b="1" dirty="0"/>
              <a:t> </a:t>
            </a:r>
            <a:r>
              <a:rPr lang="en-US" altLang="en-US" b="1" dirty="0" err="1"/>
              <a:t>belajar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sz="1800" b="1" dirty="0">
                <a:solidFill>
                  <a:srgbClr val="CC0000"/>
                </a:solidFill>
              </a:rPr>
              <a:t>(</a:t>
            </a:r>
            <a:r>
              <a:rPr lang="en-US" altLang="en-US" sz="1800" b="1" i="1" dirty="0">
                <a:solidFill>
                  <a:srgbClr val="CC0000"/>
                </a:solidFill>
              </a:rPr>
              <a:t>facilitating human learning</a:t>
            </a:r>
            <a:r>
              <a:rPr lang="en-US" altLang="en-US" sz="1800" b="1" dirty="0">
                <a:solidFill>
                  <a:srgbClr val="CC0000"/>
                </a:solidFill>
              </a:rPr>
              <a:t>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custDataLst>
      <p:tags r:id="rId1"/>
    </p:custDataLst>
  </p:cSld>
  <p:clrMapOvr>
    <a:masterClrMapping/>
  </p:clrMapOvr>
  <p:transition advTm="4669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39.7|9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7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9.1|2|3.4|1.2|0.9|2.7|1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0|0.9|2.8|1.3|1.5|2.4|63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9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3|2.3|1.7|1.8|1|2.6|2.8|1|0.7|1|1.2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2|2|20.7|57.5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3|2.1|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7|1|2.1|0.9|7.3|65.1|41.7|12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9|0.8|1.2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96.5|39.5|49.1|66.3|36.1|30.3|7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0.9|11.3|10.6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.9|18.5|7.1"/>
</p:tagLst>
</file>

<file path=ppt/theme/theme1.xml><?xml version="1.0" encoding="utf-8"?>
<a:theme xmlns:a="http://schemas.openxmlformats.org/drawingml/2006/main" name="Isidore template">
  <a:themeElements>
    <a:clrScheme name="Custom 347">
      <a:dk1>
        <a:srgbClr val="0D0335"/>
      </a:dk1>
      <a:lt1>
        <a:srgbClr val="FFFFFF"/>
      </a:lt1>
      <a:dk2>
        <a:srgbClr val="573F68"/>
      </a:dk2>
      <a:lt2>
        <a:srgbClr val="E9DDEC"/>
      </a:lt2>
      <a:accent1>
        <a:srgbClr val="E9204E"/>
      </a:accent1>
      <a:accent2>
        <a:srgbClr val="ED4636"/>
      </a:accent2>
      <a:accent3>
        <a:srgbClr val="FCB42E"/>
      </a:accent3>
      <a:accent4>
        <a:srgbClr val="94C486"/>
      </a:accent4>
      <a:accent5>
        <a:srgbClr val="39B8E3"/>
      </a:accent5>
      <a:accent6>
        <a:srgbClr val="412D8C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519</Words>
  <Application>Microsoft Office PowerPoint</Application>
  <PresentationFormat>On-screen Show (16:9)</PresentationFormat>
  <Paragraphs>140</Paragraphs>
  <Slides>22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Tahoma</vt:lpstr>
      <vt:lpstr>Arial Black</vt:lpstr>
      <vt:lpstr>Arial</vt:lpstr>
      <vt:lpstr>Work Sans Regular</vt:lpstr>
      <vt:lpstr>Ubuntu</vt:lpstr>
      <vt:lpstr>Times New Roman</vt:lpstr>
      <vt:lpstr>Wingdings</vt:lpstr>
      <vt:lpstr>Ubuntu Light</vt:lpstr>
      <vt:lpstr>Isidore template</vt:lpstr>
      <vt:lpstr>MEDIA PEMBELAJARAN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INDIKATOR CAPAIAN MATAKULIAH</vt:lpstr>
      <vt:lpstr>DEFINISI MEDIA PEMBELAJARAN MENURUT PARA AHLI</vt:lpstr>
      <vt:lpstr> AECT (Association for Educational Communications and Technology)</vt:lpstr>
      <vt:lpstr>PowerPoint Presentation</vt:lpstr>
      <vt:lpstr>   SCHRAMM (1977) </vt:lpstr>
      <vt:lpstr> SMALDINO (2005) “segala alat yang dapat membantu tercapainya tujuan pembelajaran”</vt:lpstr>
      <vt:lpstr>PowerPoint Presentation</vt:lpstr>
      <vt:lpstr>PowerPoint Presentation</vt:lpstr>
      <vt:lpstr>CONE OF EXPERIENCE        (Edgar Dale &amp; James Finn, 1946)</vt:lpstr>
      <vt:lpstr> DAYA INGAT</vt:lpstr>
      <vt:lpstr>KEGIATAN BELAJAR</vt:lpstr>
      <vt:lpstr>FUNGSI MEDIA PEMBELAJARAN</vt:lpstr>
      <vt:lpstr>PowerPoint Presentation</vt:lpstr>
      <vt:lpstr>MANFAAT MEDIA PEMBELAJARAN</vt:lpstr>
      <vt:lpstr>PowerPoint Presentation</vt:lpstr>
      <vt:lpstr>  “Pendidik Kebutuhan  Masa Depan Adalah Pendidik Kreatif  &amp; Inovatif 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rica15mei</cp:lastModifiedBy>
  <cp:revision>38</cp:revision>
  <dcterms:modified xsi:type="dcterms:W3CDTF">2024-10-14T05:58:22Z</dcterms:modified>
</cp:coreProperties>
</file>