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07E36-BFF5-497B-A68C-7E554EA4FDFF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51060-D0B7-4D43-8105-08A09978B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136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D8E5-8A5D-4890-BE33-22FF0FB13786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E9010-58C9-4821-ACCD-258858519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53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E9010-58C9-4821-ACCD-258858519A4D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48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3F4A-EE8A-47EB-8F9E-F65685C1D429}" type="datetime1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5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97114-B80F-431A-9F6F-C0C16143DCE3}" type="datetime1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82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D603-6CA1-4B6F-A797-023BCE796306}" type="datetime1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75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2A44-B007-4C3E-8851-EE18DEC376C9}" type="datetime1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8622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5EA5-76F2-4C19-A08F-156CC031BB48}" type="datetime1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77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839A-FBBE-4FD6-8DC4-691B9751BB76}" type="datetime1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60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539-AAEF-4D6E-B5F3-1A337B3C868B}" type="datetime1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330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8A27-A919-4D7F-8314-6B2A22DF3D63}" type="datetime1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29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5D43-3A9C-4760-9D47-A2E288856634}" type="datetime1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66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2BB-F87B-4321-A9AC-810065989D26}" type="datetime1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9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6F9-7CA2-4BB9-B03B-7AB7DF39ACA5}" type="datetime1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4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676BF-D0DA-4BD9-9DAB-695E81E34599}" type="datetime1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A829-3789-4D56-867C-8EDD7BDD5356}" type="datetime1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6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AADF-25E8-4DDB-AA16-8BDF943DB8D7}" type="datetime1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06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628D-81E0-441C-B788-9874CA2D08C7}" type="datetime1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8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6B23-4956-4AE8-A951-6F3D916440D7}" type="datetime1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AB38-6AE6-4846-9383-1F732BD304F0}" type="datetime1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80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B4B9FA3-DA39-4F85-B24D-1E17F33B7FE1}" type="datetime1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A5A38-83FD-42F3-9080-428E9E762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170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000" err="1" smtClean="0">
                <a:latin typeface="Franklin Gothic Demi Cond" panose="020B0706030402020204" pitchFamily="34" charset="0"/>
              </a:rPr>
              <a:t>Pokok</a:t>
            </a:r>
            <a:r>
              <a:rPr lang="en-US" sz="2000" smtClean="0">
                <a:latin typeface="Franklin Gothic Demi Cond" panose="020B0706030402020204" pitchFamily="34" charset="0"/>
              </a:rPr>
              <a:t> </a:t>
            </a:r>
            <a:r>
              <a:rPr lang="en-US" sz="2000" err="1" smtClean="0">
                <a:latin typeface="Franklin Gothic Demi Cond" panose="020B0706030402020204" pitchFamily="34" charset="0"/>
              </a:rPr>
              <a:t>Bahasan</a:t>
            </a:r>
            <a:r>
              <a:rPr lang="en-US" sz="2000" smtClean="0">
                <a:latin typeface="Franklin Gothic Demi Cond" panose="020B0706030402020204" pitchFamily="34" charset="0"/>
              </a:rPr>
              <a:t> 1</a:t>
            </a:r>
            <a:r>
              <a:rPr lang="en-US" sz="4000" smtClean="0">
                <a:latin typeface="Franklin Gothic Demi Cond" panose="020B0706030402020204" pitchFamily="34" charset="0"/>
              </a:rPr>
              <a:t/>
            </a:r>
            <a:br>
              <a:rPr lang="en-US" sz="4000" smtClean="0">
                <a:latin typeface="Franklin Gothic Demi Cond" panose="020B0706030402020204" pitchFamily="34" charset="0"/>
              </a:rPr>
            </a:br>
            <a:r>
              <a:rPr lang="en-US" sz="4000" smtClean="0">
                <a:latin typeface="Franklin Gothic Demi Cond" panose="020B0706030402020204" pitchFamily="34" charset="0"/>
              </a:rPr>
              <a:t/>
            </a:r>
            <a:br>
              <a:rPr lang="en-US" sz="4000" smtClean="0">
                <a:latin typeface="Franklin Gothic Demi Cond" panose="020B0706030402020204" pitchFamily="34" charset="0"/>
              </a:rPr>
            </a:br>
            <a:r>
              <a:rPr lang="en-US" sz="4000" err="1" smtClean="0">
                <a:latin typeface="Franklin Gothic Demi Cond" panose="020B0706030402020204" pitchFamily="34" charset="0"/>
              </a:rPr>
              <a:t>Perilaku</a:t>
            </a:r>
            <a:r>
              <a:rPr lang="en-US" sz="4000" smtClean="0">
                <a:latin typeface="Franklin Gothic Demi Cond" panose="020B0706030402020204" pitchFamily="34" charset="0"/>
              </a:rPr>
              <a:t> </a:t>
            </a:r>
            <a:r>
              <a:rPr lang="en-US" sz="4000" err="1" smtClean="0">
                <a:latin typeface="Franklin Gothic Demi Cond" panose="020B0706030402020204" pitchFamily="34" charset="0"/>
              </a:rPr>
              <a:t>Konsumen</a:t>
            </a:r>
            <a:r>
              <a:rPr lang="en-US" sz="4000" smtClean="0">
                <a:latin typeface="Franklin Gothic Demi Cond" panose="020B0706030402020204" pitchFamily="34" charset="0"/>
              </a:rPr>
              <a:t> </a:t>
            </a:r>
            <a:r>
              <a:rPr lang="en-US" sz="4000" err="1" smtClean="0">
                <a:latin typeface="Franklin Gothic Demi Cond" panose="020B0706030402020204" pitchFamily="34" charset="0"/>
              </a:rPr>
              <a:t>dan</a:t>
            </a:r>
            <a:r>
              <a:rPr lang="en-US" sz="4000" smtClean="0">
                <a:latin typeface="Franklin Gothic Demi Cond" panose="020B0706030402020204" pitchFamily="34" charset="0"/>
              </a:rPr>
              <a:t> </a:t>
            </a:r>
            <a:r>
              <a:rPr lang="en-US" sz="4000" err="1" smtClean="0">
                <a:latin typeface="Franklin Gothic Demi Cond" panose="020B0706030402020204" pitchFamily="34" charset="0"/>
              </a:rPr>
              <a:t>Riset</a:t>
            </a:r>
            <a:r>
              <a:rPr lang="en-US" sz="4000" smtClean="0">
                <a:latin typeface="Franklin Gothic Demi Cond" panose="020B0706030402020204" pitchFamily="34" charset="0"/>
              </a:rPr>
              <a:t> </a:t>
            </a:r>
            <a:r>
              <a:rPr lang="en-US" sz="4000" err="1" smtClean="0">
                <a:latin typeface="Franklin Gothic Demi Cond" panose="020B0706030402020204" pitchFamily="34" charset="0"/>
              </a:rPr>
              <a:t>Konsumen</a:t>
            </a:r>
            <a:endParaRPr lang="en-US" sz="4000">
              <a:latin typeface="Franklin Gothic Demi Cond" panose="020B07060304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2787254" y="5247249"/>
            <a:ext cx="497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Djoko Santoso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09827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7104"/>
          </a:xfrm>
        </p:spPr>
        <p:txBody>
          <a:bodyPr/>
          <a:lstStyle/>
          <a:p>
            <a:r>
              <a:rPr lang="en-US" sz="3600" b="1" smtClean="0"/>
              <a:t>Alasan Mempelajari Perilaku Konsumen</a:t>
            </a:r>
            <a:endParaRPr lang="en-US" sz="36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041" y="1420838"/>
            <a:ext cx="10249316" cy="5038577"/>
          </a:xfrm>
        </p:spPr>
        <p:txBody>
          <a:bodyPr>
            <a:normAutofit/>
          </a:bodyPr>
          <a:lstStyle/>
          <a:p>
            <a:r>
              <a:rPr lang="en-US" sz="2800"/>
              <a:t>Perilaku konsumen menentukan </a:t>
            </a:r>
            <a:r>
              <a:rPr lang="en-US" sz="2800" smtClean="0"/>
              <a:t>kesejahteraan ekonomi bangsa</a:t>
            </a:r>
          </a:p>
          <a:p>
            <a:r>
              <a:rPr lang="fi-FI" sz="2800"/>
              <a:t>Perilaku konsumen menentukan keberhasilan program </a:t>
            </a:r>
            <a:r>
              <a:rPr lang="fi-FI" sz="2800" smtClean="0"/>
              <a:t>pemasaran</a:t>
            </a:r>
          </a:p>
          <a:p>
            <a:r>
              <a:rPr lang="fi-FI" sz="2800"/>
              <a:t>Perilaku konsumen menentukan </a:t>
            </a:r>
            <a:r>
              <a:rPr lang="fi-FI" sz="2800" smtClean="0"/>
              <a:t>kesejahteraan </a:t>
            </a:r>
            <a:r>
              <a:rPr lang="fi-FI" sz="2800"/>
              <a:t>ekonomi semua </a:t>
            </a:r>
            <a:r>
              <a:rPr lang="fi-FI" sz="2800" smtClean="0"/>
              <a:t>orang</a:t>
            </a:r>
          </a:p>
          <a:p>
            <a:r>
              <a:rPr lang="en-US" sz="2800"/>
              <a:t>Perilaku konsumen membantu merumuskan kebijakan publik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4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9984"/>
          </a:xfrm>
        </p:spPr>
        <p:txBody>
          <a:bodyPr/>
          <a:lstStyle/>
          <a:p>
            <a:r>
              <a:rPr lang="en-US" sz="3600" smtClean="0"/>
              <a:t>Membantu Perumusan Kebijakan Publik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2004646"/>
            <a:ext cx="5614722" cy="4149969"/>
          </a:xfrm>
        </p:spPr>
        <p:txBody>
          <a:bodyPr>
            <a:normAutofit/>
          </a:bodyPr>
          <a:lstStyle/>
          <a:p>
            <a:r>
              <a:rPr lang="en-US" sz="2400"/>
              <a:t>Memahami kebutuhan konsumen untuk merumuskan kebijakan publik dan memprediksi perilaku yang mengikuti perubahan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11</a:t>
            </a:fld>
            <a:endParaRPr 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514403" y="1223887"/>
            <a:ext cx="5021103" cy="54864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 rot="1495150">
            <a:off x="6868289" y="2211787"/>
            <a:ext cx="19414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FFFF00"/>
                </a:solidFill>
                <a:latin typeface="Arial" panose="020B0604020202020204" pitchFamily="34" charset="0"/>
              </a:rPr>
              <a:t>Interest rates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 rot="-652350">
            <a:off x="7067151" y="3911912"/>
            <a:ext cx="19854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FFFF00"/>
                </a:solidFill>
                <a:latin typeface="Arial" panose="020B0604020202020204" pitchFamily="34" charset="0"/>
              </a:rPr>
              <a:t>Warning labels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 rot="-527592">
            <a:off x="9320478" y="2188490"/>
            <a:ext cx="18529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  <a:latin typeface="Arial" panose="020B0604020202020204" pitchFamily="34" charset="0"/>
              </a:rPr>
              <a:t>Economics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 rot="883940">
            <a:off x="6775868" y="3015637"/>
            <a:ext cx="19080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  <a:latin typeface="Arial" panose="020B0604020202020204" pitchFamily="34" charset="0"/>
              </a:rPr>
              <a:t>Social Welfare</a:t>
            </a: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 rot="-892412">
            <a:off x="9394338" y="3071212"/>
            <a:ext cx="1746926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FF00"/>
                </a:solidFill>
                <a:latin typeface="Arial" panose="020B0604020202020204" pitchFamily="34" charset="0"/>
              </a:rPr>
              <a:t>Family Planning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 rot="-775148">
            <a:off x="8736784" y="4333304"/>
            <a:ext cx="27616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  <a:latin typeface="Arial" panose="020B0604020202020204" pitchFamily="34" charset="0"/>
              </a:rPr>
              <a:t>Government Regulations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6666803" y="1300087"/>
            <a:ext cx="47198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  <a:latin typeface="Arial" panose="020B0604020202020204" pitchFamily="34" charset="0"/>
              </a:rPr>
              <a:t>Government Protection and Education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7590643" y="5680341"/>
            <a:ext cx="27618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  <a:latin typeface="Arial" panose="020B0604020202020204" pitchFamily="34" charset="0"/>
              </a:rPr>
              <a:t>Protection from Competitive Markets</a:t>
            </a:r>
          </a:p>
        </p:txBody>
      </p:sp>
    </p:spTree>
    <p:extLst>
      <p:ext uri="{BB962C8B-B14F-4D97-AF65-F5344CB8AC3E}">
        <p14:creationId xmlns:p14="http://schemas.microsoft.com/office/powerpoint/2010/main" val="338893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3374"/>
          </a:xfrm>
        </p:spPr>
        <p:txBody>
          <a:bodyPr/>
          <a:lstStyle/>
          <a:p>
            <a:r>
              <a:rPr lang="en-US" smtClean="0"/>
              <a:t>Evolusi Perilaku Konsumen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201" y="1476143"/>
            <a:ext cx="10505562" cy="3714835"/>
          </a:xfrm>
        </p:spPr>
        <p:txBody>
          <a:bodyPr>
            <a:normAutofit/>
          </a:bodyPr>
          <a:lstStyle/>
          <a:p>
            <a:r>
              <a:rPr lang="en-US" sz="2400"/>
              <a:t>Rantai Pasokan : Semua organisasi yang terlibat dalam mengambil produk dari awal untuk final </a:t>
            </a:r>
            <a:r>
              <a:rPr lang="en-US" sz="2400" smtClean="0"/>
              <a:t>konsumsi</a:t>
            </a:r>
          </a:p>
          <a:p>
            <a:pPr lvl="1"/>
            <a:r>
              <a:rPr lang="en-US" sz="2200" smtClean="0"/>
              <a:t>Produsen</a:t>
            </a:r>
          </a:p>
          <a:p>
            <a:pPr lvl="1"/>
            <a:r>
              <a:rPr lang="en-US" sz="2200" smtClean="0"/>
              <a:t>Grosir</a:t>
            </a:r>
          </a:p>
          <a:p>
            <a:pPr lvl="1"/>
            <a:r>
              <a:rPr lang="en-US" sz="2200" smtClean="0"/>
              <a:t>Pengecer</a:t>
            </a:r>
          </a:p>
          <a:p>
            <a:pPr lvl="1"/>
            <a:r>
              <a:rPr lang="en-US" sz="2200" smtClean="0"/>
              <a:t>Organisasi yang berfungsi sebagai fasilitator</a:t>
            </a:r>
          </a:p>
          <a:p>
            <a:r>
              <a:rPr lang="en-US" sz="2400" smtClean="0"/>
              <a:t>Pengaruh konsumen pada bisnis semakin besar</a:t>
            </a:r>
            <a:endParaRPr lang="en-US" sz="240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6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8382"/>
          </a:xfrm>
        </p:spPr>
        <p:txBody>
          <a:bodyPr/>
          <a:lstStyle/>
          <a:p>
            <a:r>
              <a:rPr lang="en-US"/>
              <a:t>Evolusi Perilaku Konsumen</a:t>
            </a:r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13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295400" y="1021343"/>
            <a:ext cx="9736983" cy="5056394"/>
            <a:chOff x="1295400" y="1021343"/>
            <a:chExt cx="9736983" cy="5056394"/>
          </a:xfrm>
        </p:grpSpPr>
        <p:grpSp>
          <p:nvGrpSpPr>
            <p:cNvPr id="6" name="Group 5"/>
            <p:cNvGrpSpPr/>
            <p:nvPr/>
          </p:nvGrpSpPr>
          <p:grpSpPr>
            <a:xfrm>
              <a:off x="1295400" y="1702191"/>
              <a:ext cx="9736983" cy="4375546"/>
              <a:chOff x="1295400" y="2819400"/>
              <a:chExt cx="7620000" cy="3335856"/>
            </a:xfrm>
          </p:grpSpPr>
          <p:sp>
            <p:nvSpPr>
              <p:cNvPr id="7" name="Text Box 1032"/>
              <p:cNvSpPr txBox="1">
                <a:spLocks noChangeArrowheads="1"/>
              </p:cNvSpPr>
              <p:nvPr/>
            </p:nvSpPr>
            <p:spPr bwMode="auto">
              <a:xfrm>
                <a:off x="1854200" y="3657600"/>
                <a:ext cx="6789738" cy="2581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id-ID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Wholesaler/Pedagang Besar</a:t>
                </a:r>
                <a:r>
                  <a:rPr lang="en-US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	</a:t>
                </a:r>
                <a:r>
                  <a:rPr lang="id-ID" altLang="en-US" sz="16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id-ID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   Manufacturer/Pabrikan	Pengecer/</a:t>
                </a:r>
                <a:r>
                  <a:rPr lang="en-US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Retailer   </a:t>
                </a:r>
                <a:r>
                  <a:rPr lang="id-ID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Konsumen</a:t>
                </a:r>
                <a:endParaRPr lang="en-US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Text Box 1033"/>
              <p:cNvSpPr txBox="1">
                <a:spLocks noChangeArrowheads="1"/>
              </p:cNvSpPr>
              <p:nvPr/>
            </p:nvSpPr>
            <p:spPr bwMode="auto">
              <a:xfrm>
                <a:off x="3741508" y="4648200"/>
                <a:ext cx="1010111" cy="4458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id-ID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Orientasi</a:t>
                </a:r>
              </a:p>
              <a:p>
                <a:pPr algn="ctr"/>
                <a:r>
                  <a:rPr lang="id-ID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Manufaktur</a:t>
                </a:r>
                <a:endParaRPr lang="en-US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Text Box 1034"/>
              <p:cNvSpPr txBox="1">
                <a:spLocks noChangeArrowheads="1"/>
              </p:cNvSpPr>
              <p:nvPr/>
            </p:nvSpPr>
            <p:spPr bwMode="auto">
              <a:xfrm>
                <a:off x="7823359" y="4671628"/>
                <a:ext cx="1028169" cy="4458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Orientasi</a:t>
                </a:r>
              </a:p>
              <a:p>
                <a:pPr algn="ctr"/>
                <a:r>
                  <a:rPr lang="id-ID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Konsumen</a:t>
                </a:r>
                <a:endParaRPr lang="en-US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Text Box 1035"/>
              <p:cNvSpPr txBox="1">
                <a:spLocks noChangeArrowheads="1"/>
              </p:cNvSpPr>
              <p:nvPr/>
            </p:nvSpPr>
            <p:spPr bwMode="auto">
              <a:xfrm>
                <a:off x="5619490" y="4648200"/>
                <a:ext cx="902225" cy="4458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id-ID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Orientasi</a:t>
                </a:r>
              </a:p>
              <a:p>
                <a:pPr algn="ctr"/>
                <a:r>
                  <a:rPr lang="id-ID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Penjualan</a:t>
                </a:r>
                <a:endParaRPr lang="en-US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Text Box 1036"/>
              <p:cNvSpPr txBox="1">
                <a:spLocks noChangeArrowheads="1"/>
              </p:cNvSpPr>
              <p:nvPr/>
            </p:nvSpPr>
            <p:spPr bwMode="auto">
              <a:xfrm>
                <a:off x="6794526" y="4648200"/>
                <a:ext cx="1000075" cy="4458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id-ID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Orientasi</a:t>
                </a:r>
              </a:p>
              <a:p>
                <a:pPr algn="ctr"/>
                <a:r>
                  <a:rPr lang="id-ID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Pemasaran</a:t>
                </a:r>
                <a:endParaRPr lang="en-US" altLang="en-US">
                  <a:solidFill>
                    <a:schemeClr val="bg1"/>
                  </a:solidFill>
                </a:endParaRPr>
              </a:p>
            </p:txBody>
          </p:sp>
          <p:graphicFrame>
            <p:nvGraphicFramePr>
              <p:cNvPr id="12" name="Object 10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47712480"/>
                  </p:ext>
                </p:extLst>
              </p:nvPr>
            </p:nvGraphicFramePr>
            <p:xfrm>
              <a:off x="1923671" y="2959893"/>
              <a:ext cx="488950" cy="6334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6" name="Clip" r:id="rId3" imgW="666360" imgH="862920" progId="MS_ClipArt_Gallery.5">
                      <p:embed/>
                    </p:oleObj>
                  </mc:Choice>
                  <mc:Fallback>
                    <p:oleObj name="Clip" r:id="rId3" imgW="666360" imgH="862920" progId="MS_ClipArt_Gallery.5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23671" y="2959893"/>
                            <a:ext cx="488950" cy="63341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0000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" name="Object 103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73824736"/>
                  </p:ext>
                </p:extLst>
              </p:nvPr>
            </p:nvGraphicFramePr>
            <p:xfrm>
              <a:off x="4184651" y="2977621"/>
              <a:ext cx="488950" cy="6334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7" name="Clip" r:id="rId5" imgW="666360" imgH="862920" progId="MS_ClipArt_Gallery.5">
                      <p:embed/>
                    </p:oleObj>
                  </mc:Choice>
                  <mc:Fallback>
                    <p:oleObj name="Clip" r:id="rId5" imgW="666360" imgH="862920" progId="MS_ClipArt_Gallery.5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84651" y="2977621"/>
                            <a:ext cx="488950" cy="63341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" name="Object 103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61535435"/>
                  </p:ext>
                </p:extLst>
              </p:nvPr>
            </p:nvGraphicFramePr>
            <p:xfrm>
              <a:off x="6078811" y="2977621"/>
              <a:ext cx="488950" cy="6334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8" name="Clip" r:id="rId6" imgW="666360" imgH="862920" progId="MS_ClipArt_Gallery.5">
                      <p:embed/>
                    </p:oleObj>
                  </mc:Choice>
                  <mc:Fallback>
                    <p:oleObj name="Clip" r:id="rId6" imgW="666360" imgH="862920" progId="MS_ClipArt_Gallery.5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078811" y="2977621"/>
                            <a:ext cx="488950" cy="63341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" name="Object 104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19567145"/>
                  </p:ext>
                </p:extLst>
              </p:nvPr>
            </p:nvGraphicFramePr>
            <p:xfrm>
              <a:off x="8102600" y="2819400"/>
              <a:ext cx="541338" cy="9318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9" name="Clip" r:id="rId7" imgW="1293840" imgH="1866240" progId="MS_ClipArt_Gallery.5">
                      <p:embed/>
                    </p:oleObj>
                  </mc:Choice>
                  <mc:Fallback>
                    <p:oleObj name="Clip" r:id="rId7" imgW="1293840" imgH="1866240" progId="MS_ClipArt_Gallery.5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02600" y="2819400"/>
                            <a:ext cx="541338" cy="9318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AutoShape 1041"/>
              <p:cNvSpPr>
                <a:spLocks noChangeArrowheads="1"/>
              </p:cNvSpPr>
              <p:nvPr/>
            </p:nvSpPr>
            <p:spPr bwMode="auto">
              <a:xfrm>
                <a:off x="6731000" y="3276600"/>
                <a:ext cx="914400" cy="304800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AutoShape 1042"/>
              <p:cNvSpPr>
                <a:spLocks noChangeArrowheads="1"/>
              </p:cNvSpPr>
              <p:nvPr/>
            </p:nvSpPr>
            <p:spPr bwMode="auto">
              <a:xfrm>
                <a:off x="2577012" y="3285332"/>
                <a:ext cx="1455239" cy="304800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AutoShape 1043"/>
              <p:cNvSpPr>
                <a:spLocks noChangeArrowheads="1"/>
              </p:cNvSpPr>
              <p:nvPr/>
            </p:nvSpPr>
            <p:spPr bwMode="auto">
              <a:xfrm>
                <a:off x="4826000" y="3276600"/>
                <a:ext cx="1089573" cy="304800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044"/>
              <p:cNvSpPr>
                <a:spLocks noChangeShapeType="1"/>
              </p:cNvSpPr>
              <p:nvPr/>
            </p:nvSpPr>
            <p:spPr bwMode="auto">
              <a:xfrm>
                <a:off x="4216400" y="4038600"/>
                <a:ext cx="0" cy="6096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045"/>
              <p:cNvSpPr>
                <a:spLocks noChangeShapeType="1"/>
              </p:cNvSpPr>
              <p:nvPr/>
            </p:nvSpPr>
            <p:spPr bwMode="auto">
              <a:xfrm>
                <a:off x="6121400" y="3962400"/>
                <a:ext cx="0" cy="6858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046"/>
              <p:cNvSpPr>
                <a:spLocks noChangeShapeType="1"/>
              </p:cNvSpPr>
              <p:nvPr/>
            </p:nvSpPr>
            <p:spPr bwMode="auto">
              <a:xfrm>
                <a:off x="7264400" y="3733800"/>
                <a:ext cx="0" cy="9144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1047"/>
              <p:cNvSpPr>
                <a:spLocks noChangeShapeType="1"/>
              </p:cNvSpPr>
              <p:nvPr/>
            </p:nvSpPr>
            <p:spPr bwMode="auto">
              <a:xfrm>
                <a:off x="8331200" y="4038600"/>
                <a:ext cx="0" cy="6096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Text Box 1051"/>
              <p:cNvSpPr txBox="1">
                <a:spLocks noChangeArrowheads="1"/>
              </p:cNvSpPr>
              <p:nvPr/>
            </p:nvSpPr>
            <p:spPr bwMode="auto">
              <a:xfrm>
                <a:off x="1295400" y="5334000"/>
                <a:ext cx="7620000" cy="8212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U.S.</a:t>
                </a:r>
                <a:r>
                  <a:rPr lang="id-ID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      </a:t>
                </a:r>
                <a:r>
                  <a:rPr lang="en-US" altLang="en-US" sz="16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1750-1850          </a:t>
                </a:r>
                <a:r>
                  <a:rPr lang="en-US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	1850-WWII                	1970-2000                    	           2000</a:t>
                </a:r>
                <a:r>
                  <a:rPr lang="en-US" altLang="en-US" sz="16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+</a:t>
                </a:r>
              </a:p>
              <a:p>
                <a:endParaRPr lang="en-US" altLang="en-US" sz="1600" b="1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  <a:p>
                <a:r>
                  <a:rPr lang="id-ID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Eropa	</a:t>
                </a:r>
                <a:r>
                  <a:rPr lang="en-US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1750-1850          	1760-WWII                	1970-2000</a:t>
                </a:r>
                <a:r>
                  <a:rPr lang="en-US" altLang="en-US" sz="16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	                   </a:t>
                </a:r>
                <a:r>
                  <a:rPr lang="en-US" altLang="en-US" sz="16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         </a:t>
                </a:r>
                <a:r>
                  <a:rPr lang="en-US" altLang="en-US" sz="16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2000+</a:t>
                </a:r>
                <a:endParaRPr lang="en-US" altLang="en-US" sz="160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  <a:p>
                <a:endParaRPr lang="en-US" altLang="en-US" sz="160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4" name="AutoShape 2072"/>
            <p:cNvSpPr>
              <a:spLocks noChangeArrowheads="1"/>
            </p:cNvSpPr>
            <p:nvPr/>
          </p:nvSpPr>
          <p:spPr bwMode="auto">
            <a:xfrm>
              <a:off x="2874855" y="1021343"/>
              <a:ext cx="6781800" cy="762000"/>
            </a:xfrm>
            <a:prstGeom prst="rightArrow">
              <a:avLst>
                <a:gd name="adj1" fmla="val 50000"/>
                <a:gd name="adj2" fmla="val 222500"/>
              </a:avLst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id-ID" altLang="en-US" sz="2400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Pengaruh konsumen meningkat</a:t>
              </a:r>
              <a:endParaRPr lang="en-US" altLang="en-US" sz="24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832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b="1">
                <a:solidFill>
                  <a:schemeClr val="bg1"/>
                </a:solidFill>
                <a:latin typeface="Arial" panose="020B0604020202020204" pitchFamily="34" charset="0"/>
              </a:rPr>
              <a:t/>
            </a:r>
            <a:br>
              <a:rPr lang="en-US" altLang="en-US" sz="4400" b="1">
                <a:solidFill>
                  <a:schemeClr val="bg1"/>
                </a:solidFill>
                <a:latin typeface="Arial" panose="020B0604020202020204" pitchFamily="34" charset="0"/>
              </a:rPr>
            </a:b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875201" y="1504278"/>
            <a:ext cx="8946541" cy="4878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  <a:latin typeface="Arial" panose="020B0604020202020204" pitchFamily="34" charset="0"/>
              </a:rPr>
              <a:t>Manufacturing Orientation</a:t>
            </a:r>
          </a:p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  <a:latin typeface="Arial" panose="020B0604020202020204" pitchFamily="34" charset="0"/>
              </a:rPr>
              <a:t>Selling Orientation</a:t>
            </a:r>
          </a:p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  <a:latin typeface="Arial" panose="020B0604020202020204" pitchFamily="34" charset="0"/>
              </a:rPr>
              <a:t>Marketing Orientation</a:t>
            </a:r>
          </a:p>
          <a:p>
            <a:pPr lvl="1">
              <a:spcBef>
                <a:spcPct val="50000"/>
              </a:spcBef>
            </a:pPr>
            <a:r>
              <a:rPr lang="en-US" altLang="en-US" sz="3000" b="1">
                <a:solidFill>
                  <a:schemeClr val="bg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solidFill>
                  <a:schemeClr val="bg1"/>
                </a:solidFill>
                <a:latin typeface="Arial" panose="020B0604020202020204" pitchFamily="34" charset="0"/>
              </a:rPr>
              <a:t>Motivation </a:t>
            </a:r>
            <a:r>
              <a:rPr lang="en-US" altLang="en-US" sz="3000" b="1">
                <a:solidFill>
                  <a:schemeClr val="bg1"/>
                </a:solidFill>
                <a:latin typeface="Arial" panose="020B0604020202020204" pitchFamily="34" charset="0"/>
              </a:rPr>
              <a:t>research</a:t>
            </a:r>
          </a:p>
          <a:p>
            <a:pPr lvl="1">
              <a:spcBef>
                <a:spcPct val="50000"/>
              </a:spcBef>
            </a:pPr>
            <a:r>
              <a:rPr lang="en-US" altLang="en-US" sz="3000" b="1">
                <a:solidFill>
                  <a:schemeClr val="bg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solidFill>
                  <a:schemeClr val="bg1"/>
                </a:solidFill>
                <a:latin typeface="Arial" panose="020B0604020202020204" pitchFamily="34" charset="0"/>
              </a:rPr>
              <a:t>Positivism</a:t>
            </a:r>
            <a:endParaRPr lang="en-US" altLang="en-US" sz="3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lvl="1">
              <a:spcBef>
                <a:spcPct val="50000"/>
              </a:spcBef>
            </a:pPr>
            <a:r>
              <a:rPr lang="en-US" altLang="en-US" sz="3000" b="1">
                <a:solidFill>
                  <a:schemeClr val="bg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solidFill>
                  <a:schemeClr val="bg1"/>
                </a:solidFill>
                <a:latin typeface="Arial" panose="020B0604020202020204" pitchFamily="34" charset="0"/>
              </a:rPr>
              <a:t>Postmodernism</a:t>
            </a:r>
          </a:p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  <a:latin typeface="Arial" panose="020B0604020202020204" pitchFamily="34" charset="0"/>
              </a:rPr>
              <a:t>Consumer </a:t>
            </a:r>
            <a:r>
              <a:rPr lang="en-US" altLang="en-US" sz="3200" b="1" smtClean="0">
                <a:solidFill>
                  <a:schemeClr val="bg1"/>
                </a:solidFill>
                <a:latin typeface="Arial" panose="020B0604020202020204" pitchFamily="34" charset="0"/>
              </a:rPr>
              <a:t>Orientation</a:t>
            </a:r>
            <a:endParaRPr lang="en-US" altLang="en-US" sz="32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14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46111" y="452718"/>
            <a:ext cx="9404723" cy="8883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mtClean="0"/>
              <a:t>Evolusi Perilaku Konsumen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3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46111" y="452718"/>
            <a:ext cx="91731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b="1">
                <a:solidFill>
                  <a:srgbClr val="00FF00"/>
                </a:solidFill>
                <a:latin typeface="Arial" panose="020B0604020202020204" pitchFamily="34" charset="0"/>
              </a:rPr>
              <a:t>Consumer</a:t>
            </a:r>
            <a:r>
              <a:rPr lang="en-US" altLang="en-US" sz="1600" b="1">
                <a:solidFill>
                  <a:srgbClr val="00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 b="1">
                <a:solidFill>
                  <a:srgbClr val="00FF00"/>
                </a:solidFill>
                <a:latin typeface="Arial" panose="020B0604020202020204" pitchFamily="34" charset="0"/>
              </a:rPr>
              <a:t>Orientation</a:t>
            </a:r>
            <a:endParaRPr lang="en-US" altLang="en-US" sz="3200">
              <a:solidFill>
                <a:srgbClr val="00FF00"/>
              </a:solidFill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209822"/>
            <a:ext cx="10544627" cy="5038577"/>
          </a:xfrm>
        </p:spPr>
        <p:txBody>
          <a:bodyPr>
            <a:normAutofit/>
          </a:bodyPr>
          <a:lstStyle/>
          <a:p>
            <a:r>
              <a:rPr lang="en-US" sz="2400" smtClean="0"/>
              <a:t>Di luar fokus pemasaran</a:t>
            </a:r>
          </a:p>
          <a:p>
            <a:r>
              <a:rPr lang="en-US" sz="2400"/>
              <a:t>Bagaimana semua organisasi dalam rantai permintaan beradaptasi terhadap perubahan gaya hidup konsumen dan perilaku yang membawa desain produk, logistik, manufaktur, dan ritel </a:t>
            </a:r>
            <a:r>
              <a:rPr lang="en-US" sz="2400" smtClean="0"/>
              <a:t>meresponsnya secara bersama</a:t>
            </a:r>
          </a:p>
          <a:p>
            <a:r>
              <a:rPr lang="en-US" sz="2400"/>
              <a:t>Peran konsumen dalam membentuk </a:t>
            </a:r>
            <a:r>
              <a:rPr lang="en-US" sz="2400" smtClean="0"/>
              <a:t>berbagai aspek kehidupan masyarakat</a:t>
            </a:r>
            <a:r>
              <a:rPr lang="en-US" sz="2400"/>
              <a:t>, pemerintah, program sosial, </a:t>
            </a:r>
            <a:r>
              <a:rPr lang="en-US" sz="2400" smtClean="0"/>
              <a:t>kesehatan, </a:t>
            </a:r>
            <a:r>
              <a:rPr lang="en-US" sz="2400"/>
              <a:t>dan </a:t>
            </a:r>
            <a:r>
              <a:rPr lang="en-US" sz="2400" smtClean="0"/>
              <a:t>bidang – bidang lain</a:t>
            </a:r>
          </a:p>
          <a:p>
            <a:endParaRPr lang="en-US" sz="240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Riset Konsumen : </a:t>
            </a:r>
            <a:br>
              <a:rPr lang="en-US" smtClean="0"/>
            </a:br>
            <a:r>
              <a:rPr lang="en-US" smtClean="0"/>
              <a:t>Metoda Studi Per</a:t>
            </a:r>
            <a:r>
              <a:rPr lang="id-ID" smtClean="0"/>
              <a:t>i</a:t>
            </a:r>
            <a:r>
              <a:rPr lang="en-US" smtClean="0"/>
              <a:t>laku konsumen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smtClean="0">
                <a:solidFill>
                  <a:srgbClr val="FFFF00"/>
                </a:solidFill>
              </a:rPr>
              <a:t>Observasi</a:t>
            </a:r>
          </a:p>
          <a:p>
            <a:r>
              <a:rPr lang="en-US" sz="3200" smtClean="0">
                <a:solidFill>
                  <a:srgbClr val="FFFF00"/>
                </a:solidFill>
              </a:rPr>
              <a:t>Wawancara dan Survai</a:t>
            </a:r>
          </a:p>
          <a:p>
            <a:r>
              <a:rPr lang="en-US" sz="3200" smtClean="0">
                <a:solidFill>
                  <a:srgbClr val="FFFF00"/>
                </a:solidFill>
              </a:rPr>
              <a:t>Eksperimen</a:t>
            </a:r>
          </a:p>
          <a:p>
            <a:r>
              <a:rPr lang="en-US" sz="3200" smtClean="0">
                <a:solidFill>
                  <a:srgbClr val="FFFF00"/>
                </a:solidFill>
              </a:rPr>
              <a:t>Riset Konsumsi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9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Observasi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130" y="1294228"/>
            <a:ext cx="10761784" cy="4954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/>
              <a:t>Mengamati perilaku konsumen dalam situasi yang berbeda seperti pengaturan alami atau </a:t>
            </a:r>
            <a:r>
              <a:rPr lang="sv-SE" sz="2400" smtClean="0"/>
              <a:t>buatan</a:t>
            </a:r>
          </a:p>
          <a:p>
            <a:r>
              <a:rPr lang="en-US" altLang="en-US" sz="2600" b="1">
                <a:solidFill>
                  <a:srgbClr val="00FF00"/>
                </a:solidFill>
                <a:latin typeface="Arial" panose="020B0604020202020204" pitchFamily="34" charset="0"/>
              </a:rPr>
              <a:t>In-home </a:t>
            </a:r>
            <a:r>
              <a:rPr lang="en-US" altLang="en-US" sz="2600" b="1" smtClean="0">
                <a:solidFill>
                  <a:srgbClr val="00FF00"/>
                </a:solidFill>
                <a:latin typeface="Arial" panose="020B0604020202020204" pitchFamily="34" charset="0"/>
              </a:rPr>
              <a:t>observation </a:t>
            </a:r>
            <a:r>
              <a:rPr lang="en-US" altLang="en-US" sz="2600" b="1" smtClean="0">
                <a:solidFill>
                  <a:srgbClr val="FFFF00"/>
                </a:solidFill>
                <a:latin typeface="Arial" panose="020B0604020202020204" pitchFamily="34" charset="0"/>
              </a:rPr>
              <a:t>:</a:t>
            </a:r>
            <a:r>
              <a:rPr lang="en-US" altLang="en-US" sz="2600" b="1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b="1">
                <a:solidFill>
                  <a:srgbClr val="FFFF00"/>
                </a:solidFill>
                <a:latin typeface="Arial" panose="020B0604020202020204" pitchFamily="34" charset="0"/>
              </a:rPr>
              <a:t>memeriksa bagaimana dan </a:t>
            </a:r>
            <a:r>
              <a:rPr lang="en-US" altLang="en-US" sz="2600" b="1" smtClean="0">
                <a:solidFill>
                  <a:srgbClr val="FFFF00"/>
                </a:solidFill>
                <a:latin typeface="Arial" panose="020B0604020202020204" pitchFamily="34" charset="0"/>
              </a:rPr>
              <a:t>kapan </a:t>
            </a:r>
            <a:r>
              <a:rPr lang="en-US" altLang="en-US" sz="2600" b="1">
                <a:solidFill>
                  <a:srgbClr val="FFFF00"/>
                </a:solidFill>
                <a:latin typeface="Arial" panose="020B0604020202020204" pitchFamily="34" charset="0"/>
              </a:rPr>
              <a:t>konsumen menggunakan dan mengkonsumsi produk </a:t>
            </a:r>
            <a:r>
              <a:rPr lang="en-US" altLang="en-US" sz="2600" b="1" smtClean="0">
                <a:solidFill>
                  <a:srgbClr val="FFFF00"/>
                </a:solidFill>
                <a:latin typeface="Arial" panose="020B0604020202020204" pitchFamily="34" charset="0"/>
              </a:rPr>
              <a:t>pada rumah </a:t>
            </a:r>
            <a:r>
              <a:rPr lang="en-US" altLang="en-US" sz="2600" b="1">
                <a:solidFill>
                  <a:srgbClr val="FFFF00"/>
                </a:solidFill>
                <a:latin typeface="Arial" panose="020B0604020202020204" pitchFamily="34" charset="0"/>
              </a:rPr>
              <a:t>tangga </a:t>
            </a:r>
            <a:r>
              <a:rPr lang="en-US" altLang="en-US" sz="2600" b="1" smtClean="0">
                <a:solidFill>
                  <a:srgbClr val="FFFF00"/>
                </a:solidFill>
                <a:latin typeface="Arial" panose="020B0604020202020204" pitchFamily="34" charset="0"/>
              </a:rPr>
              <a:t>mereka</a:t>
            </a:r>
          </a:p>
          <a:p>
            <a:r>
              <a:rPr lang="en-US" altLang="en-US" sz="2600" b="1">
                <a:solidFill>
                  <a:srgbClr val="00FF00"/>
                </a:solidFill>
                <a:latin typeface="Arial" panose="020B0604020202020204" pitchFamily="34" charset="0"/>
              </a:rPr>
              <a:t>Shadowing </a:t>
            </a:r>
            <a:r>
              <a:rPr lang="en-US" altLang="en-US" sz="2600" b="1">
                <a:solidFill>
                  <a:srgbClr val="FFFF00"/>
                </a:solidFill>
                <a:latin typeface="Arial" panose="020B0604020202020204" pitchFamily="34" charset="0"/>
              </a:rPr>
              <a:t>: mengikuti dan mengamati konsumen dalam proses belanja dan konsumsi. Peneliti mungkin bertanya tentang alasan untuk </a:t>
            </a:r>
            <a:r>
              <a:rPr lang="en-US" altLang="en-US" sz="2600" b="1" smtClean="0">
                <a:solidFill>
                  <a:srgbClr val="FFFF00"/>
                </a:solidFill>
                <a:latin typeface="Arial" panose="020B0604020202020204" pitchFamily="34" charset="0"/>
              </a:rPr>
              <a:t>perilaku</a:t>
            </a:r>
          </a:p>
          <a:p>
            <a:r>
              <a:rPr lang="en-US" altLang="en-US" sz="2600" b="1">
                <a:solidFill>
                  <a:srgbClr val="00FF00"/>
                </a:solidFill>
                <a:latin typeface="Arial" panose="020B0604020202020204" pitchFamily="34" charset="0"/>
              </a:rPr>
              <a:t>Physiological </a:t>
            </a:r>
            <a:r>
              <a:rPr lang="en-US" altLang="en-US" sz="2600" b="1" smtClean="0">
                <a:solidFill>
                  <a:srgbClr val="00FF00"/>
                </a:solidFill>
                <a:latin typeface="Arial" panose="020B0604020202020204" pitchFamily="34" charset="0"/>
              </a:rPr>
              <a:t>methods </a:t>
            </a:r>
            <a:r>
              <a:rPr lang="en-US" altLang="en-US" sz="2600" b="1" smtClean="0">
                <a:solidFill>
                  <a:srgbClr val="FFFF00"/>
                </a:solidFill>
                <a:latin typeface="Arial" panose="020B0604020202020204" pitchFamily="34" charset="0"/>
              </a:rPr>
              <a:t>: </a:t>
            </a:r>
            <a:r>
              <a:rPr lang="sv-SE" altLang="en-US" sz="2600" b="1">
                <a:solidFill>
                  <a:srgbClr val="FFFF00"/>
                </a:solidFill>
                <a:latin typeface="Arial" panose="020B0604020202020204" pitchFamily="34" charset="0"/>
              </a:rPr>
              <a:t>Teknik </a:t>
            </a:r>
            <a:r>
              <a:rPr lang="sv-SE" altLang="en-US" sz="2600" b="1" smtClean="0">
                <a:solidFill>
                  <a:srgbClr val="FFFF00"/>
                </a:solidFill>
                <a:latin typeface="Arial" panose="020B0604020202020204" pitchFamily="34" charset="0"/>
              </a:rPr>
              <a:t>diadaptasi dari kedokteran, </a:t>
            </a:r>
            <a:r>
              <a:rPr lang="sv-SE" altLang="en-US" sz="2600" b="1">
                <a:solidFill>
                  <a:srgbClr val="FFFF00"/>
                </a:solidFill>
                <a:latin typeface="Arial" panose="020B0604020202020204" pitchFamily="34" charset="0"/>
              </a:rPr>
              <a:t>Psikologi dan ilmu-ilmu lainnya termasuk kamera untuk mengukur gerakan mata, </a:t>
            </a:r>
            <a:r>
              <a:rPr lang="sv-SE" altLang="en-US" sz="2600" b="1" smtClean="0">
                <a:solidFill>
                  <a:srgbClr val="FFFF00"/>
                </a:solidFill>
                <a:latin typeface="Arial" panose="020B0604020202020204" pitchFamily="34" charset="0"/>
              </a:rPr>
              <a:t>respons galvanic </a:t>
            </a:r>
            <a:r>
              <a:rPr lang="sv-SE" altLang="en-US" sz="2600" b="1">
                <a:solidFill>
                  <a:srgbClr val="FFFF00"/>
                </a:solidFill>
                <a:latin typeface="Arial" panose="020B0604020202020204" pitchFamily="34" charset="0"/>
              </a:rPr>
              <a:t>kulit </a:t>
            </a:r>
            <a:r>
              <a:rPr lang="sv-SE" altLang="en-US" sz="2600" b="1" smtClean="0">
                <a:solidFill>
                  <a:srgbClr val="FFFF00"/>
                </a:solidFill>
                <a:latin typeface="Arial" panose="020B0604020202020204" pitchFamily="34" charset="0"/>
              </a:rPr>
              <a:t>dan </a:t>
            </a:r>
            <a:r>
              <a:rPr lang="sv-SE" altLang="en-US" sz="2600" b="1">
                <a:solidFill>
                  <a:srgbClr val="FFFF00"/>
                </a:solidFill>
                <a:latin typeface="Arial" panose="020B0604020202020204" pitchFamily="34" charset="0"/>
              </a:rPr>
              <a:t>MRI</a:t>
            </a:r>
            <a:endParaRPr lang="en-US" sz="2600" b="1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lvl="1"/>
            <a:endParaRPr lang="en-US" sz="2200">
              <a:solidFill>
                <a:srgbClr val="FFFF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0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Wawancara dan Survai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350499"/>
            <a:ext cx="10544628" cy="4869766"/>
          </a:xfrm>
        </p:spPr>
        <p:txBody>
          <a:bodyPr>
            <a:normAutofit/>
          </a:bodyPr>
          <a:lstStyle/>
          <a:p>
            <a:r>
              <a:rPr lang="en-US" sz="2400"/>
              <a:t>Survai merupakan metode yang efisien untuk mengumpulkan informasi dari sampel </a:t>
            </a:r>
            <a:r>
              <a:rPr lang="en-US" sz="2400" smtClean="0"/>
              <a:t>konsumen dalam jumlah </a:t>
            </a:r>
            <a:r>
              <a:rPr lang="en-US" sz="2400"/>
              <a:t>besar </a:t>
            </a:r>
            <a:r>
              <a:rPr lang="en-US" sz="2400" smtClean="0"/>
              <a:t>dengan </a:t>
            </a:r>
            <a:r>
              <a:rPr lang="en-US" sz="2400"/>
              <a:t>mengajukan pertanyaan dan merekam tanggapan (telepon dan survei mall </a:t>
            </a:r>
            <a:r>
              <a:rPr lang="en-US" sz="2400" smtClean="0"/>
              <a:t>serta kuesioner)</a:t>
            </a:r>
          </a:p>
          <a:p>
            <a:r>
              <a:rPr lang="en-US" sz="2400"/>
              <a:t>Focus Group : diskusi kelompok yang dipimpin oleh moderator terampil membujuk konsumen untuk benar-benar membahas suatu topik yang </a:t>
            </a:r>
            <a:r>
              <a:rPr lang="en-US" sz="2400" smtClean="0"/>
              <a:t>menarik</a:t>
            </a:r>
          </a:p>
          <a:p>
            <a:r>
              <a:rPr lang="en-US" sz="2400"/>
              <a:t>Studi Longitudinal : </a:t>
            </a:r>
            <a:r>
              <a:rPr lang="en-US" sz="2400" smtClean="0"/>
              <a:t>pengukuran berulang suatu kegiatan </a:t>
            </a:r>
            <a:r>
              <a:rPr lang="en-US" sz="2400"/>
              <a:t>dari waktu ke waktu untuk menentukan perubahan pendapat, membeli, dan perilaku </a:t>
            </a:r>
            <a:r>
              <a:rPr lang="en-US" sz="2400" smtClean="0"/>
              <a:t>konsumsi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7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Eksperimen (Percobaan)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588" y="1448973"/>
            <a:ext cx="10297551" cy="4529796"/>
          </a:xfrm>
        </p:spPr>
        <p:txBody>
          <a:bodyPr>
            <a:normAutofit/>
          </a:bodyPr>
          <a:lstStyle/>
          <a:p>
            <a:r>
              <a:rPr lang="en-US" sz="2400"/>
              <a:t>Mengukur hubungan sebab-akibat dengan memanipulasi variabel independen untuk menentukan efek dari perubahan pada variabel </a:t>
            </a:r>
            <a:r>
              <a:rPr lang="en-US" sz="2400" smtClean="0"/>
              <a:t>dependen</a:t>
            </a:r>
          </a:p>
          <a:p>
            <a:pPr lvl="1"/>
            <a:r>
              <a:rPr lang="en-US" sz="2200" smtClean="0"/>
              <a:t>Percobaan Laboratoris</a:t>
            </a:r>
          </a:p>
          <a:p>
            <a:pPr lvl="1"/>
            <a:r>
              <a:rPr lang="en-US" sz="2200" smtClean="0"/>
              <a:t>Percobaan Lapangan</a:t>
            </a:r>
          </a:p>
          <a:p>
            <a:r>
              <a:rPr lang="en-US" sz="2400"/>
              <a:t>Variabel independen mungkin termasuk jumlah iklan dan </a:t>
            </a:r>
            <a:r>
              <a:rPr lang="en-US" sz="2400" smtClean="0"/>
              <a:t> seperangkat desain</a:t>
            </a:r>
            <a:endParaRPr lang="en-US" sz="2400"/>
          </a:p>
          <a:p>
            <a:r>
              <a:rPr lang="en-US" sz="2400"/>
              <a:t>Variabel dependen mungkin termasuk maksud </a:t>
            </a:r>
            <a:r>
              <a:rPr lang="en-US" sz="2400" smtClean="0"/>
              <a:t>pembelian atau </a:t>
            </a:r>
            <a:r>
              <a:rPr lang="en-US" sz="2400"/>
              <a:t>perilaku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9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Pengertian Perilaku Konsumen</a:t>
            </a:r>
            <a:endParaRPr lang="en-US"/>
          </a:p>
        </p:txBody>
      </p:sp>
      <p:sp>
        <p:nvSpPr>
          <p:cNvPr id="5" name="Text Box 9"/>
          <p:cNvSpPr txBox="1">
            <a:spLocks noGrp="1" noChangeArrowheads="1"/>
          </p:cNvSpPr>
          <p:nvPr>
            <p:ph idx="1"/>
          </p:nvPr>
        </p:nvSpPr>
        <p:spPr bwMode="auto">
          <a:xfrm>
            <a:off x="646111" y="1437457"/>
            <a:ext cx="10544628" cy="452431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FF00"/>
                </a:solidFill>
                <a:latin typeface="Arial" panose="020B0604020202020204" pitchFamily="34" charset="0"/>
              </a:rPr>
              <a:t>Kegiatan orang-orang melakukan </a:t>
            </a:r>
            <a:r>
              <a:rPr lang="en-US" altLang="en-US" sz="3200" b="1" smtClean="0">
                <a:solidFill>
                  <a:srgbClr val="FFFF00"/>
                </a:solidFill>
                <a:latin typeface="Arial" panose="020B0604020202020204" pitchFamily="34" charset="0"/>
              </a:rPr>
              <a:t>apa ketika </a:t>
            </a:r>
            <a:r>
              <a:rPr lang="en-US" altLang="en-US" sz="3200" b="1">
                <a:solidFill>
                  <a:srgbClr val="FFFF00"/>
                </a:solidFill>
                <a:latin typeface="Arial" panose="020B0604020202020204" pitchFamily="34" charset="0"/>
              </a:rPr>
              <a:t>mendapatkan, mengkonsumsi, dan membuang produk dan </a:t>
            </a:r>
            <a:r>
              <a:rPr lang="en-US" altLang="en-US" sz="3200" b="1" smtClean="0">
                <a:solidFill>
                  <a:srgbClr val="FFFF00"/>
                </a:solidFill>
                <a:latin typeface="Arial" panose="020B0604020202020204" pitchFamily="34" charset="0"/>
              </a:rPr>
              <a:t>layanan</a:t>
            </a:r>
          </a:p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FF00"/>
                </a:solidFill>
                <a:latin typeface="Arial" panose="020B0604020202020204" pitchFamily="34" charset="0"/>
              </a:rPr>
              <a:t>Bidang studi yang berfokus pada kegiatan konsumen </a:t>
            </a:r>
            <a:endParaRPr lang="en-US" altLang="en-US" sz="3200" b="1" smtClean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3200" b="1" smtClean="0">
                <a:solidFill>
                  <a:srgbClr val="FFFF00"/>
                </a:solidFill>
                <a:latin typeface="Arial" panose="020B0604020202020204" pitchFamily="34" charset="0"/>
              </a:rPr>
              <a:t>Lingkup bukan hanya sekedar mengapa </a:t>
            </a:r>
            <a:r>
              <a:rPr lang="en-US" altLang="en-US" sz="3200" b="1">
                <a:solidFill>
                  <a:srgbClr val="FFFF00"/>
                </a:solidFill>
                <a:latin typeface="Arial" panose="020B0604020202020204" pitchFamily="34" charset="0"/>
              </a:rPr>
              <a:t>dan bagaimana orang membeli </a:t>
            </a:r>
            <a:r>
              <a:rPr lang="en-US" altLang="en-US" sz="3200" b="1" smtClean="0">
                <a:solidFill>
                  <a:srgbClr val="FFFF00"/>
                </a:solidFill>
                <a:latin typeface="Arial" panose="020B0604020202020204" pitchFamily="34" charset="0"/>
              </a:rPr>
              <a:t>tetapi mencakup pula </a:t>
            </a:r>
            <a:r>
              <a:rPr lang="en-US" altLang="en-US" sz="3200" b="1" smtClean="0">
                <a:solidFill>
                  <a:srgbClr val="00FF00"/>
                </a:solidFill>
                <a:latin typeface="Arial" panose="020B0604020202020204" pitchFamily="34" charset="0"/>
              </a:rPr>
              <a:t>analisis konsumsi</a:t>
            </a:r>
            <a:endParaRPr lang="en-US" altLang="en-US" sz="3200" b="1">
              <a:solidFill>
                <a:srgbClr val="00FF00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6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Riset Konsumen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223890"/>
            <a:ext cx="10439230" cy="5024510"/>
          </a:xfrm>
        </p:spPr>
        <p:txBody>
          <a:bodyPr>
            <a:normAutofit/>
          </a:bodyPr>
          <a:lstStyle/>
          <a:p>
            <a:r>
              <a:rPr lang="en-US" sz="2400"/>
              <a:t>Didasarkan pada tiga metode utama penelitian untuk meneliti bagaimana orang menggunakan produk dan layanan daripada cara </a:t>
            </a:r>
            <a:r>
              <a:rPr lang="en-US" sz="2400" smtClean="0"/>
              <a:t>membelinya</a:t>
            </a:r>
          </a:p>
          <a:p>
            <a:r>
              <a:rPr lang="en-US" sz="2400"/>
              <a:t>Dapat menggunakan alat-alat etnografi untuk memahami bagaimana </a:t>
            </a:r>
            <a:r>
              <a:rPr lang="en-US" sz="2400" smtClean="0"/>
              <a:t>tata nilai </a:t>
            </a:r>
            <a:r>
              <a:rPr lang="en-US" sz="2400"/>
              <a:t>dan budaya mempengaruhi penggunaan produk dan perilaku </a:t>
            </a:r>
            <a:r>
              <a:rPr lang="en-US" sz="2400" smtClean="0"/>
              <a:t>lainnya</a:t>
            </a:r>
          </a:p>
          <a:p>
            <a:r>
              <a:rPr lang="en-US" sz="2400"/>
              <a:t>Dapat mengidentifikasi </a:t>
            </a:r>
            <a:r>
              <a:rPr lang="en-US" sz="2400" smtClean="0"/>
              <a:t>perubahan penggunaan produk </a:t>
            </a:r>
            <a:r>
              <a:rPr lang="en-US" sz="2400"/>
              <a:t>yang ada atau </a:t>
            </a:r>
            <a:r>
              <a:rPr lang="en-US" sz="2400" smtClean="0"/>
              <a:t>beralih pada produk </a:t>
            </a:r>
            <a:r>
              <a:rPr lang="en-US" sz="2400"/>
              <a:t>baru untuk memenuhi kebutuhan konsumen tak </a:t>
            </a:r>
            <a:r>
              <a:rPr lang="en-US" sz="2400" smtClean="0"/>
              <a:t>terpenuhi</a:t>
            </a:r>
          </a:p>
          <a:p>
            <a:r>
              <a:rPr lang="en-US" sz="2400"/>
              <a:t>Memahami bagaimana konsumen menggunakan </a:t>
            </a:r>
            <a:r>
              <a:rPr lang="en-US" sz="2400" smtClean="0"/>
              <a:t>produk</a:t>
            </a:r>
          </a:p>
          <a:p>
            <a:pPr marL="0" indent="0">
              <a:buNone/>
            </a:pPr>
            <a:endParaRPr lang="en-US" sz="240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8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3895" y="1063416"/>
            <a:ext cx="11085341" cy="874238"/>
          </a:xfrm>
        </p:spPr>
        <p:txBody>
          <a:bodyPr/>
          <a:lstStyle/>
          <a:p>
            <a:r>
              <a:rPr lang="en-US" sz="3600"/>
              <a:t>Prinsip-prinsip mendasar dari perilaku konsumen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6437" y="1937654"/>
            <a:ext cx="10972799" cy="4310745"/>
          </a:xfrm>
        </p:spPr>
        <p:txBody>
          <a:bodyPr>
            <a:normAutofit/>
          </a:bodyPr>
          <a:lstStyle/>
          <a:p>
            <a:r>
              <a:rPr lang="en-US" sz="2400"/>
              <a:t>Konsumen </a:t>
            </a:r>
            <a:r>
              <a:rPr lang="en-US" sz="2400" smtClean="0"/>
              <a:t>berdaulat</a:t>
            </a:r>
          </a:p>
          <a:p>
            <a:r>
              <a:rPr lang="en-US" sz="2400"/>
              <a:t>Konsumen </a:t>
            </a:r>
            <a:r>
              <a:rPr lang="en-US" sz="2400" smtClean="0"/>
              <a:t>Global</a:t>
            </a:r>
          </a:p>
          <a:p>
            <a:r>
              <a:rPr lang="en-US" sz="2400"/>
              <a:t>Konsumen berbeda; Konsumen serupa karena </a:t>
            </a:r>
            <a:r>
              <a:rPr lang="en-US" sz="2400" smtClean="0"/>
              <a:t>konsumen </a:t>
            </a:r>
            <a:r>
              <a:rPr lang="en-US" sz="2400"/>
              <a:t>tampak berbeda tapi merespon dengan cara yang sama untuk </a:t>
            </a:r>
            <a:r>
              <a:rPr lang="en-US" sz="2400" smtClean="0"/>
              <a:t>suatu merek</a:t>
            </a:r>
            <a:endParaRPr lang="en-US" sz="2400"/>
          </a:p>
          <a:p>
            <a:r>
              <a:rPr lang="en-US" sz="2400"/>
              <a:t>Konsumen memiliki </a:t>
            </a:r>
            <a:r>
              <a:rPr lang="en-US" sz="2400" smtClean="0"/>
              <a:t>hak</a:t>
            </a:r>
          </a:p>
          <a:p>
            <a:endParaRPr lang="en-US" sz="240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4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Tantangan ke depan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336432"/>
            <a:ext cx="10544627" cy="4911968"/>
          </a:xfrm>
        </p:spPr>
        <p:txBody>
          <a:bodyPr>
            <a:normAutofit/>
          </a:bodyPr>
          <a:lstStyle/>
          <a:p>
            <a:r>
              <a:rPr lang="en-US" sz="2400"/>
              <a:t>Mengumpulkan dan menafsirkan informasi bahwa organisasi perlu memenuhi perubahan kebutuhan </a:t>
            </a:r>
            <a:r>
              <a:rPr lang="en-US" sz="2400" smtClean="0"/>
              <a:t>konsumen</a:t>
            </a:r>
          </a:p>
          <a:p>
            <a:r>
              <a:rPr lang="en-US" sz="2400"/>
              <a:t>Mengembangkan metode penelitian efektif konsumen untuk menangkap perubahan tren dan gaya </a:t>
            </a:r>
            <a:r>
              <a:rPr lang="en-US" sz="2400" smtClean="0"/>
              <a:t>hidup</a:t>
            </a:r>
          </a:p>
          <a:p>
            <a:r>
              <a:rPr lang="sv-SE" sz="2400"/>
              <a:t>Memahami perilaku konsumen dari perspektif yang lebih luas sebagai bagian penting dari kehidupan</a:t>
            </a:r>
            <a:endParaRPr lang="en-US" sz="240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9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30735"/>
              </p:ext>
            </p:extLst>
          </p:nvPr>
        </p:nvGraphicFramePr>
        <p:xfrm>
          <a:off x="4788484" y="2359681"/>
          <a:ext cx="1178760" cy="1365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Clip" r:id="rId3" imgW="781200" imgH="1162080" progId="MS_ClipArt_Gallery.5">
                  <p:embed/>
                </p:oleObj>
              </mc:Choice>
              <mc:Fallback>
                <p:oleObj name="Clip" r:id="rId3" imgW="781200" imgH="116208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484" y="2359681"/>
                        <a:ext cx="1178760" cy="13656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79290" y="3764766"/>
            <a:ext cx="2994092" cy="187753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altLang="en-US" sz="2800" b="1">
              <a:latin typeface="Arial" panose="020B0604020202020204" pitchFamily="34" charset="0"/>
            </a:endParaRPr>
          </a:p>
          <a:p>
            <a:pPr algn="ctr"/>
            <a:r>
              <a:rPr lang="en-US" alt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Obtaining</a:t>
            </a:r>
            <a:endParaRPr lang="en-US" altLang="en-US" sz="280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erif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945572" y="3751151"/>
            <a:ext cx="3160919" cy="187753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altLang="en-US" sz="2800" b="1">
              <a:latin typeface="Arial" panose="020B0604020202020204" pitchFamily="34" charset="0"/>
            </a:endParaRPr>
          </a:p>
          <a:p>
            <a:pPr algn="ctr"/>
            <a:r>
              <a:rPr lang="en-US" alt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Consuming</a:t>
            </a:r>
            <a:endParaRPr lang="en-US" altLang="en-US" sz="1400">
              <a:solidFill>
                <a:srgbClr val="00FF00"/>
              </a:solidFill>
              <a:latin typeface="MS Serif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7317219" y="3751151"/>
            <a:ext cx="3204820" cy="1881614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altLang="en-US" sz="2800" b="1">
              <a:latin typeface="Arial" panose="020B0604020202020204" pitchFamily="34" charset="0"/>
            </a:endParaRPr>
          </a:p>
          <a:p>
            <a:pPr algn="ctr"/>
            <a:r>
              <a:rPr lang="en-US" altLang="en-US" sz="28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Disposing</a:t>
            </a:r>
            <a:endParaRPr lang="en-US" altLang="en-US" sz="2800" b="1">
              <a:solidFill>
                <a:srgbClr val="00FF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2365113" y="3032271"/>
            <a:ext cx="2454102" cy="6930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5736760" y="3032271"/>
            <a:ext cx="2291666" cy="6930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H="1">
            <a:off x="5420668" y="3228329"/>
            <a:ext cx="4390" cy="52146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890018" y="679572"/>
            <a:ext cx="4091633" cy="1764524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altLang="en-US" sz="2800" b="1" smtClean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en-US" alt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anose="020B0604020202020204" pitchFamily="34" charset="0"/>
              </a:rPr>
              <a:t>Consumer</a:t>
            </a:r>
            <a:endParaRPr lang="en-US" altLang="en-US" sz="2800" b="1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en-US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anose="020B0604020202020204" pitchFamily="34" charset="0"/>
              </a:rPr>
              <a:t>Influences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5947488" y="679572"/>
            <a:ext cx="4254069" cy="168011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altLang="en-US" sz="2800" b="1" smtClean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en-US" alt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anose="020B0604020202020204" pitchFamily="34" charset="0"/>
              </a:rPr>
              <a:t>Organizational</a:t>
            </a:r>
            <a:endParaRPr lang="en-US" altLang="en-US" sz="2800" b="1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en-US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anose="020B0604020202020204" pitchFamily="34" charset="0"/>
              </a:rPr>
              <a:t>Influences</a:t>
            </a:r>
            <a:endParaRPr lang="en-US" altLang="en-US" sz="280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3313389" y="2444096"/>
            <a:ext cx="1369731" cy="26141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flipH="1">
            <a:off x="6052851" y="2378743"/>
            <a:ext cx="1345586" cy="326764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3629481" y="5777086"/>
            <a:ext cx="3593350" cy="340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FF00"/>
                </a:solidFill>
                <a:latin typeface="Arial" panose="020B0604020202020204" pitchFamily="34" charset="0"/>
              </a:rPr>
              <a:t>Consumer Behavior</a:t>
            </a:r>
            <a:endParaRPr lang="en-US" altLang="en-US">
              <a:solidFill>
                <a:srgbClr val="00FF00"/>
              </a:solidFill>
              <a:latin typeface="Andale Mono" pitchFamily="49" charset="0"/>
            </a:endParaRPr>
          </a:p>
        </p:txBody>
      </p:sp>
      <p:sp>
        <p:nvSpPr>
          <p:cNvPr id="19" name="AutoShape 20"/>
          <p:cNvSpPr>
            <a:spLocks noChangeArrowheads="1"/>
          </p:cNvSpPr>
          <p:nvPr/>
        </p:nvSpPr>
        <p:spPr bwMode="auto">
          <a:xfrm>
            <a:off x="7211855" y="5777086"/>
            <a:ext cx="2844827" cy="326764"/>
          </a:xfrm>
          <a:prstGeom prst="rightArrow">
            <a:avLst>
              <a:gd name="adj1" fmla="val 50000"/>
              <a:gd name="adj2" fmla="val 135000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21"/>
          <p:cNvSpPr>
            <a:spLocks noChangeArrowheads="1"/>
          </p:cNvSpPr>
          <p:nvPr/>
        </p:nvSpPr>
        <p:spPr bwMode="auto">
          <a:xfrm flipH="1">
            <a:off x="679290" y="5777086"/>
            <a:ext cx="2950191" cy="326764"/>
          </a:xfrm>
          <a:prstGeom prst="rightArrow">
            <a:avLst>
              <a:gd name="adj1" fmla="val 50000"/>
              <a:gd name="adj2" fmla="val 140000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rgbClr val="0033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3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435769" y="644316"/>
            <a:ext cx="3505200" cy="838200"/>
          </a:xfrm>
          <a:prstGeom prst="rect">
            <a:avLst/>
          </a:prstGeom>
          <a:solidFill>
            <a:srgbClr val="00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Consumer </a:t>
            </a:r>
          </a:p>
          <a:p>
            <a:pPr algn="ctr"/>
            <a:r>
              <a:rPr lang="en-US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Influences</a:t>
            </a:r>
            <a:endParaRPr lang="en-US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5303520" y="644316"/>
            <a:ext cx="3599849" cy="838200"/>
          </a:xfrm>
          <a:prstGeom prst="rect">
            <a:avLst/>
          </a:prstGeom>
          <a:solidFill>
            <a:srgbClr val="00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Organizational Influences</a:t>
            </a:r>
            <a:endParaRPr lang="en-US" altLang="en-US" sz="2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477880" y="1482516"/>
            <a:ext cx="3463089" cy="424731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Budaya         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Etnis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Personality   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Family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Life-stage      </a:t>
            </a: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Nilai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Income          </a:t>
            </a: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Sumberdaya yg tersedia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Sikap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Opini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Feeling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Motivasi</a:t>
            </a:r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	      </a:t>
            </a: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Pengalaman masa lalu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Peer </a:t>
            </a:r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Group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Pengetahuan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5321970" y="1482516"/>
            <a:ext cx="3581400" cy="397031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Brand	       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Product Features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Advertising	       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Word of Mouth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Promotions	       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Retail Displays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Price	       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Quality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Service  	       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Store Ambiance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Convenience       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Loyalty Programs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Packaging           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Product Availability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0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33"/>
          <p:cNvSpPr txBox="1">
            <a:spLocks noChangeArrowheads="1"/>
          </p:cNvSpPr>
          <p:nvPr/>
        </p:nvSpPr>
        <p:spPr bwMode="auto">
          <a:xfrm>
            <a:off x="703386" y="1063416"/>
            <a:ext cx="2883876" cy="6096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Obtaining</a:t>
            </a:r>
            <a:endParaRPr lang="en-US" altLang="en-US" sz="2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erif"/>
            </a:endParaRPr>
          </a:p>
        </p:txBody>
      </p:sp>
      <p:sp>
        <p:nvSpPr>
          <p:cNvPr id="6" name="Text Box 1034"/>
          <p:cNvSpPr txBox="1">
            <a:spLocks noChangeArrowheads="1"/>
          </p:cNvSpPr>
          <p:nvPr/>
        </p:nvSpPr>
        <p:spPr bwMode="auto">
          <a:xfrm>
            <a:off x="3945390" y="1063416"/>
            <a:ext cx="3209277" cy="6096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Consuming</a:t>
            </a:r>
            <a:endParaRPr lang="en-US" altLang="en-US" sz="1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erif"/>
            </a:endParaRPr>
          </a:p>
        </p:txBody>
      </p:sp>
      <p:sp>
        <p:nvSpPr>
          <p:cNvPr id="7" name="Text Box 1035"/>
          <p:cNvSpPr txBox="1">
            <a:spLocks noChangeArrowheads="1"/>
          </p:cNvSpPr>
          <p:nvPr/>
        </p:nvSpPr>
        <p:spPr bwMode="auto">
          <a:xfrm>
            <a:off x="7532651" y="1063416"/>
            <a:ext cx="3658088" cy="6096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Disposing</a:t>
            </a:r>
          </a:p>
        </p:txBody>
      </p:sp>
      <p:sp>
        <p:nvSpPr>
          <p:cNvPr id="8" name="Text Box 1047"/>
          <p:cNvSpPr txBox="1">
            <a:spLocks noChangeArrowheads="1"/>
          </p:cNvSpPr>
          <p:nvPr/>
        </p:nvSpPr>
        <p:spPr bwMode="auto">
          <a:xfrm>
            <a:off x="703385" y="1673016"/>
            <a:ext cx="2883877" cy="286232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 b="1" smtClean="0">
                <a:solidFill>
                  <a:schemeClr val="bg1"/>
                </a:solidFill>
                <a:latin typeface="Arial" panose="020B0604020202020204" pitchFamily="34" charset="0"/>
              </a:rPr>
              <a:t>Bagaimana memutuskan membeli</a:t>
            </a:r>
            <a:endParaRPr lang="en-US" altLang="en-US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 b="1" smtClean="0">
                <a:solidFill>
                  <a:schemeClr val="bg1"/>
                </a:solidFill>
                <a:latin typeface="Arial" panose="020B0604020202020204" pitchFamily="34" charset="0"/>
              </a:rPr>
              <a:t>Produk lain yg dipertimbangkan </a:t>
            </a:r>
            <a:endParaRPr lang="en-US" altLang="en-US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 b="1" smtClean="0">
                <a:solidFill>
                  <a:schemeClr val="bg1"/>
                </a:solidFill>
                <a:latin typeface="Arial" panose="020B0604020202020204" pitchFamily="34" charset="0"/>
              </a:rPr>
              <a:t>Dimana membeli</a:t>
            </a:r>
            <a:endParaRPr lang="en-US" altLang="en-US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 b="1" smtClean="0">
                <a:solidFill>
                  <a:schemeClr val="bg1"/>
                </a:solidFill>
                <a:latin typeface="Arial" panose="020B0604020202020204" pitchFamily="34" charset="0"/>
              </a:rPr>
              <a:t>Cara pembayaran</a:t>
            </a:r>
            <a:endParaRPr lang="en-US" altLang="en-US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 b="1" smtClean="0">
                <a:solidFill>
                  <a:schemeClr val="bg1"/>
                </a:solidFill>
                <a:latin typeface="Arial" panose="020B0604020202020204" pitchFamily="34" charset="0"/>
              </a:rPr>
              <a:t>Cara pegangkutan 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9" name="Text Box 1048"/>
          <p:cNvSpPr txBox="1">
            <a:spLocks noChangeArrowheads="1"/>
          </p:cNvSpPr>
          <p:nvPr/>
        </p:nvSpPr>
        <p:spPr bwMode="auto">
          <a:xfrm>
            <a:off x="3945390" y="1673016"/>
            <a:ext cx="3229133" cy="317009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 b="1" smtClean="0">
                <a:solidFill>
                  <a:schemeClr val="bg1"/>
                </a:solidFill>
                <a:latin typeface="Arial" panose="020B0604020202020204" pitchFamily="34" charset="0"/>
              </a:rPr>
              <a:t>Penggunaan produk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 b="1" smtClean="0">
                <a:solidFill>
                  <a:schemeClr val="bg1"/>
                </a:solidFill>
                <a:latin typeface="Arial" panose="020B0604020202020204" pitchFamily="34" charset="0"/>
              </a:rPr>
              <a:t>Penyimpanan produk di rumah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 b="1" smtClean="0">
                <a:solidFill>
                  <a:schemeClr val="bg1"/>
                </a:solidFill>
                <a:latin typeface="Arial" panose="020B0604020202020204" pitchFamily="34" charset="0"/>
              </a:rPr>
              <a:t>Siapa pengguna produk</a:t>
            </a:r>
            <a:endParaRPr lang="en-US" altLang="en-US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 b="1" smtClean="0">
                <a:solidFill>
                  <a:schemeClr val="bg1"/>
                </a:solidFill>
                <a:latin typeface="Arial" panose="020B0604020202020204" pitchFamily="34" charset="0"/>
              </a:rPr>
              <a:t>Berapa banyak anda konsumsi</a:t>
            </a:r>
            <a:endParaRPr lang="en-US" altLang="en-US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 b="1" smtClean="0">
                <a:solidFill>
                  <a:schemeClr val="bg1"/>
                </a:solidFill>
                <a:latin typeface="Arial" panose="020B0604020202020204" pitchFamily="34" charset="0"/>
              </a:rPr>
              <a:t>Apakah produ sesuai dengan harapan</a:t>
            </a:r>
            <a:endParaRPr lang="en-US" altLang="en-US" sz="2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1049"/>
          <p:cNvSpPr txBox="1">
            <a:spLocks noChangeArrowheads="1"/>
          </p:cNvSpPr>
          <p:nvPr/>
        </p:nvSpPr>
        <p:spPr bwMode="auto">
          <a:xfrm>
            <a:off x="7520965" y="1673016"/>
            <a:ext cx="3669774" cy="39395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 b="1" smtClean="0">
                <a:solidFill>
                  <a:schemeClr val="bg1"/>
                </a:solidFill>
                <a:latin typeface="Arial" panose="020B0604020202020204" pitchFamily="34" charset="0"/>
              </a:rPr>
              <a:t>Bagaimana anda menyingkirkan produk yang tersisa</a:t>
            </a:r>
            <a:endParaRPr lang="en-US" altLang="en-US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 b="1" smtClean="0">
                <a:solidFill>
                  <a:schemeClr val="bg1"/>
                </a:solidFill>
                <a:latin typeface="Arial" panose="020B0604020202020204" pitchFamily="34" charset="0"/>
              </a:rPr>
              <a:t>Berapa banyak anda membuang setelah penggunaan</a:t>
            </a:r>
            <a:endParaRPr lang="en-US" altLang="en-US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 b="1" smtClean="0">
                <a:solidFill>
                  <a:schemeClr val="bg1"/>
                </a:solidFill>
                <a:latin typeface="Arial" panose="020B0604020202020204" pitchFamily="34" charset="0"/>
              </a:rPr>
              <a:t>Apakah anda menjual barang-barang sendiri atau melalui toko konsinyasi</a:t>
            </a:r>
            <a:endParaRPr lang="en-US" altLang="en-US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pt-BR" altLang="en-US" sz="2000" b="1" smtClean="0">
                <a:solidFill>
                  <a:schemeClr val="bg1"/>
                </a:solidFill>
                <a:latin typeface="Arial" panose="020B0604020202020204" pitchFamily="34" charset="0"/>
              </a:rPr>
              <a:t>Bagaimana Anda mendaur ulang beberapa produk</a:t>
            </a:r>
            <a:endParaRPr lang="en-US" altLang="en-US" sz="2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3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6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722256" y="295729"/>
            <a:ext cx="10313898" cy="6450066"/>
            <a:chOff x="722256" y="295729"/>
            <a:chExt cx="10313898" cy="6450066"/>
          </a:xfrm>
        </p:grpSpPr>
        <p:sp>
          <p:nvSpPr>
            <p:cNvPr id="22" name="Rectangle 21"/>
            <p:cNvSpPr/>
            <p:nvPr/>
          </p:nvSpPr>
          <p:spPr>
            <a:xfrm>
              <a:off x="4855224" y="3819979"/>
              <a:ext cx="13003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d-ID" altLang="en-US" b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Konsumsi</a:t>
              </a:r>
              <a:endParaRPr lang="en-US" altLang="en-US" sz="1050">
                <a:solidFill>
                  <a:schemeClr val="bg1"/>
                </a:solidFill>
                <a:latin typeface="MS Serif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722256" y="295729"/>
              <a:ext cx="10313898" cy="6450066"/>
              <a:chOff x="722256" y="295729"/>
              <a:chExt cx="10313898" cy="6450066"/>
            </a:xfrm>
          </p:grpSpPr>
          <p:graphicFrame>
            <p:nvGraphicFramePr>
              <p:cNvPr id="4" name="Object 2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16304054"/>
                  </p:ext>
                </p:extLst>
              </p:nvPr>
            </p:nvGraphicFramePr>
            <p:xfrm>
              <a:off x="4896299" y="2429329"/>
              <a:ext cx="1135724" cy="12334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82" name="Clip" r:id="rId3" imgW="781200" imgH="1162080" progId="MS_ClipArt_Gallery.5">
                      <p:embed/>
                    </p:oleObj>
                  </mc:Choice>
                  <mc:Fallback>
                    <p:oleObj name="Clip" r:id="rId3" imgW="781200" imgH="1162080" progId="MS_ClipArt_Gallery.5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96299" y="2429329"/>
                            <a:ext cx="1135724" cy="12334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" name="Line 28"/>
              <p:cNvSpPr>
                <a:spLocks noChangeShapeType="1"/>
              </p:cNvSpPr>
              <p:nvPr/>
            </p:nvSpPr>
            <p:spPr bwMode="auto">
              <a:xfrm flipH="1">
                <a:off x="2561404" y="3038929"/>
                <a:ext cx="2364503" cy="80803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Line 29"/>
              <p:cNvSpPr>
                <a:spLocks noChangeShapeType="1"/>
              </p:cNvSpPr>
              <p:nvPr/>
            </p:nvSpPr>
            <p:spPr bwMode="auto">
              <a:xfrm>
                <a:off x="5809953" y="3038929"/>
                <a:ext cx="2207998" cy="80803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Line 30"/>
              <p:cNvSpPr>
                <a:spLocks noChangeShapeType="1"/>
              </p:cNvSpPr>
              <p:nvPr/>
            </p:nvSpPr>
            <p:spPr bwMode="auto">
              <a:xfrm flipH="1">
                <a:off x="5505401" y="3267529"/>
                <a:ext cx="4230" cy="60801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Text Box 31"/>
              <p:cNvSpPr txBox="1">
                <a:spLocks noChangeArrowheads="1"/>
              </p:cNvSpPr>
              <p:nvPr/>
            </p:nvSpPr>
            <p:spPr bwMode="auto">
              <a:xfrm>
                <a:off x="937130" y="295729"/>
                <a:ext cx="4365237" cy="205740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Pengaruh Konsumen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  <a:p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Budaya</a:t>
                </a:r>
                <a:r>
                  <a:rPr lang="en-US" altLang="en-US" sz="1400" b="1">
                    <a:solidFill>
                      <a:schemeClr val="bg1"/>
                    </a:solidFill>
                    <a:latin typeface="MS Serif"/>
                  </a:rPr>
                  <a:t>	      </a:t>
                </a:r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Etnis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  <a:p>
                <a:r>
                  <a:rPr lang="en-US" altLang="en-US" sz="1400" b="1" smtClean="0">
                    <a:solidFill>
                      <a:schemeClr val="bg1"/>
                    </a:solidFill>
                    <a:latin typeface="MS Serif"/>
                  </a:rPr>
                  <a:t>Personality</a:t>
                </a:r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     Famili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  <a:p>
                <a:r>
                  <a:rPr lang="en-US" altLang="en-US" sz="1400" b="1">
                    <a:solidFill>
                      <a:schemeClr val="bg1"/>
                    </a:solidFill>
                    <a:latin typeface="MS Serif"/>
                  </a:rPr>
                  <a:t>Life-stage	     </a:t>
                </a:r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Tata nilai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  <a:p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Pendapatan</a:t>
                </a:r>
                <a:r>
                  <a:rPr lang="en-US" altLang="en-US" sz="1400" b="1" smtClean="0">
                    <a:solidFill>
                      <a:schemeClr val="bg1"/>
                    </a:solidFill>
                    <a:latin typeface="MS Serif"/>
                  </a:rPr>
                  <a:t>    </a:t>
                </a:r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Ketersediaan sumberdaya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  <a:p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Sikap</a:t>
                </a:r>
                <a:r>
                  <a:rPr lang="en-US" altLang="en-US" sz="1400" b="1">
                    <a:solidFill>
                      <a:schemeClr val="bg1"/>
                    </a:solidFill>
                    <a:latin typeface="MS Serif"/>
                  </a:rPr>
                  <a:t>	      </a:t>
                </a:r>
                <a:r>
                  <a:rPr lang="en-US" altLang="en-US" sz="1400" b="1" smtClean="0">
                    <a:solidFill>
                      <a:schemeClr val="bg1"/>
                    </a:solidFill>
                    <a:latin typeface="MS Serif"/>
                  </a:rPr>
                  <a:t>Opini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  <a:p>
                <a:r>
                  <a:rPr lang="en-US" altLang="en-US" sz="1400" b="1" smtClean="0">
                    <a:solidFill>
                      <a:schemeClr val="bg1"/>
                    </a:solidFill>
                    <a:latin typeface="MS Serif"/>
                  </a:rPr>
                  <a:t>Motiva</a:t>
                </a:r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si </a:t>
                </a:r>
                <a:r>
                  <a:rPr lang="en-US" altLang="en-US" sz="1400" b="1" smtClean="0">
                    <a:solidFill>
                      <a:schemeClr val="bg1"/>
                    </a:solidFill>
                    <a:latin typeface="MS Serif"/>
                  </a:rPr>
                  <a:t>    </a:t>
                </a:r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     Pengalaman sebelumnya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  <a:p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Perasaan</a:t>
                </a:r>
                <a:r>
                  <a:rPr lang="en-US" altLang="en-US" sz="1400" b="1">
                    <a:solidFill>
                      <a:schemeClr val="bg1"/>
                    </a:solidFill>
                    <a:latin typeface="MS Serif"/>
                  </a:rPr>
                  <a:t>	      </a:t>
                </a:r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Kelompok Sejawat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  <a:p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Pengetahuan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</p:txBody>
          </p:sp>
          <p:sp>
            <p:nvSpPr>
              <p:cNvPr id="12" name="Text Box 32"/>
              <p:cNvSpPr txBox="1">
                <a:spLocks noChangeArrowheads="1"/>
              </p:cNvSpPr>
              <p:nvPr/>
            </p:nvSpPr>
            <p:spPr bwMode="auto">
              <a:xfrm>
                <a:off x="6012987" y="295729"/>
                <a:ext cx="4365237" cy="195897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Pengaruh Organisasional</a:t>
                </a:r>
                <a:endParaRPr lang="en-US" altLang="en-US" sz="1000" b="1">
                  <a:solidFill>
                    <a:schemeClr val="bg1"/>
                  </a:solidFill>
                  <a:latin typeface="MS Serif"/>
                </a:endParaRPr>
              </a:p>
              <a:p>
                <a:r>
                  <a:rPr lang="en-US" altLang="en-US" sz="1400" b="1">
                    <a:solidFill>
                      <a:schemeClr val="bg1"/>
                    </a:solidFill>
                    <a:latin typeface="MS Serif"/>
                  </a:rPr>
                  <a:t>Brand	      </a:t>
                </a:r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 </a:t>
                </a:r>
                <a:r>
                  <a:rPr lang="en-US" altLang="en-US" sz="1400" b="1" smtClean="0">
                    <a:solidFill>
                      <a:schemeClr val="bg1"/>
                    </a:solidFill>
                    <a:latin typeface="MS Serif"/>
                  </a:rPr>
                  <a:t> </a:t>
                </a:r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Fitur Produk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  <a:p>
                <a:r>
                  <a:rPr lang="en-US" altLang="en-US" sz="1400" b="1">
                    <a:solidFill>
                      <a:schemeClr val="bg1"/>
                    </a:solidFill>
                    <a:latin typeface="MS Serif"/>
                  </a:rPr>
                  <a:t>Advertising       Word of Mouth</a:t>
                </a:r>
              </a:p>
              <a:p>
                <a:r>
                  <a:rPr lang="en-US" altLang="en-US" sz="1400" b="1">
                    <a:solidFill>
                      <a:schemeClr val="bg1"/>
                    </a:solidFill>
                    <a:latin typeface="MS Serif"/>
                  </a:rPr>
                  <a:t>Promotions       </a:t>
                </a:r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Displai pd Eceran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  <a:p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Harga</a:t>
                </a:r>
                <a:r>
                  <a:rPr lang="en-US" altLang="en-US" sz="1400" b="1">
                    <a:solidFill>
                      <a:schemeClr val="bg1"/>
                    </a:solidFill>
                    <a:latin typeface="MS Serif"/>
                  </a:rPr>
                  <a:t>	       </a:t>
                </a:r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 Kualitas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  <a:p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Layanan</a:t>
                </a:r>
                <a:r>
                  <a:rPr lang="en-US" altLang="en-US" sz="1400" b="1">
                    <a:solidFill>
                      <a:schemeClr val="bg1"/>
                    </a:solidFill>
                    <a:latin typeface="MS Serif"/>
                  </a:rPr>
                  <a:t>	       </a:t>
                </a:r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 Suasana Toko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  <a:p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Kenyamanan     Program Loyalitas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  <a:p>
                <a:r>
                  <a:rPr lang="id-ID" altLang="en-US" sz="1400" b="1" smtClean="0">
                    <a:solidFill>
                      <a:schemeClr val="bg1"/>
                    </a:solidFill>
                    <a:latin typeface="MS Serif"/>
                  </a:rPr>
                  <a:t>Kemasan	         Ketersediaan produk</a:t>
                </a:r>
                <a:endParaRPr lang="en-US" altLang="en-US" sz="1400" b="1">
                  <a:solidFill>
                    <a:schemeClr val="bg1"/>
                  </a:solidFill>
                  <a:latin typeface="MS Serif"/>
                </a:endParaRPr>
              </a:p>
            </p:txBody>
          </p:sp>
          <p:sp>
            <p:nvSpPr>
              <p:cNvPr id="13" name="Line 33"/>
              <p:cNvSpPr>
                <a:spLocks noChangeShapeType="1"/>
              </p:cNvSpPr>
              <p:nvPr/>
            </p:nvSpPr>
            <p:spPr bwMode="auto">
              <a:xfrm>
                <a:off x="3475059" y="2353129"/>
                <a:ext cx="1319723" cy="3048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34"/>
              <p:cNvSpPr>
                <a:spLocks noChangeShapeType="1"/>
              </p:cNvSpPr>
              <p:nvPr/>
            </p:nvSpPr>
            <p:spPr bwMode="auto">
              <a:xfrm flipH="1">
                <a:off x="6114504" y="2276929"/>
                <a:ext cx="1296459" cy="3810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Text Box 36"/>
              <p:cNvSpPr txBox="1">
                <a:spLocks noChangeArrowheads="1"/>
              </p:cNvSpPr>
              <p:nvPr/>
            </p:nvSpPr>
            <p:spPr bwMode="auto">
              <a:xfrm>
                <a:off x="4317142" y="6345685"/>
                <a:ext cx="2579552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d-ID" altLang="en-US" sz="2000" b="1" smtClean="0">
                    <a:solidFill>
                      <a:srgbClr val="00FF00"/>
                    </a:solidFill>
                    <a:latin typeface="Arial" panose="020B0604020202020204" pitchFamily="34" charset="0"/>
                  </a:rPr>
                  <a:t>Perilaku Konsumen</a:t>
                </a:r>
                <a:endParaRPr lang="en-US" altLang="en-US">
                  <a:solidFill>
                    <a:srgbClr val="00FF00"/>
                  </a:solidFill>
                  <a:latin typeface="Andale Mono" pitchFamily="49" charset="0"/>
                </a:endParaRPr>
              </a:p>
            </p:txBody>
          </p:sp>
          <p:sp>
            <p:nvSpPr>
              <p:cNvPr id="16" name="AutoShape 38"/>
              <p:cNvSpPr>
                <a:spLocks noChangeArrowheads="1"/>
              </p:cNvSpPr>
              <p:nvPr/>
            </p:nvSpPr>
            <p:spPr bwMode="auto">
              <a:xfrm>
                <a:off x="7231193" y="6355240"/>
                <a:ext cx="2740963" cy="381000"/>
              </a:xfrm>
              <a:prstGeom prst="rightArrow">
                <a:avLst>
                  <a:gd name="adj1" fmla="val 50000"/>
                  <a:gd name="adj2" fmla="val 13500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AutoShape 40"/>
              <p:cNvSpPr>
                <a:spLocks noChangeArrowheads="1"/>
              </p:cNvSpPr>
              <p:nvPr/>
            </p:nvSpPr>
            <p:spPr bwMode="auto">
              <a:xfrm flipH="1">
                <a:off x="937130" y="6345685"/>
                <a:ext cx="2842480" cy="381000"/>
              </a:xfrm>
              <a:prstGeom prst="rightArrow">
                <a:avLst>
                  <a:gd name="adj1" fmla="val 50000"/>
                  <a:gd name="adj2" fmla="val 14000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>
                  <a:solidFill>
                    <a:srgbClr val="0033CC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722256" y="4090554"/>
                <a:ext cx="3099653" cy="200054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  <a:buFont typeface="Symbol" panose="05050102010706020507" pitchFamily="18" charset="2"/>
                  <a:buChar char="·"/>
                </a:pPr>
                <a:r>
                  <a:rPr lang="en-US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Bagaimana memutuskan membeli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buFont typeface="Symbol" panose="05050102010706020507" pitchFamily="18" charset="2"/>
                  <a:buChar char="·"/>
                </a:pPr>
                <a:r>
                  <a:rPr lang="en-US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Produk lain yg dipertimbangkan 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buFont typeface="Symbol" panose="05050102010706020507" pitchFamily="18" charset="2"/>
                  <a:buChar char="·"/>
                </a:pPr>
                <a:r>
                  <a:rPr lang="en-US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Dimana membeli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buFont typeface="Symbol" panose="05050102010706020507" pitchFamily="18" charset="2"/>
                  <a:buChar char="·"/>
                </a:pPr>
                <a:r>
                  <a:rPr lang="en-US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Cara pembayaran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buFont typeface="Symbol" panose="05050102010706020507" pitchFamily="18" charset="2"/>
                  <a:buChar char="·"/>
                </a:pPr>
                <a:r>
                  <a:rPr lang="en-US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Cara pegangkutan </a:t>
                </a:r>
                <a:endParaRPr lang="en-US" altLang="en-US" sz="140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434227" y="4060729"/>
                <a:ext cx="3601927" cy="2277547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  <a:buFont typeface="Symbol" panose="05050102010706020507" pitchFamily="18" charset="2"/>
                  <a:buChar char="·"/>
                </a:pPr>
                <a:r>
                  <a:rPr lang="en-US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Bagaimana anda menyingkirkan produk yang tersisa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buFont typeface="Symbol" panose="05050102010706020507" pitchFamily="18" charset="2"/>
                  <a:buChar char="·"/>
                </a:pPr>
                <a:r>
                  <a:rPr lang="en-US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Berapa banyak anda membuang setelah penggunaan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buFont typeface="Symbol" panose="05050102010706020507" pitchFamily="18" charset="2"/>
                  <a:buChar char="·"/>
                </a:pPr>
                <a:r>
                  <a:rPr lang="en-US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Apakah anda menjual barang-barang sendiri atau melalui toko konsinyasi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buFont typeface="Symbol" panose="05050102010706020507" pitchFamily="18" charset="2"/>
                  <a:buChar char="·"/>
                </a:pPr>
                <a:r>
                  <a:rPr lang="pt-BR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Bagaimana Anda mendaur ulang beberapa produk</a:t>
                </a:r>
                <a:endParaRPr lang="en-US" altLang="en-US" sz="1400" b="1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024943" y="4213065"/>
                <a:ext cx="3206249" cy="200054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  <a:buFont typeface="Symbol" panose="05050102010706020507" pitchFamily="18" charset="2"/>
                  <a:buChar char="·"/>
                </a:pPr>
                <a:r>
                  <a:rPr lang="en-US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Penggunaan produk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buFont typeface="Symbol" panose="05050102010706020507" pitchFamily="18" charset="2"/>
                  <a:buChar char="·"/>
                </a:pPr>
                <a:r>
                  <a:rPr lang="en-US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Penyimpanan produk di rumah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buFont typeface="Symbol" panose="05050102010706020507" pitchFamily="18" charset="2"/>
                  <a:buChar char="·"/>
                </a:pPr>
                <a:r>
                  <a:rPr lang="en-US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Siapa pengguna produk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buFont typeface="Symbol" panose="05050102010706020507" pitchFamily="18" charset="2"/>
                  <a:buChar char="·"/>
                </a:pPr>
                <a:r>
                  <a:rPr lang="en-US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Berapa banyak anda konsumsi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buFont typeface="Symbol" panose="05050102010706020507" pitchFamily="18" charset="2"/>
                  <a:buChar char="·"/>
                </a:pPr>
                <a:r>
                  <a:rPr lang="en-US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Apakah </a:t>
                </a:r>
                <a:r>
                  <a:rPr lang="en-US" altLang="en-US" sz="1400" b="1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produk </a:t>
                </a:r>
                <a:r>
                  <a:rPr lang="en-US" altLang="en-US" sz="14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sesuai dengan harapan</a:t>
                </a:r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1944711" y="3747273"/>
              <a:ext cx="15742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b="1" smtClean="0">
                  <a:solidFill>
                    <a:schemeClr val="bg1"/>
                  </a:solidFill>
                </a:rPr>
                <a:t>Perolehan</a:t>
              </a:r>
              <a:endParaRPr lang="id-ID" b="1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17332" y="3639493"/>
              <a:ext cx="20657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b="1" smtClean="0">
                  <a:solidFill>
                    <a:schemeClr val="bg1"/>
                  </a:solidFill>
                </a:rPr>
                <a:t>Penggunaan</a:t>
              </a:r>
              <a:endParaRPr lang="id-ID" b="1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778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Pengertian dasar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57111" y="1371600"/>
            <a:ext cx="10684966" cy="425547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en-US" sz="2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Analisis Konsumen</a:t>
            </a:r>
          </a:p>
          <a:p>
            <a:pPr lvl="1"/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Mengapa dan bagaimana orang menggunakan produk </a:t>
            </a:r>
            <a:r>
              <a:rPr lang="en-US" altLang="en-US" sz="2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luar mengapa </a:t>
            </a:r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 bagaimana mereka </a:t>
            </a:r>
            <a:r>
              <a:rPr lang="en-US" altLang="en-US" sz="2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membeli</a:t>
            </a:r>
          </a:p>
          <a:p>
            <a:r>
              <a:rPr lang="en-US" sz="2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 Pemasaran</a:t>
            </a:r>
            <a:endParaRPr lang="en-US" sz="2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Proses perencanaan dan </a:t>
            </a:r>
            <a:r>
              <a:rPr lang="en-US" sz="2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eksekusi </a:t>
            </a:r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konsepsi, harga, promosi dan distribusi ide, barang dan layanan untuk membuat pertukaran yang memenuhi tujuan individu dan </a:t>
            </a:r>
            <a:r>
              <a:rPr lang="en-US" sz="2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organisasi</a:t>
            </a:r>
          </a:p>
          <a:p>
            <a:pPr lvl="1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Kepuasan dengan pertukaran tergantung pada kepuasan dengan konsumsi produk dan pertukaran </a:t>
            </a:r>
            <a:r>
              <a:rPr lang="en-US" sz="2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uang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0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3374"/>
          </a:xfrm>
        </p:spPr>
        <p:txBody>
          <a:bodyPr/>
          <a:lstStyle/>
          <a:p>
            <a:r>
              <a:rPr lang="en-US" sz="3600" smtClean="0"/>
              <a:t>Alasan Mempelajari Perilaku Konsumen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266092"/>
            <a:ext cx="11044140" cy="5303520"/>
          </a:xfrm>
        </p:spPr>
        <p:txBody>
          <a:bodyPr>
            <a:normAutofit/>
          </a:bodyPr>
          <a:lstStyle/>
          <a:p>
            <a:r>
              <a:rPr lang="en-US" sz="2400"/>
              <a:t>Perilaku konsumen menentukan </a:t>
            </a:r>
            <a:r>
              <a:rPr lang="en-US" sz="2400" smtClean="0"/>
              <a:t>kesejahteraan ekonomi bangsa</a:t>
            </a:r>
          </a:p>
          <a:p>
            <a:r>
              <a:rPr lang="fi-FI" sz="2400"/>
              <a:t>Perilaku konsumen menentukan keberhasilan program </a:t>
            </a:r>
            <a:r>
              <a:rPr lang="fi-FI" sz="2400" smtClean="0"/>
              <a:t>pemasaran</a:t>
            </a:r>
          </a:p>
          <a:p>
            <a:pPr lvl="1"/>
            <a:r>
              <a:rPr lang="en-US" sz="2400"/>
              <a:t>Pemasaran dapat digunakan untuk mempengaruhi pilihan merek dan pembelian, sementara </a:t>
            </a:r>
            <a:r>
              <a:rPr lang="id-ID" sz="2400" smtClean="0"/>
              <a:t>d</a:t>
            </a:r>
            <a:r>
              <a:rPr lang="en-US" sz="2400" smtClean="0"/>
              <a:t>emarketing </a:t>
            </a:r>
            <a:r>
              <a:rPr lang="en-US" sz="2400"/>
              <a:t>dapat mempengaruhi orang untuk berhenti konsumsi </a:t>
            </a:r>
            <a:r>
              <a:rPr lang="en-US" sz="2400" smtClean="0"/>
              <a:t>hal yang berbahaya</a:t>
            </a:r>
          </a:p>
          <a:p>
            <a:pPr lvl="1"/>
            <a:r>
              <a:rPr lang="en-US" sz="2400"/>
              <a:t>"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Pelanggan adalah raja</a:t>
            </a:r>
            <a:r>
              <a:rPr lang="en-US" sz="2400"/>
              <a:t>" </a:t>
            </a:r>
            <a:r>
              <a:rPr lang="id-ID" sz="2400" smtClean="0"/>
              <a:t>. O</a:t>
            </a:r>
            <a:r>
              <a:rPr lang="en-US" sz="2400" smtClean="0"/>
              <a:t>rganisasi dipengaruhi </a:t>
            </a:r>
            <a:r>
              <a:rPr lang="en-US" sz="2400"/>
              <a:t>oleh </a:t>
            </a:r>
            <a:r>
              <a:rPr lang="en-US" sz="2400" smtClean="0"/>
              <a:t>kebutuhan </a:t>
            </a:r>
            <a:r>
              <a:rPr lang="en-US" sz="2400"/>
              <a:t>dan </a:t>
            </a:r>
            <a:r>
              <a:rPr lang="en-US" sz="2400" smtClean="0"/>
              <a:t>keinginan</a:t>
            </a:r>
            <a:r>
              <a:rPr lang="id-ID" sz="2400" smtClean="0"/>
              <a:t> </a:t>
            </a:r>
            <a:r>
              <a:rPr lang="en-US" sz="2400"/>
              <a:t>konsumen </a:t>
            </a:r>
            <a:endParaRPr lang="en-US" sz="2400" smtClean="0"/>
          </a:p>
          <a:p>
            <a:pPr lvl="1"/>
            <a:r>
              <a:rPr lang="en-US" sz="2400"/>
              <a:t>Organisasi yang berorientasi pelanggan menggunakan </a:t>
            </a:r>
            <a:r>
              <a:rPr lang="en-US" sz="2400" smtClean="0"/>
              <a:t>pendekatan </a:t>
            </a:r>
            <a:r>
              <a:rPr lang="en-US" sz="2400"/>
              <a:t>pemasaran total untuk memfokuskan sumber daya mereka </a:t>
            </a:r>
            <a:r>
              <a:rPr lang="id-ID" sz="2400" smtClean="0"/>
              <a:t>guna </a:t>
            </a:r>
            <a:r>
              <a:rPr lang="en-US" sz="2400" smtClean="0"/>
              <a:t>memuaskan pelanggan</a:t>
            </a:r>
          </a:p>
          <a:p>
            <a:pPr lvl="1"/>
            <a:r>
              <a:rPr lang="en-US" sz="2400"/>
              <a:t>Pemasaran merupakan </a:t>
            </a:r>
            <a:r>
              <a:rPr lang="en-US" sz="2400" smtClean="0"/>
              <a:t>proses </a:t>
            </a:r>
            <a:r>
              <a:rPr lang="en-US" sz="2400"/>
              <a:t>transformasi atau mengubah suatu organisasi untuk memiliki apa yang </a:t>
            </a:r>
            <a:r>
              <a:rPr lang="en-US" sz="2400" smtClean="0"/>
              <a:t>akan dibeli </a:t>
            </a:r>
            <a:r>
              <a:rPr lang="en-US" sz="2400"/>
              <a:t>orang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7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43036"/>
          </a:xfrm>
        </p:spPr>
        <p:txBody>
          <a:bodyPr/>
          <a:lstStyle/>
          <a:p>
            <a:r>
              <a:rPr lang="en-US" sz="3600" smtClean="0"/>
              <a:t>Alasan Mempelajari Perilaku Konsumen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31" y="1308296"/>
            <a:ext cx="11211951" cy="4940104"/>
          </a:xfrm>
        </p:spPr>
        <p:txBody>
          <a:bodyPr>
            <a:normAutofit/>
          </a:bodyPr>
          <a:lstStyle/>
          <a:p>
            <a:r>
              <a:rPr lang="fi-FI" sz="2400" smtClean="0"/>
              <a:t>Perilaku </a:t>
            </a:r>
            <a:r>
              <a:rPr lang="fi-FI" sz="2400"/>
              <a:t>konsumen menentukan </a:t>
            </a:r>
            <a:r>
              <a:rPr lang="fi-FI" sz="2400" smtClean="0"/>
              <a:t>Kesejahteraan ekonomi </a:t>
            </a:r>
            <a:r>
              <a:rPr lang="fi-FI" sz="2400"/>
              <a:t>semua </a:t>
            </a:r>
            <a:r>
              <a:rPr lang="fi-FI" sz="2400" smtClean="0"/>
              <a:t>orang</a:t>
            </a:r>
          </a:p>
          <a:p>
            <a:pPr lvl="1"/>
            <a:r>
              <a:rPr lang="en-US" sz="2400"/>
              <a:t>Keputusan </a:t>
            </a:r>
            <a:r>
              <a:rPr lang="en-US" sz="2400" smtClean="0"/>
              <a:t>individual </a:t>
            </a:r>
            <a:r>
              <a:rPr lang="en-US" sz="2400"/>
              <a:t>sebagai konsumen menentukan </a:t>
            </a:r>
            <a:r>
              <a:rPr lang="en-US" sz="2400" smtClean="0"/>
              <a:t>kesejahteraan mereka </a:t>
            </a:r>
            <a:r>
              <a:rPr lang="en-US" sz="2400"/>
              <a:t>dengan membuat keputusan konsumsi lebih efektif sambil menghindari praktik penipuan yang berbahaya bagi </a:t>
            </a:r>
            <a:r>
              <a:rPr lang="en-US" sz="2400" smtClean="0"/>
              <a:t>mereka</a:t>
            </a:r>
          </a:p>
          <a:p>
            <a:pPr lvl="1"/>
            <a:r>
              <a:rPr lang="en-US" sz="2400" smtClean="0"/>
              <a:t>Pembuat </a:t>
            </a:r>
            <a:r>
              <a:rPr lang="en-US" sz="2400"/>
              <a:t>kebijakan publik dan </a:t>
            </a:r>
            <a:r>
              <a:rPr lang="en-US" sz="2400" smtClean="0"/>
              <a:t>komentator </a:t>
            </a:r>
            <a:r>
              <a:rPr lang="en-US" sz="2400"/>
              <a:t>sosial </a:t>
            </a:r>
            <a:r>
              <a:rPr lang="en-US" sz="2400" smtClean="0"/>
              <a:t>dapat mempelajari </a:t>
            </a:r>
            <a:r>
              <a:rPr lang="en-US" sz="2400"/>
              <a:t>perilaku konsumen untuk </a:t>
            </a:r>
            <a:r>
              <a:rPr lang="en-US" sz="2400" smtClean="0"/>
              <a:t>menyesuaikan tingkat konsumsi dengan cara mendidik </a:t>
            </a:r>
            <a:r>
              <a:rPr lang="en-US" sz="2400"/>
              <a:t>konsumen tentang masalah </a:t>
            </a:r>
            <a:r>
              <a:rPr lang="en-US" sz="2400" smtClean="0"/>
              <a:t>(krisis atau kesehatan) dan pemberian bimbingan bilamana perlu</a:t>
            </a:r>
            <a:endParaRPr lang="en-US" sz="240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Agribis - Faperta - Unlam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5A38-83FD-42F3-9080-428E9E7621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1081</TotalTime>
  <Words>1101</Words>
  <Application>Microsoft Office PowerPoint</Application>
  <PresentationFormat>Widescreen</PresentationFormat>
  <Paragraphs>247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Andale Mono</vt:lpstr>
      <vt:lpstr>Arial</vt:lpstr>
      <vt:lpstr>Calibri</vt:lpstr>
      <vt:lpstr>Century Gothic</vt:lpstr>
      <vt:lpstr>Franklin Gothic Demi Cond</vt:lpstr>
      <vt:lpstr>MS Serif</vt:lpstr>
      <vt:lpstr>Symbol</vt:lpstr>
      <vt:lpstr>Wingdings 3</vt:lpstr>
      <vt:lpstr>Ion</vt:lpstr>
      <vt:lpstr>Clip</vt:lpstr>
      <vt:lpstr>Pokok Bahasan 1  Perilaku Konsumen dan Riset Konsumen</vt:lpstr>
      <vt:lpstr>Pengertian Perilaku Konsumen</vt:lpstr>
      <vt:lpstr>PowerPoint Presentation</vt:lpstr>
      <vt:lpstr>PowerPoint Presentation</vt:lpstr>
      <vt:lpstr>PowerPoint Presentation</vt:lpstr>
      <vt:lpstr>PowerPoint Presentation</vt:lpstr>
      <vt:lpstr>Pengertian dasar</vt:lpstr>
      <vt:lpstr>Alasan Mempelajari Perilaku Konsumen</vt:lpstr>
      <vt:lpstr>Alasan Mempelajari Perilaku Konsumen</vt:lpstr>
      <vt:lpstr>Alasan Mempelajari Perilaku Konsumen</vt:lpstr>
      <vt:lpstr>Membantu Perumusan Kebijakan Publik</vt:lpstr>
      <vt:lpstr>Evolusi Perilaku Konsumen</vt:lpstr>
      <vt:lpstr>Evolusi Perilaku Konsumen</vt:lpstr>
      <vt:lpstr> </vt:lpstr>
      <vt:lpstr>Consumer Orientation</vt:lpstr>
      <vt:lpstr>Riset Konsumen :  Metoda Studi Perilaku konsumen </vt:lpstr>
      <vt:lpstr>Observasi</vt:lpstr>
      <vt:lpstr>Wawancara dan Survai</vt:lpstr>
      <vt:lpstr>Eksperimen (Percobaan)</vt:lpstr>
      <vt:lpstr>Riset Konsumen</vt:lpstr>
      <vt:lpstr>Prinsip-prinsip mendasar dari perilaku konsumen</vt:lpstr>
      <vt:lpstr>Tantangan ke depan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Pokok Bahasan 1  Perilaku Konsumen dan Riset Konsumen</dc:title>
  <dc:creator>WIN7</dc:creator>
  <cp:lastModifiedBy>Djoko Santoso</cp:lastModifiedBy>
  <cp:revision>39</cp:revision>
  <dcterms:created xsi:type="dcterms:W3CDTF">2017-08-04T02:29:38Z</dcterms:created>
  <dcterms:modified xsi:type="dcterms:W3CDTF">2018-09-05T23:54:17Z</dcterms:modified>
</cp:coreProperties>
</file>