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5" r:id="rId3"/>
    <p:sldId id="282" r:id="rId4"/>
    <p:sldId id="2138" r:id="rId5"/>
    <p:sldId id="2139" r:id="rId6"/>
    <p:sldId id="2142" r:id="rId7"/>
    <p:sldId id="2140" r:id="rId8"/>
    <p:sldId id="2143" r:id="rId9"/>
    <p:sldId id="2144" r:id="rId10"/>
    <p:sldId id="2145" r:id="rId11"/>
    <p:sldId id="291" r:id="rId12"/>
    <p:sldId id="292" r:id="rId13"/>
    <p:sldId id="392" r:id="rId14"/>
    <p:sldId id="294" r:id="rId15"/>
    <p:sldId id="391" r:id="rId16"/>
    <p:sldId id="2146" r:id="rId17"/>
    <p:sldId id="300" r:id="rId18"/>
    <p:sldId id="399" r:id="rId19"/>
    <p:sldId id="301" r:id="rId20"/>
    <p:sldId id="398" r:id="rId21"/>
    <p:sldId id="302" r:id="rId22"/>
    <p:sldId id="400" r:id="rId23"/>
    <p:sldId id="303" r:id="rId24"/>
    <p:sldId id="401" r:id="rId25"/>
    <p:sldId id="393" r:id="rId26"/>
    <p:sldId id="394" r:id="rId27"/>
    <p:sldId id="395" r:id="rId28"/>
    <p:sldId id="396" r:id="rId29"/>
    <p:sldId id="299" r:id="rId30"/>
    <p:sldId id="397" r:id="rId31"/>
    <p:sldId id="304" r:id="rId32"/>
    <p:sldId id="402" r:id="rId33"/>
    <p:sldId id="2147" r:id="rId34"/>
    <p:sldId id="2137" r:id="rId35"/>
    <p:sldId id="356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023" autoAdjust="0"/>
  </p:normalViewPr>
  <p:slideViewPr>
    <p:cSldViewPr>
      <p:cViewPr varScale="1">
        <p:scale>
          <a:sx n="61" d="100"/>
          <a:sy n="61" d="100"/>
        </p:scale>
        <p:origin x="13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62C6B5C-4F5D-4058-B1ED-7EF48671C4D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E7D1E9-0314-4F6B-97EF-CB102336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9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7D1E9-0314-4F6B-97EF-CB10233653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30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B6FCB74-B1C2-B10F-9FA4-BF3375D3A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25917D7-3D19-4ABC-BD53-741BFAEA5413}" type="slidenum">
              <a:rPr lang="en-US" altLang="en-US" sz="1300" b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300" b="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C37E932-7A7F-A3F2-5A5A-9EA4A05D2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8312E1C-6429-A323-18D7-CF964943E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7471AFC-264B-E38E-4315-0DCE7345A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EED08AC-F770-4323-95A3-FF443C78BAD7}" type="slidenum">
              <a:rPr lang="en-US" altLang="en-US" sz="1300" b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300" b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01F589F-8DAC-CCFB-619B-CBF6D807C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B2C3D75-21DF-F283-AC0D-7EDFBC496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E50DA73-DEEC-7F74-3A8B-710FFBDDD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E2A5E5E-1D08-4FC2-93DD-3E7873E0C0B8}" type="slidenum">
              <a:rPr lang="en-US" altLang="en-US" sz="1300" b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300" b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B84B862-F024-3680-3FC7-CD66EC66C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E7F94AC-CA93-B752-0839-D10237073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As per the rules:</a:t>
            </a:r>
          </a:p>
          <a:p>
            <a:pPr eaLnBrk="1" hangingPunct="1"/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Derived attributes</a:t>
            </a:r>
            <a:r>
              <a:rPr lang="en-US" altLang="en-US">
                <a:latin typeface="Arial" panose="020B0604020202020204" pitchFamily="34" charset="0"/>
              </a:rPr>
              <a:t> are </a:t>
            </a:r>
            <a:r>
              <a:rPr lang="en-US" altLang="en-US" b="1">
                <a:solidFill>
                  <a:srgbClr val="008080"/>
                </a:solidFill>
                <a:latin typeface="Arial" panose="020B0604020202020204" pitchFamily="34" charset="0"/>
              </a:rPr>
              <a:t>ignored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Composite attributes</a:t>
            </a:r>
            <a:r>
              <a:rPr lang="en-US" altLang="en-US">
                <a:latin typeface="Arial" panose="020B0604020202020204" pitchFamily="34" charset="0"/>
              </a:rPr>
              <a:t> are represented by </a:t>
            </a:r>
            <a:r>
              <a:rPr lang="en-US" altLang="en-US" b="1">
                <a:solidFill>
                  <a:srgbClr val="008080"/>
                </a:solidFill>
                <a:latin typeface="Arial" panose="020B0604020202020204" pitchFamily="34" charset="0"/>
              </a:rPr>
              <a:t>components</a:t>
            </a:r>
          </a:p>
          <a:p>
            <a:pPr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Multi-valued attributes</a:t>
            </a:r>
            <a:r>
              <a:rPr lang="en-US" altLang="en-US">
                <a:latin typeface="Arial" panose="020B0604020202020204" pitchFamily="34" charset="0"/>
              </a:rPr>
              <a:t> are represented by a </a:t>
            </a:r>
            <a:r>
              <a:rPr lang="en-US" altLang="en-US" b="1">
                <a:solidFill>
                  <a:srgbClr val="008080"/>
                </a:solidFill>
                <a:latin typeface="Arial" panose="020B0604020202020204" pitchFamily="34" charset="0"/>
              </a:rPr>
              <a:t>separate table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7ECD8F8-6EEE-DC38-98DC-220D8453A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7079929-E9A4-42E2-81A0-3F1B88BD217B}" type="slidenum">
              <a:rPr lang="en-US" altLang="en-US" sz="1300" b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300" b="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20AF6A3-EE0D-D2FA-8DD5-EAB8F419B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4DDD943-92A6-7FDD-23B5-38F615E5F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Here dependant is a weak entity. Dependant doesn’t mean anything to the problem without the information on for which employee the person is a dependant.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5686512-C762-FB51-FB58-40C339158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1BF0E12-20DF-4E35-8A80-D9B34E78EA38}" type="slidenum">
              <a:rPr lang="en-US" altLang="en-US" sz="1300" b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300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60DDD9B-5211-4655-A0F2-BCCA88385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7C02821-19F6-2D25-5877-7A5FE9996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B2D5A46-B954-60D2-B93E-4F108B6BC8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F91CA64-4B78-4DBD-B855-6EADD9BC938B}" type="slidenum">
              <a:rPr lang="en-US" altLang="en-US" sz="1300" b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300" b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D8FE6B1-89D3-1F7E-EBCB-86FB8FF9F7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E8B5A48-45EB-A07B-334E-98990889F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DA6655D-E0E4-7942-27A4-304A4DB87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32AE5D8-7233-4E2F-9D35-9D058463F992}" type="slidenum">
              <a:rPr lang="en-US" altLang="en-US" sz="1300" b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300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953B1B2-1E8E-F860-D606-DE0E5DDCD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F0E7A27-1C9D-6E24-D01E-940481DB4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AA40A2A-5C4D-DB31-074F-60E21C648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5C6B20A-8803-4E0D-9F32-84DC9E5B926A}" type="slidenum">
              <a:rPr lang="en-US" altLang="en-US" sz="1300" b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300" b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67ED17C-7C9C-5CB5-7789-48448A3EE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C98165E-8D25-F71D-E197-0FB961EBA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30FBA1D-F57E-9111-EE07-7C48441E3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33CC"/>
              </a:buClr>
              <a:buSzPct val="155000"/>
              <a:buFont typeface="Symbol" panose="05050102010706020507" pitchFamily="18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35E4762-B360-4F0D-85C3-D54EEA98DFB2}" type="slidenum">
              <a:rPr lang="en-US" altLang="en-US" sz="1300" b="0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300" b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B15ADAA-F85A-3CD9-70AB-DA1A8A878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CF2818F-75CF-E042-91EF-E7DE4C260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713"/>
            <a:ext cx="8574088" cy="512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68375"/>
            <a:ext cx="4191000" cy="505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8375"/>
            <a:ext cx="4191000" cy="505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51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713"/>
            <a:ext cx="8574088" cy="512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68375"/>
            <a:ext cx="8534400" cy="50514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219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713"/>
            <a:ext cx="8574088" cy="512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68375"/>
            <a:ext cx="4191000" cy="505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68375"/>
            <a:ext cx="4191000" cy="244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70288"/>
            <a:ext cx="4191000" cy="2449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86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AE6600-2A21-4C30-8BAD-D3AC7532A5D7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E685B1-FFE4-43A3-8765-6D290BCCC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1569" y="4539850"/>
            <a:ext cx="8458200" cy="1222375"/>
          </a:xfrm>
        </p:spPr>
        <p:txBody>
          <a:bodyPr/>
          <a:lstStyle/>
          <a:p>
            <a:pPr algn="r"/>
            <a:r>
              <a:rPr lang="en-US" dirty="0"/>
              <a:t>Basis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5305025"/>
            <a:ext cx="8458200" cy="914400"/>
          </a:xfrm>
        </p:spPr>
        <p:txBody>
          <a:bodyPr/>
          <a:lstStyle/>
          <a:p>
            <a:pPr algn="r"/>
            <a:r>
              <a:rPr lang="en-US"/>
              <a:t>ERD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3684" y="22123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Made </a:t>
            </a:r>
            <a:r>
              <a:rPr lang="en-US" dirty="0" err="1"/>
              <a:t>Suartana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, </a:t>
            </a:r>
            <a:r>
              <a:rPr lang="en-US" dirty="0" err="1"/>
              <a:t>M.Kom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EDF44-7557-973C-7FEA-B57C7EB540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7600" y="1447800"/>
            <a:ext cx="5187361" cy="2634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22B743-2FE0-2734-8797-A531300019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 – ke </a:t>
            </a:r>
            <a:r>
              <a:rPr lang="en-US" dirty="0" err="1"/>
              <a:t>ERD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A7F86B-E572-B1A3-7B58-A189488F7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E4EFA55-CBEC-B68B-E499-3942ECE07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Converting Strong entity types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373C6E7-4A47-69C2-55D1-9F6B93B99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tipe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entitas</a:t>
            </a:r>
            <a:r>
              <a:rPr lang="en-US" altLang="en-US" b="1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tabel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atribut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bernilai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tunggal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kolom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dirty="0" err="1"/>
              <a:t>Atribut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turunan</a:t>
            </a:r>
            <a:r>
              <a:rPr lang="en-US" altLang="en-US" dirty="0"/>
              <a:t> </a:t>
            </a:r>
            <a:r>
              <a:rPr lang="en-US" altLang="en-US" dirty="0" err="1"/>
              <a:t>diabaikan</a:t>
            </a:r>
            <a:endParaRPr lang="en-US" altLang="en-US" dirty="0"/>
          </a:p>
          <a:p>
            <a:r>
              <a:rPr lang="en-US" altLang="en-US" dirty="0" err="1"/>
              <a:t>Atribut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multi-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</a:rPr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diwakili</a:t>
            </a:r>
            <a:r>
              <a:rPr lang="en-US" altLang="en-US" dirty="0"/>
              <a:t> oleh </a:t>
            </a:r>
            <a:r>
              <a:rPr lang="en-US" altLang="en-US" dirty="0" err="1"/>
              <a:t>tabel</a:t>
            </a:r>
            <a:r>
              <a:rPr lang="en-US" altLang="en-US" dirty="0"/>
              <a:t> </a:t>
            </a:r>
            <a:r>
              <a:rPr lang="en-US" altLang="en-US" dirty="0" err="1"/>
              <a:t>terpisah</a:t>
            </a:r>
            <a:endParaRPr lang="en-US" altLang="en-US" dirty="0"/>
          </a:p>
          <a:p>
            <a:r>
              <a:rPr lang="en-US" altLang="en-US" dirty="0" err="1"/>
              <a:t>Atribut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key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tipe</a:t>
            </a:r>
            <a:r>
              <a:rPr lang="en-US" altLang="en-US" dirty="0"/>
              <a:t> </a:t>
            </a:r>
            <a:r>
              <a:rPr lang="en-US" altLang="en-US" dirty="0" err="1"/>
              <a:t>entri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</a:t>
            </a:r>
            <a:r>
              <a:rPr lang="en-US" altLang="en-US" dirty="0" err="1"/>
              <a:t>tabel</a:t>
            </a:r>
            <a:r>
              <a:rPr lang="en-US" altLang="en-US" dirty="0"/>
              <a:t>	</a:t>
            </a:r>
            <a:endParaRPr lang="en-US" alt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C00100E-43B6-A9CB-1A91-0EEA11466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entitas</a:t>
            </a:r>
            <a:endParaRPr lang="en-US" altLang="en-US" dirty="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95DDB06-F009-C7F1-268F-87DD2C188E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7996"/>
            <a:ext cx="3962400" cy="2917825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Di </a:t>
            </a:r>
            <a:r>
              <a:rPr lang="en-US" altLang="en-US" dirty="0" err="1"/>
              <a:t>sini</a:t>
            </a:r>
            <a:r>
              <a:rPr lang="en-US" altLang="en-US" dirty="0"/>
              <a:t> </a:t>
            </a:r>
            <a:r>
              <a:rPr lang="en-US" altLang="en-US" dirty="0" err="1"/>
              <a:t>alamat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atribut</a:t>
            </a:r>
            <a:r>
              <a:rPr lang="en-US" altLang="en-US" dirty="0"/>
              <a:t> </a:t>
            </a:r>
            <a:r>
              <a:rPr lang="en-US" altLang="en-US" dirty="0" err="1"/>
              <a:t>gabungan</a:t>
            </a:r>
            <a:endParaRPr lang="en-US" altLang="en-US" dirty="0"/>
          </a:p>
          <a:p>
            <a:r>
              <a:rPr lang="en-US" altLang="en-US" dirty="0"/>
              <a:t>Masa kerja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atribut</a:t>
            </a:r>
            <a:r>
              <a:rPr lang="en-US" altLang="en-US" dirty="0"/>
              <a:t> </a:t>
            </a:r>
            <a:r>
              <a:rPr lang="en-US" altLang="en-US" dirty="0" err="1"/>
              <a:t>turunan</a:t>
            </a:r>
            <a:r>
              <a:rPr lang="en-US" altLang="en-US" dirty="0"/>
              <a:t> (dapat dihitung </a:t>
            </a:r>
            <a:r>
              <a:rPr lang="en-US" altLang="en-US" dirty="0" err="1"/>
              <a:t>dari</a:t>
            </a:r>
            <a:r>
              <a:rPr lang="en-US" altLang="en-US" dirty="0"/>
              <a:t> tanggal </a:t>
            </a:r>
            <a:r>
              <a:rPr lang="en-US" altLang="en-US" dirty="0" err="1"/>
              <a:t>bergabung</a:t>
            </a:r>
            <a:r>
              <a:rPr lang="en-US" altLang="en-US" dirty="0"/>
              <a:t> dan tanggal sekarang)</a:t>
            </a:r>
          </a:p>
          <a:p>
            <a:r>
              <a:rPr lang="en-US" altLang="en-US" dirty="0" err="1"/>
              <a:t>Keahlian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atribut</a:t>
            </a:r>
            <a:r>
              <a:rPr lang="en-US" altLang="en-US" dirty="0"/>
              <a:t> multi-</a:t>
            </a:r>
            <a:r>
              <a:rPr lang="en-US" altLang="en-US" dirty="0" err="1"/>
              <a:t>nilai</a:t>
            </a:r>
            <a:endParaRPr lang="en-US" altLang="en-US" dirty="0"/>
          </a:p>
          <a:p>
            <a:r>
              <a:rPr lang="en-US" altLang="en-US" dirty="0"/>
              <a:t>Skema </a:t>
            </a:r>
            <a:r>
              <a:rPr lang="en-US" altLang="en-US" dirty="0" err="1"/>
              <a:t>relasional</a:t>
            </a:r>
            <a:endParaRPr lang="en-US" altLang="en-US" dirty="0"/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2044F4F5-4062-7000-D0AE-884BFF291AA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495800" y="533400"/>
          <a:ext cx="42672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648849" imgH="2952381" progId="Paint.Picture">
                  <p:embed/>
                </p:oleObj>
              </mc:Choice>
              <mc:Fallback>
                <p:oleObj name="Bitmap Image" r:id="rId3" imgW="4648849" imgH="2952381" progId="Paint.Picture">
                  <p:embed/>
                  <p:pic>
                    <p:nvPicPr>
                      <p:cNvPr id="9220" name="Object 4">
                        <a:extLst>
                          <a:ext uri="{FF2B5EF4-FFF2-40B4-BE49-F238E27FC236}">
                            <a16:creationId xmlns:a16="http://schemas.microsoft.com/office/drawing/2014/main" id="{2044F4F5-4062-7000-D0AE-884BFF291A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"/>
                        <a:ext cx="42672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5">
            <a:extLst>
              <a:ext uri="{FF2B5EF4-FFF2-40B4-BE49-F238E27FC236}">
                <a16:creationId xmlns:a16="http://schemas.microsoft.com/office/drawing/2014/main" id="{A08ABD3F-C8F1-F292-142E-377CFB5A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4800"/>
            <a:ext cx="8305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Employee</a:t>
            </a:r>
            <a:r>
              <a:rPr lang="en-US" altLang="en-US" sz="1800" b="0" dirty="0">
                <a:latin typeface="Arial" panose="020B0604020202020204" pitchFamily="34" charset="0"/>
              </a:rPr>
              <a:t> (</a:t>
            </a:r>
            <a:r>
              <a:rPr lang="en-US" altLang="en-US" sz="1800" b="0" u="sng" dirty="0">
                <a:solidFill>
                  <a:srgbClr val="A50021"/>
                </a:solidFill>
                <a:latin typeface="Arial" panose="020B0604020202020204" pitchFamily="34" charset="0"/>
              </a:rPr>
              <a:t>E#,</a:t>
            </a:r>
            <a:r>
              <a:rPr lang="en-US" altLang="en-US" sz="1800" b="0" dirty="0">
                <a:latin typeface="Arial" panose="020B0604020202020204" pitchFamily="34" charset="0"/>
              </a:rPr>
              <a:t> Name, </a:t>
            </a:r>
            <a:r>
              <a:rPr lang="en-US" altLang="en-US" sz="1800" b="0" dirty="0" err="1">
                <a:solidFill>
                  <a:srgbClr val="0000FF"/>
                </a:solidFill>
                <a:latin typeface="Arial" panose="020B0604020202020204" pitchFamily="34" charset="0"/>
              </a:rPr>
              <a:t>Door_No</a:t>
            </a:r>
            <a:r>
              <a:rPr lang="en-US" altLang="en-US" sz="1800" b="0" dirty="0">
                <a:solidFill>
                  <a:srgbClr val="0000FF"/>
                </a:solidFill>
                <a:latin typeface="Arial" panose="020B0604020202020204" pitchFamily="34" charset="0"/>
              </a:rPr>
              <a:t>, Street, City, </a:t>
            </a:r>
            <a:r>
              <a:rPr lang="en-US" altLang="en-US" sz="1800" b="0" dirty="0" err="1">
                <a:solidFill>
                  <a:srgbClr val="0000FF"/>
                </a:solidFill>
                <a:latin typeface="Arial" panose="020B0604020202020204" pitchFamily="34" charset="0"/>
              </a:rPr>
              <a:t>Pincode</a:t>
            </a:r>
            <a:r>
              <a:rPr lang="en-US" altLang="en-US" sz="1800" b="0" dirty="0">
                <a:latin typeface="Arial" panose="020B0604020202020204" pitchFamily="34" charset="0"/>
              </a:rPr>
              <a:t>, </a:t>
            </a:r>
            <a:r>
              <a:rPr lang="en-US" altLang="en-US" sz="1800" b="0" dirty="0" err="1">
                <a:latin typeface="Arial" panose="020B0604020202020204" pitchFamily="34" charset="0"/>
              </a:rPr>
              <a:t>Date_Of_Joining</a:t>
            </a:r>
            <a:r>
              <a:rPr lang="en-US" altLang="en-US" sz="1800" b="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 sz="18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Emp_Skillset</a:t>
            </a:r>
            <a:r>
              <a:rPr lang="en-US" altLang="en-US" sz="1800" b="0" dirty="0">
                <a:latin typeface="Arial" panose="020B0604020202020204" pitchFamily="34" charset="0"/>
              </a:rPr>
              <a:t>( </a:t>
            </a:r>
            <a:r>
              <a:rPr lang="en-US" altLang="en-US" sz="1800" b="0" u="sng" dirty="0">
                <a:solidFill>
                  <a:srgbClr val="A50021"/>
                </a:solidFill>
                <a:latin typeface="Arial" panose="020B0604020202020204" pitchFamily="34" charset="0"/>
              </a:rPr>
              <a:t>E#,</a:t>
            </a:r>
            <a:r>
              <a:rPr lang="en-US" altLang="en-US" sz="1800" b="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0" u="sng" dirty="0">
                <a:solidFill>
                  <a:srgbClr val="A50021"/>
                </a:solidFill>
                <a:latin typeface="Arial" panose="020B0604020202020204" pitchFamily="34" charset="0"/>
              </a:rPr>
              <a:t>Skillset</a:t>
            </a:r>
            <a:r>
              <a:rPr lang="en-US" altLang="en-US" sz="1800" b="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47110" name="Line 6">
            <a:extLst>
              <a:ext uri="{FF2B5EF4-FFF2-40B4-BE49-F238E27FC236}">
                <a16:creationId xmlns:a16="http://schemas.microsoft.com/office/drawing/2014/main" id="{48B37B18-769A-869E-93ED-3F05A9B789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44958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379DEC6-2C28-195F-9A05-BBD723342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err="1"/>
              <a:t>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entitas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Lanjutan</a:t>
            </a:r>
            <a:r>
              <a:rPr lang="en-US" altLang="en-US" sz="2400" dirty="0"/>
              <a:t>…</a:t>
            </a:r>
          </a:p>
        </p:txBody>
      </p:sp>
      <p:graphicFrame>
        <p:nvGraphicFramePr>
          <p:cNvPr id="296988" name="Group 28">
            <a:extLst>
              <a:ext uri="{FF2B5EF4-FFF2-40B4-BE49-F238E27FC236}">
                <a16:creationId xmlns:a16="http://schemas.microsoft.com/office/drawing/2014/main" id="{9690A622-20F3-2327-FE50-861F3BE9A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29940"/>
              </p:ext>
            </p:extLst>
          </p:nvPr>
        </p:nvGraphicFramePr>
        <p:xfrm>
          <a:off x="5867400" y="2133601"/>
          <a:ext cx="2590800" cy="12954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54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SkillSet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9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Skill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6989" name="Group 29">
            <a:extLst>
              <a:ext uri="{FF2B5EF4-FFF2-40B4-BE49-F238E27FC236}">
                <a16:creationId xmlns:a16="http://schemas.microsoft.com/office/drawing/2014/main" id="{E027601A-3120-BF04-2FE4-CC5C8C72DA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1905000"/>
          <a:ext cx="2667000" cy="281940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Employee Table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EmpCode  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DateofJoining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SkillSet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B13CD2C-5DBE-4A74-8600-C00E99544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Entitas</a:t>
            </a:r>
            <a:r>
              <a:rPr lang="en-US" altLang="en-US" dirty="0"/>
              <a:t> </a:t>
            </a:r>
            <a:r>
              <a:rPr lang="en-US" altLang="en-US" dirty="0" err="1"/>
              <a:t>lemah</a:t>
            </a:r>
            <a:endParaRPr lang="en-US" altLang="en-US" dirty="0"/>
          </a:p>
        </p:txBody>
      </p:sp>
      <p:sp>
        <p:nvSpPr>
          <p:cNvPr id="49184" name="Rectangle 32">
            <a:extLst>
              <a:ext uri="{FF2B5EF4-FFF2-40B4-BE49-F238E27FC236}">
                <a16:creationId xmlns:a16="http://schemas.microsoft.com/office/drawing/2014/main" id="{564392D0-95AA-CE49-05B4-99E2DBE614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68375"/>
            <a:ext cx="3810000" cy="31464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 err="1"/>
              <a:t>Tipe</a:t>
            </a:r>
            <a:r>
              <a:rPr lang="en-US" altLang="en-US" dirty="0"/>
              <a:t> </a:t>
            </a:r>
            <a:r>
              <a:rPr lang="en-US" altLang="en-US" dirty="0" err="1"/>
              <a:t>entitas</a:t>
            </a:r>
            <a:r>
              <a:rPr lang="en-US" altLang="en-US" dirty="0"/>
              <a:t> </a:t>
            </a:r>
            <a:r>
              <a:rPr lang="en-US" altLang="en-US" dirty="0" err="1"/>
              <a:t>lemah</a:t>
            </a:r>
            <a:r>
              <a:rPr lang="en-US" altLang="en-US" dirty="0"/>
              <a:t> </a:t>
            </a:r>
            <a:r>
              <a:rPr lang="en-US" altLang="en-US" dirty="0" err="1"/>
              <a:t>diubah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tabel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r>
              <a:rPr lang="en-US" altLang="en-US" dirty="0"/>
              <a:t>,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b="1" dirty="0" err="1"/>
              <a:t>primary_key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</a:t>
            </a:r>
            <a:r>
              <a:rPr lang="en-US" altLang="en-US" dirty="0" err="1"/>
              <a:t>entitas</a:t>
            </a:r>
            <a:r>
              <a:rPr lang="en-US" altLang="en-US" dirty="0"/>
              <a:t> </a:t>
            </a:r>
            <a:r>
              <a:rPr lang="en-US" altLang="en-US" dirty="0" err="1"/>
              <a:t>kuat</a:t>
            </a:r>
            <a:r>
              <a:rPr lang="en-US" altLang="en-US" dirty="0"/>
              <a:t> sebagai </a:t>
            </a:r>
            <a:r>
              <a:rPr lang="en-US" altLang="en-US" b="1" dirty="0" err="1"/>
              <a:t>foreign_key</a:t>
            </a:r>
            <a:r>
              <a:rPr lang="en-US" altLang="en-US" dirty="0"/>
              <a:t> dalam </a:t>
            </a:r>
            <a:r>
              <a:rPr lang="en-US" altLang="en-US" dirty="0" err="1"/>
              <a:t>tabel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 err="1"/>
              <a:t>foreign_key</a:t>
            </a:r>
            <a:r>
              <a:rPr lang="en-US" altLang="en-US" dirty="0"/>
              <a:t> ini </a:t>
            </a:r>
            <a:r>
              <a:rPr lang="en-US" altLang="en-US" dirty="0" err="1"/>
              <a:t>bersama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b="1" dirty="0" err="1"/>
              <a:t>Primary_key</a:t>
            </a:r>
            <a:r>
              <a:rPr lang="en-US" altLang="en-US" dirty="0"/>
              <a:t> </a:t>
            </a:r>
            <a:r>
              <a:rPr lang="en-US" altLang="en-US" dirty="0" err="1"/>
              <a:t>entitas</a:t>
            </a:r>
            <a:r>
              <a:rPr lang="en-US" altLang="en-US" dirty="0"/>
              <a:t> </a:t>
            </a:r>
            <a:r>
              <a:rPr lang="en-US" altLang="en-US" dirty="0" err="1"/>
              <a:t>lemah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</a:t>
            </a:r>
            <a:r>
              <a:rPr lang="en-US" altLang="en-US" dirty="0" err="1"/>
              <a:t>gabungan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tabel</a:t>
            </a:r>
            <a:r>
              <a:rPr lang="en-US" altLang="en-US" dirty="0"/>
              <a:t> ini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Skema Relational</a:t>
            </a:r>
            <a:endParaRPr lang="en-US" altLang="en-US" dirty="0"/>
          </a:p>
        </p:txBody>
      </p:sp>
      <p:graphicFrame>
        <p:nvGraphicFramePr>
          <p:cNvPr id="12292" name="Object 33">
            <a:extLst>
              <a:ext uri="{FF2B5EF4-FFF2-40B4-BE49-F238E27FC236}">
                <a16:creationId xmlns:a16="http://schemas.microsoft.com/office/drawing/2014/main" id="{62537B2E-A2E9-56D3-CE94-920649A4E1E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114800" y="1044575"/>
          <a:ext cx="47244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477640" imgH="2076740" progId="Paint.Picture">
                  <p:embed/>
                </p:oleObj>
              </mc:Choice>
              <mc:Fallback>
                <p:oleObj name="Bitmap Image" r:id="rId3" imgW="5477640" imgH="2076740" progId="Paint.Picture">
                  <p:embed/>
                  <p:pic>
                    <p:nvPicPr>
                      <p:cNvPr id="12292" name="Object 33">
                        <a:extLst>
                          <a:ext uri="{FF2B5EF4-FFF2-40B4-BE49-F238E27FC236}">
                            <a16:creationId xmlns:a16="http://schemas.microsoft.com/office/drawing/2014/main" id="{62537B2E-A2E9-56D3-CE94-920649A4E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044575"/>
                        <a:ext cx="47244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135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8" name="Text Box 36">
            <a:extLst>
              <a:ext uri="{FF2B5EF4-FFF2-40B4-BE49-F238E27FC236}">
                <a16:creationId xmlns:a16="http://schemas.microsoft.com/office/drawing/2014/main" id="{4E7E0B96-471A-C4C3-53BB-E761845B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7010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Employee</a:t>
            </a:r>
            <a:r>
              <a:rPr lang="en-US" altLang="en-US" sz="1800" b="0">
                <a:latin typeface="Arial" panose="020B0604020202020204" pitchFamily="34" charset="0"/>
              </a:rPr>
              <a:t> (</a:t>
            </a:r>
            <a:r>
              <a:rPr lang="en-US" altLang="en-US" sz="1800" b="0" u="sng">
                <a:solidFill>
                  <a:srgbClr val="A50021"/>
                </a:solidFill>
                <a:latin typeface="Arial" panose="020B0604020202020204" pitchFamily="34" charset="0"/>
              </a:rPr>
              <a:t>E#</a:t>
            </a:r>
            <a:r>
              <a:rPr lang="en-US" altLang="en-US" sz="1800" b="0">
                <a:latin typeface="Arial" panose="020B0604020202020204" pitchFamily="34" charset="0"/>
              </a:rPr>
              <a:t> ,…….)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r>
              <a:rPr lang="en-US" altLang="en-US" sz="1800">
                <a:latin typeface="Arial" panose="020B0604020202020204" pitchFamily="34" charset="0"/>
              </a:rPr>
              <a:t>Dependant</a:t>
            </a:r>
            <a:r>
              <a:rPr lang="en-US" altLang="en-US" sz="1800" b="0">
                <a:latin typeface="Arial" panose="020B0604020202020204" pitchFamily="34" charset="0"/>
              </a:rPr>
              <a:t> (</a:t>
            </a:r>
            <a:r>
              <a:rPr lang="en-US" altLang="en-US" sz="1800" b="0" u="sng">
                <a:solidFill>
                  <a:srgbClr val="A50021"/>
                </a:solidFill>
                <a:latin typeface="Arial" panose="020B0604020202020204" pitchFamily="34" charset="0"/>
              </a:rPr>
              <a:t>Employee, Dependant_ID</a:t>
            </a:r>
            <a:r>
              <a:rPr lang="en-US" altLang="en-US" sz="1800" b="0">
                <a:latin typeface="Arial" panose="020B0604020202020204" pitchFamily="34" charset="0"/>
              </a:rPr>
              <a:t>, Name, Address)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9189" name="Line 37">
            <a:extLst>
              <a:ext uri="{FF2B5EF4-FFF2-40B4-BE49-F238E27FC236}">
                <a16:creationId xmlns:a16="http://schemas.microsoft.com/office/drawing/2014/main" id="{941FE81E-53F6-B6E1-4B02-B83B3D3C9B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4800600"/>
            <a:ext cx="228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4" grpId="0" build="p"/>
      <p:bldP spid="491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2C5A042-DC97-7566-3D40-59953F924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156" y="534988"/>
            <a:ext cx="8574088" cy="512762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Entitas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lemah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lanjutan</a:t>
            </a:r>
            <a:r>
              <a:rPr lang="en-US" altLang="en-US" sz="2400" dirty="0"/>
              <a:t>…</a:t>
            </a:r>
          </a:p>
        </p:txBody>
      </p:sp>
      <p:graphicFrame>
        <p:nvGraphicFramePr>
          <p:cNvPr id="295968" name="Group 32">
            <a:extLst>
              <a:ext uri="{FF2B5EF4-FFF2-40B4-BE49-F238E27FC236}">
                <a16:creationId xmlns:a16="http://schemas.microsoft.com/office/drawing/2014/main" id="{23A3D7E9-C02D-A50D-E64F-190052731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24334"/>
              </p:ext>
            </p:extLst>
          </p:nvPr>
        </p:nvGraphicFramePr>
        <p:xfrm>
          <a:off x="5715000" y="2133600"/>
          <a:ext cx="3124200" cy="1814352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Dependent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4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5969" name="Group 33">
            <a:extLst>
              <a:ext uri="{FF2B5EF4-FFF2-40B4-BE49-F238E27FC236}">
                <a16:creationId xmlns:a16="http://schemas.microsoft.com/office/drawing/2014/main" id="{22A612C8-EC09-1638-3E1F-0C52FCA60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781365"/>
              </p:ext>
            </p:extLst>
          </p:nvPr>
        </p:nvGraphicFramePr>
        <p:xfrm>
          <a:off x="990600" y="1905000"/>
          <a:ext cx="2667000" cy="2473326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Employee Table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EmpName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DateofJoining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SkillSet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BFD5-1C0C-92F9-01E6-78338012E0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Mengubah relationship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56DD8-B121-E288-0426-19BAC7EEB0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66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DB38379-E32C-F693-00AE-CA32253CD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938" y="236538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dirty="0"/>
              <a:t>Binary 1:1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0E7DBBF-3436-9907-5BCB-EA5B6ABB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938" y="3763249"/>
            <a:ext cx="8534400" cy="2417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u="sng" dirty="0" err="1"/>
              <a:t>Kasus</a:t>
            </a:r>
            <a:r>
              <a:rPr lang="en-US" altLang="en-US" u="sng" dirty="0"/>
              <a:t> 1: </a:t>
            </a:r>
            <a:r>
              <a:rPr lang="en-US" altLang="en-US" u="sng" dirty="0" err="1"/>
              <a:t>Kombinasi</a:t>
            </a:r>
            <a:r>
              <a:rPr lang="en-US" altLang="en-US" u="sng" dirty="0"/>
              <a:t> </a:t>
            </a:r>
            <a:r>
              <a:rPr lang="en-US" altLang="en-US" u="sng" dirty="0" err="1"/>
              <a:t>jenis</a:t>
            </a:r>
            <a:r>
              <a:rPr lang="en-US" altLang="en-US" u="sng" dirty="0"/>
              <a:t> </a:t>
            </a:r>
            <a:r>
              <a:rPr lang="en-US" altLang="en-US" u="sng" dirty="0" err="1"/>
              <a:t>partisipasi</a:t>
            </a:r>
            <a:endParaRPr lang="en-US" altLang="en-US" u="sng" dirty="0"/>
          </a:p>
          <a:p>
            <a:pPr eaLnBrk="1" hangingPunct="1">
              <a:lnSpc>
                <a:spcPct val="80000"/>
              </a:lnSpc>
            </a:pPr>
            <a:endParaRPr lang="en-US" altLang="en-US" u="sng" dirty="0"/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/>
              <a:t>Primary key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partisipasi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parsial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menjadi</a:t>
            </a:r>
            <a:r>
              <a:rPr lang="en-US" altLang="en-US" sz="1800" dirty="0"/>
              <a:t> foreign key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partiipasi</a:t>
            </a:r>
            <a:r>
              <a:rPr lang="en-US" altLang="en-US" sz="1800" dirty="0"/>
              <a:t> total</a:t>
            </a:r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/>
              <a:t>Employee</a:t>
            </a:r>
            <a:r>
              <a:rPr lang="en-US" altLang="en-US" sz="1800" dirty="0"/>
              <a:t>( </a:t>
            </a:r>
            <a:r>
              <a:rPr lang="en-US" altLang="en-US" sz="1800" u="sng" dirty="0">
                <a:solidFill>
                  <a:srgbClr val="A50021"/>
                </a:solidFill>
              </a:rPr>
              <a:t>E#,</a:t>
            </a:r>
            <a:r>
              <a:rPr lang="en-US" altLang="en-US" sz="1800" dirty="0"/>
              <a:t> Name,…)</a:t>
            </a:r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/>
              <a:t>Department</a:t>
            </a:r>
            <a:r>
              <a:rPr lang="en-US" altLang="en-US" sz="1800" dirty="0"/>
              <a:t> (</a:t>
            </a:r>
            <a:r>
              <a:rPr lang="en-US" altLang="en-US" sz="1800" u="sng" dirty="0">
                <a:solidFill>
                  <a:srgbClr val="A50021"/>
                </a:solidFill>
              </a:rPr>
              <a:t>Dept#,</a:t>
            </a:r>
            <a:r>
              <a:rPr lang="en-US" altLang="en-US" sz="1800" dirty="0"/>
              <a:t> Name…,</a:t>
            </a:r>
            <a:r>
              <a:rPr lang="en-US" altLang="en-US" sz="1800" dirty="0" err="1"/>
              <a:t>MgrE</a:t>
            </a:r>
            <a:r>
              <a:rPr lang="en-US" altLang="en-US" sz="1800" dirty="0"/>
              <a:t>#)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2EADA24A-DFDC-5BFF-CE90-FC564ACEC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1697038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DDA9D1CC-41E4-30A5-0C4A-D6FB6F4D6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1620838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85911A71-9554-5072-AFA8-0E8BA20F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1093788"/>
            <a:ext cx="20447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F08FD052-745F-B6E7-2D9E-2373A0E2D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9300" y="1093788"/>
            <a:ext cx="18161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id="{AA40B9B2-CEFD-59E1-5ABA-60E73965A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1011238"/>
            <a:ext cx="1511300" cy="12065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07109F96-E034-A6D5-3ADD-DFFC31CDF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5500" y="1620838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C9628A6F-61D5-1A66-ADF5-3235BE97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713" y="1371600"/>
            <a:ext cx="172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department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61C494D8-CF2B-842D-88C4-F113F3DB5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316038"/>
            <a:ext cx="15382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Employee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B458EBC8-BB65-D603-BFA9-36879F0C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1239838"/>
            <a:ext cx="1120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Manages</a:t>
            </a: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E2CAA43E-5293-E808-497A-33F4E301C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1143000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7FFFF703-8332-AEA7-E84C-87B3679D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13" y="1143000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423" name="AutoShape 15">
            <a:extLst>
              <a:ext uri="{FF2B5EF4-FFF2-40B4-BE49-F238E27FC236}">
                <a16:creationId xmlns:a16="http://schemas.microsoft.com/office/drawing/2014/main" id="{F3DA4F2F-FB13-4BCF-02C8-0F5706164EE9}"/>
              </a:ext>
            </a:extLst>
          </p:cNvPr>
          <p:cNvSpPr>
            <a:spLocks noChangeArrowheads="1"/>
          </p:cNvSpPr>
          <p:nvPr/>
        </p:nvSpPr>
        <p:spPr bwMode="auto">
          <a:xfrm rot="10077654">
            <a:off x="3944938" y="1865313"/>
            <a:ext cx="1227137" cy="1412875"/>
          </a:xfrm>
          <a:prstGeom prst="cloudCallout">
            <a:avLst>
              <a:gd name="adj1" fmla="val 74833"/>
              <a:gd name="adj2" fmla="val 779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partial</a:t>
            </a:r>
          </a:p>
        </p:txBody>
      </p:sp>
      <p:sp>
        <p:nvSpPr>
          <p:cNvPr id="17424" name="AutoShape 16">
            <a:extLst>
              <a:ext uri="{FF2B5EF4-FFF2-40B4-BE49-F238E27FC236}">
                <a16:creationId xmlns:a16="http://schemas.microsoft.com/office/drawing/2014/main" id="{0D27E1F8-F028-89DE-02F9-86EEF3026A9E}"/>
              </a:ext>
            </a:extLst>
          </p:cNvPr>
          <p:cNvSpPr>
            <a:spLocks noChangeArrowheads="1"/>
          </p:cNvSpPr>
          <p:nvPr/>
        </p:nvSpPr>
        <p:spPr bwMode="auto">
          <a:xfrm rot="9020256">
            <a:off x="7391400" y="2716213"/>
            <a:ext cx="1076325" cy="1077912"/>
          </a:xfrm>
          <a:prstGeom prst="cloudCallout">
            <a:avLst>
              <a:gd name="adj1" fmla="val 54773"/>
              <a:gd name="adj2" fmla="val 1777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55313" name="Line 17">
            <a:extLst>
              <a:ext uri="{FF2B5EF4-FFF2-40B4-BE49-F238E27FC236}">
                <a16:creationId xmlns:a16="http://schemas.microsoft.com/office/drawing/2014/main" id="{44682FC2-2BAC-0CC9-A043-AEFB9A5BF1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0713" y="5535612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7D1DE35-86DB-F9AA-F521-D8E10F192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Binary 1 : 1</a:t>
            </a:r>
          </a:p>
        </p:txBody>
      </p:sp>
      <p:graphicFrame>
        <p:nvGraphicFramePr>
          <p:cNvPr id="304163" name="Group 35">
            <a:extLst>
              <a:ext uri="{FF2B5EF4-FFF2-40B4-BE49-F238E27FC236}">
                <a16:creationId xmlns:a16="http://schemas.microsoft.com/office/drawing/2014/main" id="{AAB393C7-86DE-66BB-01CF-E44F9AC22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71845"/>
              </p:ext>
            </p:extLst>
          </p:nvPr>
        </p:nvGraphicFramePr>
        <p:xfrm>
          <a:off x="5638800" y="2165129"/>
          <a:ext cx="3124200" cy="2519858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9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Department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3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DeptCode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PK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3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DeptName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2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Location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4161" name="Group 33">
            <a:extLst>
              <a:ext uri="{FF2B5EF4-FFF2-40B4-BE49-F238E27FC236}">
                <a16:creationId xmlns:a16="http://schemas.microsoft.com/office/drawing/2014/main" id="{B5D67705-4EDF-5DA7-D243-2F9F418369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1905000"/>
          <a:ext cx="2667000" cy="281940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Employee Table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EmpCode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PK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DateofJoining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SkillSet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5B672E2-25BD-AC62-A3D3-E2DD3B51B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Binary 1:1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29EB68C-F848-2E55-CBD3-529F341AB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534400" cy="3810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u="sng" dirty="0" err="1"/>
              <a:t>Kasus</a:t>
            </a:r>
            <a:r>
              <a:rPr lang="en-US" altLang="en-US" u="sng" dirty="0"/>
              <a:t> 2: Uniform participation</a:t>
            </a:r>
          </a:p>
          <a:p>
            <a:pPr eaLnBrk="1" hangingPunct="1"/>
            <a:endParaRPr lang="en-US" altLang="en-US" u="sng" dirty="0"/>
          </a:p>
          <a:p>
            <a:pPr eaLnBrk="1" hangingPunct="1">
              <a:buFontTx/>
              <a:buNone/>
            </a:pPr>
            <a:r>
              <a:rPr lang="en-US" altLang="en-US" dirty="0"/>
              <a:t>Primary key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kedua</a:t>
            </a:r>
            <a:r>
              <a:rPr lang="en-US" altLang="en-US" dirty="0"/>
              <a:t> participant </a:t>
            </a:r>
            <a:r>
              <a:rPr lang="en-US" altLang="en-US" dirty="0" err="1"/>
              <a:t>menjadi</a:t>
            </a:r>
            <a:r>
              <a:rPr lang="en-US" altLang="en-US" dirty="0"/>
              <a:t>  foreign key</a:t>
            </a:r>
          </a:p>
          <a:p>
            <a:pPr eaLnBrk="1" hangingPunct="1"/>
            <a:endParaRPr lang="en-US" altLang="en-US" dirty="0"/>
          </a:p>
          <a:p>
            <a:pPr marL="669925" lvl="1" indent="-325438" eaLnBrk="1" hangingPunct="1">
              <a:buFontTx/>
              <a:buNone/>
            </a:pPr>
            <a:r>
              <a:rPr lang="en-US" altLang="en-US" sz="1800" b="1" dirty="0"/>
              <a:t>Employee</a:t>
            </a:r>
            <a:r>
              <a:rPr lang="en-US" altLang="en-US" sz="1800" dirty="0"/>
              <a:t> (</a:t>
            </a:r>
            <a:r>
              <a:rPr lang="en-US" altLang="en-US" sz="1800" u="sng" dirty="0" err="1">
                <a:solidFill>
                  <a:srgbClr val="A50021"/>
                </a:solidFill>
              </a:rPr>
              <a:t>E#,</a:t>
            </a:r>
            <a:r>
              <a:rPr lang="en-US" altLang="en-US" sz="1800" dirty="0" err="1"/>
              <a:t>name</a:t>
            </a:r>
            <a:r>
              <a:rPr lang="en-US" altLang="en-US" sz="1800" dirty="0"/>
              <a:t>…)</a:t>
            </a:r>
          </a:p>
          <a:p>
            <a:pPr eaLnBrk="1" hangingPunct="1"/>
            <a:endParaRPr lang="en-US" altLang="en-US" dirty="0"/>
          </a:p>
          <a:p>
            <a:pPr marL="669925" lvl="1" indent="-325438" eaLnBrk="1" hangingPunct="1">
              <a:buFontTx/>
              <a:buNone/>
            </a:pPr>
            <a:r>
              <a:rPr lang="en-US" altLang="en-US" sz="1800" b="1" dirty="0"/>
              <a:t>Chair</a:t>
            </a:r>
            <a:r>
              <a:rPr lang="en-US" altLang="en-US" sz="1800" dirty="0"/>
              <a:t>( </a:t>
            </a:r>
            <a:r>
              <a:rPr lang="en-US" altLang="en-US" sz="1800" u="sng" dirty="0">
                <a:solidFill>
                  <a:srgbClr val="A50021"/>
                </a:solidFill>
              </a:rPr>
              <a:t>item#,</a:t>
            </a:r>
            <a:r>
              <a:rPr lang="en-US" altLang="en-US" sz="1800" dirty="0"/>
              <a:t> model, location, </a:t>
            </a:r>
            <a:r>
              <a:rPr lang="en-US" altLang="en-US" sz="1800" dirty="0" err="1"/>
              <a:t>used_by</a:t>
            </a:r>
            <a:r>
              <a:rPr lang="en-US" altLang="en-US" sz="18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                  (or)</a:t>
            </a:r>
          </a:p>
          <a:p>
            <a:pPr marL="669925" lvl="1" indent="-325438" eaLnBrk="1" hangingPunct="1">
              <a:buFontTx/>
              <a:buNone/>
            </a:pPr>
            <a:r>
              <a:rPr lang="en-US" altLang="en-US" sz="1800" b="1" dirty="0"/>
              <a:t>Employee</a:t>
            </a:r>
            <a:r>
              <a:rPr lang="en-US" altLang="en-US" sz="1800" dirty="0"/>
              <a:t> ( </a:t>
            </a:r>
            <a:r>
              <a:rPr lang="en-US" altLang="en-US" sz="1800" u="sng" dirty="0">
                <a:solidFill>
                  <a:srgbClr val="A50021"/>
                </a:solidFill>
              </a:rPr>
              <a:t>E#, </a:t>
            </a:r>
            <a:r>
              <a:rPr lang="en-US" altLang="en-US" sz="1800" dirty="0"/>
              <a:t>Name….</a:t>
            </a:r>
            <a:r>
              <a:rPr lang="en-US" altLang="en-US" sz="1800" dirty="0" err="1"/>
              <a:t>Sits_on</a:t>
            </a:r>
            <a:r>
              <a:rPr lang="en-US" altLang="en-US" sz="1800" dirty="0"/>
              <a:t>)</a:t>
            </a:r>
          </a:p>
          <a:p>
            <a:pPr eaLnBrk="1" hangingPunct="1"/>
            <a:endParaRPr lang="en-US" altLang="en-US" dirty="0"/>
          </a:p>
          <a:p>
            <a:pPr marL="669925" lvl="1" indent="-325438" eaLnBrk="1" hangingPunct="1">
              <a:buFontTx/>
              <a:buNone/>
            </a:pPr>
            <a:r>
              <a:rPr lang="en-US" altLang="en-US" sz="1800" b="1" dirty="0"/>
              <a:t>Chair</a:t>
            </a:r>
            <a:r>
              <a:rPr lang="en-US" altLang="en-US" sz="1800" dirty="0"/>
              <a:t> (</a:t>
            </a:r>
            <a:r>
              <a:rPr lang="en-US" altLang="en-US" sz="1800" u="sng" dirty="0">
                <a:solidFill>
                  <a:srgbClr val="A50021"/>
                </a:solidFill>
              </a:rPr>
              <a:t>item</a:t>
            </a:r>
            <a:r>
              <a:rPr lang="en-US" altLang="en-US" sz="1800" dirty="0">
                <a:solidFill>
                  <a:srgbClr val="A50021"/>
                </a:solidFill>
              </a:rPr>
              <a:t>#</a:t>
            </a:r>
            <a:r>
              <a:rPr lang="en-US" altLang="en-US" sz="1800" dirty="0"/>
              <a:t>,….)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22949175-2E28-E59D-80CA-7C0F6D05E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1322387"/>
            <a:ext cx="1358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3800010C-3C16-7D3C-7A64-0CAE975E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825" y="1322387"/>
            <a:ext cx="1358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9659C57B-E689-73E3-E22D-FCA6F9AA2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422399"/>
            <a:ext cx="125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Employee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D5AB45E1-6F82-818E-C6D9-B85A0269F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422399"/>
            <a:ext cx="146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CHAIR</a:t>
            </a:r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CEDC50D5-F9AB-81A4-FFF8-2F85DCB5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5" y="1143000"/>
            <a:ext cx="1206500" cy="11303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EFE711D1-F0F2-A538-FADB-29FAF83D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444624"/>
            <a:ext cx="973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Sits_on</a:t>
            </a:r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id="{85EAB3D5-8098-BBE2-F96B-B747D1C88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25" y="158273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59D2A31A-66CE-8C24-1B51-682F76F91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4325" y="1573212"/>
            <a:ext cx="409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Line 12">
            <a:extLst>
              <a:ext uri="{FF2B5EF4-FFF2-40B4-BE49-F238E27FC236}">
                <a16:creationId xmlns:a16="http://schemas.microsoft.com/office/drawing/2014/main" id="{786BA7C4-5F9C-845B-17B8-E0B111C1D7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4129252"/>
            <a:ext cx="1700048" cy="36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Line 13">
            <a:extLst>
              <a:ext uri="{FF2B5EF4-FFF2-40B4-BE49-F238E27FC236}">
                <a16:creationId xmlns:a16="http://schemas.microsoft.com/office/drawing/2014/main" id="{4D8C61EE-4AEB-B600-C101-50BCA1290D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5411514"/>
            <a:ext cx="1371600" cy="367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ERD</a:t>
            </a:r>
            <a:endParaRPr lang="en-US" dirty="0"/>
          </a:p>
          <a:p>
            <a:r>
              <a:rPr lang="en-US" dirty="0"/>
              <a:t>Mapping ER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6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2BB2429-724D-DCA6-A724-0AB25EE56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Binary 1 : 1</a:t>
            </a:r>
          </a:p>
        </p:txBody>
      </p:sp>
      <p:graphicFrame>
        <p:nvGraphicFramePr>
          <p:cNvPr id="303166" name="Group 62">
            <a:extLst>
              <a:ext uri="{FF2B5EF4-FFF2-40B4-BE49-F238E27FC236}">
                <a16:creationId xmlns:a16="http://schemas.microsoft.com/office/drawing/2014/main" id="{0D310BE8-E351-58C6-A85E-833284BB5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65889"/>
              </p:ext>
            </p:extLst>
          </p:nvPr>
        </p:nvGraphicFramePr>
        <p:xfrm>
          <a:off x="5410200" y="990600"/>
          <a:ext cx="3124200" cy="22098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7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Chair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ItemNo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7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Location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3168" name="Group 64">
            <a:extLst>
              <a:ext uri="{FF2B5EF4-FFF2-40B4-BE49-F238E27FC236}">
                <a16:creationId xmlns:a16="http://schemas.microsoft.com/office/drawing/2014/main" id="{3A3F589B-16C0-7CC6-0967-843C19609B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990600"/>
          <a:ext cx="2667000" cy="2409825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Employee Table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EmpCode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DateofJoining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SkillSet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3167" name="Group 63">
            <a:extLst>
              <a:ext uri="{FF2B5EF4-FFF2-40B4-BE49-F238E27FC236}">
                <a16:creationId xmlns:a16="http://schemas.microsoft.com/office/drawing/2014/main" id="{3463F07E-DA8C-A303-E168-02FDBC9CD1E5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3748088"/>
          <a:ext cx="3124200" cy="2108199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81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Chair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9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ItemNo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Location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3165" name="Group 61">
            <a:extLst>
              <a:ext uri="{FF2B5EF4-FFF2-40B4-BE49-F238E27FC236}">
                <a16:creationId xmlns:a16="http://schemas.microsoft.com/office/drawing/2014/main" id="{1F9AE7DC-71BE-4F50-21AE-ABCA51848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84218"/>
              </p:ext>
            </p:extLst>
          </p:nvPr>
        </p:nvGraphicFramePr>
        <p:xfrm>
          <a:off x="685800" y="3657600"/>
          <a:ext cx="2667000" cy="199136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Employee Table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EmpCode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PK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EmpName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DateofJoining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SkillSet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99A6B4-CB05-964C-81AA-09A143F25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Binary 1:N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2BEE663-3A20-0508-FDC0-5C433F7AA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058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Primary key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relasi</a:t>
            </a:r>
            <a:r>
              <a:rPr lang="en-US" altLang="en-US" dirty="0"/>
              <a:t> pada </a:t>
            </a:r>
            <a:r>
              <a:rPr lang="en-US" altLang="en-US" dirty="0" err="1"/>
              <a:t>derajat</a:t>
            </a:r>
            <a:r>
              <a:rPr lang="en-US" altLang="en-US" dirty="0"/>
              <a:t>/</a:t>
            </a:r>
            <a:r>
              <a:rPr lang="en-US" altLang="en-US" dirty="0" err="1"/>
              <a:t>sisi</a:t>
            </a:r>
            <a:r>
              <a:rPr lang="en-US" altLang="en-US" dirty="0"/>
              <a:t>  “1” </a:t>
            </a:r>
            <a:r>
              <a:rPr lang="en-US" altLang="en-US" dirty="0" err="1"/>
              <a:t>menjadi</a:t>
            </a:r>
            <a:r>
              <a:rPr lang="en-US" altLang="en-US" dirty="0"/>
              <a:t> foreign key pada </a:t>
            </a:r>
            <a:r>
              <a:rPr lang="en-US" altLang="en-US" dirty="0" err="1"/>
              <a:t>relasi</a:t>
            </a:r>
            <a:r>
              <a:rPr lang="en-US" altLang="en-US" dirty="0"/>
              <a:t> </a:t>
            </a:r>
            <a:r>
              <a:rPr lang="en-US" altLang="en-US" dirty="0" err="1"/>
              <a:t>derajat</a:t>
            </a:r>
            <a:r>
              <a:rPr lang="en-US" altLang="en-US" dirty="0"/>
              <a:t> /</a:t>
            </a:r>
            <a:r>
              <a:rPr lang="en-US" altLang="en-US" dirty="0" err="1"/>
              <a:t>sisi</a:t>
            </a:r>
            <a:r>
              <a:rPr lang="en-US" altLang="en-US" dirty="0"/>
              <a:t>  “N” </a:t>
            </a:r>
          </a:p>
          <a:p>
            <a:pPr marL="669925" lvl="1" indent="-325438" eaLnBrk="1" hangingPunct="1">
              <a:buFontTx/>
              <a:buNone/>
            </a:pPr>
            <a:endParaRPr lang="en-US" altLang="en-US" sz="1800" dirty="0"/>
          </a:p>
          <a:p>
            <a:pPr marL="669925" lvl="1" indent="-325438" eaLnBrk="1" hangingPunct="1">
              <a:buFontTx/>
              <a:buNone/>
            </a:pPr>
            <a:r>
              <a:rPr lang="en-US" altLang="en-US" sz="1800" b="1" dirty="0"/>
              <a:t>Teacher (</a:t>
            </a:r>
            <a:r>
              <a:rPr lang="en-US" altLang="en-US" sz="1800" b="1" u="sng" dirty="0"/>
              <a:t>ID</a:t>
            </a:r>
            <a:r>
              <a:rPr lang="en-US" altLang="en-US" sz="1800" b="1" dirty="0"/>
              <a:t>, Name, Telephone, ...)</a:t>
            </a:r>
          </a:p>
          <a:p>
            <a:pPr marL="669925" lvl="1" indent="-325438" eaLnBrk="1" hangingPunct="1">
              <a:buFontTx/>
              <a:buNone/>
            </a:pPr>
            <a:endParaRPr lang="en-US" altLang="en-US" sz="1800" b="1" dirty="0"/>
          </a:p>
          <a:p>
            <a:pPr marL="669925" lvl="1" indent="-325438" eaLnBrk="1" hangingPunct="1">
              <a:buFontTx/>
              <a:buNone/>
            </a:pPr>
            <a:r>
              <a:rPr lang="en-US" altLang="en-US" sz="1800" b="1" dirty="0"/>
              <a:t>Subject (</a:t>
            </a:r>
            <a:r>
              <a:rPr lang="en-US" altLang="en-US" sz="1800" b="1" u="sng" dirty="0"/>
              <a:t>Code</a:t>
            </a:r>
            <a:r>
              <a:rPr lang="en-US" altLang="en-US" sz="1800" b="1" dirty="0"/>
              <a:t>, Name, ..., Teacher)</a:t>
            </a:r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B40DC5A4-4DC3-BBB9-9438-2F1A8446C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239838"/>
            <a:ext cx="20447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467824D0-7EEC-8D87-69D1-AB532511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1239838"/>
            <a:ext cx="20447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8" name="AutoShape 6">
            <a:extLst>
              <a:ext uri="{FF2B5EF4-FFF2-40B4-BE49-F238E27FC236}">
                <a16:creationId xmlns:a16="http://schemas.microsoft.com/office/drawing/2014/main" id="{973D79CB-C962-CB7A-C4D3-792D8BBFA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1087438"/>
            <a:ext cx="1511300" cy="12065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FE49BC87-D4B4-CDFA-1FA2-7EC537AE5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0038" y="1690688"/>
            <a:ext cx="977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869A5F90-4015-E18D-593E-D6284E213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4638" y="1690688"/>
            <a:ext cx="1054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BB8811FC-3703-BABF-9D50-4B760DB6F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1300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Teacher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27B195AE-BFD4-12E7-788D-8F6EB2BF0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447800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teaches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2FD3A3A3-FB5F-64D8-919F-81917A7D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1524000"/>
            <a:ext cx="11985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Subject</a:t>
            </a:r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D40E4846-887F-04FF-E308-0951EB04D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1219200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2E1ADEB9-C8AC-A863-3A97-A7EE4292E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63" y="1219200"/>
            <a:ext cx="401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57358" name="Line 14">
            <a:extLst>
              <a:ext uri="{FF2B5EF4-FFF2-40B4-BE49-F238E27FC236}">
                <a16:creationId xmlns:a16="http://schemas.microsoft.com/office/drawing/2014/main" id="{6396D02F-3C17-304B-A7CE-3B9F8CE17B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53598" y="4862512"/>
            <a:ext cx="1676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2E8437E-0D52-3A1C-4B4B-6894DBC2E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Binary 1 : N</a:t>
            </a:r>
          </a:p>
        </p:txBody>
      </p:sp>
      <p:graphicFrame>
        <p:nvGraphicFramePr>
          <p:cNvPr id="305186" name="Group 34">
            <a:extLst>
              <a:ext uri="{FF2B5EF4-FFF2-40B4-BE49-F238E27FC236}">
                <a16:creationId xmlns:a16="http://schemas.microsoft.com/office/drawing/2014/main" id="{5F404E31-7303-C9F7-CC52-20DA6AB67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85756"/>
              </p:ext>
            </p:extLst>
          </p:nvPr>
        </p:nvGraphicFramePr>
        <p:xfrm>
          <a:off x="5638800" y="1917700"/>
          <a:ext cx="3124200" cy="2290021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Subject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SubCode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4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Duration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5184" name="Group 32">
            <a:extLst>
              <a:ext uri="{FF2B5EF4-FFF2-40B4-BE49-F238E27FC236}">
                <a16:creationId xmlns:a16="http://schemas.microsoft.com/office/drawing/2014/main" id="{DCB62B1F-C663-5F30-0B25-F2FB18D97D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1905000"/>
          <a:ext cx="2667000" cy="281940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Teacher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TeacherID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Telephone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Cabin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D15779F-EB63-7E29-BDF7-8C0A0FDA9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/>
              <a:t>Binary M:N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01DD706-77B0-3F64-82AA-8A5639DA1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8086" y="2971690"/>
            <a:ext cx="8534400" cy="3124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err="1"/>
              <a:t>Tabel</a:t>
            </a:r>
            <a:r>
              <a:rPr lang="en-US" altLang="en-US" sz="2400" dirty="0"/>
              <a:t> baru dibuat untuk </a:t>
            </a:r>
            <a:r>
              <a:rPr lang="en-US" altLang="en-US" sz="2400" dirty="0" err="1"/>
              <a:t>mewakili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relasi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tersebut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 err="1"/>
              <a:t>Berisi</a:t>
            </a:r>
            <a:r>
              <a:rPr lang="en-US" altLang="en-US" sz="2400" dirty="0"/>
              <a:t> dua </a:t>
            </a:r>
            <a:r>
              <a:rPr lang="en-US" altLang="en-US" sz="2400" dirty="0" err="1"/>
              <a:t>foreign_key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masing-masing </a:t>
            </a:r>
            <a:r>
              <a:rPr lang="en-US" altLang="en-US" sz="2400" dirty="0" err="1"/>
              <a:t>entitas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terlibat</a:t>
            </a:r>
            <a:r>
              <a:rPr lang="en-US" altLang="en-US" sz="2400" dirty="0"/>
              <a:t> dalam </a:t>
            </a:r>
            <a:r>
              <a:rPr lang="en-US" altLang="en-US" sz="2400" dirty="0" err="1"/>
              <a:t>relasi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 err="1"/>
              <a:t>Primary_key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</a:t>
            </a:r>
            <a:r>
              <a:rPr lang="en-US" altLang="en-US" sz="2400" dirty="0"/>
              <a:t> baru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kombinasi</a:t>
            </a:r>
            <a:r>
              <a:rPr lang="en-US" altLang="en-US" sz="2400" dirty="0"/>
              <a:t> dua </a:t>
            </a:r>
            <a:r>
              <a:rPr lang="en-US" altLang="en-US" sz="2400" dirty="0" err="1"/>
              <a:t>foreign_key</a:t>
            </a:r>
            <a:endParaRPr lang="en-US" altLang="en-US" sz="2400" dirty="0"/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/>
              <a:t>Student (</a:t>
            </a:r>
            <a:r>
              <a:rPr lang="en-US" altLang="en-US" sz="1800" u="sng" dirty="0" err="1">
                <a:solidFill>
                  <a:srgbClr val="A50021"/>
                </a:solidFill>
              </a:rPr>
              <a:t>Sid#,</a:t>
            </a:r>
            <a:r>
              <a:rPr lang="en-US" altLang="en-US" sz="1800" dirty="0" err="1"/>
              <a:t>Title</a:t>
            </a:r>
            <a:r>
              <a:rPr lang="en-US" altLang="en-US" sz="1800" dirty="0"/>
              <a:t>…) 		Course(</a:t>
            </a:r>
            <a:r>
              <a:rPr lang="en-US" altLang="en-US" sz="1800" u="sng" dirty="0">
                <a:solidFill>
                  <a:srgbClr val="A50021"/>
                </a:solidFill>
              </a:rPr>
              <a:t>C#,</a:t>
            </a:r>
            <a:r>
              <a:rPr lang="en-US" altLang="en-US" sz="1800" dirty="0" err="1"/>
              <a:t>CName</a:t>
            </a:r>
            <a:r>
              <a:rPr lang="en-US" altLang="en-US" sz="1800" dirty="0"/>
              <a:t>,…)</a:t>
            </a:r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endParaRPr lang="en-US" altLang="en-US" sz="1800" dirty="0"/>
          </a:p>
          <a:p>
            <a:pPr marL="669925" lvl="1" indent="-325438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/>
              <a:t>Enrolls (</a:t>
            </a:r>
            <a:r>
              <a:rPr lang="en-US" altLang="en-US" sz="1800" u="sng" dirty="0">
                <a:solidFill>
                  <a:srgbClr val="A50021"/>
                </a:solidFill>
              </a:rPr>
              <a:t>Sid#,</a:t>
            </a:r>
            <a:r>
              <a:rPr lang="en-US" altLang="en-US" sz="1800" dirty="0"/>
              <a:t> C#)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5D1A49C-C6B6-AF52-2859-B8C4841A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1384300"/>
            <a:ext cx="17399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03CA22CC-39F7-1016-F1B8-F42C8A0E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1384300"/>
            <a:ext cx="17399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34EC92BB-615B-6D9F-8313-58AEBA4A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058862"/>
            <a:ext cx="2286000" cy="1455738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704602DE-3E1A-A256-AD98-8D6E5E25A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68462"/>
            <a:ext cx="12319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Student</a:t>
            </a: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0CF388A8-C774-2ACD-C09E-36DCB991B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25" y="1516062"/>
            <a:ext cx="1114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Enrolls</a:t>
            </a: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37F9E5B7-3497-DF4D-66BC-797316B5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668462"/>
            <a:ext cx="1676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Course</a:t>
            </a: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54DC60A8-1555-4E8B-8607-BBB4D6736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287462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9B23173E-3AD7-9587-C03D-9B9C60493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135062"/>
            <a:ext cx="4016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84100FBE-10FA-FA80-9B73-F45A12393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8065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FBE6C881-8A12-45AE-A40B-755357154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792287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>
            <a:extLst>
              <a:ext uri="{FF2B5EF4-FFF2-40B4-BE49-F238E27FC236}">
                <a16:creationId xmlns:a16="http://schemas.microsoft.com/office/drawing/2014/main" id="{59511A05-DF1A-A3BD-12CA-6670B79363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5334000"/>
            <a:ext cx="0" cy="3888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Line 15">
            <a:extLst>
              <a:ext uri="{FF2B5EF4-FFF2-40B4-BE49-F238E27FC236}">
                <a16:creationId xmlns:a16="http://schemas.microsoft.com/office/drawing/2014/main" id="{396B094E-C14D-B69E-55CC-F9BA8E2712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1815" y="5278876"/>
            <a:ext cx="2743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B3F0B84-01AD-1B75-0201-94E34563E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Binary M : N</a:t>
            </a:r>
          </a:p>
        </p:txBody>
      </p:sp>
      <p:graphicFrame>
        <p:nvGraphicFramePr>
          <p:cNvPr id="306227" name="Group 51">
            <a:extLst>
              <a:ext uri="{FF2B5EF4-FFF2-40B4-BE49-F238E27FC236}">
                <a16:creationId xmlns:a16="http://schemas.microsoft.com/office/drawing/2014/main" id="{8BFC6D55-A2A5-B650-B277-C6A964F0EDF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81000" y="1120775"/>
          <a:ext cx="2895600" cy="1851026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Course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CourseID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Coursename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6228" name="Group 52">
            <a:extLst>
              <a:ext uri="{FF2B5EF4-FFF2-40B4-BE49-F238E27FC236}">
                <a16:creationId xmlns:a16="http://schemas.microsoft.com/office/drawing/2014/main" id="{BA0D87F4-F023-DEDF-036B-24B2540081B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200400"/>
          <a:ext cx="2895600" cy="2808289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Student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StudentID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StudentName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Address   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6226" name="Group 50">
            <a:extLst>
              <a:ext uri="{FF2B5EF4-FFF2-40B4-BE49-F238E27FC236}">
                <a16:creationId xmlns:a16="http://schemas.microsoft.com/office/drawing/2014/main" id="{AA1F84CF-EE7B-7B03-79CD-04265E78137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1092630"/>
              </p:ext>
            </p:extLst>
          </p:nvPr>
        </p:nvGraphicFramePr>
        <p:xfrm>
          <a:off x="5029200" y="2362200"/>
          <a:ext cx="3505200" cy="1737425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6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Enrolls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5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DOIssue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Status  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F647356-22A0-4A4E-557F-8066DD6A0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9521"/>
            <a:ext cx="85740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Self referencing 1:1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46B6A810-564F-1EA0-8B0A-73CD7B98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419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accent2"/>
              </a:buClr>
              <a:buFontTx/>
              <a:buNone/>
            </a:pPr>
            <a:r>
              <a:rPr lang="en-US" altLang="en-US" sz="1800" b="0"/>
              <a:t>Employee( </a:t>
            </a:r>
            <a:r>
              <a:rPr lang="en-US" altLang="en-US" sz="1800" b="0" u="sng"/>
              <a:t>E#, </a:t>
            </a:r>
            <a:r>
              <a:rPr lang="en-US" altLang="en-US" sz="1800" b="0"/>
              <a:t>Name,...  </a:t>
            </a:r>
            <a:r>
              <a:rPr lang="en-US" altLang="en-US" sz="1800"/>
              <a:t>Spouse</a:t>
            </a:r>
            <a:r>
              <a:rPr lang="en-US" altLang="en-US" sz="1800" b="0"/>
              <a:t>)</a:t>
            </a:r>
          </a:p>
        </p:txBody>
      </p:sp>
      <p:sp>
        <p:nvSpPr>
          <p:cNvPr id="297988" name="Text Box 4">
            <a:extLst>
              <a:ext uri="{FF2B5EF4-FFF2-40B4-BE49-F238E27FC236}">
                <a16:creationId xmlns:a16="http://schemas.microsoft.com/office/drawing/2014/main" id="{87C45503-C41A-0C5E-024E-01E569E6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59" y="1249341"/>
            <a:ext cx="43434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sz="1800" b="0" dirty="0" err="1">
                <a:latin typeface="Arial" panose="020B0604020202020204" pitchFamily="34" charset="0"/>
              </a:rPr>
              <a:t>Diasumsikan</a:t>
            </a: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sz="1800" b="0" dirty="0" err="1">
                <a:latin typeface="Arial" panose="020B0604020202020204" pitchFamily="34" charset="0"/>
              </a:rPr>
              <a:t>pekerja</a:t>
            </a:r>
            <a:r>
              <a:rPr lang="en-US" altLang="en-US" sz="1800" b="0" dirty="0">
                <a:latin typeface="Arial" panose="020B0604020202020204" pitchFamily="34" charset="0"/>
              </a:rPr>
              <a:t> yang juga </a:t>
            </a:r>
            <a:r>
              <a:rPr lang="en-US" altLang="en-US" sz="1800" b="0" dirty="0" err="1">
                <a:latin typeface="Arial" panose="020B0604020202020204" pitchFamily="34" charset="0"/>
              </a:rPr>
              <a:t>pasangan</a:t>
            </a: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sz="1800" b="0" dirty="0" err="1">
                <a:latin typeface="Arial" panose="020B0604020202020204" pitchFamily="34" charset="0"/>
              </a:rPr>
              <a:t>suami</a:t>
            </a: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sz="1800" b="0" dirty="0" err="1">
                <a:latin typeface="Arial" panose="020B0604020202020204" pitchFamily="34" charset="0"/>
              </a:rPr>
              <a:t>istri</a:t>
            </a:r>
            <a:endParaRPr lang="en-US" altLang="en-US" sz="18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P</a:t>
            </a:r>
            <a:r>
              <a:rPr lang="en-US" altLang="en-US" sz="1800" b="0" dirty="0">
                <a:latin typeface="Arial" panose="020B0604020202020204" pitchFamily="34" charset="0"/>
              </a:rPr>
              <a:t>rimary key dalam  </a:t>
            </a:r>
            <a:r>
              <a:rPr lang="en-US" altLang="en-US" sz="1800" b="0" dirty="0" err="1">
                <a:latin typeface="Arial" panose="020B0604020202020204" pitchFamily="34" charset="0"/>
              </a:rPr>
              <a:t>tabel</a:t>
            </a:r>
            <a:r>
              <a:rPr lang="en-US" altLang="en-US" sz="1800" b="0" dirty="0">
                <a:latin typeface="Arial" panose="020B0604020202020204" pitchFamily="34" charset="0"/>
              </a:rPr>
              <a:t>/</a:t>
            </a:r>
            <a:r>
              <a:rPr lang="en-US" altLang="en-US" sz="1800" b="0" dirty="0" err="1">
                <a:latin typeface="Arial" panose="020B0604020202020204" pitchFamily="34" charset="0"/>
              </a:rPr>
              <a:t>entitas</a:t>
            </a:r>
            <a:r>
              <a:rPr lang="en-US" altLang="en-US" sz="1800" b="0" dirty="0">
                <a:latin typeface="Arial" panose="020B0604020202020204" pitchFamily="34" charset="0"/>
              </a:rPr>
              <a:t> itu </a:t>
            </a:r>
            <a:r>
              <a:rPr lang="en-US" altLang="en-US" sz="1800" b="0" dirty="0" err="1">
                <a:latin typeface="Arial" panose="020B0604020202020204" pitchFamily="34" charset="0"/>
              </a:rPr>
              <a:t>sendiri</a:t>
            </a: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sz="1800" b="0" dirty="0" err="1">
                <a:latin typeface="Arial" panose="020B0604020202020204" pitchFamily="34" charset="0"/>
              </a:rPr>
              <a:t>menjadi</a:t>
            </a:r>
            <a:r>
              <a:rPr lang="en-US" altLang="en-US" sz="1800" b="0" dirty="0">
                <a:latin typeface="Arial" panose="020B0604020202020204" pitchFamily="34" charset="0"/>
              </a:rPr>
              <a:t>  foreign key pada </a:t>
            </a:r>
            <a:r>
              <a:rPr lang="en-US" altLang="en-US" sz="1800" b="0" dirty="0" err="1">
                <a:latin typeface="Arial" panose="020B0604020202020204" pitchFamily="34" charset="0"/>
              </a:rPr>
              <a:t>tabel</a:t>
            </a:r>
            <a:r>
              <a:rPr lang="en-US" altLang="en-US" sz="1800" b="0" dirty="0">
                <a:latin typeface="Arial" panose="020B0604020202020204" pitchFamily="34" charset="0"/>
              </a:rPr>
              <a:t> yang sama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7CF7609E-E5E8-6C08-7F20-8312EBA1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65225"/>
            <a:ext cx="40671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0" name="AutoShape 6">
            <a:extLst>
              <a:ext uri="{FF2B5EF4-FFF2-40B4-BE49-F238E27FC236}">
                <a16:creationId xmlns:a16="http://schemas.microsoft.com/office/drawing/2014/main" id="{F6A36C4E-F8CF-CC58-B435-B466198CD47E}"/>
              </a:ext>
            </a:extLst>
          </p:cNvPr>
          <p:cNvSpPr>
            <a:spLocks noChangeArrowheads="1"/>
          </p:cNvSpPr>
          <p:nvPr/>
        </p:nvSpPr>
        <p:spPr bwMode="auto">
          <a:xfrm rot="5581772">
            <a:off x="2552700" y="2933700"/>
            <a:ext cx="609600" cy="2057400"/>
          </a:xfrm>
          <a:prstGeom prst="curvedLeftArrow">
            <a:avLst>
              <a:gd name="adj1" fmla="val 67500"/>
              <a:gd name="adj2" fmla="val 135000"/>
              <a:gd name="adj3" fmla="val 33333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7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89F644B-6D07-5A53-54CF-5A823C242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Self referencing 1 : 1</a:t>
            </a:r>
          </a:p>
        </p:txBody>
      </p:sp>
      <p:graphicFrame>
        <p:nvGraphicFramePr>
          <p:cNvPr id="299028" name="Group 20">
            <a:extLst>
              <a:ext uri="{FF2B5EF4-FFF2-40B4-BE49-F238E27FC236}">
                <a16:creationId xmlns:a16="http://schemas.microsoft.com/office/drawing/2014/main" id="{0E0065A5-ABEB-4676-2BAD-B1270A25C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88728"/>
              </p:ext>
            </p:extLst>
          </p:nvPr>
        </p:nvGraphicFramePr>
        <p:xfrm>
          <a:off x="2819400" y="1905000"/>
          <a:ext cx="2667000" cy="281940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Employee Table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EmpCode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DateofJoining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2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SkillSet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9027" name="AutoShape 19">
            <a:extLst>
              <a:ext uri="{FF2B5EF4-FFF2-40B4-BE49-F238E27FC236}">
                <a16:creationId xmlns:a16="http://schemas.microsoft.com/office/drawing/2014/main" id="{01A7FC4F-DB6B-C02D-5963-3EA448E0D06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24400" y="3009900"/>
            <a:ext cx="2667000" cy="838200"/>
          </a:xfrm>
          <a:prstGeom prst="curvedUpArrow">
            <a:avLst>
              <a:gd name="adj1" fmla="val 63636"/>
              <a:gd name="adj2" fmla="val 127273"/>
              <a:gd name="adj3" fmla="val 33333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3714380-386C-66A5-3922-6DBE21EEE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39713"/>
            <a:ext cx="85740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/>
              <a:t>Self referencing 1:N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D9690BD-4F2E-6E04-73AA-22B7B05F0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41825"/>
            <a:ext cx="441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Clr>
                <a:schemeClr val="accent2"/>
              </a:buClr>
              <a:buFontTx/>
              <a:buNone/>
            </a:pPr>
            <a:r>
              <a:rPr lang="en-US" altLang="en-US" sz="1800"/>
              <a:t>Employee</a:t>
            </a:r>
            <a:r>
              <a:rPr lang="en-US" altLang="en-US" sz="1800" b="0"/>
              <a:t>( </a:t>
            </a:r>
            <a:r>
              <a:rPr lang="en-US" altLang="en-US" sz="1800" b="0" u="sng">
                <a:solidFill>
                  <a:srgbClr val="A50021"/>
                </a:solidFill>
              </a:rPr>
              <a:t>E#,</a:t>
            </a:r>
            <a:r>
              <a:rPr lang="en-US" altLang="en-US" sz="1800" b="0"/>
              <a:t> Name,…,</a:t>
            </a:r>
            <a:r>
              <a:rPr lang="en-US" altLang="en-US" sz="1800"/>
              <a:t>Manager</a:t>
            </a:r>
            <a:r>
              <a:rPr lang="en-US" altLang="en-US" sz="1800" b="0"/>
              <a:t>)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EA8D5342-E902-6682-1DCC-7FA273ACB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133475"/>
            <a:ext cx="342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0" dirty="0">
                <a:latin typeface="Arial" panose="020B0604020202020204" pitchFamily="34" charset="0"/>
              </a:rPr>
              <a:t> Primary key </a:t>
            </a:r>
            <a:r>
              <a:rPr lang="en-US" altLang="en-US" sz="1800" b="0" dirty="0" err="1">
                <a:latin typeface="Arial" panose="020B0604020202020204" pitchFamily="34" charset="0"/>
              </a:rPr>
              <a:t>menjadi</a:t>
            </a:r>
            <a:r>
              <a:rPr lang="en-US" altLang="en-US" sz="1800" b="0" dirty="0">
                <a:latin typeface="Arial" panose="020B0604020202020204" pitchFamily="34" charset="0"/>
              </a:rPr>
              <a:t>  foreign  key di </a:t>
            </a:r>
            <a:r>
              <a:rPr lang="en-US" altLang="en-US" sz="1800" b="0" dirty="0" err="1">
                <a:latin typeface="Arial" panose="020B0604020202020204" pitchFamily="34" charset="0"/>
              </a:rPr>
              <a:t>tabel</a:t>
            </a:r>
            <a:r>
              <a:rPr lang="en-US" altLang="en-US" sz="1800" b="0" dirty="0">
                <a:latin typeface="Arial" panose="020B0604020202020204" pitchFamily="34" charset="0"/>
              </a:rPr>
              <a:t> yang sama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endParaRPr lang="en-US" altLang="en-US" sz="18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sz="1800" b="0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sama </a:t>
            </a:r>
            <a:r>
              <a:rPr lang="en-US" altLang="en-US" dirty="0" err="1">
                <a:latin typeface="Arial" panose="020B0604020202020204" pitchFamily="34" charset="0"/>
              </a:rPr>
              <a:t>dengan</a:t>
            </a:r>
            <a:r>
              <a:rPr lang="en-US" altLang="en-US" sz="1800" b="0" dirty="0">
                <a:latin typeface="Arial" panose="020B0604020202020204" pitchFamily="34" charset="0"/>
              </a:rPr>
              <a:t> unary 1:1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B632369B-A92D-BB83-821C-7C97836B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12825"/>
            <a:ext cx="4657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8" name="AutoShape 6">
            <a:extLst>
              <a:ext uri="{FF2B5EF4-FFF2-40B4-BE49-F238E27FC236}">
                <a16:creationId xmlns:a16="http://schemas.microsoft.com/office/drawing/2014/main" id="{524F97D1-E1D9-E51B-69CE-9051E31B6C0F}"/>
              </a:ext>
            </a:extLst>
          </p:cNvPr>
          <p:cNvSpPr>
            <a:spLocks noChangeArrowheads="1"/>
          </p:cNvSpPr>
          <p:nvPr/>
        </p:nvSpPr>
        <p:spPr bwMode="auto">
          <a:xfrm rot="5581772">
            <a:off x="2628900" y="4076700"/>
            <a:ext cx="609600" cy="2057400"/>
          </a:xfrm>
          <a:prstGeom prst="curvedLeftArrow">
            <a:avLst>
              <a:gd name="adj1" fmla="val 67500"/>
              <a:gd name="adj2" fmla="val 135000"/>
              <a:gd name="adj3" fmla="val 33333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CF44F82-ABFA-FF51-DF0F-AA0FD6CB6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Self referencing 1 : N</a:t>
            </a:r>
          </a:p>
        </p:txBody>
      </p:sp>
      <p:graphicFrame>
        <p:nvGraphicFramePr>
          <p:cNvPr id="301077" name="Group 21">
            <a:extLst>
              <a:ext uri="{FF2B5EF4-FFF2-40B4-BE49-F238E27FC236}">
                <a16:creationId xmlns:a16="http://schemas.microsoft.com/office/drawing/2014/main" id="{381B5B6A-61EF-A1AD-3788-C4A45C1F6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666390"/>
              </p:ext>
            </p:extLst>
          </p:nvPr>
        </p:nvGraphicFramePr>
        <p:xfrm>
          <a:off x="2743200" y="2209800"/>
          <a:ext cx="2667000" cy="2971800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1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Employee Table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EmpCode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DateofJoining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6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SkillSet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1075" name="AutoShape 19">
            <a:extLst>
              <a:ext uri="{FF2B5EF4-FFF2-40B4-BE49-F238E27FC236}">
                <a16:creationId xmlns:a16="http://schemas.microsoft.com/office/drawing/2014/main" id="{69BC796C-A2B9-1307-31B3-3416028888B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48200" y="3429000"/>
            <a:ext cx="2667000" cy="838200"/>
          </a:xfrm>
          <a:prstGeom prst="curvedUpArrow">
            <a:avLst>
              <a:gd name="adj1" fmla="val 63636"/>
              <a:gd name="adj2" fmla="val 127273"/>
              <a:gd name="adj3" fmla="val 33333"/>
            </a:avLst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D03189D-06A1-19F9-4EDF-BEB429C17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Self referencing  M:N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21B7546-D5A7-EE75-DD55-22738D967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8534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Akan </a:t>
            </a:r>
            <a:r>
              <a:rPr lang="en-US" altLang="en-US" dirty="0" err="1"/>
              <a:t>ada</a:t>
            </a:r>
            <a:r>
              <a:rPr lang="en-US" altLang="en-US" dirty="0"/>
              <a:t> dua </a:t>
            </a:r>
            <a:r>
              <a:rPr lang="en-US" altLang="en-US" dirty="0" err="1"/>
              <a:t>tabel</a:t>
            </a:r>
            <a:r>
              <a:rPr lang="en-US" altLang="en-US" dirty="0"/>
              <a:t> yang </a:t>
            </a:r>
            <a:r>
              <a:rPr lang="en-US" altLang="en-US" dirty="0" err="1"/>
              <a:t>dihasilkan</a:t>
            </a:r>
            <a:r>
              <a:rPr lang="en-US" altLang="en-US" dirty="0"/>
              <a:t>. Satu untuk </a:t>
            </a:r>
            <a:r>
              <a:rPr lang="en-US" altLang="en-US" dirty="0" err="1"/>
              <a:t>mewakili</a:t>
            </a:r>
            <a:r>
              <a:rPr lang="en-US" altLang="en-US" dirty="0"/>
              <a:t> </a:t>
            </a:r>
            <a:r>
              <a:rPr lang="en-US" altLang="en-US" dirty="0" err="1"/>
              <a:t>entitas</a:t>
            </a:r>
            <a:r>
              <a:rPr lang="en-US" altLang="en-US" dirty="0"/>
              <a:t> dan </a:t>
            </a:r>
            <a:r>
              <a:rPr lang="en-US" altLang="en-US" dirty="0" err="1"/>
              <a:t>satu</a:t>
            </a:r>
            <a:r>
              <a:rPr lang="en-US" altLang="en-US" dirty="0"/>
              <a:t> lagi untuk </a:t>
            </a:r>
            <a:r>
              <a:rPr lang="en-US" altLang="en-US" dirty="0" err="1"/>
              <a:t>mewakili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</a:t>
            </a:r>
            <a:r>
              <a:rPr lang="en-US" altLang="en-US" dirty="0" err="1"/>
              <a:t>M:N</a:t>
            </a:r>
            <a:r>
              <a:rPr lang="en-US" altLang="en-US" dirty="0"/>
              <a:t> sebagai berikut</a:t>
            </a:r>
          </a:p>
          <a:p>
            <a:pPr marL="669925" lvl="1" indent="-325438" eaLnBrk="1" hangingPunct="1">
              <a:buFontTx/>
              <a:buNone/>
            </a:pPr>
            <a:r>
              <a:rPr lang="en-US" altLang="en-US" sz="1800" b="1" dirty="0"/>
              <a:t>Employee</a:t>
            </a:r>
            <a:r>
              <a:rPr lang="en-US" altLang="en-US" sz="1800" dirty="0"/>
              <a:t>( </a:t>
            </a:r>
            <a:r>
              <a:rPr lang="en-US" altLang="en-US" sz="1800" u="sng" dirty="0">
                <a:solidFill>
                  <a:srgbClr val="A50021"/>
                </a:solidFill>
              </a:rPr>
              <a:t>E#,</a:t>
            </a:r>
            <a:r>
              <a:rPr lang="en-US" altLang="en-US" sz="1800" dirty="0"/>
              <a:t> Name,…)</a:t>
            </a:r>
          </a:p>
          <a:p>
            <a:pPr marL="669925" lvl="1" indent="-325438" eaLnBrk="1" hangingPunct="1">
              <a:buFontTx/>
              <a:buNone/>
            </a:pPr>
            <a:endParaRPr lang="en-US" altLang="en-US" sz="1800" dirty="0"/>
          </a:p>
          <a:p>
            <a:pPr marL="669925" lvl="1" indent="-325438" eaLnBrk="1" hangingPunct="1">
              <a:buFontTx/>
              <a:buNone/>
            </a:pPr>
            <a:endParaRPr lang="en-US" altLang="en-US" sz="1800" dirty="0"/>
          </a:p>
          <a:p>
            <a:pPr marL="669925" lvl="1" indent="-325438" eaLnBrk="1" hangingPunct="1">
              <a:buFontTx/>
              <a:buNone/>
            </a:pPr>
            <a:r>
              <a:rPr lang="en-US" altLang="en-US" sz="1800" b="1" dirty="0"/>
              <a:t>Guaranty</a:t>
            </a:r>
            <a:r>
              <a:rPr lang="en-US" altLang="en-US" sz="1800" dirty="0"/>
              <a:t>( </a:t>
            </a:r>
            <a:r>
              <a:rPr lang="en-US" altLang="en-US" sz="1800" u="sng" dirty="0">
                <a:solidFill>
                  <a:srgbClr val="A50021"/>
                </a:solidFill>
              </a:rPr>
              <a:t>Guarantor, beneficiary</a:t>
            </a:r>
            <a:r>
              <a:rPr lang="en-US" altLang="en-US" sz="1800" dirty="0"/>
              <a:t>)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331A0DA7-ACB7-F142-2A0F-D48AB861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1835150"/>
            <a:ext cx="2197100" cy="128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D9AED742-BEA9-E12F-A7CF-B9314A0B0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0" y="463550"/>
            <a:ext cx="2813050" cy="1206500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8" name="Arc 6">
            <a:extLst>
              <a:ext uri="{FF2B5EF4-FFF2-40B4-BE49-F238E27FC236}">
                <a16:creationId xmlns:a16="http://schemas.microsoft.com/office/drawing/2014/main" id="{ED762D67-ECB2-5C1B-6139-DBF936A3B862}"/>
              </a:ext>
            </a:extLst>
          </p:cNvPr>
          <p:cNvSpPr>
            <a:spLocks/>
          </p:cNvSpPr>
          <p:nvPr/>
        </p:nvSpPr>
        <p:spPr bwMode="auto">
          <a:xfrm>
            <a:off x="5486400" y="1665288"/>
            <a:ext cx="1600200" cy="766762"/>
          </a:xfrm>
          <a:custGeom>
            <a:avLst/>
            <a:gdLst>
              <a:gd name="T0" fmla="*/ 118531703 w 21600"/>
              <a:gd name="T1" fmla="*/ 0 h 21934"/>
              <a:gd name="T2" fmla="*/ 0 w 21600"/>
              <a:gd name="T3" fmla="*/ 26804229 h 21934"/>
              <a:gd name="T4" fmla="*/ 0 w 21600"/>
              <a:gd name="T5" fmla="*/ 408166 h 21934"/>
              <a:gd name="T6" fmla="*/ 0 60000 65536"/>
              <a:gd name="T7" fmla="*/ 0 60000 65536"/>
              <a:gd name="T8" fmla="*/ 0 60000 65536"/>
              <a:gd name="T9" fmla="*/ 0 w 21600"/>
              <a:gd name="T10" fmla="*/ 0 h 21934"/>
              <a:gd name="T11" fmla="*/ 21600 w 21600"/>
              <a:gd name="T12" fmla="*/ 21934 h 219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34" fill="none" extrusionOk="0">
                <a:moveTo>
                  <a:pt x="21597" y="-1"/>
                </a:moveTo>
                <a:cubicBezTo>
                  <a:pt x="21599" y="111"/>
                  <a:pt x="21600" y="222"/>
                  <a:pt x="21600" y="334"/>
                </a:cubicBezTo>
                <a:cubicBezTo>
                  <a:pt x="21600" y="12263"/>
                  <a:pt x="11929" y="21933"/>
                  <a:pt x="0" y="21934"/>
                </a:cubicBezTo>
              </a:path>
              <a:path w="21600" h="21934" stroke="0" extrusionOk="0">
                <a:moveTo>
                  <a:pt x="21597" y="-1"/>
                </a:moveTo>
                <a:cubicBezTo>
                  <a:pt x="21599" y="111"/>
                  <a:pt x="21600" y="222"/>
                  <a:pt x="21600" y="334"/>
                </a:cubicBezTo>
                <a:cubicBezTo>
                  <a:pt x="21600" y="12263"/>
                  <a:pt x="11929" y="21933"/>
                  <a:pt x="0" y="21934"/>
                </a:cubicBezTo>
                <a:lnTo>
                  <a:pt x="0" y="334"/>
                </a:lnTo>
                <a:lnTo>
                  <a:pt x="21597" y="-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Arc 7">
            <a:extLst>
              <a:ext uri="{FF2B5EF4-FFF2-40B4-BE49-F238E27FC236}">
                <a16:creationId xmlns:a16="http://schemas.microsoft.com/office/drawing/2014/main" id="{B85774E1-BDB1-3E8B-4952-5DC758DBA436}"/>
              </a:ext>
            </a:extLst>
          </p:cNvPr>
          <p:cNvSpPr>
            <a:spLocks/>
          </p:cNvSpPr>
          <p:nvPr/>
        </p:nvSpPr>
        <p:spPr bwMode="auto">
          <a:xfrm>
            <a:off x="4427538" y="1074738"/>
            <a:ext cx="1289050" cy="755650"/>
          </a:xfrm>
          <a:custGeom>
            <a:avLst/>
            <a:gdLst>
              <a:gd name="T0" fmla="*/ 0 w 21600"/>
              <a:gd name="T1" fmla="*/ 26435506 h 21600"/>
              <a:gd name="T2" fmla="*/ 76832095 w 21600"/>
              <a:gd name="T3" fmla="*/ 0 h 21600"/>
              <a:gd name="T4" fmla="*/ 76928236 w 21600"/>
              <a:gd name="T5" fmla="*/ 2643550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1"/>
                  <a:pt x="9654" y="14"/>
                  <a:pt x="2157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1"/>
                  <a:pt x="9654" y="14"/>
                  <a:pt x="21573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218DA83A-05E7-18EB-CC86-8EF07DCDB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2195513"/>
            <a:ext cx="15382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Employee</a:t>
            </a: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D8459EF6-F5D6-C7F4-AD80-DBC3FE6B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38200"/>
            <a:ext cx="1978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Guarantor_of</a:t>
            </a: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225A0E2B-29B5-DD94-5B8C-2C7E36CAF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295400"/>
            <a:ext cx="434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FE9616CF-2719-3059-9168-327F771D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286000"/>
            <a:ext cx="4016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54284" name="Line 12">
            <a:extLst>
              <a:ext uri="{FF2B5EF4-FFF2-40B4-BE49-F238E27FC236}">
                <a16:creationId xmlns:a16="http://schemas.microsoft.com/office/drawing/2014/main" id="{C0243037-3474-9284-F4F8-C3042CF49B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43100" y="5302469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Line 13">
            <a:extLst>
              <a:ext uri="{FF2B5EF4-FFF2-40B4-BE49-F238E27FC236}">
                <a16:creationId xmlns:a16="http://schemas.microsoft.com/office/drawing/2014/main" id="{B19AAF2C-A2AE-4EF4-C203-5E03CFE908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74479" y="5302469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ER diagram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685-A5B3-4DF7-91F9-2754C3B392D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255D29B-14FA-4640-5FF0-2911C0C64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Self referncing  M : N</a:t>
            </a:r>
          </a:p>
        </p:txBody>
      </p:sp>
      <p:graphicFrame>
        <p:nvGraphicFramePr>
          <p:cNvPr id="302083" name="Group 3">
            <a:extLst>
              <a:ext uri="{FF2B5EF4-FFF2-40B4-BE49-F238E27FC236}">
                <a16:creationId xmlns:a16="http://schemas.microsoft.com/office/drawing/2014/main" id="{965C1AEA-0C23-70E2-FC1E-6C091999FF49}"/>
              </a:ext>
            </a:extLst>
          </p:cNvPr>
          <p:cNvGraphicFramePr>
            <a:graphicFrameLocks noGrp="1"/>
          </p:cNvGraphicFramePr>
          <p:nvPr/>
        </p:nvGraphicFramePr>
        <p:xfrm>
          <a:off x="5715000" y="2133600"/>
          <a:ext cx="3124200" cy="177165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Guaranty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Guarantor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PK/FK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Beneficiary     PK /FK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2094" name="Group 14">
            <a:extLst>
              <a:ext uri="{FF2B5EF4-FFF2-40B4-BE49-F238E27FC236}">
                <a16:creationId xmlns:a16="http://schemas.microsoft.com/office/drawing/2014/main" id="{39B68D87-967C-5888-8846-C803BB596E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1905000"/>
          <a:ext cx="2667000" cy="2819401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3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Employee Table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EmpCode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DateofJoining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SkillSet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80C31AE-D420-7A4B-BE07-8709DB799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Ternary relationship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88BF2BA-2609-0C3A-5455-8B042EDC17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68375"/>
            <a:ext cx="4419600" cy="50514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err="1"/>
              <a:t>Diwakili</a:t>
            </a:r>
            <a:r>
              <a:rPr lang="en-US" altLang="en-US" dirty="0"/>
              <a:t> oleh </a:t>
            </a:r>
            <a:r>
              <a:rPr lang="en-US" altLang="en-US" dirty="0" err="1"/>
              <a:t>tabel</a:t>
            </a:r>
            <a:r>
              <a:rPr lang="en-US" altLang="en-US" dirty="0"/>
              <a:t> baru</a:t>
            </a:r>
          </a:p>
          <a:p>
            <a:pPr eaLnBrk="1" hangingPunct="1"/>
            <a:r>
              <a:rPr lang="en-US" altLang="en-US" dirty="0" err="1"/>
              <a:t>Tabel</a:t>
            </a:r>
            <a:r>
              <a:rPr lang="en-US" altLang="en-US" dirty="0"/>
              <a:t> baru </a:t>
            </a:r>
            <a:r>
              <a:rPr lang="en-US" altLang="en-US" dirty="0" err="1"/>
              <a:t>terdiri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tiga</a:t>
            </a:r>
            <a:r>
              <a:rPr lang="en-US" altLang="en-US" dirty="0"/>
              <a:t> </a:t>
            </a:r>
            <a:r>
              <a:rPr lang="en-US" altLang="en-US" dirty="0" err="1"/>
              <a:t>primary_ket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tabel</a:t>
            </a:r>
            <a:r>
              <a:rPr lang="en-US" altLang="en-US" dirty="0"/>
              <a:t> yg </a:t>
            </a:r>
            <a:r>
              <a:rPr lang="en-US" altLang="en-US" dirty="0" err="1"/>
              <a:t>berpartisipasi</a:t>
            </a:r>
            <a:r>
              <a:rPr lang="en-US" altLang="en-US" dirty="0"/>
              <a:t> dalam </a:t>
            </a:r>
            <a:r>
              <a:rPr lang="en-US" altLang="en-US" dirty="0" err="1"/>
              <a:t>relasi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Primary_key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tabel</a:t>
            </a:r>
            <a:r>
              <a:rPr lang="en-US" altLang="en-US" dirty="0"/>
              <a:t> baru </a:t>
            </a:r>
            <a:r>
              <a:rPr lang="en-US" altLang="en-US" dirty="0" err="1"/>
              <a:t>kombinasi</a:t>
            </a:r>
            <a:r>
              <a:rPr lang="en-US" altLang="en-US" dirty="0"/>
              <a:t> foreign keys</a:t>
            </a:r>
          </a:p>
          <a:p>
            <a:pPr eaLnBrk="1" hangingPunct="1"/>
            <a:r>
              <a:rPr lang="en-US" altLang="en-US" dirty="0"/>
              <a:t>Prescription (</a:t>
            </a:r>
            <a:r>
              <a:rPr lang="en-US" altLang="en-US" u="sng" dirty="0"/>
              <a:t>Doctor#, Patient #, </a:t>
            </a:r>
            <a:r>
              <a:rPr lang="en-US" altLang="en-US" u="sng" dirty="0" err="1"/>
              <a:t>Medicine_Name</a:t>
            </a:r>
            <a:r>
              <a:rPr lang="en-US" altLang="en-US" dirty="0"/>
              <a:t>)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9313C0B4-0E3D-305B-6459-D59F1509700F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00600" y="1143000"/>
          <a:ext cx="4038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590476" imgH="3048426" progId="Paint.Picture">
                  <p:embed/>
                </p:oleObj>
              </mc:Choice>
              <mc:Fallback>
                <p:oleObj name="Bitmap Image" r:id="rId3" imgW="6590476" imgH="3048426" progId="Paint.Picture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9313C0B4-0E3D-305B-6459-D59F150970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42000" contrast="54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4038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6CE275E-DDD8-F627-2F82-EF661060C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Ternary</a:t>
            </a:r>
          </a:p>
        </p:txBody>
      </p:sp>
      <p:graphicFrame>
        <p:nvGraphicFramePr>
          <p:cNvPr id="307257" name="Group 57">
            <a:extLst>
              <a:ext uri="{FF2B5EF4-FFF2-40B4-BE49-F238E27FC236}">
                <a16:creationId xmlns:a16="http://schemas.microsoft.com/office/drawing/2014/main" id="{B7FFB3BE-9E00-5BFF-70B7-2E1DFA26844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14400" y="1143000"/>
          <a:ext cx="2209800" cy="16764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Doctor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DocID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Title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7258" name="Group 58">
            <a:extLst>
              <a:ext uri="{FF2B5EF4-FFF2-40B4-BE49-F238E27FC236}">
                <a16:creationId xmlns:a16="http://schemas.microsoft.com/office/drawing/2014/main" id="{CA0C9995-F3E7-3459-FCE5-04DB2C1F2262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4648200" y="968375"/>
          <a:ext cx="4191000" cy="2473566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9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Prescription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DocID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PK / FK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PatCode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PK / FK    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MedName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PK/ FK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NextVisit   </a:t>
                      </a:r>
                    </a:p>
                  </a:txBody>
                  <a:tcPr marT="45701" marB="4570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7259" name="Group 59">
            <a:extLst>
              <a:ext uri="{FF2B5EF4-FFF2-40B4-BE49-F238E27FC236}">
                <a16:creationId xmlns:a16="http://schemas.microsoft.com/office/drawing/2014/main" id="{A1338B39-3C14-26EA-00D8-DF00142A262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00400"/>
          <a:ext cx="2438400" cy="2808289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Patient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PatCode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PatName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DOB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Address   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7260" name="Group 60">
            <a:extLst>
              <a:ext uri="{FF2B5EF4-FFF2-40B4-BE49-F238E27FC236}">
                <a16:creationId xmlns:a16="http://schemas.microsoft.com/office/drawing/2014/main" id="{C443D7F1-4584-73D6-8AC8-2958FD319B1C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4648200" y="4114800"/>
          <a:ext cx="2743200" cy="1905001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Medicine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MedName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PK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ExpDate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251" name="Line 51">
            <a:extLst>
              <a:ext uri="{FF2B5EF4-FFF2-40B4-BE49-F238E27FC236}">
                <a16:creationId xmlns:a16="http://schemas.microsoft.com/office/drawing/2014/main" id="{D6D841D2-5AE0-A554-CFAE-5B512968BB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1752600"/>
            <a:ext cx="1600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252" name="Line 52">
            <a:extLst>
              <a:ext uri="{FF2B5EF4-FFF2-40B4-BE49-F238E27FC236}">
                <a16:creationId xmlns:a16="http://schemas.microsoft.com/office/drawing/2014/main" id="{13245E4A-F4B5-F2C8-733B-0CA661E55D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286000"/>
            <a:ext cx="137160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256" name="AutoShape 56">
            <a:extLst>
              <a:ext uri="{FF2B5EF4-FFF2-40B4-BE49-F238E27FC236}">
                <a16:creationId xmlns:a16="http://schemas.microsoft.com/office/drawing/2014/main" id="{1F771100-2E93-B6C8-5A62-AD460FE0E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743200"/>
            <a:ext cx="685800" cy="2819400"/>
          </a:xfrm>
          <a:prstGeom prst="curvedRightArrow">
            <a:avLst>
              <a:gd name="adj1" fmla="val 4872"/>
              <a:gd name="adj2" fmla="val 84658"/>
              <a:gd name="adj3" fmla="val 17361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33CC"/>
              </a:buClr>
              <a:buSzPct val="155000"/>
              <a:buFont typeface="Symbol" panose="05050102010706020507" pitchFamily="18" charset="2"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685-A5B3-4DF7-91F9-2754C3B392D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2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3CA9-D9A8-C8CE-FFDC-33E9BCB8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1C54FA-A26B-6F29-0D8F-33AF61D4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Buat </a:t>
            </a:r>
            <a:r>
              <a:rPr lang="en-US" dirty="0" err="1"/>
              <a:t>ERD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ER pada tugas 1</a:t>
            </a:r>
          </a:p>
        </p:txBody>
      </p:sp>
    </p:spTree>
    <p:extLst>
      <p:ext uri="{BB962C8B-B14F-4D97-AF65-F5344CB8AC3E}">
        <p14:creationId xmlns:p14="http://schemas.microsoft.com/office/powerpoint/2010/main" val="1497786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8AAD-F411-EBC0-7AFE-44D1F5C3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Referensi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35E07-0BC8-A732-CDF0-9143DD28C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7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05C4-0706-DD63-76D7-85E1235E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6AED8D-296D-9A0E-6F0E-1232FE4DB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" y="1874838"/>
            <a:ext cx="8229021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2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6E22-A5EA-2999-7451-3ED7C174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er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AA6772-C07A-750F-C213-121A6D344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" y="2133600"/>
            <a:ext cx="8686800" cy="34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12FF-8C83-05E1-2B0D-0FB7A43A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A86A1E-D228-B39C-BE66-8C6011DB9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3156"/>
            <a:ext cx="7543800" cy="66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685-A5B3-4DF7-91F9-2754C3B392D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A6AFCA-1C5C-3643-3151-B6AECB5AB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r="113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1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CDC9-4A5D-B4E3-4BF3-1AA3DC7F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B2B2B"/>
                </a:solidFill>
                <a:effectLst/>
                <a:latin typeface="AUTHENTIC sans"/>
              </a:rPr>
              <a:t>Entity Relationship Diagram (</a:t>
            </a:r>
            <a:r>
              <a:rPr lang="en-US" b="0" i="0" dirty="0" err="1">
                <a:solidFill>
                  <a:srgbClr val="2B2B2B"/>
                </a:solidFill>
                <a:effectLst/>
                <a:latin typeface="AUTHENTIC sans"/>
              </a:rPr>
              <a:t>ERD</a:t>
            </a:r>
            <a:r>
              <a:rPr lang="en-US" b="0" i="0" dirty="0">
                <a:solidFill>
                  <a:srgbClr val="2B2B2B"/>
                </a:solidFill>
                <a:effectLst/>
                <a:latin typeface="AUTHENTIC sans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928C7-CA82-E2C8-F281-ACA8C310F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 Relationship Diagram (</a:t>
            </a:r>
            <a:r>
              <a:rPr lang="en-US" dirty="0" err="1"/>
              <a:t>ERD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model ER. </a:t>
            </a:r>
          </a:p>
          <a:p>
            <a:r>
              <a:rPr lang="en-US" dirty="0"/>
              <a:t>Diagram ER dapat digunakan untuk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database </a:t>
            </a:r>
            <a:r>
              <a:rPr lang="en-US" dirty="0" err="1"/>
              <a:t>secara</a:t>
            </a:r>
            <a:r>
              <a:rPr lang="en-US" dirty="0"/>
              <a:t> visual.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ERD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untuk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dalam database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sama lain.</a:t>
            </a:r>
          </a:p>
        </p:txBody>
      </p:sp>
    </p:spTree>
    <p:extLst>
      <p:ext uri="{BB962C8B-B14F-4D97-AF65-F5344CB8AC3E}">
        <p14:creationId xmlns:p14="http://schemas.microsoft.com/office/powerpoint/2010/main" val="425037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E4C56-5B74-38B7-7EE5-E8798E67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3994-9D1B-F56C-D661-274913AF8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Desain basis data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</a:t>
            </a:r>
            <a:r>
              <a:rPr lang="en-US" dirty="0" err="1"/>
              <a:t>logis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untuk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dalam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</a:t>
            </a:r>
          </a:p>
          <a:p>
            <a:r>
              <a:rPr lang="en-US" dirty="0"/>
              <a:t>Proses desain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database yang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922284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3946</TotalTime>
  <Words>877</Words>
  <Application>Microsoft Office PowerPoint</Application>
  <PresentationFormat>On-screen Show (4:3)</PresentationFormat>
  <Paragraphs>253</Paragraphs>
  <Slides>35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AUTHENTIC sans</vt:lpstr>
      <vt:lpstr>Calibri</vt:lpstr>
      <vt:lpstr>Franklin Gothic Book</vt:lpstr>
      <vt:lpstr>Franklin Gothic Medium</vt:lpstr>
      <vt:lpstr>Symbol</vt:lpstr>
      <vt:lpstr>times new roman</vt:lpstr>
      <vt:lpstr>Wingdings 2</vt:lpstr>
      <vt:lpstr>Trek</vt:lpstr>
      <vt:lpstr>Bitmap Image</vt:lpstr>
      <vt:lpstr>Basis Data</vt:lpstr>
      <vt:lpstr>MATERI</vt:lpstr>
      <vt:lpstr>Review ER diagram</vt:lpstr>
      <vt:lpstr>er</vt:lpstr>
      <vt:lpstr>Komponen er </vt:lpstr>
      <vt:lpstr>PowerPoint Presentation</vt:lpstr>
      <vt:lpstr>ERD</vt:lpstr>
      <vt:lpstr>Entity Relationship Diagram (ERD)</vt:lpstr>
      <vt:lpstr>Logical model</vt:lpstr>
      <vt:lpstr>Er – ke ERD</vt:lpstr>
      <vt:lpstr>Converting Strong entity types</vt:lpstr>
      <vt:lpstr>Contoh entitas</vt:lpstr>
      <vt:lpstr>Contoh entitas Lanjutan…</vt:lpstr>
      <vt:lpstr>Entitas lemah</vt:lpstr>
      <vt:lpstr>Entitas lemah lanjutan…</vt:lpstr>
      <vt:lpstr>Mengubah relationship</vt:lpstr>
      <vt:lpstr>Binary 1:1</vt:lpstr>
      <vt:lpstr>Binary 1 : 1</vt:lpstr>
      <vt:lpstr>Binary 1:1</vt:lpstr>
      <vt:lpstr>Binary 1 : 1</vt:lpstr>
      <vt:lpstr>Binary 1:N</vt:lpstr>
      <vt:lpstr>Binary 1 : N</vt:lpstr>
      <vt:lpstr>Binary M:N</vt:lpstr>
      <vt:lpstr>Binary M : N</vt:lpstr>
      <vt:lpstr>PowerPoint Presentation</vt:lpstr>
      <vt:lpstr>Self referencing 1 : 1</vt:lpstr>
      <vt:lpstr>PowerPoint Presentation</vt:lpstr>
      <vt:lpstr>Self referencing 1 : N</vt:lpstr>
      <vt:lpstr>Self referencing  M:N</vt:lpstr>
      <vt:lpstr>Self referncing  M : N</vt:lpstr>
      <vt:lpstr>Ternary relationship</vt:lpstr>
      <vt:lpstr>Ternary</vt:lpstr>
      <vt:lpstr>STUDi kasus</vt:lpstr>
      <vt:lpstr>Studi kasus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dedariku</dc:creator>
  <cp:lastModifiedBy>I Made Suartana</cp:lastModifiedBy>
  <cp:revision>122</cp:revision>
  <cp:lastPrinted>2013-09-23T13:04:35Z</cp:lastPrinted>
  <dcterms:created xsi:type="dcterms:W3CDTF">2012-12-06T02:49:22Z</dcterms:created>
  <dcterms:modified xsi:type="dcterms:W3CDTF">2023-09-14T04:31:03Z</dcterms:modified>
</cp:coreProperties>
</file>