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82" r:id="rId2"/>
    <p:sldId id="257" r:id="rId3"/>
    <p:sldId id="258" r:id="rId4"/>
    <p:sldId id="276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0" r:id="rId16"/>
    <p:sldId id="277" r:id="rId17"/>
    <p:sldId id="278" r:id="rId18"/>
    <p:sldId id="279" r:id="rId19"/>
    <p:sldId id="280" r:id="rId20"/>
    <p:sldId id="281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214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886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9190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101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8996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863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987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130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670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866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5017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9600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9365C1E-D9F8-AE4D-969B-371AF595BD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6200" y="18722"/>
            <a:ext cx="9144000" cy="6839278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00943" y="5050971"/>
            <a:ext cx="4191000" cy="1258388"/>
          </a:xfrm>
          <a:solidFill>
            <a:schemeClr val="bg1"/>
          </a:solidFill>
        </p:spPr>
        <p:txBody>
          <a:bodyPr/>
          <a:lstStyle/>
          <a:p>
            <a:r>
              <a:rPr lang="en-US"/>
              <a:t>TESTING APPLICATION</a:t>
            </a:r>
          </a:p>
          <a:p>
            <a:r>
              <a:t>Pertemuan</a:t>
            </a:r>
            <a:r>
              <a:rPr dirty="0"/>
              <a:t> </a:t>
            </a:r>
            <a:r>
              <a:rPr lang="en-US" dirty="0"/>
              <a:t>12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Contoh</a:t>
            </a:r>
            <a:r>
              <a:rPr dirty="0"/>
              <a:t> Widget Test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t>Contoh kode Widget Test:</a:t>
            </a:r>
          </a:p>
          <a:p>
            <a:endParaRPr/>
          </a:p>
          <a:p>
            <a:r>
              <a:t>import 'package:flutter_test/flutter_test.dart';</a:t>
            </a:r>
          </a:p>
          <a:p>
            <a:r>
              <a:t>import 'package:flutter/material.dart';</a:t>
            </a:r>
          </a:p>
          <a:p>
            <a:endParaRPr/>
          </a:p>
          <a:p>
            <a:r>
              <a:t>void main() {</a:t>
            </a:r>
          </a:p>
          <a:p>
            <a:r>
              <a:t>  testWidgets('Cek teks tampil', (tester) async {</a:t>
            </a:r>
          </a:p>
          <a:p>
            <a:r>
              <a:t>    await tester.pumpWidget(MaterialApp(home: Text('Hello')));</a:t>
            </a:r>
          </a:p>
          <a:p>
            <a:r>
              <a:t>    expect(find.text('Hello'), findsOneWidget);</a:t>
            </a:r>
          </a:p>
          <a:p>
            <a:r>
              <a:t>  });</a:t>
            </a:r>
          </a:p>
          <a:p>
            <a:r>
              <a:t>}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Integration Test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Integration Test </a:t>
            </a:r>
            <a:r>
              <a:rPr lang="en-US" dirty="0" err="1"/>
              <a:t>menguji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keseluruhan</a:t>
            </a:r>
            <a:r>
              <a:rPr lang="en-US" dirty="0"/>
              <a:t>:</a:t>
            </a:r>
          </a:p>
          <a:p>
            <a:r>
              <a:rPr lang="en-US" dirty="0" err="1"/>
              <a:t>Menguji</a:t>
            </a:r>
            <a:r>
              <a:rPr lang="en-US" dirty="0"/>
              <a:t> </a:t>
            </a:r>
            <a:r>
              <a:rPr lang="en-US" dirty="0" err="1"/>
              <a:t>navigasi</a:t>
            </a:r>
            <a:r>
              <a:rPr lang="en-US" dirty="0"/>
              <a:t> </a:t>
            </a:r>
            <a:r>
              <a:rPr lang="en-US" dirty="0" err="1"/>
              <a:t>halaman</a:t>
            </a:r>
            <a:endParaRPr lang="en-US" dirty="0"/>
          </a:p>
          <a:p>
            <a:r>
              <a:rPr lang="en-US" dirty="0" err="1"/>
              <a:t>Menguji</a:t>
            </a:r>
            <a:r>
              <a:rPr lang="en-US" dirty="0"/>
              <a:t> input </a:t>
            </a:r>
            <a:r>
              <a:rPr lang="en-US" dirty="0" err="1"/>
              <a:t>pengguna</a:t>
            </a:r>
            <a:endParaRPr lang="en-US" dirty="0"/>
          </a:p>
          <a:p>
            <a:r>
              <a:rPr lang="en-US" dirty="0" err="1"/>
              <a:t>Menguji</a:t>
            </a:r>
            <a:r>
              <a:rPr lang="en-US" dirty="0"/>
              <a:t> backend–UI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integrasi</a:t>
            </a:r>
            <a:r>
              <a:rPr lang="en-US" dirty="0"/>
              <a:t> </a:t>
            </a:r>
            <a:r>
              <a:rPr lang="en-US" dirty="0" err="1"/>
              <a:t>penuh</a:t>
            </a:r>
            <a:endParaRPr lang="en-US" dirty="0"/>
          </a:p>
          <a:p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simulasi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nyata</a:t>
            </a:r>
            <a:r>
              <a:rPr lang="en-US" dirty="0"/>
              <a:t> </a:t>
            </a:r>
            <a:r>
              <a:rPr lang="en-US" dirty="0" err="1"/>
              <a:t>pengguna</a:t>
            </a:r>
            <a:endParaRPr lang="en-US" dirty="0"/>
          </a:p>
          <a:p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dijalankan</a:t>
            </a:r>
            <a:r>
              <a:rPr lang="en-US" dirty="0"/>
              <a:t> pada emulator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fisik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Contoh</a:t>
            </a:r>
            <a:r>
              <a:rPr dirty="0"/>
              <a:t> Integration Test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/>
              <a:t>testWidgets</a:t>
            </a:r>
            <a:r>
              <a:rPr lang="en-US" dirty="0"/>
              <a:t>('Flow login </a:t>
            </a:r>
            <a:r>
              <a:rPr lang="en-US" dirty="0" err="1"/>
              <a:t>berjalan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benar</a:t>
            </a:r>
            <a:r>
              <a:rPr lang="en-US" dirty="0"/>
              <a:t>', (tester) async {</a:t>
            </a:r>
          </a:p>
          <a:p>
            <a:r>
              <a:rPr lang="en-US" dirty="0"/>
              <a:t>  await </a:t>
            </a:r>
            <a:r>
              <a:rPr lang="en-US" dirty="0" err="1"/>
              <a:t>tester.pumpWidget</a:t>
            </a:r>
            <a:r>
              <a:rPr lang="en-US" dirty="0"/>
              <a:t>(</a:t>
            </a:r>
            <a:r>
              <a:rPr lang="en-US" dirty="0" err="1"/>
              <a:t>MyApp</a:t>
            </a:r>
            <a:r>
              <a:rPr lang="en-US" dirty="0"/>
              <a:t>());</a:t>
            </a:r>
          </a:p>
          <a:p>
            <a:endParaRPr lang="en-US" dirty="0"/>
          </a:p>
          <a:p>
            <a:r>
              <a:rPr lang="en-US" dirty="0"/>
              <a:t>  await </a:t>
            </a:r>
            <a:r>
              <a:rPr lang="en-US" dirty="0" err="1"/>
              <a:t>tester.enterText</a:t>
            </a:r>
            <a:r>
              <a:rPr lang="en-US" dirty="0"/>
              <a:t>(</a:t>
            </a:r>
            <a:r>
              <a:rPr lang="en-US" dirty="0" err="1"/>
              <a:t>find.byKey</a:t>
            </a:r>
            <a:r>
              <a:rPr lang="en-US" dirty="0"/>
              <a:t>(Key('email')), 'test@mail.com');</a:t>
            </a:r>
          </a:p>
          <a:p>
            <a:r>
              <a:rPr lang="en-US" dirty="0"/>
              <a:t>  await </a:t>
            </a:r>
            <a:r>
              <a:rPr lang="en-US" dirty="0" err="1"/>
              <a:t>tester.enterText</a:t>
            </a:r>
            <a:r>
              <a:rPr lang="en-US" dirty="0"/>
              <a:t>(</a:t>
            </a:r>
            <a:r>
              <a:rPr lang="en-US" dirty="0" err="1"/>
              <a:t>find.byKey</a:t>
            </a:r>
            <a:r>
              <a:rPr lang="en-US" dirty="0"/>
              <a:t>(Key('password')), '123456');</a:t>
            </a:r>
          </a:p>
          <a:p>
            <a:r>
              <a:rPr lang="en-US" dirty="0"/>
              <a:t>  </a:t>
            </a:r>
          </a:p>
          <a:p>
            <a:r>
              <a:rPr lang="en-US" dirty="0"/>
              <a:t>  await </a:t>
            </a:r>
            <a:r>
              <a:rPr lang="en-US" dirty="0" err="1"/>
              <a:t>tester.tap</a:t>
            </a:r>
            <a:r>
              <a:rPr lang="en-US" dirty="0"/>
              <a:t>(</a:t>
            </a:r>
            <a:r>
              <a:rPr lang="en-US" dirty="0" err="1"/>
              <a:t>find.byKey</a:t>
            </a:r>
            <a:r>
              <a:rPr lang="en-US" dirty="0"/>
              <a:t>(Key('</a:t>
            </a:r>
            <a:r>
              <a:rPr lang="en-US" dirty="0" err="1"/>
              <a:t>btnLogin</a:t>
            </a:r>
            <a:r>
              <a:rPr lang="en-US" dirty="0"/>
              <a:t>')));</a:t>
            </a:r>
          </a:p>
          <a:p>
            <a:r>
              <a:rPr lang="en-US" dirty="0"/>
              <a:t>  await </a:t>
            </a:r>
            <a:r>
              <a:rPr lang="en-US" dirty="0" err="1"/>
              <a:t>tester.pump</a:t>
            </a:r>
            <a:r>
              <a:rPr lang="en-US" dirty="0"/>
              <a:t>();</a:t>
            </a:r>
          </a:p>
          <a:p>
            <a:endParaRPr lang="en-US" dirty="0"/>
          </a:p>
          <a:p>
            <a:r>
              <a:rPr lang="en-US" dirty="0"/>
              <a:t>  expect(</a:t>
            </a:r>
            <a:r>
              <a:rPr lang="en-US" dirty="0" err="1"/>
              <a:t>find.text</a:t>
            </a:r>
            <a:r>
              <a:rPr lang="en-US" dirty="0"/>
              <a:t>('Dashboard'), </a:t>
            </a:r>
            <a:r>
              <a:rPr lang="en-US" dirty="0" err="1"/>
              <a:t>findsOneWidget</a:t>
            </a:r>
            <a:r>
              <a:rPr lang="en-US" dirty="0"/>
              <a:t>);</a:t>
            </a:r>
          </a:p>
          <a:p>
            <a:r>
              <a:rPr lang="en-US" dirty="0"/>
              <a:t>});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Tools </a:t>
            </a:r>
            <a:r>
              <a:rPr dirty="0" err="1"/>
              <a:t>untuk</a:t>
            </a:r>
            <a:r>
              <a:rPr dirty="0"/>
              <a:t> Testing di Flutter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Testing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cepat</a:t>
            </a:r>
            <a:r>
              <a:rPr lang="en-US" dirty="0"/>
              <a:t> </a:t>
            </a:r>
            <a:r>
              <a:rPr lang="en-US" dirty="0" err="1"/>
              <a:t>dibanding</a:t>
            </a:r>
            <a:r>
              <a:rPr lang="en-US" dirty="0"/>
              <a:t> manual testing.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diintegrasikan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CI/CD.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Memastikan</a:t>
            </a:r>
            <a:r>
              <a:rPr lang="en-US" dirty="0"/>
              <a:t> </a:t>
            </a:r>
            <a:r>
              <a:rPr lang="en-US" dirty="0" err="1"/>
              <a:t>stabilitas</a:t>
            </a:r>
            <a:r>
              <a:rPr lang="en-US" dirty="0"/>
              <a:t> UI dan logic.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Mengurangi</a:t>
            </a:r>
            <a:r>
              <a:rPr lang="en-US" dirty="0"/>
              <a:t> </a:t>
            </a:r>
            <a:r>
              <a:rPr lang="en-US" dirty="0" err="1"/>
              <a:t>kemungkinan</a:t>
            </a:r>
            <a:r>
              <a:rPr lang="en-US" dirty="0"/>
              <a:t> bug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rilis.Meningkatkan</a:t>
            </a:r>
            <a:r>
              <a:rPr lang="en-US" dirty="0"/>
              <a:t> </a:t>
            </a:r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kode</a:t>
            </a:r>
            <a:r>
              <a:rPr lang="en-US" dirty="0"/>
              <a:t>.</a:t>
            </a:r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Keuntungan</a:t>
            </a:r>
            <a:r>
              <a:rPr dirty="0"/>
              <a:t> </a:t>
            </a:r>
            <a:r>
              <a:rPr dirty="0" err="1"/>
              <a:t>Melakukan</a:t>
            </a:r>
            <a:r>
              <a:rPr dirty="0"/>
              <a:t> Testing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Mengurangi bug sebelum aplikasi dipublikasikan.</a:t>
            </a:r>
          </a:p>
          <a:p>
            <a:r>
              <a:t>• Meningkatkan kepercayaan stakeholder.</a:t>
            </a:r>
          </a:p>
          <a:p>
            <a:r>
              <a:t>• Mempercepat proses development dengan CI/CD.</a:t>
            </a:r>
          </a:p>
          <a:p>
            <a:r>
              <a:t>• Meningkatkan kualitas dan stabilitas aplikasi.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Coverage Testing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Flutter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pengukuran</a:t>
            </a:r>
            <a:r>
              <a:rPr lang="en-US" dirty="0"/>
              <a:t> </a:t>
            </a:r>
            <a:r>
              <a:rPr lang="en-US" dirty="0" err="1"/>
              <a:t>cakupan</a:t>
            </a:r>
            <a:r>
              <a:rPr lang="en-US" dirty="0"/>
              <a:t> </a:t>
            </a:r>
            <a:r>
              <a:rPr lang="en-US" dirty="0" err="1"/>
              <a:t>pengujian</a:t>
            </a:r>
            <a:r>
              <a:rPr lang="en-US" dirty="0"/>
              <a:t> (</a:t>
            </a:r>
            <a:r>
              <a:rPr lang="en-US" i="1" dirty="0"/>
              <a:t>test coverage</a:t>
            </a:r>
            <a:r>
              <a:rPr lang="en-US" dirty="0"/>
              <a:t>)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seberapa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kode</a:t>
            </a:r>
            <a:r>
              <a:rPr lang="en-US" dirty="0"/>
              <a:t> yang </a:t>
            </a:r>
            <a:r>
              <a:rPr lang="en-US" dirty="0" err="1"/>
              <a:t>diuji</a:t>
            </a:r>
            <a:r>
              <a:rPr lang="en-US" dirty="0"/>
              <a:t>.</a:t>
            </a:r>
          </a:p>
          <a:p>
            <a:r>
              <a:rPr lang="en-US" dirty="0" err="1"/>
              <a:t>Menjalankan</a:t>
            </a:r>
            <a:r>
              <a:rPr lang="en-US" dirty="0"/>
              <a:t> test coverage:</a:t>
            </a:r>
          </a:p>
          <a:p>
            <a:r>
              <a:rPr dirty="0"/>
              <a:t>flutter test --coverage</a:t>
            </a:r>
          </a:p>
          <a:p>
            <a:endParaRPr dirty="0"/>
          </a:p>
          <a:p>
            <a:r>
              <a:rPr lang="en-US" dirty="0"/>
              <a:t>Coverage yang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kualitas</a:t>
            </a:r>
            <a:r>
              <a:rPr lang="en-US" dirty="0"/>
              <a:t> software yang </a:t>
            </a:r>
            <a:r>
              <a:rPr lang="en-US" dirty="0" err="1"/>
              <a:t>baik</a:t>
            </a:r>
            <a:r>
              <a:rPr lang="en-US" dirty="0"/>
              <a:t>.</a:t>
            </a:r>
            <a:endParaRPr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1D08E-6F0D-F4DC-A408-53E3F13E5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Driven Development (TDD)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606BD5-AEA8-4807-4181-86BD660A1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Menulis</a:t>
            </a:r>
            <a:r>
              <a:rPr lang="en-US" dirty="0"/>
              <a:t> test </a:t>
            </a:r>
            <a:r>
              <a:rPr lang="en-US" dirty="0" err="1"/>
              <a:t>terlebih</a:t>
            </a:r>
            <a:r>
              <a:rPr lang="en-US" dirty="0"/>
              <a:t> </a:t>
            </a:r>
            <a:r>
              <a:rPr lang="en-US" dirty="0" err="1"/>
              <a:t>dahulu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Menulis</a:t>
            </a:r>
            <a:r>
              <a:rPr lang="en-US" dirty="0"/>
              <a:t> </a:t>
            </a:r>
            <a:r>
              <a:rPr lang="en-US" dirty="0" err="1"/>
              <a:t>kode</a:t>
            </a:r>
            <a:r>
              <a:rPr lang="en-US" dirty="0"/>
              <a:t> yang </a:t>
            </a:r>
            <a:r>
              <a:rPr lang="en-US" dirty="0" err="1"/>
              <a:t>memenuhi</a:t>
            </a:r>
            <a:r>
              <a:rPr lang="en-US" dirty="0"/>
              <a:t> test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Melakukan</a:t>
            </a:r>
            <a:r>
              <a:rPr lang="en-US" dirty="0"/>
              <a:t> refactor</a:t>
            </a:r>
          </a:p>
          <a:p>
            <a:r>
              <a:rPr lang="en-US" dirty="0" err="1"/>
              <a:t>Keunggulan</a:t>
            </a:r>
            <a:r>
              <a:rPr lang="en-US" dirty="0"/>
              <a:t> TDD: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kode</a:t>
            </a:r>
            <a:r>
              <a:rPr lang="en-US" dirty="0"/>
              <a:t> yang </a:t>
            </a:r>
            <a:r>
              <a:rPr lang="en-US" dirty="0" err="1"/>
              <a:t>bersih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Error minim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dirty="0" err="1"/>
              <a:t>Dokumentasi</a:t>
            </a:r>
            <a:r>
              <a:rPr lang="en-US" dirty="0"/>
              <a:t> </a:t>
            </a:r>
            <a:r>
              <a:rPr lang="en-US" dirty="0" err="1"/>
              <a:t>otomatis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29645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0EA1F0-5F37-524A-18D6-90FB7EE9E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Perbandingan</a:t>
            </a:r>
            <a:r>
              <a:rPr lang="en-US" dirty="0"/>
              <a:t> Manual Testing vs Automation Testing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390504B-19A4-482F-DA10-8BABD51219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7262391"/>
              </p:ext>
            </p:extLst>
          </p:nvPr>
        </p:nvGraphicFramePr>
        <p:xfrm>
          <a:off x="768350" y="2383971"/>
          <a:ext cx="7289799" cy="282779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429933">
                  <a:extLst>
                    <a:ext uri="{9D8B030D-6E8A-4147-A177-3AD203B41FA5}">
                      <a16:colId xmlns:a16="http://schemas.microsoft.com/office/drawing/2014/main" val="1825992319"/>
                    </a:ext>
                  </a:extLst>
                </a:gridCol>
                <a:gridCol w="2429933">
                  <a:extLst>
                    <a:ext uri="{9D8B030D-6E8A-4147-A177-3AD203B41FA5}">
                      <a16:colId xmlns:a16="http://schemas.microsoft.com/office/drawing/2014/main" val="25159767"/>
                    </a:ext>
                  </a:extLst>
                </a:gridCol>
                <a:gridCol w="2429933">
                  <a:extLst>
                    <a:ext uri="{9D8B030D-6E8A-4147-A177-3AD203B41FA5}">
                      <a16:colId xmlns:a16="http://schemas.microsoft.com/office/drawing/2014/main" val="614126725"/>
                    </a:ext>
                  </a:extLst>
                </a:gridCol>
              </a:tblGrid>
              <a:tr h="565558">
                <a:tc>
                  <a:txBody>
                    <a:bodyPr/>
                    <a:lstStyle/>
                    <a:p>
                      <a:r>
                        <a:rPr lang="en-US"/>
                        <a:t>Aspek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Manual Testing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Automation Testing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9321191"/>
                  </a:ext>
                </a:extLst>
              </a:tr>
              <a:tr h="565558">
                <a:tc>
                  <a:txBody>
                    <a:bodyPr/>
                    <a:lstStyle/>
                    <a:p>
                      <a:r>
                        <a:rPr lang="en-US"/>
                        <a:t>Kecepatan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Lambat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Cepat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3027263"/>
                  </a:ext>
                </a:extLst>
              </a:tr>
              <a:tr h="565558">
                <a:tc>
                  <a:txBody>
                    <a:bodyPr/>
                    <a:lstStyle/>
                    <a:p>
                      <a:r>
                        <a:rPr lang="en-US"/>
                        <a:t>Sumber daya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Banyak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Sedikit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78023831"/>
                  </a:ext>
                </a:extLst>
              </a:tr>
              <a:tr h="565558">
                <a:tc>
                  <a:txBody>
                    <a:bodyPr/>
                    <a:lstStyle/>
                    <a:p>
                      <a:r>
                        <a:rPr lang="en-US"/>
                        <a:t>Konsistensi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Rentan kesalahan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Konsisten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45910935"/>
                  </a:ext>
                </a:extLst>
              </a:tr>
              <a:tr h="565558">
                <a:tc>
                  <a:txBody>
                    <a:bodyPr/>
                    <a:lstStyle/>
                    <a:p>
                      <a:r>
                        <a:rPr lang="en-US"/>
                        <a:t>Cocok untuk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Exploratory Testing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Repetitive Testing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536900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42313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0F17F5-43F0-73C8-E43E-EF01FD3B5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Tools </a:t>
            </a:r>
            <a:r>
              <a:rPr lang="en-US" dirty="0" err="1"/>
              <a:t>Pendukung</a:t>
            </a:r>
            <a:r>
              <a:rPr lang="en-US" dirty="0"/>
              <a:t> Testing </a:t>
            </a:r>
            <a:r>
              <a:rPr lang="en-US" dirty="0" err="1"/>
              <a:t>Flutte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1725AC-DFFD-21DC-6806-AC20A936D1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Flutter Test: unit &amp; widget test (default)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Integration_test</a:t>
            </a:r>
            <a:r>
              <a:rPr lang="en-US" dirty="0"/>
              <a:t> package: testing end-to-end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Mockito: mocking dependency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Golden Test: snapshot testing UI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CI/CD (GitHub Actions, GitLab, </a:t>
            </a:r>
            <a:r>
              <a:rPr lang="en-US" dirty="0" err="1"/>
              <a:t>Codemagic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469743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B86414-57F2-C9F0-58D4-0E354DC948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Golden Testing (UI Snapshot Testing)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E76FCE-796E-518D-0DC0-114B12E86F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Golden test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memastikan</a:t>
            </a:r>
            <a:r>
              <a:rPr lang="en-US" dirty="0"/>
              <a:t> </a:t>
            </a:r>
            <a:r>
              <a:rPr lang="en-US" dirty="0" err="1"/>
              <a:t>tampilan</a:t>
            </a:r>
            <a:r>
              <a:rPr lang="en-US" dirty="0"/>
              <a:t> UI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berubah</a:t>
            </a:r>
            <a:r>
              <a:rPr lang="en-US" dirty="0"/>
              <a:t>.</a:t>
            </a:r>
          </a:p>
          <a:p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visual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terdeteksi</a:t>
            </a:r>
            <a:r>
              <a:rPr lang="en-US" dirty="0"/>
              <a:t>.</a:t>
            </a:r>
          </a:p>
          <a:p>
            <a:r>
              <a:rPr lang="en-US" dirty="0" err="1"/>
              <a:t>Contoh</a:t>
            </a:r>
            <a:r>
              <a:rPr lang="en-US" dirty="0"/>
              <a:t>:</a:t>
            </a:r>
          </a:p>
          <a:p>
            <a:endParaRPr lang="en-US" dirty="0"/>
          </a:p>
          <a:p>
            <a:r>
              <a:rPr lang="en-US" dirty="0"/>
              <a:t>await </a:t>
            </a:r>
            <a:r>
              <a:rPr lang="en-US" dirty="0" err="1"/>
              <a:t>expectLater</a:t>
            </a:r>
            <a:r>
              <a:rPr lang="en-US" dirty="0"/>
              <a:t>(</a:t>
            </a:r>
          </a:p>
          <a:p>
            <a:r>
              <a:rPr lang="en-US" dirty="0"/>
              <a:t>  </a:t>
            </a:r>
            <a:r>
              <a:rPr lang="en-US" dirty="0" err="1"/>
              <a:t>find.byType</a:t>
            </a:r>
            <a:r>
              <a:rPr lang="en-US" dirty="0"/>
              <a:t>(</a:t>
            </a:r>
            <a:r>
              <a:rPr lang="en-US" dirty="0" err="1"/>
              <a:t>MyWidget</a:t>
            </a:r>
            <a:r>
              <a:rPr lang="en-US" dirty="0"/>
              <a:t>),</a:t>
            </a:r>
          </a:p>
          <a:p>
            <a:r>
              <a:rPr lang="en-US" dirty="0"/>
              <a:t>  </a:t>
            </a:r>
            <a:r>
              <a:rPr lang="en-US" dirty="0" err="1"/>
              <a:t>matchesGoldenFile</a:t>
            </a:r>
            <a:r>
              <a:rPr lang="en-US" dirty="0"/>
              <a:t>('goldens/my_widget.png'),</a:t>
            </a:r>
          </a:p>
          <a:p>
            <a:r>
              <a:rPr lang="en-US" dirty="0"/>
              <a:t>);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137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CPMK &amp; </a:t>
            </a:r>
            <a:r>
              <a:rPr dirty="0" err="1"/>
              <a:t>Indikator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CPMK:</a:t>
            </a:r>
          </a:p>
          <a:p>
            <a:r>
              <a:t>Mahasiswa mampu melakukan testing untuk mobile app yang dibangun.</a:t>
            </a:r>
          </a:p>
          <a:p>
            <a:endParaRPr/>
          </a:p>
          <a:p>
            <a:r>
              <a:t>Indikator:</a:t>
            </a:r>
          </a:p>
          <a:p>
            <a:r>
              <a:t>Testing application (P)</a:t>
            </a:r>
          </a:p>
          <a:p>
            <a:r>
              <a:t>Flutter testing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AB684-F1C2-4064-52C9-36792881B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Mocking dan Dependency Injection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A4D4F2-F988-B2A9-6E92-132293FEF5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memisahkan</a:t>
            </a:r>
            <a:r>
              <a:rPr lang="en-US" dirty="0"/>
              <a:t> </a:t>
            </a:r>
            <a:r>
              <a:rPr lang="en-US" dirty="0" err="1"/>
              <a:t>pengujian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API </a:t>
            </a:r>
            <a:r>
              <a:rPr lang="en-US" dirty="0" err="1"/>
              <a:t>eksternal</a:t>
            </a:r>
            <a:r>
              <a:rPr lang="en-US" dirty="0"/>
              <a:t>, database, dan </a:t>
            </a:r>
            <a:r>
              <a:rPr lang="en-US" dirty="0" err="1"/>
              <a:t>Firebase.Package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: </a:t>
            </a:r>
            <a:r>
              <a:rPr lang="en-US" dirty="0" err="1"/>
              <a:t>mockito</a:t>
            </a:r>
            <a:r>
              <a:rPr lang="en-US" dirty="0"/>
              <a:t>, mocktail.</a:t>
            </a:r>
          </a:p>
          <a:p>
            <a:r>
              <a:rPr lang="en-US" dirty="0"/>
              <a:t>Mocking </a:t>
            </a:r>
            <a:r>
              <a:rPr lang="en-US" dirty="0" err="1"/>
              <a:t>membantu</a:t>
            </a:r>
            <a:r>
              <a:rPr lang="en-US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Menguji</a:t>
            </a:r>
            <a:r>
              <a:rPr lang="en-US" dirty="0"/>
              <a:t> logic </a:t>
            </a:r>
            <a:r>
              <a:rPr lang="en-US" dirty="0" err="1"/>
              <a:t>tanpa</a:t>
            </a:r>
            <a:r>
              <a:rPr lang="en-US" dirty="0"/>
              <a:t> internet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Menguji</a:t>
            </a:r>
            <a:r>
              <a:rPr lang="en-US" dirty="0"/>
              <a:t> </a:t>
            </a:r>
            <a:r>
              <a:rPr lang="en-US" dirty="0" err="1"/>
              <a:t>respons</a:t>
            </a:r>
            <a:r>
              <a:rPr lang="en-US" dirty="0"/>
              <a:t> error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simulasi</a:t>
            </a:r>
            <a:r>
              <a:rPr lang="en-US" dirty="0"/>
              <a:t> data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7926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Tujuan </a:t>
            </a:r>
            <a:r>
              <a:rPr dirty="0" err="1"/>
              <a:t>Pembelajaran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Mahasiswa diharapkan mampu:</a:t>
            </a:r>
          </a:p>
          <a:p>
            <a:r>
              <a:t>• Memahami konsep dasar pengujian aplikasi mobile.</a:t>
            </a:r>
          </a:p>
          <a:p>
            <a:r>
              <a:t>• Mengimplementasikan Unit Test, Widget Test, dan Integration Test.</a:t>
            </a:r>
          </a:p>
          <a:p>
            <a:r>
              <a:t>• Menggunakan Flutter Testing Framework untuk menghasilkan aplikasi yang andal.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11A3C6-D023-FE23-5D07-19DAF9ABC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Pendahuluan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3CEA37-B3E3-C9C7-3A8F-4D28387414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Testing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proses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memastikan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spesifikasi</a:t>
            </a:r>
            <a:r>
              <a:rPr lang="en-US" dirty="0"/>
              <a:t>, </a:t>
            </a:r>
            <a:r>
              <a:rPr lang="en-US" dirty="0" err="1"/>
              <a:t>bebas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kesalahan</a:t>
            </a:r>
            <a:r>
              <a:rPr lang="en-US" dirty="0"/>
              <a:t> </a:t>
            </a:r>
            <a:r>
              <a:rPr lang="en-US" dirty="0" err="1"/>
              <a:t>kritis</a:t>
            </a:r>
            <a:r>
              <a:rPr lang="en-US" dirty="0"/>
              <a:t>, dan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. Pada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mobile, testing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tahap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menjamin</a:t>
            </a:r>
            <a:r>
              <a:rPr lang="en-US" dirty="0"/>
              <a:t> </a:t>
            </a:r>
            <a:r>
              <a:rPr lang="en-US" dirty="0" err="1"/>
              <a:t>stabilitas</a:t>
            </a:r>
            <a:r>
              <a:rPr lang="en-US" dirty="0"/>
              <a:t>, </a:t>
            </a:r>
            <a:r>
              <a:rPr lang="en-US" dirty="0" err="1"/>
              <a:t>performa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keandalan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.</a:t>
            </a:r>
          </a:p>
          <a:p>
            <a:r>
              <a:rPr lang="en-US" dirty="0"/>
              <a:t>Dalam Flutter,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pengujian</a:t>
            </a:r>
            <a:r>
              <a:rPr lang="en-US" dirty="0"/>
              <a:t>: </a:t>
            </a:r>
            <a:r>
              <a:rPr lang="en-US" b="1" dirty="0"/>
              <a:t>Unit Test</a:t>
            </a:r>
            <a:r>
              <a:rPr lang="en-US" dirty="0"/>
              <a:t>, </a:t>
            </a:r>
            <a:r>
              <a:rPr lang="en-US" b="1" dirty="0"/>
              <a:t>Widget Test</a:t>
            </a:r>
            <a:r>
              <a:rPr lang="en-US" dirty="0"/>
              <a:t>, dan </a:t>
            </a:r>
            <a:r>
              <a:rPr lang="en-US" b="1" dirty="0"/>
              <a:t>Integration Test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05241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Konsep</a:t>
            </a:r>
            <a:r>
              <a:rPr dirty="0"/>
              <a:t> Testing pada Mobile App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Testing adalah proses untuk memastikan aplikasi berjalan sesuai fungsinya dengan benar.</a:t>
            </a:r>
          </a:p>
          <a:p>
            <a:endParaRPr/>
          </a:p>
          <a:p>
            <a:r>
              <a:t>Tujuan utama:</a:t>
            </a:r>
          </a:p>
          <a:p>
            <a:r>
              <a:t>• Mendeteksi bug sejak awal.</a:t>
            </a:r>
          </a:p>
          <a:p>
            <a:r>
              <a:t>• Memastikan fitur bekerja sesuai requirement.</a:t>
            </a:r>
          </a:p>
          <a:p>
            <a:r>
              <a:t>• Meningkatkan keandalan aplikasi.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Jenis-Jenis Testing di Flutter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3. Jenis-Jenis Testing Flutter</a:t>
            </a:r>
          </a:p>
          <a:p>
            <a:r>
              <a:rPr lang="en-US" dirty="0"/>
              <a:t>Flutter </a:t>
            </a:r>
            <a:r>
              <a:rPr lang="en-US" dirty="0" err="1"/>
              <a:t>menyediakan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kategori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testing:</a:t>
            </a:r>
          </a:p>
          <a:p>
            <a:r>
              <a:rPr lang="en-US" b="1" dirty="0"/>
              <a:t>Unit Testing</a:t>
            </a:r>
            <a:br>
              <a:rPr lang="en-US" dirty="0"/>
            </a:br>
            <a:r>
              <a:rPr lang="en-US" dirty="0" err="1"/>
              <a:t>Menguji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logic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UI.</a:t>
            </a:r>
          </a:p>
          <a:p>
            <a:r>
              <a:rPr lang="en-US" b="1" dirty="0"/>
              <a:t>Widget Testing</a:t>
            </a:r>
            <a:br>
              <a:rPr lang="en-US" dirty="0"/>
            </a:br>
            <a:r>
              <a:rPr lang="en-US" dirty="0" err="1"/>
              <a:t>Menguji</a:t>
            </a:r>
            <a:r>
              <a:rPr lang="en-US" dirty="0"/>
              <a:t> </a:t>
            </a:r>
            <a:r>
              <a:rPr lang="en-US" dirty="0" err="1"/>
              <a:t>tampilan</a:t>
            </a:r>
            <a:r>
              <a:rPr lang="en-US" dirty="0"/>
              <a:t> dan </a:t>
            </a:r>
            <a:r>
              <a:rPr lang="en-US" dirty="0" err="1"/>
              <a:t>interaksi</a:t>
            </a:r>
            <a:r>
              <a:rPr lang="en-US" dirty="0"/>
              <a:t> widget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terisolasi</a:t>
            </a:r>
            <a:r>
              <a:rPr lang="en-US" dirty="0"/>
              <a:t>.</a:t>
            </a:r>
          </a:p>
          <a:p>
            <a:r>
              <a:rPr lang="en-US" b="1" dirty="0"/>
              <a:t>Integration Testing</a:t>
            </a:r>
            <a:br>
              <a:rPr lang="en-US" dirty="0"/>
            </a:br>
            <a:r>
              <a:rPr lang="en-US" dirty="0" err="1"/>
              <a:t>Menguji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alur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(end-to-end).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Unit Test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Unit Test </a:t>
            </a:r>
            <a:r>
              <a:rPr lang="en-US" dirty="0" err="1"/>
              <a:t>menguji</a:t>
            </a:r>
            <a:r>
              <a:rPr lang="en-US" dirty="0"/>
              <a:t> </a:t>
            </a:r>
            <a:r>
              <a:rPr lang="en-US" dirty="0" err="1"/>
              <a:t>logika</a:t>
            </a:r>
            <a:r>
              <a:rPr lang="en-US" dirty="0"/>
              <a:t> </a:t>
            </a:r>
            <a:r>
              <a:rPr lang="en-US" dirty="0" err="1"/>
              <a:t>terkecil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:</a:t>
            </a:r>
          </a:p>
          <a:p>
            <a:r>
              <a:rPr lang="en-US" dirty="0" err="1"/>
              <a:t>Menguji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perhitungan</a:t>
            </a:r>
            <a:endParaRPr lang="en-US" dirty="0"/>
          </a:p>
          <a:p>
            <a:r>
              <a:rPr lang="en-US" dirty="0" err="1"/>
              <a:t>Menguji</a:t>
            </a:r>
            <a:r>
              <a:rPr lang="en-US" dirty="0"/>
              <a:t> </a:t>
            </a:r>
            <a:r>
              <a:rPr lang="en-US" dirty="0" err="1"/>
              <a:t>validasi</a:t>
            </a:r>
            <a:r>
              <a:rPr lang="en-US" dirty="0"/>
              <a:t> data</a:t>
            </a:r>
          </a:p>
          <a:p>
            <a:r>
              <a:rPr lang="en-US" dirty="0" err="1"/>
              <a:t>Menguji</a:t>
            </a:r>
            <a:r>
              <a:rPr lang="en-US" dirty="0"/>
              <a:t> proses business logic</a:t>
            </a:r>
          </a:p>
          <a:p>
            <a:r>
              <a:rPr lang="en-US" dirty="0"/>
              <a:t>Tujuan: </a:t>
            </a:r>
            <a:r>
              <a:rPr lang="en-US" dirty="0" err="1"/>
              <a:t>memastikan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unit </a:t>
            </a:r>
            <a:r>
              <a:rPr lang="en-US" dirty="0" err="1"/>
              <a:t>kode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output yang </a:t>
            </a:r>
            <a:r>
              <a:rPr lang="en-US" dirty="0" err="1"/>
              <a:t>benar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Contoh</a:t>
            </a:r>
            <a:r>
              <a:rPr dirty="0"/>
              <a:t> Unit Test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t>Contoh kode Unit Test:</a:t>
            </a:r>
          </a:p>
          <a:p>
            <a:endParaRPr/>
          </a:p>
          <a:p>
            <a:r>
              <a:t>import 'package:flutter_test/flutter_test.dart';</a:t>
            </a:r>
          </a:p>
          <a:p>
            <a:endParaRPr/>
          </a:p>
          <a:p>
            <a:r>
              <a:t>int tambah(int a, int b) =&gt; a + b;</a:t>
            </a:r>
          </a:p>
          <a:p>
            <a:endParaRPr/>
          </a:p>
          <a:p>
            <a:r>
              <a:t>void main() {</a:t>
            </a:r>
          </a:p>
          <a:p>
            <a:r>
              <a:t>  test('Penjumlahan', () {</a:t>
            </a:r>
          </a:p>
          <a:p>
            <a:r>
              <a:t>    expect(tambah(2, 3), 5);</a:t>
            </a:r>
          </a:p>
          <a:p>
            <a:r>
              <a:t>  });</a:t>
            </a:r>
          </a:p>
          <a:p>
            <a:r>
              <a:t>}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Widget Test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Widget test </a:t>
            </a:r>
            <a:r>
              <a:rPr lang="en-US" dirty="0" err="1"/>
              <a:t>menguji</a:t>
            </a:r>
            <a:r>
              <a:rPr lang="en-US" dirty="0"/>
              <a:t> UI Flutter: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Memastikan</a:t>
            </a:r>
            <a:r>
              <a:rPr lang="en-US" dirty="0"/>
              <a:t> widget </a:t>
            </a:r>
            <a:r>
              <a:rPr lang="en-US" dirty="0" err="1"/>
              <a:t>tampil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desain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Memastikan</a:t>
            </a:r>
            <a:r>
              <a:rPr lang="en-US" dirty="0"/>
              <a:t> widget </a:t>
            </a:r>
            <a:r>
              <a:rPr lang="en-US" dirty="0" err="1"/>
              <a:t>bereaksi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user interaction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menguji</a:t>
            </a:r>
            <a:r>
              <a:rPr lang="en-US" dirty="0"/>
              <a:t> </a:t>
            </a:r>
            <a:r>
              <a:rPr lang="en-US" dirty="0" err="1"/>
              <a:t>tampilan</a:t>
            </a:r>
            <a:r>
              <a:rPr lang="en-US" dirty="0"/>
              <a:t> </a:t>
            </a:r>
            <a:r>
              <a:rPr lang="en-US" dirty="0" err="1"/>
              <a:t>halaman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penuh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Widget Test </a:t>
            </a:r>
            <a:r>
              <a:rPr lang="en-US" dirty="0" err="1"/>
              <a:t>menggunakan</a:t>
            </a:r>
            <a:r>
              <a:rPr lang="en-US" dirty="0"/>
              <a:t> class </a:t>
            </a:r>
            <a:r>
              <a:rPr lang="en-US" dirty="0" err="1"/>
              <a:t>WidgetTester</a:t>
            </a:r>
            <a:r>
              <a:rPr lang="en-US" dirty="0"/>
              <a:t>.</a:t>
            </a:r>
            <a:endParaRPr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17</TotalTime>
  <Words>839</Words>
  <Application>Microsoft Office PowerPoint</Application>
  <PresentationFormat>On-screen Show (4:3)</PresentationFormat>
  <Paragraphs>147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Tw Cen MT</vt:lpstr>
      <vt:lpstr>Tw Cen MT Condensed</vt:lpstr>
      <vt:lpstr>Wingdings 3</vt:lpstr>
      <vt:lpstr>Integral</vt:lpstr>
      <vt:lpstr>PowerPoint Presentation</vt:lpstr>
      <vt:lpstr>CPMK &amp; Indikator</vt:lpstr>
      <vt:lpstr>Tujuan Pembelajaran</vt:lpstr>
      <vt:lpstr>Pendahuluan</vt:lpstr>
      <vt:lpstr>Konsep Testing pada Mobile App</vt:lpstr>
      <vt:lpstr>Jenis-Jenis Testing di Flutter</vt:lpstr>
      <vt:lpstr>Unit Test</vt:lpstr>
      <vt:lpstr>Contoh Unit Test</vt:lpstr>
      <vt:lpstr>Widget Test</vt:lpstr>
      <vt:lpstr>Contoh Widget Test</vt:lpstr>
      <vt:lpstr>Integration Test</vt:lpstr>
      <vt:lpstr>Contoh Integration Test</vt:lpstr>
      <vt:lpstr>Tools untuk Testing di Flutter</vt:lpstr>
      <vt:lpstr>Keuntungan Melakukan Testing</vt:lpstr>
      <vt:lpstr>Coverage Testing</vt:lpstr>
      <vt:lpstr>Test Driven Development (TDD)</vt:lpstr>
      <vt:lpstr>Perbandingan Manual Testing vs Automation Testing</vt:lpstr>
      <vt:lpstr>Tools Pendukung Testing Flutte</vt:lpstr>
      <vt:lpstr>Golden Testing (UI Snapshot Testing)</vt:lpstr>
      <vt:lpstr>Mocking dan Dependency Injection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Hirzi</dc:creator>
  <cp:keywords/>
  <dc:description>generated using python-pptx</dc:description>
  <cp:lastModifiedBy>Hirzi</cp:lastModifiedBy>
  <cp:revision>2</cp:revision>
  <dcterms:created xsi:type="dcterms:W3CDTF">2013-01-27T09:14:16Z</dcterms:created>
  <dcterms:modified xsi:type="dcterms:W3CDTF">2025-12-07T11:57:54Z</dcterms:modified>
  <cp:category/>
</cp:coreProperties>
</file>