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4630400" cy="8229600"/>
  <p:notesSz cx="8229600" cy="14630400"/>
  <p:embeddedFontLst>
    <p:embeddedFont>
      <p:font typeface="Prompt Medium" charset="0"/>
      <p:regular r:id="rId34"/>
    </p:embeddedFont>
    <p:embeddedFont>
      <p:font typeface="Calibri" pitchFamily="34" charset="0"/>
      <p:regular r:id="rId35"/>
      <p:bold r:id="rId36"/>
      <p:italic r:id="rId37"/>
      <p:boldItalic r:id="rId38"/>
    </p:embeddedFont>
    <p:embeddedFont>
      <p:font typeface="Mukta Light"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4" d="100"/>
          <a:sy n="64" d="100"/>
        </p:scale>
        <p:origin x="-384" y="-60"/>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CC032DE4-4B5A-4A59-8F9F-D320D5835BAD}" type="datetimeFigureOut">
              <a:rPr lang="en-US" smtClean="0"/>
              <a:t>1/10/2025</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B69B4D09-3EEC-4D18-9DCF-B3220F5AAB5D}" type="slidenum">
              <a:rPr lang="en-US" smtClean="0"/>
              <a:t>‹#›</a:t>
            </a:fld>
            <a:endParaRPr lang="en-US"/>
          </a:p>
        </p:txBody>
      </p:sp>
    </p:spTree>
    <p:extLst>
      <p:ext uri="{BB962C8B-B14F-4D97-AF65-F5344CB8AC3E}">
        <p14:creationId xmlns:p14="http://schemas.microsoft.com/office/powerpoint/2010/main" val="7337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1960126"/>
            <a:ext cx="7415927" cy="1371600"/>
          </a:xfrm>
          <a:prstGeom prst="rect">
            <a:avLst/>
          </a:prstGeom>
          <a:noFill/>
          <a:ln/>
        </p:spPr>
        <p:txBody>
          <a:bodyPr wrap="squar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Macam-macam Kuis Online untuk Pembelajaran</a:t>
            </a:r>
            <a:endParaRPr lang="en-US" sz="4300" dirty="0"/>
          </a:p>
        </p:txBody>
      </p:sp>
      <p:sp>
        <p:nvSpPr>
          <p:cNvPr id="4" name="Text 1"/>
          <p:cNvSpPr/>
          <p:nvPr/>
        </p:nvSpPr>
        <p:spPr>
          <a:xfrm>
            <a:off x="864037" y="3702010"/>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online adalah cara yang menarik dan interaktif untuk menguji pemahaman siswa.</a:t>
            </a:r>
            <a:endParaRPr lang="en-US" sz="1900" dirty="0"/>
          </a:p>
        </p:txBody>
      </p:sp>
      <p:sp>
        <p:nvSpPr>
          <p:cNvPr id="5" name="Text 2"/>
          <p:cNvSpPr/>
          <p:nvPr/>
        </p:nvSpPr>
        <p:spPr>
          <a:xfrm>
            <a:off x="864037" y="4769763"/>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Platform online menawarkan berbagai jenis kuis, masing-masing dirancang untuk tujuan belajar yang berbeda.</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64037" y="884873"/>
            <a:ext cx="5699879"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Jawaban Singkat</a:t>
            </a:r>
            <a:endParaRPr lang="en-US" sz="4300" dirty="0"/>
          </a:p>
        </p:txBody>
      </p:sp>
      <p:pic>
        <p:nvPicPr>
          <p:cNvPr id="3" name="Image 0" descr="preencoded.png"/>
          <p:cNvPicPr>
            <a:picLocks noChangeAspect="1"/>
          </p:cNvPicPr>
          <p:nvPr/>
        </p:nvPicPr>
        <p:blipFill>
          <a:blip r:embed="rId3"/>
          <a:stretch>
            <a:fillRect/>
          </a:stretch>
        </p:blipFill>
        <p:spPr>
          <a:xfrm>
            <a:off x="864037" y="2064425"/>
            <a:ext cx="4053840" cy="2505432"/>
          </a:xfrm>
          <a:prstGeom prst="rect">
            <a:avLst/>
          </a:prstGeom>
        </p:spPr>
      </p:pic>
      <p:sp>
        <p:nvSpPr>
          <p:cNvPr id="4" name="Text 1"/>
          <p:cNvSpPr/>
          <p:nvPr/>
        </p:nvSpPr>
        <p:spPr>
          <a:xfrm>
            <a:off x="864037" y="4878467"/>
            <a:ext cx="2743200"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Jawaban Singkat</a:t>
            </a:r>
            <a:endParaRPr lang="en-US" sz="2150" dirty="0"/>
          </a:p>
        </p:txBody>
      </p:sp>
      <p:sp>
        <p:nvSpPr>
          <p:cNvPr id="5" name="Text 2"/>
          <p:cNvSpPr/>
          <p:nvPr/>
        </p:nvSpPr>
        <p:spPr>
          <a:xfrm>
            <a:off x="864037" y="5369481"/>
            <a:ext cx="4053840" cy="1975247"/>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ini mengharuskan siswa untuk menjawab pertanyaan dengan kata-kata mereka sendiri, memungkinkan evaluasi pemahaman konsep dan kemampuan komunikasi.</a:t>
            </a:r>
            <a:endParaRPr lang="en-US" sz="1900" dirty="0"/>
          </a:p>
        </p:txBody>
      </p:sp>
      <p:pic>
        <p:nvPicPr>
          <p:cNvPr id="6" name="Image 1" descr="preencoded.png"/>
          <p:cNvPicPr>
            <a:picLocks noChangeAspect="1"/>
          </p:cNvPicPr>
          <p:nvPr/>
        </p:nvPicPr>
        <p:blipFill>
          <a:blip r:embed="rId4"/>
          <a:stretch>
            <a:fillRect/>
          </a:stretch>
        </p:blipFill>
        <p:spPr>
          <a:xfrm>
            <a:off x="5288161" y="2064425"/>
            <a:ext cx="4053959" cy="2505432"/>
          </a:xfrm>
          <a:prstGeom prst="rect">
            <a:avLst/>
          </a:prstGeom>
        </p:spPr>
      </p:pic>
      <p:sp>
        <p:nvSpPr>
          <p:cNvPr id="7" name="Text 3"/>
          <p:cNvSpPr/>
          <p:nvPr/>
        </p:nvSpPr>
        <p:spPr>
          <a:xfrm>
            <a:off x="5288161" y="4878467"/>
            <a:ext cx="3704987"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Keterampilan Berpikir Kritis</a:t>
            </a:r>
            <a:endParaRPr lang="en-US" sz="2150" dirty="0"/>
          </a:p>
        </p:txBody>
      </p:sp>
      <p:sp>
        <p:nvSpPr>
          <p:cNvPr id="8" name="Text 4"/>
          <p:cNvSpPr/>
          <p:nvPr/>
        </p:nvSpPr>
        <p:spPr>
          <a:xfrm>
            <a:off x="5288161" y="5369481"/>
            <a:ext cx="4053959" cy="1580198"/>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Memendorong siswa untuk berpikir kritis dan merumuskan jawaban mereka sendiri dengan cara yang ringkas dan tepat.</a:t>
            </a:r>
            <a:endParaRPr lang="en-US" sz="1900" dirty="0"/>
          </a:p>
        </p:txBody>
      </p:sp>
      <p:pic>
        <p:nvPicPr>
          <p:cNvPr id="9" name="Image 2" descr="preencoded.png"/>
          <p:cNvPicPr>
            <a:picLocks noChangeAspect="1"/>
          </p:cNvPicPr>
          <p:nvPr/>
        </p:nvPicPr>
        <p:blipFill>
          <a:blip r:embed="rId5"/>
          <a:stretch>
            <a:fillRect/>
          </a:stretch>
        </p:blipFill>
        <p:spPr>
          <a:xfrm>
            <a:off x="9712404" y="2064425"/>
            <a:ext cx="4053840" cy="2505432"/>
          </a:xfrm>
          <a:prstGeom prst="rect">
            <a:avLst/>
          </a:prstGeom>
        </p:spPr>
      </p:pic>
      <p:sp>
        <p:nvSpPr>
          <p:cNvPr id="10" name="Text 5"/>
          <p:cNvSpPr/>
          <p:nvPr/>
        </p:nvSpPr>
        <p:spPr>
          <a:xfrm>
            <a:off x="9712404" y="4878467"/>
            <a:ext cx="2743200"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Fokus pada Inti</a:t>
            </a:r>
            <a:endParaRPr lang="en-US" sz="2150" dirty="0"/>
          </a:p>
        </p:txBody>
      </p:sp>
      <p:sp>
        <p:nvSpPr>
          <p:cNvPr id="11" name="Text 6"/>
          <p:cNvSpPr/>
          <p:nvPr/>
        </p:nvSpPr>
        <p:spPr>
          <a:xfrm>
            <a:off x="9712404" y="5369481"/>
            <a:ext cx="4053840" cy="1185148"/>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jawaban singkat mendorong siswa untuk fokus pada poin utama dan menghindari informasi yang tidak perlu.</a:t>
            </a:r>
            <a:endParaRPr lang="en-US"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2314932"/>
            <a:ext cx="7415927" cy="1371600"/>
          </a:xfrm>
          <a:prstGeom prst="rect">
            <a:avLst/>
          </a:prstGeom>
          <a:noFill/>
          <a:ln/>
        </p:spPr>
        <p:txBody>
          <a:bodyPr wrap="squar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dengan Metode Drag and Drop</a:t>
            </a:r>
            <a:endParaRPr lang="en-US" sz="4300" dirty="0"/>
          </a:p>
        </p:txBody>
      </p:sp>
      <p:sp>
        <p:nvSpPr>
          <p:cNvPr id="4" name="Text 1"/>
          <p:cNvSpPr/>
          <p:nvPr/>
        </p:nvSpPr>
        <p:spPr>
          <a:xfrm>
            <a:off x="864037" y="4056817"/>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drag and drop memungkinkan siswa untuk menarik dan meletakkan jawaban ke tempat yang benar.</a:t>
            </a:r>
            <a:endParaRPr lang="en-US" sz="1900" dirty="0"/>
          </a:p>
        </p:txBody>
      </p:sp>
      <p:sp>
        <p:nvSpPr>
          <p:cNvPr id="5" name="Text 2"/>
          <p:cNvSpPr/>
          <p:nvPr/>
        </p:nvSpPr>
        <p:spPr>
          <a:xfrm>
            <a:off x="864037" y="5124569"/>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Metode ini meningkatkan interaktivitas dan mendorong pemahaman konsep dengan cara yang lebih menarik.</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64037" y="1259086"/>
            <a:ext cx="755654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dengan Pilihan Gambar</a:t>
            </a:r>
            <a:endParaRPr lang="en-US" sz="4300" dirty="0"/>
          </a:p>
        </p:txBody>
      </p:sp>
      <p:sp>
        <p:nvSpPr>
          <p:cNvPr id="3" name="Text 1"/>
          <p:cNvSpPr/>
          <p:nvPr/>
        </p:nvSpPr>
        <p:spPr>
          <a:xfrm>
            <a:off x="864037" y="2537341"/>
            <a:ext cx="6150054" cy="1975247"/>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dengan pilihan gambar memungkinkan peserta untuk memilih jawaban yang benar dari beberapa pilihan gambar. Jenis kuis ini lebih menarik dan interaktif, terutama untuk materi pelajaran yang visual seperti seni, biologi, atau geografi.</a:t>
            </a:r>
            <a:endParaRPr lang="en-US" sz="1900" dirty="0"/>
          </a:p>
        </p:txBody>
      </p:sp>
      <p:sp>
        <p:nvSpPr>
          <p:cNvPr id="4" name="Text 2"/>
          <p:cNvSpPr/>
          <p:nvPr/>
        </p:nvSpPr>
        <p:spPr>
          <a:xfrm>
            <a:off x="864037" y="4734758"/>
            <a:ext cx="6150054"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Guru dapat menggunakan gambar yang relevan dengan materi pembelajaran, atau gambar yang unik untuk meningkatkan daya ingat dan pemahaman peserta didik.</a:t>
            </a:r>
            <a:endParaRPr lang="en-US" sz="1900" dirty="0"/>
          </a:p>
        </p:txBody>
      </p:sp>
      <p:pic>
        <p:nvPicPr>
          <p:cNvPr id="5" name="Image 0" descr="preencoded.png"/>
          <p:cNvPicPr>
            <a:picLocks noChangeAspect="1"/>
          </p:cNvPicPr>
          <p:nvPr/>
        </p:nvPicPr>
        <p:blipFill>
          <a:blip r:embed="rId3"/>
          <a:stretch>
            <a:fillRect/>
          </a:stretch>
        </p:blipFill>
        <p:spPr>
          <a:xfrm>
            <a:off x="7623929" y="2592824"/>
            <a:ext cx="6150054" cy="41000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64037" y="1082397"/>
            <a:ext cx="5872163"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Video dan Audio</a:t>
            </a:r>
            <a:endParaRPr lang="en-US" sz="4300" dirty="0"/>
          </a:p>
        </p:txBody>
      </p:sp>
      <p:pic>
        <p:nvPicPr>
          <p:cNvPr id="3" name="Image 0" descr="preencoded.png"/>
          <p:cNvPicPr>
            <a:picLocks noChangeAspect="1"/>
          </p:cNvPicPr>
          <p:nvPr/>
        </p:nvPicPr>
        <p:blipFill>
          <a:blip r:embed="rId3"/>
          <a:stretch>
            <a:fillRect/>
          </a:stretch>
        </p:blipFill>
        <p:spPr>
          <a:xfrm>
            <a:off x="864037" y="2261949"/>
            <a:ext cx="4053840" cy="2505432"/>
          </a:xfrm>
          <a:prstGeom prst="rect">
            <a:avLst/>
          </a:prstGeom>
        </p:spPr>
      </p:pic>
      <p:sp>
        <p:nvSpPr>
          <p:cNvPr id="4" name="Text 1"/>
          <p:cNvSpPr/>
          <p:nvPr/>
        </p:nvSpPr>
        <p:spPr>
          <a:xfrm>
            <a:off x="864037" y="5075992"/>
            <a:ext cx="2743200"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Kuis Interaktif</a:t>
            </a:r>
            <a:endParaRPr lang="en-US" sz="2150" dirty="0"/>
          </a:p>
        </p:txBody>
      </p:sp>
      <p:sp>
        <p:nvSpPr>
          <p:cNvPr id="5" name="Text 2"/>
          <p:cNvSpPr/>
          <p:nvPr/>
        </p:nvSpPr>
        <p:spPr>
          <a:xfrm>
            <a:off x="864037" y="5567005"/>
            <a:ext cx="4053840" cy="1580198"/>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video dan audio dapat menambahkan elemen interaktif dengan menggabungkan pertanyaan dengan video atau audio yang relevan.</a:t>
            </a:r>
            <a:endParaRPr lang="en-US" sz="1900" dirty="0"/>
          </a:p>
        </p:txBody>
      </p:sp>
      <p:pic>
        <p:nvPicPr>
          <p:cNvPr id="6" name="Image 1" descr="preencoded.png"/>
          <p:cNvPicPr>
            <a:picLocks noChangeAspect="1"/>
          </p:cNvPicPr>
          <p:nvPr/>
        </p:nvPicPr>
        <p:blipFill>
          <a:blip r:embed="rId4"/>
          <a:stretch>
            <a:fillRect/>
          </a:stretch>
        </p:blipFill>
        <p:spPr>
          <a:xfrm>
            <a:off x="5288161" y="2261949"/>
            <a:ext cx="4053959" cy="2505432"/>
          </a:xfrm>
          <a:prstGeom prst="rect">
            <a:avLst/>
          </a:prstGeom>
        </p:spPr>
      </p:pic>
      <p:sp>
        <p:nvSpPr>
          <p:cNvPr id="7" name="Text 3"/>
          <p:cNvSpPr/>
          <p:nvPr/>
        </p:nvSpPr>
        <p:spPr>
          <a:xfrm>
            <a:off x="5288161" y="5075992"/>
            <a:ext cx="2950607"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Pembelajaran Menarik</a:t>
            </a:r>
            <a:endParaRPr lang="en-US" sz="2150" dirty="0"/>
          </a:p>
        </p:txBody>
      </p:sp>
      <p:sp>
        <p:nvSpPr>
          <p:cNvPr id="8" name="Text 4"/>
          <p:cNvSpPr/>
          <p:nvPr/>
        </p:nvSpPr>
        <p:spPr>
          <a:xfrm>
            <a:off x="5288161" y="5567005"/>
            <a:ext cx="4053959" cy="1185148"/>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jenis ini dapat membuat pembelajaran lebih menarik dengan menggunakan elemen visual dan audio.</a:t>
            </a:r>
            <a:endParaRPr lang="en-US" sz="1900" dirty="0"/>
          </a:p>
        </p:txBody>
      </p:sp>
      <p:pic>
        <p:nvPicPr>
          <p:cNvPr id="9" name="Image 2" descr="preencoded.png"/>
          <p:cNvPicPr>
            <a:picLocks noChangeAspect="1"/>
          </p:cNvPicPr>
          <p:nvPr/>
        </p:nvPicPr>
        <p:blipFill>
          <a:blip r:embed="rId5"/>
          <a:stretch>
            <a:fillRect/>
          </a:stretch>
        </p:blipFill>
        <p:spPr>
          <a:xfrm>
            <a:off x="9712404" y="2261949"/>
            <a:ext cx="4053840" cy="2505432"/>
          </a:xfrm>
          <a:prstGeom prst="rect">
            <a:avLst/>
          </a:prstGeom>
        </p:spPr>
      </p:pic>
      <p:sp>
        <p:nvSpPr>
          <p:cNvPr id="10" name="Text 5"/>
          <p:cNvSpPr/>
          <p:nvPr/>
        </p:nvSpPr>
        <p:spPr>
          <a:xfrm>
            <a:off x="9712404" y="5075992"/>
            <a:ext cx="2743200"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Kuis Lebih Nyata</a:t>
            </a:r>
            <a:endParaRPr lang="en-US" sz="2150" dirty="0"/>
          </a:p>
        </p:txBody>
      </p:sp>
      <p:sp>
        <p:nvSpPr>
          <p:cNvPr id="11" name="Text 6"/>
          <p:cNvSpPr/>
          <p:nvPr/>
        </p:nvSpPr>
        <p:spPr>
          <a:xfrm>
            <a:off x="9712404" y="5567005"/>
            <a:ext cx="4053840" cy="1580198"/>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jenis ini dapat membantu siswa dalam memahami konsep lebih baik dengan menyertakan video atau audio yang lebih realistis.</a:t>
            </a:r>
            <a:endParaRPr lang="en-US" sz="1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2855357"/>
            <a:ext cx="548640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dengan Timer</a:t>
            </a:r>
            <a:endParaRPr lang="en-US" sz="4300" dirty="0"/>
          </a:p>
        </p:txBody>
      </p:sp>
      <p:sp>
        <p:nvSpPr>
          <p:cNvPr id="4" name="Text 1"/>
          <p:cNvSpPr/>
          <p:nvPr/>
        </p:nvSpPr>
        <p:spPr>
          <a:xfrm>
            <a:off x="864037" y="3911441"/>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dengan timer membantu meningkatkan fokus dan kecepatan dalam menjawab pertanyaan.</a:t>
            </a:r>
            <a:endParaRPr lang="en-US" sz="1900" dirty="0"/>
          </a:p>
        </p:txBody>
      </p:sp>
      <p:sp>
        <p:nvSpPr>
          <p:cNvPr id="5" name="Text 2"/>
          <p:cNvSpPr/>
          <p:nvPr/>
        </p:nvSpPr>
        <p:spPr>
          <a:xfrm>
            <a:off x="864037" y="4979194"/>
            <a:ext cx="7415927" cy="395049"/>
          </a:xfrm>
          <a:prstGeom prst="rect">
            <a:avLst/>
          </a:prstGeom>
          <a:noFill/>
          <a:ln/>
        </p:spPr>
        <p:txBody>
          <a:bodyPr wrap="non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Membuat pembelajaran lebih interaktif dan menantang.</a:t>
            </a:r>
            <a:endParaRPr lang="en-US" sz="1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2314932"/>
            <a:ext cx="7415927" cy="1371600"/>
          </a:xfrm>
          <a:prstGeom prst="rect">
            <a:avLst/>
          </a:prstGeom>
          <a:noFill/>
          <a:ln/>
        </p:spPr>
        <p:txBody>
          <a:bodyPr wrap="squar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dengan Pemberian Skor</a:t>
            </a:r>
            <a:endParaRPr lang="en-US" sz="4300" dirty="0"/>
          </a:p>
        </p:txBody>
      </p:sp>
      <p:sp>
        <p:nvSpPr>
          <p:cNvPr id="4" name="Text 1"/>
          <p:cNvSpPr/>
          <p:nvPr/>
        </p:nvSpPr>
        <p:spPr>
          <a:xfrm>
            <a:off x="6350437" y="4056817"/>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Pemberian skor pada kuis online memungkinkan peserta untuk mengetahui kinerja mereka.</a:t>
            </a:r>
            <a:endParaRPr lang="en-US" sz="1900" dirty="0"/>
          </a:p>
        </p:txBody>
      </p:sp>
      <p:sp>
        <p:nvSpPr>
          <p:cNvPr id="5" name="Text 2"/>
          <p:cNvSpPr/>
          <p:nvPr/>
        </p:nvSpPr>
        <p:spPr>
          <a:xfrm>
            <a:off x="6350437" y="5124569"/>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Skor dapat digunakan untuk memberikan motivasi, mengukur kemajuan, dan mengidentifikasi area yang perlu ditingkatkan.</a:t>
            </a:r>
            <a:endParaRPr lang="en-US" sz="1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64037" y="1259086"/>
            <a:ext cx="8939093"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dengan Feedback Langsung</a:t>
            </a:r>
            <a:endParaRPr lang="en-US" sz="4300" dirty="0"/>
          </a:p>
        </p:txBody>
      </p:sp>
      <p:sp>
        <p:nvSpPr>
          <p:cNvPr id="3" name="Text 1"/>
          <p:cNvSpPr/>
          <p:nvPr/>
        </p:nvSpPr>
        <p:spPr>
          <a:xfrm>
            <a:off x="864037" y="2537341"/>
            <a:ext cx="6150054" cy="158019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dengan feedback langsung memungkinkan peserta untuk mendapatkan umpan balik segera setelah mereka menyelesaikan kuis. Umpan balik dapat berupa jawaban yang benar, penjelasan yang lebih detail, atau skor yang diperoleh.</a:t>
            </a:r>
            <a:endParaRPr lang="en-US" sz="1900" dirty="0"/>
          </a:p>
        </p:txBody>
      </p:sp>
      <p:sp>
        <p:nvSpPr>
          <p:cNvPr id="4" name="Text 2"/>
          <p:cNvSpPr/>
          <p:nvPr/>
        </p:nvSpPr>
        <p:spPr>
          <a:xfrm>
            <a:off x="864037" y="4339709"/>
            <a:ext cx="6150054" cy="158019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Feedback langsung meningkatkan motivasi peserta dan membantu mereka belajar dari kesalahan. Peserta dapat segera memahami konsep yang belum dipahami dengan baik.</a:t>
            </a:r>
            <a:endParaRPr lang="en-US" sz="1900" dirty="0"/>
          </a:p>
        </p:txBody>
      </p:sp>
      <p:pic>
        <p:nvPicPr>
          <p:cNvPr id="5" name="Image 0" descr="preencoded.png"/>
          <p:cNvPicPr>
            <a:picLocks noChangeAspect="1"/>
          </p:cNvPicPr>
          <p:nvPr/>
        </p:nvPicPr>
        <p:blipFill>
          <a:blip r:embed="rId3"/>
          <a:stretch>
            <a:fillRect/>
          </a:stretch>
        </p:blipFill>
        <p:spPr>
          <a:xfrm>
            <a:off x="7623929" y="2592824"/>
            <a:ext cx="6150054" cy="41000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86633" y="540782"/>
            <a:ext cx="4912043" cy="544949"/>
          </a:xfrm>
          <a:prstGeom prst="rect">
            <a:avLst/>
          </a:prstGeom>
          <a:noFill/>
          <a:ln/>
        </p:spPr>
        <p:txBody>
          <a:bodyPr wrap="none" lIns="0" tIns="0" rIns="0" bIns="0" rtlCol="0" anchor="t"/>
          <a:lstStyle/>
          <a:p>
            <a:pPr marL="0" indent="0">
              <a:lnSpc>
                <a:spcPts val="4250"/>
              </a:lnSpc>
              <a:buNone/>
            </a:pPr>
            <a:r>
              <a:rPr lang="en-US" sz="3400" dirty="0">
                <a:solidFill>
                  <a:srgbClr val="C6BFEE"/>
                </a:solidFill>
                <a:latin typeface="Prompt Medium" pitchFamily="34" charset="0"/>
                <a:ea typeface="Prompt Medium" pitchFamily="34" charset="-122"/>
                <a:cs typeface="Prompt Medium" pitchFamily="34" charset="-120"/>
              </a:rPr>
              <a:t>Pembuatan Kuis Online</a:t>
            </a:r>
            <a:endParaRPr lang="en-US" sz="3400" dirty="0"/>
          </a:p>
        </p:txBody>
      </p:sp>
      <p:sp>
        <p:nvSpPr>
          <p:cNvPr id="3" name="Text 1"/>
          <p:cNvSpPr/>
          <p:nvPr/>
        </p:nvSpPr>
        <p:spPr>
          <a:xfrm>
            <a:off x="686633" y="1478042"/>
            <a:ext cx="13257133" cy="313849"/>
          </a:xfrm>
          <a:prstGeom prst="rect">
            <a:avLst/>
          </a:prstGeom>
          <a:noFill/>
          <a:ln/>
        </p:spPr>
        <p:txBody>
          <a:bodyPr wrap="none" lIns="0" tIns="0" rIns="0" bIns="0" rtlCol="0" anchor="t"/>
          <a:lstStyle/>
          <a:p>
            <a:pPr marL="0" indent="0">
              <a:lnSpc>
                <a:spcPts val="2450"/>
              </a:lnSpc>
              <a:buNone/>
            </a:pPr>
            <a:r>
              <a:rPr lang="en-US" sz="1500" dirty="0">
                <a:solidFill>
                  <a:srgbClr val="DAD8E9"/>
                </a:solidFill>
                <a:latin typeface="Mukta Light" pitchFamily="34" charset="0"/>
                <a:ea typeface="Mukta Light" pitchFamily="34" charset="-122"/>
                <a:cs typeface="Mukta Light" pitchFamily="34" charset="-120"/>
              </a:rPr>
              <a:t>Membuat kuis online dapat dilakukan dengan mudah melalui berbagai platform dan alat yang tersedia.</a:t>
            </a:r>
            <a:endParaRPr lang="en-US" sz="1500" dirty="0"/>
          </a:p>
        </p:txBody>
      </p:sp>
      <p:pic>
        <p:nvPicPr>
          <p:cNvPr id="4" name="Image 0" descr="preencoded.png"/>
          <p:cNvPicPr>
            <a:picLocks noChangeAspect="1"/>
          </p:cNvPicPr>
          <p:nvPr/>
        </p:nvPicPr>
        <p:blipFill>
          <a:blip r:embed="rId3"/>
          <a:stretch>
            <a:fillRect/>
          </a:stretch>
        </p:blipFill>
        <p:spPr>
          <a:xfrm>
            <a:off x="3344585" y="2012513"/>
            <a:ext cx="1312426" cy="1096089"/>
          </a:xfrm>
          <a:prstGeom prst="rect">
            <a:avLst/>
          </a:prstGeom>
        </p:spPr>
      </p:pic>
      <p:sp>
        <p:nvSpPr>
          <p:cNvPr id="5" name="Text 2"/>
          <p:cNvSpPr/>
          <p:nvPr/>
        </p:nvSpPr>
        <p:spPr>
          <a:xfrm>
            <a:off x="3954899" y="2499360"/>
            <a:ext cx="91797" cy="392430"/>
          </a:xfrm>
          <a:prstGeom prst="rect">
            <a:avLst/>
          </a:prstGeom>
          <a:noFill/>
          <a:ln/>
        </p:spPr>
        <p:txBody>
          <a:bodyPr wrap="none" lIns="0" tIns="0" rIns="0" bIns="0" rtlCol="0" anchor="t"/>
          <a:lstStyle/>
          <a:p>
            <a:pPr marL="0" indent="0" algn="ctr">
              <a:lnSpc>
                <a:spcPts val="3050"/>
              </a:lnSpc>
              <a:buNone/>
            </a:pPr>
            <a:r>
              <a:rPr lang="en-US" sz="1900" dirty="0">
                <a:solidFill>
                  <a:srgbClr val="DAD8E9"/>
                </a:solidFill>
                <a:latin typeface="Prompt Medium" pitchFamily="34" charset="0"/>
                <a:ea typeface="Prompt Medium" pitchFamily="34" charset="-122"/>
                <a:cs typeface="Prompt Medium" pitchFamily="34" charset="-120"/>
              </a:rPr>
              <a:t>1</a:t>
            </a:r>
            <a:endParaRPr lang="en-US" sz="1900" dirty="0"/>
          </a:p>
        </p:txBody>
      </p:sp>
      <p:sp>
        <p:nvSpPr>
          <p:cNvPr id="6" name="Text 3"/>
          <p:cNvSpPr/>
          <p:nvPr/>
        </p:nvSpPr>
        <p:spPr>
          <a:xfrm>
            <a:off x="4853107" y="2208609"/>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DAD8E9"/>
                </a:solidFill>
                <a:latin typeface="Prompt Medium" pitchFamily="34" charset="0"/>
                <a:ea typeface="Prompt Medium" pitchFamily="34" charset="-122"/>
                <a:cs typeface="Prompt Medium" pitchFamily="34" charset="-120"/>
              </a:rPr>
              <a:t>Pilih Platform</a:t>
            </a:r>
            <a:endParaRPr lang="en-US" sz="1700" dirty="0"/>
          </a:p>
        </p:txBody>
      </p:sp>
      <p:sp>
        <p:nvSpPr>
          <p:cNvPr id="7" name="Text 4"/>
          <p:cNvSpPr/>
          <p:nvPr/>
        </p:nvSpPr>
        <p:spPr>
          <a:xfrm>
            <a:off x="4853107" y="2598658"/>
            <a:ext cx="3629263" cy="313849"/>
          </a:xfrm>
          <a:prstGeom prst="rect">
            <a:avLst/>
          </a:prstGeom>
          <a:noFill/>
          <a:ln/>
        </p:spPr>
        <p:txBody>
          <a:bodyPr wrap="none" lIns="0" tIns="0" rIns="0" bIns="0" rtlCol="0" anchor="t"/>
          <a:lstStyle/>
          <a:p>
            <a:pPr marL="0" indent="0" algn="l">
              <a:lnSpc>
                <a:spcPts val="2450"/>
              </a:lnSpc>
              <a:buNone/>
            </a:pPr>
            <a:r>
              <a:rPr lang="en-US" sz="1500" dirty="0">
                <a:solidFill>
                  <a:srgbClr val="DAD8E9"/>
                </a:solidFill>
                <a:latin typeface="Mukta Light" pitchFamily="34" charset="0"/>
                <a:ea typeface="Mukta Light" pitchFamily="34" charset="-122"/>
                <a:cs typeface="Mukta Light" pitchFamily="34" charset="-120"/>
              </a:rPr>
              <a:t>Pilih platform yang sesuai dengan kebutuhan.</a:t>
            </a:r>
            <a:endParaRPr lang="en-US" sz="1500" dirty="0"/>
          </a:p>
        </p:txBody>
      </p:sp>
      <p:sp>
        <p:nvSpPr>
          <p:cNvPr id="8" name="Shape 5"/>
          <p:cNvSpPr/>
          <p:nvPr/>
        </p:nvSpPr>
        <p:spPr>
          <a:xfrm>
            <a:off x="4705945" y="3123486"/>
            <a:ext cx="9188887" cy="11430"/>
          </a:xfrm>
          <a:prstGeom prst="roundRect">
            <a:avLst>
              <a:gd name="adj" fmla="val 720954"/>
            </a:avLst>
          </a:prstGeom>
          <a:solidFill>
            <a:srgbClr val="6D4562"/>
          </a:solidFill>
          <a:ln/>
        </p:spPr>
      </p:sp>
      <p:pic>
        <p:nvPicPr>
          <p:cNvPr id="9" name="Image 1" descr="preencoded.png"/>
          <p:cNvPicPr>
            <a:picLocks noChangeAspect="1"/>
          </p:cNvPicPr>
          <p:nvPr/>
        </p:nvPicPr>
        <p:blipFill>
          <a:blip r:embed="rId4"/>
          <a:stretch>
            <a:fillRect/>
          </a:stretch>
        </p:blipFill>
        <p:spPr>
          <a:xfrm>
            <a:off x="2688431" y="3157538"/>
            <a:ext cx="2624852" cy="1096089"/>
          </a:xfrm>
          <a:prstGeom prst="rect">
            <a:avLst/>
          </a:prstGeom>
        </p:spPr>
      </p:pic>
      <p:sp>
        <p:nvSpPr>
          <p:cNvPr id="10" name="Text 6"/>
          <p:cNvSpPr/>
          <p:nvPr/>
        </p:nvSpPr>
        <p:spPr>
          <a:xfrm>
            <a:off x="3929063" y="3509367"/>
            <a:ext cx="143470" cy="392430"/>
          </a:xfrm>
          <a:prstGeom prst="rect">
            <a:avLst/>
          </a:prstGeom>
          <a:noFill/>
          <a:ln/>
        </p:spPr>
        <p:txBody>
          <a:bodyPr wrap="none" lIns="0" tIns="0" rIns="0" bIns="0" rtlCol="0" anchor="t"/>
          <a:lstStyle/>
          <a:p>
            <a:pPr marL="0" indent="0" algn="ctr">
              <a:lnSpc>
                <a:spcPts val="3050"/>
              </a:lnSpc>
              <a:buNone/>
            </a:pPr>
            <a:r>
              <a:rPr lang="en-US" sz="1900" dirty="0">
                <a:solidFill>
                  <a:srgbClr val="DAD8E9"/>
                </a:solidFill>
                <a:latin typeface="Prompt Medium" pitchFamily="34" charset="0"/>
                <a:ea typeface="Prompt Medium" pitchFamily="34" charset="-122"/>
                <a:cs typeface="Prompt Medium" pitchFamily="34" charset="-120"/>
              </a:rPr>
              <a:t>2</a:t>
            </a:r>
            <a:endParaRPr lang="en-US" sz="1900" dirty="0"/>
          </a:p>
        </p:txBody>
      </p:sp>
      <p:sp>
        <p:nvSpPr>
          <p:cNvPr id="11" name="Text 7"/>
          <p:cNvSpPr/>
          <p:nvPr/>
        </p:nvSpPr>
        <p:spPr>
          <a:xfrm>
            <a:off x="5509379" y="3353633"/>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DAD8E9"/>
                </a:solidFill>
                <a:latin typeface="Prompt Medium" pitchFamily="34" charset="0"/>
                <a:ea typeface="Prompt Medium" pitchFamily="34" charset="-122"/>
                <a:cs typeface="Prompt Medium" pitchFamily="34" charset="-120"/>
              </a:rPr>
              <a:t>Buat Pertanyaan</a:t>
            </a:r>
            <a:endParaRPr lang="en-US" sz="1700" dirty="0"/>
          </a:p>
        </p:txBody>
      </p:sp>
      <p:sp>
        <p:nvSpPr>
          <p:cNvPr id="12" name="Text 8"/>
          <p:cNvSpPr/>
          <p:nvPr/>
        </p:nvSpPr>
        <p:spPr>
          <a:xfrm>
            <a:off x="5509379" y="3743682"/>
            <a:ext cx="3905726" cy="313849"/>
          </a:xfrm>
          <a:prstGeom prst="rect">
            <a:avLst/>
          </a:prstGeom>
          <a:noFill/>
          <a:ln/>
        </p:spPr>
        <p:txBody>
          <a:bodyPr wrap="none" lIns="0" tIns="0" rIns="0" bIns="0" rtlCol="0" anchor="t"/>
          <a:lstStyle/>
          <a:p>
            <a:pPr marL="0" indent="0" algn="l">
              <a:lnSpc>
                <a:spcPts val="2450"/>
              </a:lnSpc>
              <a:buNone/>
            </a:pPr>
            <a:r>
              <a:rPr lang="en-US" sz="1500" dirty="0">
                <a:solidFill>
                  <a:srgbClr val="DAD8E9"/>
                </a:solidFill>
                <a:latin typeface="Mukta Light" pitchFamily="34" charset="0"/>
                <a:ea typeface="Mukta Light" pitchFamily="34" charset="-122"/>
                <a:cs typeface="Mukta Light" pitchFamily="34" charset="-120"/>
              </a:rPr>
              <a:t>Tulis pertanyaan yang jelas dan mudah dipahami.</a:t>
            </a:r>
            <a:endParaRPr lang="en-US" sz="1500" dirty="0"/>
          </a:p>
        </p:txBody>
      </p:sp>
      <p:sp>
        <p:nvSpPr>
          <p:cNvPr id="13" name="Shape 9"/>
          <p:cNvSpPr/>
          <p:nvPr/>
        </p:nvSpPr>
        <p:spPr>
          <a:xfrm>
            <a:off x="5362218" y="4268510"/>
            <a:ext cx="8532614" cy="11430"/>
          </a:xfrm>
          <a:prstGeom prst="roundRect">
            <a:avLst>
              <a:gd name="adj" fmla="val 720954"/>
            </a:avLst>
          </a:prstGeom>
          <a:solidFill>
            <a:srgbClr val="6D4562"/>
          </a:solidFill>
          <a:ln/>
        </p:spPr>
      </p:sp>
      <p:pic>
        <p:nvPicPr>
          <p:cNvPr id="14" name="Image 2" descr="preencoded.png"/>
          <p:cNvPicPr>
            <a:picLocks noChangeAspect="1"/>
          </p:cNvPicPr>
          <p:nvPr/>
        </p:nvPicPr>
        <p:blipFill>
          <a:blip r:embed="rId5"/>
          <a:stretch>
            <a:fillRect/>
          </a:stretch>
        </p:blipFill>
        <p:spPr>
          <a:xfrm>
            <a:off x="2032159" y="4302562"/>
            <a:ext cx="3937278" cy="1096089"/>
          </a:xfrm>
          <a:prstGeom prst="rect">
            <a:avLst/>
          </a:prstGeom>
        </p:spPr>
      </p:pic>
      <p:sp>
        <p:nvSpPr>
          <p:cNvPr id="15" name="Text 10"/>
          <p:cNvSpPr/>
          <p:nvPr/>
        </p:nvSpPr>
        <p:spPr>
          <a:xfrm>
            <a:off x="3929539" y="4654391"/>
            <a:ext cx="142280" cy="392430"/>
          </a:xfrm>
          <a:prstGeom prst="rect">
            <a:avLst/>
          </a:prstGeom>
          <a:noFill/>
          <a:ln/>
        </p:spPr>
        <p:txBody>
          <a:bodyPr wrap="none" lIns="0" tIns="0" rIns="0" bIns="0" rtlCol="0" anchor="t"/>
          <a:lstStyle/>
          <a:p>
            <a:pPr marL="0" indent="0" algn="ctr">
              <a:lnSpc>
                <a:spcPts val="3050"/>
              </a:lnSpc>
              <a:buNone/>
            </a:pPr>
            <a:r>
              <a:rPr lang="en-US" sz="1900" dirty="0">
                <a:solidFill>
                  <a:srgbClr val="DAD8E9"/>
                </a:solidFill>
                <a:latin typeface="Prompt Medium" pitchFamily="34" charset="0"/>
                <a:ea typeface="Prompt Medium" pitchFamily="34" charset="-122"/>
                <a:cs typeface="Prompt Medium" pitchFamily="34" charset="-120"/>
              </a:rPr>
              <a:t>3</a:t>
            </a:r>
            <a:endParaRPr lang="en-US" sz="1900" dirty="0"/>
          </a:p>
        </p:txBody>
      </p:sp>
      <p:sp>
        <p:nvSpPr>
          <p:cNvPr id="16" name="Text 11"/>
          <p:cNvSpPr/>
          <p:nvPr/>
        </p:nvSpPr>
        <p:spPr>
          <a:xfrm>
            <a:off x="6165533" y="4498658"/>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DAD8E9"/>
                </a:solidFill>
                <a:latin typeface="Prompt Medium" pitchFamily="34" charset="0"/>
                <a:ea typeface="Prompt Medium" pitchFamily="34" charset="-122"/>
                <a:cs typeface="Prompt Medium" pitchFamily="34" charset="-120"/>
              </a:rPr>
              <a:t>Tentukan Jenis Kuis</a:t>
            </a:r>
            <a:endParaRPr lang="en-US" sz="1700" dirty="0"/>
          </a:p>
        </p:txBody>
      </p:sp>
      <p:sp>
        <p:nvSpPr>
          <p:cNvPr id="17" name="Text 12"/>
          <p:cNvSpPr/>
          <p:nvPr/>
        </p:nvSpPr>
        <p:spPr>
          <a:xfrm>
            <a:off x="6165533" y="4888706"/>
            <a:ext cx="3325058" cy="313849"/>
          </a:xfrm>
          <a:prstGeom prst="rect">
            <a:avLst/>
          </a:prstGeom>
          <a:noFill/>
          <a:ln/>
        </p:spPr>
        <p:txBody>
          <a:bodyPr wrap="none" lIns="0" tIns="0" rIns="0" bIns="0" rtlCol="0" anchor="t"/>
          <a:lstStyle/>
          <a:p>
            <a:pPr marL="0" indent="0" algn="l">
              <a:lnSpc>
                <a:spcPts val="2450"/>
              </a:lnSpc>
              <a:buNone/>
            </a:pPr>
            <a:r>
              <a:rPr lang="en-US" sz="1500" dirty="0">
                <a:solidFill>
                  <a:srgbClr val="DAD8E9"/>
                </a:solidFill>
                <a:latin typeface="Mukta Light" pitchFamily="34" charset="0"/>
                <a:ea typeface="Mukta Light" pitchFamily="34" charset="-122"/>
                <a:cs typeface="Mukta Light" pitchFamily="34" charset="-120"/>
              </a:rPr>
              <a:t>Pilih jenis kuis yang sesuai dengan materi.</a:t>
            </a:r>
            <a:endParaRPr lang="en-US" sz="1500" dirty="0"/>
          </a:p>
        </p:txBody>
      </p:sp>
      <p:sp>
        <p:nvSpPr>
          <p:cNvPr id="18" name="Shape 13"/>
          <p:cNvSpPr/>
          <p:nvPr/>
        </p:nvSpPr>
        <p:spPr>
          <a:xfrm>
            <a:off x="6018371" y="5413534"/>
            <a:ext cx="7876461" cy="11430"/>
          </a:xfrm>
          <a:prstGeom prst="roundRect">
            <a:avLst>
              <a:gd name="adj" fmla="val 720954"/>
            </a:avLst>
          </a:prstGeom>
          <a:solidFill>
            <a:srgbClr val="6D4562"/>
          </a:solidFill>
          <a:ln/>
        </p:spPr>
      </p:sp>
      <p:pic>
        <p:nvPicPr>
          <p:cNvPr id="19" name="Image 3" descr="preencoded.png"/>
          <p:cNvPicPr>
            <a:picLocks noChangeAspect="1"/>
          </p:cNvPicPr>
          <p:nvPr/>
        </p:nvPicPr>
        <p:blipFill>
          <a:blip r:embed="rId6"/>
          <a:stretch>
            <a:fillRect/>
          </a:stretch>
        </p:blipFill>
        <p:spPr>
          <a:xfrm>
            <a:off x="1375886" y="5447586"/>
            <a:ext cx="5249823" cy="1096089"/>
          </a:xfrm>
          <a:prstGeom prst="rect">
            <a:avLst/>
          </a:prstGeom>
        </p:spPr>
      </p:pic>
      <p:sp>
        <p:nvSpPr>
          <p:cNvPr id="20" name="Text 14"/>
          <p:cNvSpPr/>
          <p:nvPr/>
        </p:nvSpPr>
        <p:spPr>
          <a:xfrm>
            <a:off x="3926086" y="5799415"/>
            <a:ext cx="149304" cy="392430"/>
          </a:xfrm>
          <a:prstGeom prst="rect">
            <a:avLst/>
          </a:prstGeom>
          <a:noFill/>
          <a:ln/>
        </p:spPr>
        <p:txBody>
          <a:bodyPr wrap="none" lIns="0" tIns="0" rIns="0" bIns="0" rtlCol="0" anchor="t"/>
          <a:lstStyle/>
          <a:p>
            <a:pPr marL="0" indent="0" algn="ctr">
              <a:lnSpc>
                <a:spcPts val="3050"/>
              </a:lnSpc>
              <a:buNone/>
            </a:pPr>
            <a:r>
              <a:rPr lang="en-US" sz="1900" dirty="0">
                <a:solidFill>
                  <a:srgbClr val="DAD8E9"/>
                </a:solidFill>
                <a:latin typeface="Prompt Medium" pitchFamily="34" charset="0"/>
                <a:ea typeface="Prompt Medium" pitchFamily="34" charset="-122"/>
                <a:cs typeface="Prompt Medium" pitchFamily="34" charset="-120"/>
              </a:rPr>
              <a:t>4</a:t>
            </a:r>
            <a:endParaRPr lang="en-US" sz="1900" dirty="0"/>
          </a:p>
        </p:txBody>
      </p:sp>
      <p:sp>
        <p:nvSpPr>
          <p:cNvPr id="21" name="Text 15"/>
          <p:cNvSpPr/>
          <p:nvPr/>
        </p:nvSpPr>
        <p:spPr>
          <a:xfrm>
            <a:off x="6821805" y="5643682"/>
            <a:ext cx="2726055" cy="272415"/>
          </a:xfrm>
          <a:prstGeom prst="rect">
            <a:avLst/>
          </a:prstGeom>
          <a:noFill/>
          <a:ln/>
        </p:spPr>
        <p:txBody>
          <a:bodyPr wrap="none" lIns="0" tIns="0" rIns="0" bIns="0" rtlCol="0" anchor="t"/>
          <a:lstStyle/>
          <a:p>
            <a:pPr marL="0" indent="0" algn="l">
              <a:lnSpc>
                <a:spcPts val="2100"/>
              </a:lnSpc>
              <a:buNone/>
            </a:pPr>
            <a:r>
              <a:rPr lang="en-US" sz="1700" dirty="0">
                <a:solidFill>
                  <a:srgbClr val="DAD8E9"/>
                </a:solidFill>
                <a:latin typeface="Prompt Medium" pitchFamily="34" charset="0"/>
                <a:ea typeface="Prompt Medium" pitchFamily="34" charset="-122"/>
                <a:cs typeface="Prompt Medium" pitchFamily="34" charset="-120"/>
              </a:rPr>
              <a:t>Tambahkan Opsi Jawaban</a:t>
            </a:r>
            <a:endParaRPr lang="en-US" sz="1700" dirty="0"/>
          </a:p>
        </p:txBody>
      </p:sp>
      <p:sp>
        <p:nvSpPr>
          <p:cNvPr id="22" name="Text 16"/>
          <p:cNvSpPr/>
          <p:nvPr/>
        </p:nvSpPr>
        <p:spPr>
          <a:xfrm>
            <a:off x="6821805" y="6033730"/>
            <a:ext cx="4064318" cy="313849"/>
          </a:xfrm>
          <a:prstGeom prst="rect">
            <a:avLst/>
          </a:prstGeom>
          <a:noFill/>
          <a:ln/>
        </p:spPr>
        <p:txBody>
          <a:bodyPr wrap="none" lIns="0" tIns="0" rIns="0" bIns="0" rtlCol="0" anchor="t"/>
          <a:lstStyle/>
          <a:p>
            <a:pPr marL="0" indent="0" algn="l">
              <a:lnSpc>
                <a:spcPts val="2450"/>
              </a:lnSpc>
              <a:buNone/>
            </a:pPr>
            <a:r>
              <a:rPr lang="en-US" sz="1500" dirty="0">
                <a:solidFill>
                  <a:srgbClr val="DAD8E9"/>
                </a:solidFill>
                <a:latin typeface="Mukta Light" pitchFamily="34" charset="0"/>
                <a:ea typeface="Mukta Light" pitchFamily="34" charset="-122"/>
                <a:cs typeface="Mukta Light" pitchFamily="34" charset="-120"/>
              </a:rPr>
              <a:t>Berikan pilihan jawaban yang beragam dan relevan.</a:t>
            </a:r>
            <a:endParaRPr lang="en-US" sz="1500" dirty="0"/>
          </a:p>
        </p:txBody>
      </p:sp>
      <p:sp>
        <p:nvSpPr>
          <p:cNvPr id="23" name="Shape 17"/>
          <p:cNvSpPr/>
          <p:nvPr/>
        </p:nvSpPr>
        <p:spPr>
          <a:xfrm>
            <a:off x="6674644" y="6558558"/>
            <a:ext cx="7220188" cy="11430"/>
          </a:xfrm>
          <a:prstGeom prst="roundRect">
            <a:avLst>
              <a:gd name="adj" fmla="val 720954"/>
            </a:avLst>
          </a:prstGeom>
          <a:solidFill>
            <a:srgbClr val="6D4562"/>
          </a:solidFill>
          <a:ln/>
        </p:spPr>
      </p:sp>
      <p:pic>
        <p:nvPicPr>
          <p:cNvPr id="24" name="Image 4" descr="preencoded.png"/>
          <p:cNvPicPr>
            <a:picLocks noChangeAspect="1"/>
          </p:cNvPicPr>
          <p:nvPr/>
        </p:nvPicPr>
        <p:blipFill>
          <a:blip r:embed="rId7"/>
          <a:stretch>
            <a:fillRect/>
          </a:stretch>
        </p:blipFill>
        <p:spPr>
          <a:xfrm>
            <a:off x="719733" y="6592610"/>
            <a:ext cx="6562249" cy="1096089"/>
          </a:xfrm>
          <a:prstGeom prst="rect">
            <a:avLst/>
          </a:prstGeom>
        </p:spPr>
      </p:pic>
      <p:sp>
        <p:nvSpPr>
          <p:cNvPr id="25" name="Text 18"/>
          <p:cNvSpPr/>
          <p:nvPr/>
        </p:nvSpPr>
        <p:spPr>
          <a:xfrm>
            <a:off x="3930015" y="6944439"/>
            <a:ext cx="141565" cy="392430"/>
          </a:xfrm>
          <a:prstGeom prst="rect">
            <a:avLst/>
          </a:prstGeom>
          <a:noFill/>
          <a:ln/>
        </p:spPr>
        <p:txBody>
          <a:bodyPr wrap="none" lIns="0" tIns="0" rIns="0" bIns="0" rtlCol="0" anchor="t"/>
          <a:lstStyle/>
          <a:p>
            <a:pPr marL="0" indent="0" algn="ctr">
              <a:lnSpc>
                <a:spcPts val="3050"/>
              </a:lnSpc>
              <a:buNone/>
            </a:pPr>
            <a:r>
              <a:rPr lang="en-US" sz="1900" dirty="0">
                <a:solidFill>
                  <a:srgbClr val="DAD8E9"/>
                </a:solidFill>
                <a:latin typeface="Prompt Medium" pitchFamily="34" charset="0"/>
                <a:ea typeface="Prompt Medium" pitchFamily="34" charset="-122"/>
                <a:cs typeface="Prompt Medium" pitchFamily="34" charset="-120"/>
              </a:rPr>
              <a:t>5</a:t>
            </a:r>
            <a:endParaRPr lang="en-US" sz="1900" dirty="0"/>
          </a:p>
        </p:txBody>
      </p:sp>
      <p:sp>
        <p:nvSpPr>
          <p:cNvPr id="26" name="Text 19"/>
          <p:cNvSpPr/>
          <p:nvPr/>
        </p:nvSpPr>
        <p:spPr>
          <a:xfrm>
            <a:off x="7478078" y="6788706"/>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DAD8E9"/>
                </a:solidFill>
                <a:latin typeface="Prompt Medium" pitchFamily="34" charset="0"/>
                <a:ea typeface="Prompt Medium" pitchFamily="34" charset="-122"/>
                <a:cs typeface="Prompt Medium" pitchFamily="34" charset="-120"/>
              </a:rPr>
              <a:t>Publikasikan Kuis</a:t>
            </a:r>
            <a:endParaRPr lang="en-US" sz="1700" dirty="0"/>
          </a:p>
        </p:txBody>
      </p:sp>
      <p:sp>
        <p:nvSpPr>
          <p:cNvPr id="27" name="Text 20"/>
          <p:cNvSpPr/>
          <p:nvPr/>
        </p:nvSpPr>
        <p:spPr>
          <a:xfrm>
            <a:off x="7478078" y="7178754"/>
            <a:ext cx="2612708" cy="313849"/>
          </a:xfrm>
          <a:prstGeom prst="rect">
            <a:avLst/>
          </a:prstGeom>
          <a:noFill/>
          <a:ln/>
        </p:spPr>
        <p:txBody>
          <a:bodyPr wrap="none" lIns="0" tIns="0" rIns="0" bIns="0" rtlCol="0" anchor="t"/>
          <a:lstStyle/>
          <a:p>
            <a:pPr marL="0" indent="0" algn="l">
              <a:lnSpc>
                <a:spcPts val="2450"/>
              </a:lnSpc>
              <a:buNone/>
            </a:pPr>
            <a:r>
              <a:rPr lang="en-US" sz="1500" dirty="0">
                <a:solidFill>
                  <a:srgbClr val="DAD8E9"/>
                </a:solidFill>
                <a:latin typeface="Mukta Light" pitchFamily="34" charset="0"/>
                <a:ea typeface="Mukta Light" pitchFamily="34" charset="-122"/>
                <a:cs typeface="Mukta Light" pitchFamily="34" charset="-120"/>
              </a:rPr>
              <a:t>Bagikan link kuis kepada peserta.</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010733"/>
          </a:xfrm>
          <a:prstGeom prst="rect">
            <a:avLst/>
          </a:prstGeom>
        </p:spPr>
      </p:pic>
      <p:sp>
        <p:nvSpPr>
          <p:cNvPr id="3" name="Text 0"/>
          <p:cNvSpPr/>
          <p:nvPr/>
        </p:nvSpPr>
        <p:spPr>
          <a:xfrm>
            <a:off x="842963" y="3673435"/>
            <a:ext cx="7713107" cy="669131"/>
          </a:xfrm>
          <a:prstGeom prst="rect">
            <a:avLst/>
          </a:prstGeom>
          <a:noFill/>
          <a:ln/>
        </p:spPr>
        <p:txBody>
          <a:bodyPr wrap="none" lIns="0" tIns="0" rIns="0" bIns="0" rtlCol="0" anchor="t"/>
          <a:lstStyle/>
          <a:p>
            <a:pPr marL="0" indent="0">
              <a:lnSpc>
                <a:spcPts val="5250"/>
              </a:lnSpc>
              <a:buNone/>
            </a:pPr>
            <a:r>
              <a:rPr lang="en-US" sz="4200" dirty="0">
                <a:solidFill>
                  <a:srgbClr val="C6BFEE"/>
                </a:solidFill>
                <a:latin typeface="Prompt Medium" pitchFamily="34" charset="0"/>
                <a:ea typeface="Prompt Medium" pitchFamily="34" charset="-122"/>
                <a:cs typeface="Prompt Medium" pitchFamily="34" charset="-120"/>
              </a:rPr>
              <a:t>Alat dan Platform Kuis Online</a:t>
            </a:r>
            <a:endParaRPr lang="en-US" sz="4200" dirty="0"/>
          </a:p>
        </p:txBody>
      </p:sp>
      <p:pic>
        <p:nvPicPr>
          <p:cNvPr id="4" name="Image 1" descr="preencoded.png"/>
          <p:cNvPicPr>
            <a:picLocks noChangeAspect="1"/>
          </p:cNvPicPr>
          <p:nvPr/>
        </p:nvPicPr>
        <p:blipFill>
          <a:blip r:embed="rId4"/>
          <a:stretch>
            <a:fillRect/>
          </a:stretch>
        </p:blipFill>
        <p:spPr>
          <a:xfrm>
            <a:off x="842963" y="4703802"/>
            <a:ext cx="602099" cy="602099"/>
          </a:xfrm>
          <a:prstGeom prst="rect">
            <a:avLst/>
          </a:prstGeom>
        </p:spPr>
      </p:pic>
      <p:sp>
        <p:nvSpPr>
          <p:cNvPr id="5" name="Text 1"/>
          <p:cNvSpPr/>
          <p:nvPr/>
        </p:nvSpPr>
        <p:spPr>
          <a:xfrm>
            <a:off x="842963" y="5546765"/>
            <a:ext cx="2676287" cy="334566"/>
          </a:xfrm>
          <a:prstGeom prst="rect">
            <a:avLst/>
          </a:prstGeom>
          <a:noFill/>
          <a:ln/>
        </p:spPr>
        <p:txBody>
          <a:bodyPr wrap="none" lIns="0" tIns="0" rIns="0" bIns="0" rtlCol="0" anchor="t"/>
          <a:lstStyle/>
          <a:p>
            <a:pPr marL="0" indent="0" algn="l">
              <a:lnSpc>
                <a:spcPts val="2600"/>
              </a:lnSpc>
              <a:buNone/>
            </a:pPr>
            <a:r>
              <a:rPr lang="en-US" sz="2100" dirty="0">
                <a:solidFill>
                  <a:srgbClr val="DAD8E9"/>
                </a:solidFill>
                <a:latin typeface="Prompt Medium" pitchFamily="34" charset="0"/>
                <a:ea typeface="Prompt Medium" pitchFamily="34" charset="-122"/>
                <a:cs typeface="Prompt Medium" pitchFamily="34" charset="-120"/>
              </a:rPr>
              <a:t>Aplikasi Mobile</a:t>
            </a:r>
            <a:endParaRPr lang="en-US" sz="2100" dirty="0"/>
          </a:p>
        </p:txBody>
      </p:sp>
      <p:sp>
        <p:nvSpPr>
          <p:cNvPr id="6" name="Text 2"/>
          <p:cNvSpPr/>
          <p:nvPr/>
        </p:nvSpPr>
        <p:spPr>
          <a:xfrm>
            <a:off x="842963" y="6025753"/>
            <a:ext cx="4073962" cy="1155859"/>
          </a:xfrm>
          <a:prstGeom prst="rect">
            <a:avLst/>
          </a:prstGeom>
          <a:noFill/>
          <a:ln/>
        </p:spPr>
        <p:txBody>
          <a:bodyPr wrap="square" lIns="0" tIns="0" rIns="0" bIns="0" rtlCol="0" anchor="t"/>
          <a:lstStyle/>
          <a:p>
            <a:pPr marL="0" indent="0" algn="l">
              <a:lnSpc>
                <a:spcPts val="3000"/>
              </a:lnSpc>
              <a:buNone/>
            </a:pPr>
            <a:r>
              <a:rPr lang="en-US" sz="1850" dirty="0">
                <a:solidFill>
                  <a:srgbClr val="DAD8E9"/>
                </a:solidFill>
                <a:latin typeface="Mukta Light" pitchFamily="34" charset="0"/>
                <a:ea typeface="Mukta Light" pitchFamily="34" charset="-122"/>
                <a:cs typeface="Mukta Light" pitchFamily="34" charset="-120"/>
              </a:rPr>
              <a:t>Beberapa platform tersedia dalam bentuk aplikasi mobile, sehingga mudah diakses dan digunakan kapan saja.</a:t>
            </a:r>
            <a:endParaRPr lang="en-US" sz="1850" dirty="0"/>
          </a:p>
        </p:txBody>
      </p:sp>
      <p:pic>
        <p:nvPicPr>
          <p:cNvPr id="7" name="Image 2" descr="preencoded.png"/>
          <p:cNvPicPr>
            <a:picLocks noChangeAspect="1"/>
          </p:cNvPicPr>
          <p:nvPr/>
        </p:nvPicPr>
        <p:blipFill>
          <a:blip r:embed="rId5"/>
          <a:stretch>
            <a:fillRect/>
          </a:stretch>
        </p:blipFill>
        <p:spPr>
          <a:xfrm>
            <a:off x="5278160" y="4703802"/>
            <a:ext cx="602099" cy="602099"/>
          </a:xfrm>
          <a:prstGeom prst="rect">
            <a:avLst/>
          </a:prstGeom>
        </p:spPr>
      </p:pic>
      <p:sp>
        <p:nvSpPr>
          <p:cNvPr id="8" name="Text 3"/>
          <p:cNvSpPr/>
          <p:nvPr/>
        </p:nvSpPr>
        <p:spPr>
          <a:xfrm>
            <a:off x="5278160" y="5546765"/>
            <a:ext cx="2676287" cy="334566"/>
          </a:xfrm>
          <a:prstGeom prst="rect">
            <a:avLst/>
          </a:prstGeom>
          <a:noFill/>
          <a:ln/>
        </p:spPr>
        <p:txBody>
          <a:bodyPr wrap="none" lIns="0" tIns="0" rIns="0" bIns="0" rtlCol="0" anchor="t"/>
          <a:lstStyle/>
          <a:p>
            <a:pPr marL="0" indent="0" algn="l">
              <a:lnSpc>
                <a:spcPts val="2600"/>
              </a:lnSpc>
              <a:buNone/>
            </a:pPr>
            <a:r>
              <a:rPr lang="en-US" sz="2100" dirty="0">
                <a:solidFill>
                  <a:srgbClr val="DAD8E9"/>
                </a:solidFill>
                <a:latin typeface="Prompt Medium" pitchFamily="34" charset="0"/>
                <a:ea typeface="Prompt Medium" pitchFamily="34" charset="-122"/>
                <a:cs typeface="Prompt Medium" pitchFamily="34" charset="-120"/>
              </a:rPr>
              <a:t>Platform Web</a:t>
            </a:r>
            <a:endParaRPr lang="en-US" sz="2100" dirty="0"/>
          </a:p>
        </p:txBody>
      </p:sp>
      <p:sp>
        <p:nvSpPr>
          <p:cNvPr id="9" name="Text 4"/>
          <p:cNvSpPr/>
          <p:nvPr/>
        </p:nvSpPr>
        <p:spPr>
          <a:xfrm>
            <a:off x="5278160" y="6025753"/>
            <a:ext cx="4073962" cy="1541145"/>
          </a:xfrm>
          <a:prstGeom prst="rect">
            <a:avLst/>
          </a:prstGeom>
          <a:noFill/>
          <a:ln/>
        </p:spPr>
        <p:txBody>
          <a:bodyPr wrap="square" lIns="0" tIns="0" rIns="0" bIns="0" rtlCol="0" anchor="t"/>
          <a:lstStyle/>
          <a:p>
            <a:pPr marL="0" indent="0" algn="l">
              <a:lnSpc>
                <a:spcPts val="3000"/>
              </a:lnSpc>
              <a:buNone/>
            </a:pPr>
            <a:r>
              <a:rPr lang="en-US" sz="1850" dirty="0">
                <a:solidFill>
                  <a:srgbClr val="DAD8E9"/>
                </a:solidFill>
                <a:latin typeface="Mukta Light" pitchFamily="34" charset="0"/>
                <a:ea typeface="Mukta Light" pitchFamily="34" charset="-122"/>
                <a:cs typeface="Mukta Light" pitchFamily="34" charset="-120"/>
              </a:rPr>
              <a:t>Platform web menyediakan antarmuka yang mudah digunakan dan fleksibel untuk membuat dan mengelola kuis online.</a:t>
            </a:r>
            <a:endParaRPr lang="en-US" sz="1850" dirty="0"/>
          </a:p>
        </p:txBody>
      </p:sp>
      <p:pic>
        <p:nvPicPr>
          <p:cNvPr id="10" name="Image 3" descr="preencoded.png"/>
          <p:cNvPicPr>
            <a:picLocks noChangeAspect="1"/>
          </p:cNvPicPr>
          <p:nvPr/>
        </p:nvPicPr>
        <p:blipFill>
          <a:blip r:embed="rId6"/>
          <a:stretch>
            <a:fillRect/>
          </a:stretch>
        </p:blipFill>
        <p:spPr>
          <a:xfrm>
            <a:off x="9713357" y="4703802"/>
            <a:ext cx="602099" cy="602099"/>
          </a:xfrm>
          <a:prstGeom prst="rect">
            <a:avLst/>
          </a:prstGeom>
        </p:spPr>
      </p:pic>
      <p:sp>
        <p:nvSpPr>
          <p:cNvPr id="11" name="Text 5"/>
          <p:cNvSpPr/>
          <p:nvPr/>
        </p:nvSpPr>
        <p:spPr>
          <a:xfrm>
            <a:off x="9713357" y="5546765"/>
            <a:ext cx="2676287" cy="334566"/>
          </a:xfrm>
          <a:prstGeom prst="rect">
            <a:avLst/>
          </a:prstGeom>
          <a:noFill/>
          <a:ln/>
        </p:spPr>
        <p:txBody>
          <a:bodyPr wrap="none" lIns="0" tIns="0" rIns="0" bIns="0" rtlCol="0" anchor="t"/>
          <a:lstStyle/>
          <a:p>
            <a:pPr marL="0" indent="0" algn="l">
              <a:lnSpc>
                <a:spcPts val="2600"/>
              </a:lnSpc>
              <a:buNone/>
            </a:pPr>
            <a:r>
              <a:rPr lang="en-US" sz="2100" dirty="0">
                <a:solidFill>
                  <a:srgbClr val="DAD8E9"/>
                </a:solidFill>
                <a:latin typeface="Prompt Medium" pitchFamily="34" charset="0"/>
                <a:ea typeface="Prompt Medium" pitchFamily="34" charset="-122"/>
                <a:cs typeface="Prompt Medium" pitchFamily="34" charset="-120"/>
              </a:rPr>
              <a:t>Platform Integrasi</a:t>
            </a:r>
            <a:endParaRPr lang="en-US" sz="2100" dirty="0"/>
          </a:p>
        </p:txBody>
      </p:sp>
      <p:sp>
        <p:nvSpPr>
          <p:cNvPr id="12" name="Text 6"/>
          <p:cNvSpPr/>
          <p:nvPr/>
        </p:nvSpPr>
        <p:spPr>
          <a:xfrm>
            <a:off x="9713357" y="6025753"/>
            <a:ext cx="4074081" cy="1541145"/>
          </a:xfrm>
          <a:prstGeom prst="rect">
            <a:avLst/>
          </a:prstGeom>
          <a:noFill/>
          <a:ln/>
        </p:spPr>
        <p:txBody>
          <a:bodyPr wrap="square" lIns="0" tIns="0" rIns="0" bIns="0" rtlCol="0" anchor="t"/>
          <a:lstStyle/>
          <a:p>
            <a:pPr marL="0" indent="0" algn="l">
              <a:lnSpc>
                <a:spcPts val="3000"/>
              </a:lnSpc>
              <a:buNone/>
            </a:pPr>
            <a:r>
              <a:rPr lang="en-US" sz="1850" dirty="0">
                <a:solidFill>
                  <a:srgbClr val="DAD8E9"/>
                </a:solidFill>
                <a:latin typeface="Mukta Light" pitchFamily="34" charset="0"/>
                <a:ea typeface="Mukta Light" pitchFamily="34" charset="-122"/>
                <a:cs typeface="Mukta Light" pitchFamily="34" charset="-120"/>
              </a:rPr>
              <a:t>Beberapa platform dapat diintegrasikan dengan sistem pembelajaran online (LMS) seperti Moodle atau Google Classroom.</a:t>
            </a:r>
            <a:endParaRPr lang="en-US" sz="18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82372"/>
          </a:xfrm>
          <a:prstGeom prst="rect">
            <a:avLst/>
          </a:prstGeom>
        </p:spPr>
      </p:pic>
      <p:sp>
        <p:nvSpPr>
          <p:cNvPr id="3" name="Text 0"/>
          <p:cNvSpPr/>
          <p:nvPr/>
        </p:nvSpPr>
        <p:spPr>
          <a:xfrm>
            <a:off x="779026" y="3513177"/>
            <a:ext cx="4946452" cy="618292"/>
          </a:xfrm>
          <a:prstGeom prst="rect">
            <a:avLst/>
          </a:prstGeom>
          <a:noFill/>
          <a:ln/>
        </p:spPr>
        <p:txBody>
          <a:bodyPr wrap="none" lIns="0" tIns="0" rIns="0" bIns="0" rtlCol="0" anchor="t"/>
          <a:lstStyle/>
          <a:p>
            <a:pPr marL="0" indent="0">
              <a:lnSpc>
                <a:spcPts val="4850"/>
              </a:lnSpc>
              <a:buNone/>
            </a:pPr>
            <a:r>
              <a:rPr lang="en-US" sz="3850" dirty="0">
                <a:solidFill>
                  <a:srgbClr val="C6BFEE"/>
                </a:solidFill>
                <a:latin typeface="Prompt Medium" pitchFamily="34" charset="0"/>
                <a:ea typeface="Prompt Medium" pitchFamily="34" charset="-122"/>
                <a:cs typeface="Prompt Medium" pitchFamily="34" charset="-120"/>
              </a:rPr>
              <a:t>Google Forms</a:t>
            </a:r>
            <a:endParaRPr lang="en-US" sz="3850" dirty="0"/>
          </a:p>
        </p:txBody>
      </p:sp>
      <p:sp>
        <p:nvSpPr>
          <p:cNvPr id="4" name="Shape 1"/>
          <p:cNvSpPr/>
          <p:nvPr/>
        </p:nvSpPr>
        <p:spPr>
          <a:xfrm>
            <a:off x="779026" y="4715708"/>
            <a:ext cx="500777" cy="500777"/>
          </a:xfrm>
          <a:prstGeom prst="roundRect">
            <a:avLst>
              <a:gd name="adj" fmla="val 18669"/>
            </a:avLst>
          </a:prstGeom>
          <a:solidFill>
            <a:srgbClr val="542C49"/>
          </a:solidFill>
          <a:ln w="7620">
            <a:solidFill>
              <a:srgbClr val="6D4562"/>
            </a:solidFill>
            <a:prstDash val="solid"/>
          </a:ln>
        </p:spPr>
      </p:sp>
      <p:sp>
        <p:nvSpPr>
          <p:cNvPr id="5" name="Text 2"/>
          <p:cNvSpPr/>
          <p:nvPr/>
        </p:nvSpPr>
        <p:spPr>
          <a:xfrm>
            <a:off x="973812" y="4817626"/>
            <a:ext cx="111085" cy="296823"/>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1</a:t>
            </a:r>
            <a:endParaRPr lang="en-US" sz="2300" dirty="0"/>
          </a:p>
        </p:txBody>
      </p:sp>
      <p:sp>
        <p:nvSpPr>
          <p:cNvPr id="6" name="Text 3"/>
          <p:cNvSpPr/>
          <p:nvPr/>
        </p:nvSpPr>
        <p:spPr>
          <a:xfrm>
            <a:off x="1502331" y="4715708"/>
            <a:ext cx="2473166" cy="309086"/>
          </a:xfrm>
          <a:prstGeom prst="rect">
            <a:avLst/>
          </a:prstGeom>
          <a:noFill/>
          <a:ln/>
        </p:spPr>
        <p:txBody>
          <a:bodyPr wrap="none" lIns="0" tIns="0" rIns="0" bIns="0" rtlCol="0" anchor="t"/>
          <a:lstStyle/>
          <a:p>
            <a:pPr marL="0" indent="0">
              <a:lnSpc>
                <a:spcPts val="2400"/>
              </a:lnSpc>
              <a:buNone/>
            </a:pPr>
            <a:r>
              <a:rPr lang="en-US" sz="1900" dirty="0">
                <a:solidFill>
                  <a:srgbClr val="DAD8E9"/>
                </a:solidFill>
                <a:latin typeface="Prompt Medium" pitchFamily="34" charset="0"/>
                <a:ea typeface="Prompt Medium" pitchFamily="34" charset="-122"/>
                <a:cs typeface="Prompt Medium" pitchFamily="34" charset="-120"/>
              </a:rPr>
              <a:t>Mudah Digunakan</a:t>
            </a:r>
            <a:endParaRPr lang="en-US" sz="1900" dirty="0"/>
          </a:p>
        </p:txBody>
      </p:sp>
      <p:sp>
        <p:nvSpPr>
          <p:cNvPr id="7" name="Text 4"/>
          <p:cNvSpPr/>
          <p:nvPr/>
        </p:nvSpPr>
        <p:spPr>
          <a:xfrm>
            <a:off x="1502331" y="5158264"/>
            <a:ext cx="5701665" cy="712470"/>
          </a:xfrm>
          <a:prstGeom prst="rect">
            <a:avLst/>
          </a:prstGeom>
          <a:noFill/>
          <a:ln/>
        </p:spPr>
        <p:txBody>
          <a:bodyPr wrap="square" lIns="0" tIns="0" rIns="0" bIns="0" rtlCol="0" anchor="t"/>
          <a:lstStyle/>
          <a:p>
            <a:pPr marL="0" indent="0">
              <a:lnSpc>
                <a:spcPts val="2800"/>
              </a:lnSpc>
              <a:buNone/>
            </a:pPr>
            <a:r>
              <a:rPr lang="en-US" sz="1750" dirty="0">
                <a:solidFill>
                  <a:srgbClr val="DAD8E9"/>
                </a:solidFill>
                <a:latin typeface="Mukta Light" pitchFamily="34" charset="0"/>
                <a:ea typeface="Mukta Light" pitchFamily="34" charset="-122"/>
                <a:cs typeface="Mukta Light" pitchFamily="34" charset="-120"/>
              </a:rPr>
              <a:t>Antarmuka Google Forms sederhana dan intuitif, memudahkan pembuatan kuis tanpa keahlian khusus.</a:t>
            </a:r>
            <a:endParaRPr lang="en-US" sz="1750" dirty="0"/>
          </a:p>
        </p:txBody>
      </p:sp>
      <p:sp>
        <p:nvSpPr>
          <p:cNvPr id="8" name="Shape 5"/>
          <p:cNvSpPr/>
          <p:nvPr/>
        </p:nvSpPr>
        <p:spPr>
          <a:xfrm>
            <a:off x="7426523" y="4715708"/>
            <a:ext cx="500777" cy="500777"/>
          </a:xfrm>
          <a:prstGeom prst="roundRect">
            <a:avLst>
              <a:gd name="adj" fmla="val 18669"/>
            </a:avLst>
          </a:prstGeom>
          <a:solidFill>
            <a:srgbClr val="542C49"/>
          </a:solidFill>
          <a:ln w="7620">
            <a:solidFill>
              <a:srgbClr val="6D4562"/>
            </a:solidFill>
            <a:prstDash val="solid"/>
          </a:ln>
        </p:spPr>
      </p:sp>
      <p:sp>
        <p:nvSpPr>
          <p:cNvPr id="9" name="Text 6"/>
          <p:cNvSpPr/>
          <p:nvPr/>
        </p:nvSpPr>
        <p:spPr>
          <a:xfrm>
            <a:off x="7590115" y="4817626"/>
            <a:ext cx="173593" cy="296823"/>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2</a:t>
            </a:r>
            <a:endParaRPr lang="en-US" sz="2300" dirty="0"/>
          </a:p>
        </p:txBody>
      </p:sp>
      <p:sp>
        <p:nvSpPr>
          <p:cNvPr id="10" name="Text 7"/>
          <p:cNvSpPr/>
          <p:nvPr/>
        </p:nvSpPr>
        <p:spPr>
          <a:xfrm>
            <a:off x="8149828" y="4715708"/>
            <a:ext cx="3198733" cy="309086"/>
          </a:xfrm>
          <a:prstGeom prst="rect">
            <a:avLst/>
          </a:prstGeom>
          <a:noFill/>
          <a:ln/>
        </p:spPr>
        <p:txBody>
          <a:bodyPr wrap="none" lIns="0" tIns="0" rIns="0" bIns="0" rtlCol="0" anchor="t"/>
          <a:lstStyle/>
          <a:p>
            <a:pPr marL="0" indent="0">
              <a:lnSpc>
                <a:spcPts val="2400"/>
              </a:lnSpc>
              <a:buNone/>
            </a:pPr>
            <a:r>
              <a:rPr lang="en-US" sz="1900" dirty="0">
                <a:solidFill>
                  <a:srgbClr val="DAD8E9"/>
                </a:solidFill>
                <a:latin typeface="Prompt Medium" pitchFamily="34" charset="0"/>
                <a:ea typeface="Prompt Medium" pitchFamily="34" charset="-122"/>
                <a:cs typeface="Prompt Medium" pitchFamily="34" charset="-120"/>
              </a:rPr>
              <a:t>Gratis dan Tersedia Online</a:t>
            </a:r>
            <a:endParaRPr lang="en-US" sz="1900" dirty="0"/>
          </a:p>
        </p:txBody>
      </p:sp>
      <p:sp>
        <p:nvSpPr>
          <p:cNvPr id="11" name="Text 8"/>
          <p:cNvSpPr/>
          <p:nvPr/>
        </p:nvSpPr>
        <p:spPr>
          <a:xfrm>
            <a:off x="8149828" y="5158264"/>
            <a:ext cx="5701665" cy="712470"/>
          </a:xfrm>
          <a:prstGeom prst="rect">
            <a:avLst/>
          </a:prstGeom>
          <a:noFill/>
          <a:ln/>
        </p:spPr>
        <p:txBody>
          <a:bodyPr wrap="square" lIns="0" tIns="0" rIns="0" bIns="0" rtlCol="0" anchor="t"/>
          <a:lstStyle/>
          <a:p>
            <a:pPr marL="0" indent="0">
              <a:lnSpc>
                <a:spcPts val="2800"/>
              </a:lnSpc>
              <a:buNone/>
            </a:pPr>
            <a:r>
              <a:rPr lang="en-US" sz="1750" dirty="0">
                <a:solidFill>
                  <a:srgbClr val="DAD8E9"/>
                </a:solidFill>
                <a:latin typeface="Mukta Light" pitchFamily="34" charset="0"/>
                <a:ea typeface="Mukta Light" pitchFamily="34" charset="-122"/>
                <a:cs typeface="Mukta Light" pitchFamily="34" charset="-120"/>
              </a:rPr>
              <a:t>Platform ini gratis untuk digunakan dengan akun Google, dapat diakses dari berbagai perangkat dan lokasi.</a:t>
            </a:r>
            <a:endParaRPr lang="en-US" sz="1750" dirty="0"/>
          </a:p>
        </p:txBody>
      </p:sp>
      <p:sp>
        <p:nvSpPr>
          <p:cNvPr id="12" name="Shape 9"/>
          <p:cNvSpPr/>
          <p:nvPr/>
        </p:nvSpPr>
        <p:spPr>
          <a:xfrm>
            <a:off x="779026" y="6343650"/>
            <a:ext cx="500777" cy="500777"/>
          </a:xfrm>
          <a:prstGeom prst="roundRect">
            <a:avLst>
              <a:gd name="adj" fmla="val 18669"/>
            </a:avLst>
          </a:prstGeom>
          <a:solidFill>
            <a:srgbClr val="542C49"/>
          </a:solidFill>
          <a:ln w="7620">
            <a:solidFill>
              <a:srgbClr val="6D4562"/>
            </a:solidFill>
            <a:prstDash val="solid"/>
          </a:ln>
        </p:spPr>
      </p:sp>
      <p:sp>
        <p:nvSpPr>
          <p:cNvPr id="13" name="Text 10"/>
          <p:cNvSpPr/>
          <p:nvPr/>
        </p:nvSpPr>
        <p:spPr>
          <a:xfrm>
            <a:off x="943332" y="6445567"/>
            <a:ext cx="172164" cy="296823"/>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3</a:t>
            </a:r>
            <a:endParaRPr lang="en-US" sz="2300" dirty="0"/>
          </a:p>
        </p:txBody>
      </p:sp>
      <p:sp>
        <p:nvSpPr>
          <p:cNvPr id="14" name="Text 11"/>
          <p:cNvSpPr/>
          <p:nvPr/>
        </p:nvSpPr>
        <p:spPr>
          <a:xfrm>
            <a:off x="1502331" y="6343650"/>
            <a:ext cx="2473166" cy="309086"/>
          </a:xfrm>
          <a:prstGeom prst="rect">
            <a:avLst/>
          </a:prstGeom>
          <a:noFill/>
          <a:ln/>
        </p:spPr>
        <p:txBody>
          <a:bodyPr wrap="none" lIns="0" tIns="0" rIns="0" bIns="0" rtlCol="0" anchor="t"/>
          <a:lstStyle/>
          <a:p>
            <a:pPr marL="0" indent="0">
              <a:lnSpc>
                <a:spcPts val="2400"/>
              </a:lnSpc>
              <a:buNone/>
            </a:pPr>
            <a:r>
              <a:rPr lang="en-US" sz="1900" dirty="0">
                <a:solidFill>
                  <a:srgbClr val="DAD8E9"/>
                </a:solidFill>
                <a:latin typeface="Prompt Medium" pitchFamily="34" charset="0"/>
                <a:ea typeface="Prompt Medium" pitchFamily="34" charset="-122"/>
                <a:cs typeface="Prompt Medium" pitchFamily="34" charset="-120"/>
              </a:rPr>
              <a:t>Fitur Kolaborasi</a:t>
            </a:r>
            <a:endParaRPr lang="en-US" sz="1900" dirty="0"/>
          </a:p>
        </p:txBody>
      </p:sp>
      <p:sp>
        <p:nvSpPr>
          <p:cNvPr id="15" name="Text 12"/>
          <p:cNvSpPr/>
          <p:nvPr/>
        </p:nvSpPr>
        <p:spPr>
          <a:xfrm>
            <a:off x="1502331" y="6786205"/>
            <a:ext cx="5701665" cy="712470"/>
          </a:xfrm>
          <a:prstGeom prst="rect">
            <a:avLst/>
          </a:prstGeom>
          <a:noFill/>
          <a:ln/>
        </p:spPr>
        <p:txBody>
          <a:bodyPr wrap="square" lIns="0" tIns="0" rIns="0" bIns="0" rtlCol="0" anchor="t"/>
          <a:lstStyle/>
          <a:p>
            <a:pPr marL="0" indent="0">
              <a:lnSpc>
                <a:spcPts val="2800"/>
              </a:lnSpc>
              <a:buNone/>
            </a:pPr>
            <a:r>
              <a:rPr lang="en-US" sz="1750" dirty="0">
                <a:solidFill>
                  <a:srgbClr val="DAD8E9"/>
                </a:solidFill>
                <a:latin typeface="Mukta Light" pitchFamily="34" charset="0"/>
                <a:ea typeface="Mukta Light" pitchFamily="34" charset="-122"/>
                <a:cs typeface="Mukta Light" pitchFamily="34" charset="-120"/>
              </a:rPr>
              <a:t>Google Forms memungkinkan kolaborasi, memungkinkan beberapa orang untuk bekerja sama dalam membuat kuis.</a:t>
            </a:r>
            <a:endParaRPr lang="en-US" sz="1750" dirty="0"/>
          </a:p>
        </p:txBody>
      </p:sp>
      <p:sp>
        <p:nvSpPr>
          <p:cNvPr id="16" name="Shape 13"/>
          <p:cNvSpPr/>
          <p:nvPr/>
        </p:nvSpPr>
        <p:spPr>
          <a:xfrm>
            <a:off x="7426523" y="6343650"/>
            <a:ext cx="500777" cy="500777"/>
          </a:xfrm>
          <a:prstGeom prst="roundRect">
            <a:avLst>
              <a:gd name="adj" fmla="val 18669"/>
            </a:avLst>
          </a:prstGeom>
          <a:solidFill>
            <a:srgbClr val="542C49"/>
          </a:solidFill>
          <a:ln w="7620">
            <a:solidFill>
              <a:srgbClr val="6D4562"/>
            </a:solidFill>
            <a:prstDash val="solid"/>
          </a:ln>
        </p:spPr>
      </p:sp>
      <p:sp>
        <p:nvSpPr>
          <p:cNvPr id="17" name="Text 14"/>
          <p:cNvSpPr/>
          <p:nvPr/>
        </p:nvSpPr>
        <p:spPr>
          <a:xfrm>
            <a:off x="7586543" y="6445567"/>
            <a:ext cx="180737" cy="296823"/>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4</a:t>
            </a:r>
            <a:endParaRPr lang="en-US" sz="2300" dirty="0"/>
          </a:p>
        </p:txBody>
      </p:sp>
      <p:sp>
        <p:nvSpPr>
          <p:cNvPr id="18" name="Text 15"/>
          <p:cNvSpPr/>
          <p:nvPr/>
        </p:nvSpPr>
        <p:spPr>
          <a:xfrm>
            <a:off x="8149828" y="6343650"/>
            <a:ext cx="2473166" cy="309086"/>
          </a:xfrm>
          <a:prstGeom prst="rect">
            <a:avLst/>
          </a:prstGeom>
          <a:noFill/>
          <a:ln/>
        </p:spPr>
        <p:txBody>
          <a:bodyPr wrap="none" lIns="0" tIns="0" rIns="0" bIns="0" rtlCol="0" anchor="t"/>
          <a:lstStyle/>
          <a:p>
            <a:pPr marL="0" indent="0">
              <a:lnSpc>
                <a:spcPts val="2400"/>
              </a:lnSpc>
              <a:buNone/>
            </a:pPr>
            <a:r>
              <a:rPr lang="en-US" sz="1900" dirty="0">
                <a:solidFill>
                  <a:srgbClr val="DAD8E9"/>
                </a:solidFill>
                <a:latin typeface="Prompt Medium" pitchFamily="34" charset="0"/>
                <a:ea typeface="Prompt Medium" pitchFamily="34" charset="-122"/>
                <a:cs typeface="Prompt Medium" pitchFamily="34" charset="-120"/>
              </a:rPr>
              <a:t>Analisis Data</a:t>
            </a:r>
            <a:endParaRPr lang="en-US" sz="1900" dirty="0"/>
          </a:p>
        </p:txBody>
      </p:sp>
      <p:sp>
        <p:nvSpPr>
          <p:cNvPr id="19" name="Text 16"/>
          <p:cNvSpPr/>
          <p:nvPr/>
        </p:nvSpPr>
        <p:spPr>
          <a:xfrm>
            <a:off x="8149828" y="6786205"/>
            <a:ext cx="5701665" cy="712470"/>
          </a:xfrm>
          <a:prstGeom prst="rect">
            <a:avLst/>
          </a:prstGeom>
          <a:noFill/>
          <a:ln/>
        </p:spPr>
        <p:txBody>
          <a:bodyPr wrap="square" lIns="0" tIns="0" rIns="0" bIns="0" rtlCol="0" anchor="t"/>
          <a:lstStyle/>
          <a:p>
            <a:pPr marL="0" indent="0">
              <a:lnSpc>
                <a:spcPts val="2800"/>
              </a:lnSpc>
              <a:buNone/>
            </a:pPr>
            <a:r>
              <a:rPr lang="en-US" sz="1750" dirty="0">
                <a:solidFill>
                  <a:srgbClr val="DAD8E9"/>
                </a:solidFill>
                <a:latin typeface="Mukta Light" pitchFamily="34" charset="0"/>
                <a:ea typeface="Mukta Light" pitchFamily="34" charset="-122"/>
                <a:cs typeface="Mukta Light" pitchFamily="34" charset="-120"/>
              </a:rPr>
              <a:t>Platform ini menyediakan alat untuk menganalisis data kuis, seperti jumlah respons dan kinerja peserta.</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373285" y="563047"/>
            <a:ext cx="4544139" cy="568047"/>
          </a:xfrm>
          <a:prstGeom prst="rect">
            <a:avLst/>
          </a:prstGeom>
          <a:noFill/>
          <a:ln/>
        </p:spPr>
        <p:txBody>
          <a:bodyPr wrap="none" lIns="0" tIns="0" rIns="0" bIns="0" rtlCol="0" anchor="t"/>
          <a:lstStyle/>
          <a:p>
            <a:pPr marL="0" indent="0">
              <a:lnSpc>
                <a:spcPts val="4450"/>
              </a:lnSpc>
              <a:buNone/>
            </a:pPr>
            <a:r>
              <a:rPr lang="en-US" sz="3550" dirty="0">
                <a:solidFill>
                  <a:srgbClr val="C6BFEE"/>
                </a:solidFill>
                <a:latin typeface="Prompt Medium" pitchFamily="34" charset="0"/>
                <a:ea typeface="Prompt Medium" pitchFamily="34" charset="-122"/>
                <a:cs typeface="Prompt Medium" pitchFamily="34" charset="-120"/>
              </a:rPr>
              <a:t>Apa itu Kuis Online?</a:t>
            </a:r>
            <a:endParaRPr lang="en-US" sz="3550" dirty="0"/>
          </a:p>
        </p:txBody>
      </p:sp>
      <p:pic>
        <p:nvPicPr>
          <p:cNvPr id="4" name="Image 1" descr="preencoded.png"/>
          <p:cNvPicPr>
            <a:picLocks noChangeAspect="1"/>
          </p:cNvPicPr>
          <p:nvPr/>
        </p:nvPicPr>
        <p:blipFill>
          <a:blip r:embed="rId4"/>
          <a:stretch>
            <a:fillRect/>
          </a:stretch>
        </p:blipFill>
        <p:spPr>
          <a:xfrm>
            <a:off x="4373285" y="1437799"/>
            <a:ext cx="511135" cy="511135"/>
          </a:xfrm>
          <a:prstGeom prst="rect">
            <a:avLst/>
          </a:prstGeom>
        </p:spPr>
      </p:pic>
      <p:sp>
        <p:nvSpPr>
          <p:cNvPr id="5" name="Text 1"/>
          <p:cNvSpPr/>
          <p:nvPr/>
        </p:nvSpPr>
        <p:spPr>
          <a:xfrm>
            <a:off x="4373285" y="2153364"/>
            <a:ext cx="2272070" cy="283964"/>
          </a:xfrm>
          <a:prstGeom prst="rect">
            <a:avLst/>
          </a:prstGeom>
          <a:noFill/>
          <a:ln/>
        </p:spPr>
        <p:txBody>
          <a:bodyPr wrap="none" lIns="0" tIns="0" rIns="0" bIns="0" rtlCol="0" anchor="t"/>
          <a:lstStyle/>
          <a:p>
            <a:pPr marL="0" indent="0" algn="l">
              <a:lnSpc>
                <a:spcPts val="2200"/>
              </a:lnSpc>
              <a:buNone/>
            </a:pPr>
            <a:r>
              <a:rPr lang="en-US" sz="1750" dirty="0">
                <a:solidFill>
                  <a:srgbClr val="DAD8E9"/>
                </a:solidFill>
                <a:latin typeface="Prompt Medium" pitchFamily="34" charset="0"/>
                <a:ea typeface="Prompt Medium" pitchFamily="34" charset="-122"/>
                <a:cs typeface="Prompt Medium" pitchFamily="34" charset="-120"/>
              </a:rPr>
              <a:t>Tes Interaktif</a:t>
            </a:r>
            <a:endParaRPr lang="en-US" sz="1750" dirty="0"/>
          </a:p>
        </p:txBody>
      </p:sp>
      <p:sp>
        <p:nvSpPr>
          <p:cNvPr id="6" name="Text 2"/>
          <p:cNvSpPr/>
          <p:nvPr/>
        </p:nvSpPr>
        <p:spPr>
          <a:xfrm>
            <a:off x="4373285" y="2559963"/>
            <a:ext cx="9541431" cy="654129"/>
          </a:xfrm>
          <a:prstGeom prst="rect">
            <a:avLst/>
          </a:prstGeom>
          <a:noFill/>
          <a:ln/>
        </p:spPr>
        <p:txBody>
          <a:bodyPr wrap="square" lIns="0" tIns="0" rIns="0" bIns="0" rtlCol="0" anchor="t"/>
          <a:lstStyle/>
          <a:p>
            <a:pPr marL="0" indent="0" algn="l">
              <a:lnSpc>
                <a:spcPts val="2550"/>
              </a:lnSpc>
              <a:buNone/>
            </a:pPr>
            <a:r>
              <a:rPr lang="en-US" sz="1600" dirty="0">
                <a:solidFill>
                  <a:srgbClr val="DAD8E9"/>
                </a:solidFill>
                <a:latin typeface="Mukta Light" pitchFamily="34" charset="0"/>
                <a:ea typeface="Mukta Light" pitchFamily="34" charset="-122"/>
                <a:cs typeface="Mukta Light" pitchFamily="34" charset="-120"/>
              </a:rPr>
              <a:t>Kuis online merupakan bentuk interaksi yang memungkinkan peserta untuk menjawab pertanyaan-pertanyaan secara daring.</a:t>
            </a:r>
            <a:endParaRPr lang="en-US" sz="1600" dirty="0"/>
          </a:p>
        </p:txBody>
      </p:sp>
      <p:pic>
        <p:nvPicPr>
          <p:cNvPr id="7" name="Image 2" descr="preencoded.png"/>
          <p:cNvPicPr>
            <a:picLocks noChangeAspect="1"/>
          </p:cNvPicPr>
          <p:nvPr/>
        </p:nvPicPr>
        <p:blipFill>
          <a:blip r:embed="rId5"/>
          <a:stretch>
            <a:fillRect/>
          </a:stretch>
        </p:blipFill>
        <p:spPr>
          <a:xfrm>
            <a:off x="4373285" y="3827502"/>
            <a:ext cx="511135" cy="511135"/>
          </a:xfrm>
          <a:prstGeom prst="rect">
            <a:avLst/>
          </a:prstGeom>
        </p:spPr>
      </p:pic>
      <p:sp>
        <p:nvSpPr>
          <p:cNvPr id="8" name="Text 3"/>
          <p:cNvSpPr/>
          <p:nvPr/>
        </p:nvSpPr>
        <p:spPr>
          <a:xfrm>
            <a:off x="4373285" y="4543068"/>
            <a:ext cx="2272070" cy="283964"/>
          </a:xfrm>
          <a:prstGeom prst="rect">
            <a:avLst/>
          </a:prstGeom>
          <a:noFill/>
          <a:ln/>
        </p:spPr>
        <p:txBody>
          <a:bodyPr wrap="none" lIns="0" tIns="0" rIns="0" bIns="0" rtlCol="0" anchor="t"/>
          <a:lstStyle/>
          <a:p>
            <a:pPr marL="0" indent="0" algn="l">
              <a:lnSpc>
                <a:spcPts val="2200"/>
              </a:lnSpc>
              <a:buNone/>
            </a:pPr>
            <a:r>
              <a:rPr lang="en-US" sz="1750" dirty="0">
                <a:solidFill>
                  <a:srgbClr val="DAD8E9"/>
                </a:solidFill>
                <a:latin typeface="Prompt Medium" pitchFamily="34" charset="0"/>
                <a:ea typeface="Prompt Medium" pitchFamily="34" charset="-122"/>
                <a:cs typeface="Prompt Medium" pitchFamily="34" charset="-120"/>
              </a:rPr>
              <a:t>Format Digital</a:t>
            </a:r>
            <a:endParaRPr lang="en-US" sz="1750" dirty="0"/>
          </a:p>
        </p:txBody>
      </p:sp>
      <p:sp>
        <p:nvSpPr>
          <p:cNvPr id="9" name="Text 4"/>
          <p:cNvSpPr/>
          <p:nvPr/>
        </p:nvSpPr>
        <p:spPr>
          <a:xfrm>
            <a:off x="4373285" y="4949666"/>
            <a:ext cx="9541431" cy="327065"/>
          </a:xfrm>
          <a:prstGeom prst="rect">
            <a:avLst/>
          </a:prstGeom>
          <a:noFill/>
          <a:ln/>
        </p:spPr>
        <p:txBody>
          <a:bodyPr wrap="none" lIns="0" tIns="0" rIns="0" bIns="0" rtlCol="0" anchor="t"/>
          <a:lstStyle/>
          <a:p>
            <a:pPr marL="0" indent="0" algn="l">
              <a:lnSpc>
                <a:spcPts val="2550"/>
              </a:lnSpc>
              <a:buNone/>
            </a:pPr>
            <a:r>
              <a:rPr lang="en-US" sz="1600" dirty="0">
                <a:solidFill>
                  <a:srgbClr val="DAD8E9"/>
                </a:solidFill>
                <a:latin typeface="Mukta Light" pitchFamily="34" charset="0"/>
                <a:ea typeface="Mukta Light" pitchFamily="34" charset="-122"/>
                <a:cs typeface="Mukta Light" pitchFamily="34" charset="-120"/>
              </a:rPr>
              <a:t>Pertanyaan dan pilihan jawaban disajikan melalui platform digital, seperti website atau aplikasi.</a:t>
            </a:r>
            <a:endParaRPr lang="en-US" sz="1600" dirty="0"/>
          </a:p>
        </p:txBody>
      </p:sp>
      <p:pic>
        <p:nvPicPr>
          <p:cNvPr id="10" name="Image 3" descr="preencoded.png"/>
          <p:cNvPicPr>
            <a:picLocks noChangeAspect="1"/>
          </p:cNvPicPr>
          <p:nvPr/>
        </p:nvPicPr>
        <p:blipFill>
          <a:blip r:embed="rId6"/>
          <a:stretch>
            <a:fillRect/>
          </a:stretch>
        </p:blipFill>
        <p:spPr>
          <a:xfrm>
            <a:off x="4373285" y="5890141"/>
            <a:ext cx="511135" cy="511135"/>
          </a:xfrm>
          <a:prstGeom prst="rect">
            <a:avLst/>
          </a:prstGeom>
        </p:spPr>
      </p:pic>
      <p:sp>
        <p:nvSpPr>
          <p:cNvPr id="11" name="Text 5"/>
          <p:cNvSpPr/>
          <p:nvPr/>
        </p:nvSpPr>
        <p:spPr>
          <a:xfrm>
            <a:off x="4373285" y="6605707"/>
            <a:ext cx="2272070" cy="283964"/>
          </a:xfrm>
          <a:prstGeom prst="rect">
            <a:avLst/>
          </a:prstGeom>
          <a:noFill/>
          <a:ln/>
        </p:spPr>
        <p:txBody>
          <a:bodyPr wrap="none" lIns="0" tIns="0" rIns="0" bIns="0" rtlCol="0" anchor="t"/>
          <a:lstStyle/>
          <a:p>
            <a:pPr marL="0" indent="0" algn="l">
              <a:lnSpc>
                <a:spcPts val="2200"/>
              </a:lnSpc>
              <a:buNone/>
            </a:pPr>
            <a:r>
              <a:rPr lang="en-US" sz="1750" dirty="0">
                <a:solidFill>
                  <a:srgbClr val="DAD8E9"/>
                </a:solidFill>
                <a:latin typeface="Prompt Medium" pitchFamily="34" charset="0"/>
                <a:ea typeface="Prompt Medium" pitchFamily="34" charset="-122"/>
                <a:cs typeface="Prompt Medium" pitchFamily="34" charset="-120"/>
              </a:rPr>
              <a:t>Umpan Balik</a:t>
            </a:r>
            <a:endParaRPr lang="en-US" sz="1750" dirty="0"/>
          </a:p>
        </p:txBody>
      </p:sp>
      <p:sp>
        <p:nvSpPr>
          <p:cNvPr id="12" name="Text 6"/>
          <p:cNvSpPr/>
          <p:nvPr/>
        </p:nvSpPr>
        <p:spPr>
          <a:xfrm>
            <a:off x="4373285" y="7012305"/>
            <a:ext cx="9541431" cy="654129"/>
          </a:xfrm>
          <a:prstGeom prst="rect">
            <a:avLst/>
          </a:prstGeom>
          <a:noFill/>
          <a:ln/>
        </p:spPr>
        <p:txBody>
          <a:bodyPr wrap="square" lIns="0" tIns="0" rIns="0" bIns="0" rtlCol="0" anchor="t"/>
          <a:lstStyle/>
          <a:p>
            <a:pPr marL="0" indent="0" algn="l">
              <a:lnSpc>
                <a:spcPts val="2550"/>
              </a:lnSpc>
              <a:buNone/>
            </a:pPr>
            <a:r>
              <a:rPr lang="en-US" sz="1600" dirty="0">
                <a:solidFill>
                  <a:srgbClr val="DAD8E9"/>
                </a:solidFill>
                <a:latin typeface="Mukta Light" pitchFamily="34" charset="0"/>
                <a:ea typeface="Mukta Light" pitchFamily="34" charset="-122"/>
                <a:cs typeface="Mukta Light" pitchFamily="34" charset="-120"/>
              </a:rPr>
              <a:t>Peserta mendapatkan hasil dan skor langsung setelah menyelesaikan kuis, memberikan informasi tentang pemahaman mereka.</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64037" y="2156222"/>
            <a:ext cx="548640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Quizizz</a:t>
            </a:r>
            <a:endParaRPr lang="en-US" sz="4300" dirty="0"/>
          </a:p>
        </p:txBody>
      </p:sp>
      <p:sp>
        <p:nvSpPr>
          <p:cNvPr id="3" name="Text 1"/>
          <p:cNvSpPr/>
          <p:nvPr/>
        </p:nvSpPr>
        <p:spPr>
          <a:xfrm>
            <a:off x="864037" y="3459123"/>
            <a:ext cx="3880842" cy="342900"/>
          </a:xfrm>
          <a:prstGeom prst="rect">
            <a:avLst/>
          </a:prstGeom>
          <a:noFill/>
          <a:ln/>
        </p:spPr>
        <p:txBody>
          <a:bodyPr wrap="none" lIns="0" tIns="0" rIns="0" bIns="0" rtlCol="0" anchor="t"/>
          <a:lstStyle/>
          <a:p>
            <a:pPr marL="0" indent="0">
              <a:lnSpc>
                <a:spcPts val="2700"/>
              </a:lnSpc>
              <a:buNone/>
            </a:pPr>
            <a:r>
              <a:rPr lang="en-US" sz="2150" dirty="0">
                <a:solidFill>
                  <a:srgbClr val="C6BFEE"/>
                </a:solidFill>
                <a:latin typeface="Prompt Medium" pitchFamily="34" charset="0"/>
                <a:ea typeface="Prompt Medium" pitchFamily="34" charset="-122"/>
                <a:cs typeface="Prompt Medium" pitchFamily="34" charset="-120"/>
              </a:rPr>
              <a:t>Antarmuka Ramah Pengguna</a:t>
            </a:r>
            <a:endParaRPr lang="en-US" sz="2150" dirty="0"/>
          </a:p>
        </p:txBody>
      </p:sp>
      <p:sp>
        <p:nvSpPr>
          <p:cNvPr id="4" name="Text 2"/>
          <p:cNvSpPr/>
          <p:nvPr/>
        </p:nvSpPr>
        <p:spPr>
          <a:xfrm>
            <a:off x="864037" y="4048839"/>
            <a:ext cx="6150054"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Quizizz menawarkan antarmuka yang mudah dipahami dan digunakan, baik oleh guru maupun siswa.</a:t>
            </a:r>
            <a:endParaRPr lang="en-US" sz="1900" dirty="0"/>
          </a:p>
        </p:txBody>
      </p:sp>
      <p:sp>
        <p:nvSpPr>
          <p:cNvPr id="5" name="Text 3"/>
          <p:cNvSpPr/>
          <p:nvPr/>
        </p:nvSpPr>
        <p:spPr>
          <a:xfrm>
            <a:off x="864037" y="5061109"/>
            <a:ext cx="6150054"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Platform ini juga menyediakan beragam fitur, mulai dari pembuatan soal hingga analisis hasil.</a:t>
            </a:r>
            <a:endParaRPr lang="en-US" sz="1900" dirty="0"/>
          </a:p>
        </p:txBody>
      </p:sp>
      <p:sp>
        <p:nvSpPr>
          <p:cNvPr id="6" name="Text 4"/>
          <p:cNvSpPr/>
          <p:nvPr/>
        </p:nvSpPr>
        <p:spPr>
          <a:xfrm>
            <a:off x="7623929" y="3459123"/>
            <a:ext cx="2743200" cy="342900"/>
          </a:xfrm>
          <a:prstGeom prst="rect">
            <a:avLst/>
          </a:prstGeom>
          <a:noFill/>
          <a:ln/>
        </p:spPr>
        <p:txBody>
          <a:bodyPr wrap="none" lIns="0" tIns="0" rIns="0" bIns="0" rtlCol="0" anchor="t"/>
          <a:lstStyle/>
          <a:p>
            <a:pPr marL="0" indent="0">
              <a:lnSpc>
                <a:spcPts val="2700"/>
              </a:lnSpc>
              <a:buNone/>
            </a:pPr>
            <a:r>
              <a:rPr lang="en-US" sz="2150" dirty="0">
                <a:solidFill>
                  <a:srgbClr val="C6BFEE"/>
                </a:solidFill>
                <a:latin typeface="Prompt Medium" pitchFamily="34" charset="0"/>
                <a:ea typeface="Prompt Medium" pitchFamily="34" charset="-122"/>
                <a:cs typeface="Prompt Medium" pitchFamily="34" charset="-120"/>
              </a:rPr>
              <a:t>Fitur Kolaborasi</a:t>
            </a:r>
            <a:endParaRPr lang="en-US" sz="2150" dirty="0"/>
          </a:p>
        </p:txBody>
      </p:sp>
      <p:sp>
        <p:nvSpPr>
          <p:cNvPr id="7" name="Text 5"/>
          <p:cNvSpPr/>
          <p:nvPr/>
        </p:nvSpPr>
        <p:spPr>
          <a:xfrm>
            <a:off x="7623929" y="4048839"/>
            <a:ext cx="6150054"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Quizizz memungkinkan guru untuk berkolaborasi dengan guru lain, berbagi soal dan hasil kuis.</a:t>
            </a:r>
            <a:endParaRPr lang="en-US" sz="1900" dirty="0"/>
          </a:p>
        </p:txBody>
      </p:sp>
      <p:sp>
        <p:nvSpPr>
          <p:cNvPr id="8" name="Text 6"/>
          <p:cNvSpPr/>
          <p:nvPr/>
        </p:nvSpPr>
        <p:spPr>
          <a:xfrm>
            <a:off x="7623929" y="5061109"/>
            <a:ext cx="6150054"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Fitur ini memudahkan guru untuk saling belajar dan meningkatkan kualitas pembelajaran.</a:t>
            </a:r>
            <a:endParaRPr lang="en-US" sz="1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19599" y="667345"/>
            <a:ext cx="5290423" cy="661154"/>
          </a:xfrm>
          <a:prstGeom prst="rect">
            <a:avLst/>
          </a:prstGeom>
          <a:noFill/>
          <a:ln/>
        </p:spPr>
        <p:txBody>
          <a:bodyPr wrap="none" lIns="0" tIns="0" rIns="0" bIns="0" rtlCol="0" anchor="t"/>
          <a:lstStyle/>
          <a:p>
            <a:pPr marL="0" indent="0">
              <a:lnSpc>
                <a:spcPts val="5200"/>
              </a:lnSpc>
              <a:buNone/>
            </a:pPr>
            <a:r>
              <a:rPr lang="en-US" sz="4150" dirty="0">
                <a:solidFill>
                  <a:srgbClr val="C6BFEE"/>
                </a:solidFill>
                <a:latin typeface="Prompt Medium" pitchFamily="34" charset="0"/>
                <a:ea typeface="Prompt Medium" pitchFamily="34" charset="-122"/>
                <a:cs typeface="Prompt Medium" pitchFamily="34" charset="-120"/>
              </a:rPr>
              <a:t>Kahoot!</a:t>
            </a:r>
            <a:endParaRPr lang="en-US" sz="4150" dirty="0"/>
          </a:p>
        </p:txBody>
      </p:sp>
      <p:sp>
        <p:nvSpPr>
          <p:cNvPr id="4" name="Shape 1"/>
          <p:cNvSpPr/>
          <p:nvPr/>
        </p:nvSpPr>
        <p:spPr>
          <a:xfrm>
            <a:off x="6319599" y="1685568"/>
            <a:ext cx="3619857" cy="2819281"/>
          </a:xfrm>
          <a:prstGeom prst="roundRect">
            <a:avLst>
              <a:gd name="adj" fmla="val 3547"/>
            </a:avLst>
          </a:prstGeom>
          <a:solidFill>
            <a:srgbClr val="542C49"/>
          </a:solidFill>
          <a:ln w="7620">
            <a:solidFill>
              <a:srgbClr val="6D4562"/>
            </a:solidFill>
            <a:prstDash val="solid"/>
          </a:ln>
        </p:spPr>
      </p:sp>
      <p:sp>
        <p:nvSpPr>
          <p:cNvPr id="5" name="Text 2"/>
          <p:cNvSpPr/>
          <p:nvPr/>
        </p:nvSpPr>
        <p:spPr>
          <a:xfrm>
            <a:off x="6565225" y="1931194"/>
            <a:ext cx="3128605" cy="661273"/>
          </a:xfrm>
          <a:prstGeom prst="rect">
            <a:avLst/>
          </a:prstGeom>
          <a:noFill/>
          <a:ln/>
        </p:spPr>
        <p:txBody>
          <a:bodyPr wrap="square" lIns="0" tIns="0" rIns="0" bIns="0" rtlCol="0" anchor="t"/>
          <a:lstStyle/>
          <a:p>
            <a:pPr marL="0" indent="0">
              <a:lnSpc>
                <a:spcPts val="2600"/>
              </a:lnSpc>
              <a:buNone/>
            </a:pPr>
            <a:r>
              <a:rPr lang="en-US" sz="2050" dirty="0">
                <a:solidFill>
                  <a:srgbClr val="DAD8E9"/>
                </a:solidFill>
                <a:latin typeface="Prompt Medium" pitchFamily="34" charset="0"/>
                <a:ea typeface="Prompt Medium" pitchFamily="34" charset="-122"/>
                <a:cs typeface="Prompt Medium" pitchFamily="34" charset="-120"/>
              </a:rPr>
              <a:t>Antarmuka yang Ramah Pengguna</a:t>
            </a:r>
            <a:endParaRPr lang="en-US" sz="2050" dirty="0"/>
          </a:p>
        </p:txBody>
      </p:sp>
      <p:sp>
        <p:nvSpPr>
          <p:cNvPr id="6" name="Text 3"/>
          <p:cNvSpPr/>
          <p:nvPr/>
        </p:nvSpPr>
        <p:spPr>
          <a:xfrm>
            <a:off x="6565225" y="2735223"/>
            <a:ext cx="3128605" cy="1524000"/>
          </a:xfrm>
          <a:prstGeom prst="rect">
            <a:avLst/>
          </a:prstGeom>
          <a:noFill/>
          <a:ln/>
        </p:spPr>
        <p:txBody>
          <a:bodyPr wrap="square" lIns="0" tIns="0" rIns="0" bIns="0" rtlCol="0" anchor="t"/>
          <a:lstStyle/>
          <a:p>
            <a:pPr marL="0" indent="0">
              <a:lnSpc>
                <a:spcPts val="2950"/>
              </a:lnSpc>
              <a:buNone/>
            </a:pPr>
            <a:r>
              <a:rPr lang="en-US" sz="1850" dirty="0">
                <a:solidFill>
                  <a:srgbClr val="DAD8E9"/>
                </a:solidFill>
                <a:latin typeface="Mukta Light" pitchFamily="34" charset="0"/>
                <a:ea typeface="Mukta Light" pitchFamily="34" charset="-122"/>
                <a:cs typeface="Mukta Light" pitchFamily="34" charset="-120"/>
              </a:rPr>
              <a:t>Platform ini memiliki antarmuka yang mudah digunakan, baik bagi guru maupun siswa.</a:t>
            </a:r>
            <a:endParaRPr lang="en-US" sz="1850" dirty="0"/>
          </a:p>
        </p:txBody>
      </p:sp>
      <p:sp>
        <p:nvSpPr>
          <p:cNvPr id="7" name="Shape 4"/>
          <p:cNvSpPr/>
          <p:nvPr/>
        </p:nvSpPr>
        <p:spPr>
          <a:xfrm>
            <a:off x="10177462" y="1685568"/>
            <a:ext cx="3619857" cy="2819281"/>
          </a:xfrm>
          <a:prstGeom prst="roundRect">
            <a:avLst>
              <a:gd name="adj" fmla="val 3547"/>
            </a:avLst>
          </a:prstGeom>
          <a:solidFill>
            <a:srgbClr val="542C49"/>
          </a:solidFill>
          <a:ln w="7620">
            <a:solidFill>
              <a:srgbClr val="6D4562"/>
            </a:solidFill>
            <a:prstDash val="solid"/>
          </a:ln>
        </p:spPr>
      </p:sp>
      <p:sp>
        <p:nvSpPr>
          <p:cNvPr id="8" name="Text 5"/>
          <p:cNvSpPr/>
          <p:nvPr/>
        </p:nvSpPr>
        <p:spPr>
          <a:xfrm>
            <a:off x="10423088" y="1931194"/>
            <a:ext cx="2645212" cy="330637"/>
          </a:xfrm>
          <a:prstGeom prst="rect">
            <a:avLst/>
          </a:prstGeom>
          <a:noFill/>
          <a:ln/>
        </p:spPr>
        <p:txBody>
          <a:bodyPr wrap="none" lIns="0" tIns="0" rIns="0" bIns="0" rtlCol="0" anchor="t"/>
          <a:lstStyle/>
          <a:p>
            <a:pPr marL="0" indent="0">
              <a:lnSpc>
                <a:spcPts val="2600"/>
              </a:lnSpc>
              <a:buNone/>
            </a:pPr>
            <a:r>
              <a:rPr lang="en-US" sz="2050" dirty="0">
                <a:solidFill>
                  <a:srgbClr val="DAD8E9"/>
                </a:solidFill>
                <a:latin typeface="Prompt Medium" pitchFamily="34" charset="0"/>
                <a:ea typeface="Prompt Medium" pitchFamily="34" charset="-122"/>
                <a:cs typeface="Prompt Medium" pitchFamily="34" charset="-120"/>
              </a:rPr>
              <a:t>Fitur Gamifikasi</a:t>
            </a:r>
            <a:endParaRPr lang="en-US" sz="2050" dirty="0"/>
          </a:p>
        </p:txBody>
      </p:sp>
      <p:sp>
        <p:nvSpPr>
          <p:cNvPr id="9" name="Text 6"/>
          <p:cNvSpPr/>
          <p:nvPr/>
        </p:nvSpPr>
        <p:spPr>
          <a:xfrm>
            <a:off x="10423088" y="2404586"/>
            <a:ext cx="3128605" cy="1143000"/>
          </a:xfrm>
          <a:prstGeom prst="rect">
            <a:avLst/>
          </a:prstGeom>
          <a:noFill/>
          <a:ln/>
        </p:spPr>
        <p:txBody>
          <a:bodyPr wrap="square" lIns="0" tIns="0" rIns="0" bIns="0" rtlCol="0" anchor="t"/>
          <a:lstStyle/>
          <a:p>
            <a:pPr marL="0" indent="0">
              <a:lnSpc>
                <a:spcPts val="2950"/>
              </a:lnSpc>
              <a:buNone/>
            </a:pPr>
            <a:r>
              <a:rPr lang="en-US" sz="1850" dirty="0">
                <a:solidFill>
                  <a:srgbClr val="DAD8E9"/>
                </a:solidFill>
                <a:latin typeface="Mukta Light" pitchFamily="34" charset="0"/>
                <a:ea typeface="Mukta Light" pitchFamily="34" charset="-122"/>
                <a:cs typeface="Mukta Light" pitchFamily="34" charset="-120"/>
              </a:rPr>
              <a:t>Kahoot! Menawarkan elemen gamifikasi yang menarik untuk meningkatkan motivasi siswa.</a:t>
            </a:r>
            <a:endParaRPr lang="en-US" sz="1850" dirty="0"/>
          </a:p>
        </p:txBody>
      </p:sp>
      <p:sp>
        <p:nvSpPr>
          <p:cNvPr id="10" name="Shape 7"/>
          <p:cNvSpPr/>
          <p:nvPr/>
        </p:nvSpPr>
        <p:spPr>
          <a:xfrm>
            <a:off x="6319599" y="4742855"/>
            <a:ext cx="3619857" cy="2819281"/>
          </a:xfrm>
          <a:prstGeom prst="roundRect">
            <a:avLst>
              <a:gd name="adj" fmla="val 3547"/>
            </a:avLst>
          </a:prstGeom>
          <a:solidFill>
            <a:srgbClr val="542C49"/>
          </a:solidFill>
          <a:ln w="7620">
            <a:solidFill>
              <a:srgbClr val="6D4562"/>
            </a:solidFill>
            <a:prstDash val="solid"/>
          </a:ln>
        </p:spPr>
      </p:sp>
      <p:sp>
        <p:nvSpPr>
          <p:cNvPr id="11" name="Text 8"/>
          <p:cNvSpPr/>
          <p:nvPr/>
        </p:nvSpPr>
        <p:spPr>
          <a:xfrm>
            <a:off x="6565225" y="4988481"/>
            <a:ext cx="2645212" cy="330637"/>
          </a:xfrm>
          <a:prstGeom prst="rect">
            <a:avLst/>
          </a:prstGeom>
          <a:noFill/>
          <a:ln/>
        </p:spPr>
        <p:txBody>
          <a:bodyPr wrap="none" lIns="0" tIns="0" rIns="0" bIns="0" rtlCol="0" anchor="t"/>
          <a:lstStyle/>
          <a:p>
            <a:pPr marL="0" indent="0">
              <a:lnSpc>
                <a:spcPts val="2600"/>
              </a:lnSpc>
              <a:buNone/>
            </a:pPr>
            <a:r>
              <a:rPr lang="en-US" sz="2050" dirty="0">
                <a:solidFill>
                  <a:srgbClr val="DAD8E9"/>
                </a:solidFill>
                <a:latin typeface="Prompt Medium" pitchFamily="34" charset="0"/>
                <a:ea typeface="Prompt Medium" pitchFamily="34" charset="-122"/>
                <a:cs typeface="Prompt Medium" pitchFamily="34" charset="-120"/>
              </a:rPr>
              <a:t>Berbagai Jenis Kuis</a:t>
            </a:r>
            <a:endParaRPr lang="en-US" sz="2050" dirty="0"/>
          </a:p>
        </p:txBody>
      </p:sp>
      <p:sp>
        <p:nvSpPr>
          <p:cNvPr id="12" name="Text 9"/>
          <p:cNvSpPr/>
          <p:nvPr/>
        </p:nvSpPr>
        <p:spPr>
          <a:xfrm>
            <a:off x="6565225" y="5461873"/>
            <a:ext cx="3128605" cy="1524000"/>
          </a:xfrm>
          <a:prstGeom prst="rect">
            <a:avLst/>
          </a:prstGeom>
          <a:noFill/>
          <a:ln/>
        </p:spPr>
        <p:txBody>
          <a:bodyPr wrap="square" lIns="0" tIns="0" rIns="0" bIns="0" rtlCol="0" anchor="t"/>
          <a:lstStyle/>
          <a:p>
            <a:pPr marL="0" indent="0">
              <a:lnSpc>
                <a:spcPts val="2950"/>
              </a:lnSpc>
              <a:buNone/>
            </a:pPr>
            <a:r>
              <a:rPr lang="en-US" sz="1850" dirty="0">
                <a:solidFill>
                  <a:srgbClr val="DAD8E9"/>
                </a:solidFill>
                <a:latin typeface="Mukta Light" pitchFamily="34" charset="0"/>
                <a:ea typeface="Mukta Light" pitchFamily="34" charset="-122"/>
                <a:cs typeface="Mukta Light" pitchFamily="34" charset="-120"/>
              </a:rPr>
              <a:t>Platform ini mendukung berbagai format kuis, seperti pilihan ganda, isian singkat, dan menjodohkan.</a:t>
            </a:r>
            <a:endParaRPr lang="en-US" sz="1850" dirty="0"/>
          </a:p>
        </p:txBody>
      </p:sp>
      <p:sp>
        <p:nvSpPr>
          <p:cNvPr id="13" name="Shape 10"/>
          <p:cNvSpPr/>
          <p:nvPr/>
        </p:nvSpPr>
        <p:spPr>
          <a:xfrm>
            <a:off x="10177462" y="4742855"/>
            <a:ext cx="3619857" cy="2819281"/>
          </a:xfrm>
          <a:prstGeom prst="roundRect">
            <a:avLst>
              <a:gd name="adj" fmla="val 3547"/>
            </a:avLst>
          </a:prstGeom>
          <a:solidFill>
            <a:srgbClr val="542C49"/>
          </a:solidFill>
          <a:ln w="7620">
            <a:solidFill>
              <a:srgbClr val="6D4562"/>
            </a:solidFill>
            <a:prstDash val="solid"/>
          </a:ln>
        </p:spPr>
      </p:sp>
      <p:sp>
        <p:nvSpPr>
          <p:cNvPr id="14" name="Text 11"/>
          <p:cNvSpPr/>
          <p:nvPr/>
        </p:nvSpPr>
        <p:spPr>
          <a:xfrm>
            <a:off x="10423088" y="4988481"/>
            <a:ext cx="3128605" cy="661273"/>
          </a:xfrm>
          <a:prstGeom prst="rect">
            <a:avLst/>
          </a:prstGeom>
          <a:noFill/>
          <a:ln/>
        </p:spPr>
        <p:txBody>
          <a:bodyPr wrap="square" lIns="0" tIns="0" rIns="0" bIns="0" rtlCol="0" anchor="t"/>
          <a:lstStyle/>
          <a:p>
            <a:pPr marL="0" indent="0">
              <a:lnSpc>
                <a:spcPts val="2600"/>
              </a:lnSpc>
              <a:buNone/>
            </a:pPr>
            <a:r>
              <a:rPr lang="en-US" sz="2050" dirty="0">
                <a:solidFill>
                  <a:srgbClr val="DAD8E9"/>
                </a:solidFill>
                <a:latin typeface="Prompt Medium" pitchFamily="34" charset="0"/>
                <a:ea typeface="Prompt Medium" pitchFamily="34" charset="-122"/>
                <a:cs typeface="Prompt Medium" pitchFamily="34" charset="-120"/>
              </a:rPr>
              <a:t>Integrasi dengan Platform Lain</a:t>
            </a:r>
            <a:endParaRPr lang="en-US" sz="2050" dirty="0"/>
          </a:p>
        </p:txBody>
      </p:sp>
      <p:sp>
        <p:nvSpPr>
          <p:cNvPr id="15" name="Text 12"/>
          <p:cNvSpPr/>
          <p:nvPr/>
        </p:nvSpPr>
        <p:spPr>
          <a:xfrm>
            <a:off x="10423088" y="5792510"/>
            <a:ext cx="3128605" cy="1524000"/>
          </a:xfrm>
          <a:prstGeom prst="rect">
            <a:avLst/>
          </a:prstGeom>
          <a:noFill/>
          <a:ln/>
        </p:spPr>
        <p:txBody>
          <a:bodyPr wrap="square" lIns="0" tIns="0" rIns="0" bIns="0" rtlCol="0" anchor="t"/>
          <a:lstStyle/>
          <a:p>
            <a:pPr marL="0" indent="0">
              <a:lnSpc>
                <a:spcPts val="2950"/>
              </a:lnSpc>
              <a:buNone/>
            </a:pPr>
            <a:r>
              <a:rPr lang="en-US" sz="1850" dirty="0">
                <a:solidFill>
                  <a:srgbClr val="DAD8E9"/>
                </a:solidFill>
                <a:latin typeface="Mukta Light" pitchFamily="34" charset="0"/>
                <a:ea typeface="Mukta Light" pitchFamily="34" charset="-122"/>
                <a:cs typeface="Mukta Light" pitchFamily="34" charset="-120"/>
              </a:rPr>
              <a:t>Kahoot! Dapat diintegrasikan dengan platform pembelajaran populer seperti Google Classroom.</a:t>
            </a:r>
            <a:endParaRPr lang="en-US" sz="18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41771"/>
          </a:xfrm>
          <a:prstGeom prst="rect">
            <a:avLst/>
          </a:prstGeom>
        </p:spPr>
      </p:pic>
      <p:sp>
        <p:nvSpPr>
          <p:cNvPr id="3" name="Text 0"/>
          <p:cNvSpPr/>
          <p:nvPr/>
        </p:nvSpPr>
        <p:spPr>
          <a:xfrm>
            <a:off x="767596" y="3522345"/>
            <a:ext cx="4874300" cy="609243"/>
          </a:xfrm>
          <a:prstGeom prst="rect">
            <a:avLst/>
          </a:prstGeom>
          <a:noFill/>
          <a:ln/>
        </p:spPr>
        <p:txBody>
          <a:bodyPr wrap="none" lIns="0" tIns="0" rIns="0" bIns="0" rtlCol="0" anchor="t"/>
          <a:lstStyle/>
          <a:p>
            <a:pPr marL="0" indent="0">
              <a:lnSpc>
                <a:spcPts val="4750"/>
              </a:lnSpc>
              <a:buNone/>
            </a:pPr>
            <a:r>
              <a:rPr lang="en-US" sz="3800" dirty="0">
                <a:solidFill>
                  <a:srgbClr val="C6BFEE"/>
                </a:solidFill>
                <a:latin typeface="Prompt Medium" pitchFamily="34" charset="0"/>
                <a:ea typeface="Prompt Medium" pitchFamily="34" charset="-122"/>
                <a:cs typeface="Prompt Medium" pitchFamily="34" charset="-120"/>
              </a:rPr>
              <a:t>Socrative</a:t>
            </a:r>
            <a:endParaRPr lang="en-US" sz="3800" dirty="0"/>
          </a:p>
        </p:txBody>
      </p:sp>
      <p:sp>
        <p:nvSpPr>
          <p:cNvPr id="4" name="Shape 1"/>
          <p:cNvSpPr/>
          <p:nvPr/>
        </p:nvSpPr>
        <p:spPr>
          <a:xfrm>
            <a:off x="767596" y="4707255"/>
            <a:ext cx="493514" cy="493514"/>
          </a:xfrm>
          <a:prstGeom prst="roundRect">
            <a:avLst>
              <a:gd name="adj" fmla="val 18667"/>
            </a:avLst>
          </a:prstGeom>
          <a:solidFill>
            <a:srgbClr val="542C49"/>
          </a:solidFill>
          <a:ln w="7620">
            <a:solidFill>
              <a:srgbClr val="6D4562"/>
            </a:solidFill>
            <a:prstDash val="solid"/>
          </a:ln>
        </p:spPr>
      </p:sp>
      <p:sp>
        <p:nvSpPr>
          <p:cNvPr id="5" name="Text 2"/>
          <p:cNvSpPr/>
          <p:nvPr/>
        </p:nvSpPr>
        <p:spPr>
          <a:xfrm>
            <a:off x="959644" y="4807744"/>
            <a:ext cx="109418"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1</a:t>
            </a:r>
            <a:endParaRPr lang="en-US" sz="2300" dirty="0"/>
          </a:p>
        </p:txBody>
      </p:sp>
      <p:sp>
        <p:nvSpPr>
          <p:cNvPr id="6" name="Text 3"/>
          <p:cNvSpPr/>
          <p:nvPr/>
        </p:nvSpPr>
        <p:spPr>
          <a:xfrm>
            <a:off x="1480423" y="4707255"/>
            <a:ext cx="2694027"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Platform kuis interaktif</a:t>
            </a:r>
            <a:endParaRPr lang="en-US" sz="1900" dirty="0"/>
          </a:p>
        </p:txBody>
      </p:sp>
      <p:sp>
        <p:nvSpPr>
          <p:cNvPr id="7" name="Text 4"/>
          <p:cNvSpPr/>
          <p:nvPr/>
        </p:nvSpPr>
        <p:spPr>
          <a:xfrm>
            <a:off x="1480423" y="5143381"/>
            <a:ext cx="5725120" cy="701754"/>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Socrative adalah platform yang memungkinkan guru membuat dan memberikan kuis, pertanyaan, dan polling dalam kelas.</a:t>
            </a:r>
            <a:endParaRPr lang="en-US" sz="1700" dirty="0"/>
          </a:p>
        </p:txBody>
      </p:sp>
      <p:sp>
        <p:nvSpPr>
          <p:cNvPr id="8" name="Shape 5"/>
          <p:cNvSpPr/>
          <p:nvPr/>
        </p:nvSpPr>
        <p:spPr>
          <a:xfrm>
            <a:off x="7424857" y="4707255"/>
            <a:ext cx="493514" cy="493514"/>
          </a:xfrm>
          <a:prstGeom prst="roundRect">
            <a:avLst>
              <a:gd name="adj" fmla="val 18667"/>
            </a:avLst>
          </a:prstGeom>
          <a:solidFill>
            <a:srgbClr val="542C49"/>
          </a:solidFill>
          <a:ln w="7620">
            <a:solidFill>
              <a:srgbClr val="6D4562"/>
            </a:solidFill>
            <a:prstDash val="solid"/>
          </a:ln>
        </p:spPr>
      </p:sp>
      <p:sp>
        <p:nvSpPr>
          <p:cNvPr id="9" name="Text 6"/>
          <p:cNvSpPr/>
          <p:nvPr/>
        </p:nvSpPr>
        <p:spPr>
          <a:xfrm>
            <a:off x="7586067" y="4807744"/>
            <a:ext cx="171093"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2</a:t>
            </a:r>
            <a:endParaRPr lang="en-US" sz="2300" dirty="0"/>
          </a:p>
        </p:txBody>
      </p:sp>
      <p:sp>
        <p:nvSpPr>
          <p:cNvPr id="10" name="Text 7"/>
          <p:cNvSpPr/>
          <p:nvPr/>
        </p:nvSpPr>
        <p:spPr>
          <a:xfrm>
            <a:off x="8137684" y="4707255"/>
            <a:ext cx="3654623"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Dukungan berbagai perangkat</a:t>
            </a:r>
            <a:endParaRPr lang="en-US" sz="1900" dirty="0"/>
          </a:p>
        </p:txBody>
      </p:sp>
      <p:sp>
        <p:nvSpPr>
          <p:cNvPr id="11" name="Text 8"/>
          <p:cNvSpPr/>
          <p:nvPr/>
        </p:nvSpPr>
        <p:spPr>
          <a:xfrm>
            <a:off x="8137684" y="5143381"/>
            <a:ext cx="5725120" cy="701754"/>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Platform ini dapat diakses melalui komputer, tablet, atau smartphone, menjadikan pembelajaran interaktif lebih mudah.</a:t>
            </a:r>
            <a:endParaRPr lang="en-US" sz="1700" dirty="0"/>
          </a:p>
        </p:txBody>
      </p:sp>
      <p:sp>
        <p:nvSpPr>
          <p:cNvPr id="12" name="Shape 9"/>
          <p:cNvSpPr/>
          <p:nvPr/>
        </p:nvSpPr>
        <p:spPr>
          <a:xfrm>
            <a:off x="767596" y="6311146"/>
            <a:ext cx="493514" cy="493514"/>
          </a:xfrm>
          <a:prstGeom prst="roundRect">
            <a:avLst>
              <a:gd name="adj" fmla="val 18667"/>
            </a:avLst>
          </a:prstGeom>
          <a:solidFill>
            <a:srgbClr val="542C49"/>
          </a:solidFill>
          <a:ln w="7620">
            <a:solidFill>
              <a:srgbClr val="6D4562"/>
            </a:solidFill>
            <a:prstDash val="solid"/>
          </a:ln>
        </p:spPr>
      </p:sp>
      <p:sp>
        <p:nvSpPr>
          <p:cNvPr id="13" name="Text 10"/>
          <p:cNvSpPr/>
          <p:nvPr/>
        </p:nvSpPr>
        <p:spPr>
          <a:xfrm>
            <a:off x="929521" y="6411635"/>
            <a:ext cx="169664"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3</a:t>
            </a:r>
            <a:endParaRPr lang="en-US" sz="2300" dirty="0"/>
          </a:p>
        </p:txBody>
      </p:sp>
      <p:sp>
        <p:nvSpPr>
          <p:cNvPr id="14" name="Text 11"/>
          <p:cNvSpPr/>
          <p:nvPr/>
        </p:nvSpPr>
        <p:spPr>
          <a:xfrm>
            <a:off x="1480423" y="6311146"/>
            <a:ext cx="2437090"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Fitur analisis</a:t>
            </a:r>
            <a:endParaRPr lang="en-US" sz="1900" dirty="0"/>
          </a:p>
        </p:txBody>
      </p:sp>
      <p:sp>
        <p:nvSpPr>
          <p:cNvPr id="15" name="Text 12"/>
          <p:cNvSpPr/>
          <p:nvPr/>
        </p:nvSpPr>
        <p:spPr>
          <a:xfrm>
            <a:off x="1480423" y="6747272"/>
            <a:ext cx="5725120" cy="701754"/>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Socrative menyediakan data analitik yang membantu guru memahami pemahaman siswa dan memberikan umpan balik.</a:t>
            </a:r>
            <a:endParaRPr lang="en-US" sz="1700" dirty="0"/>
          </a:p>
        </p:txBody>
      </p:sp>
      <p:sp>
        <p:nvSpPr>
          <p:cNvPr id="16" name="Shape 13"/>
          <p:cNvSpPr/>
          <p:nvPr/>
        </p:nvSpPr>
        <p:spPr>
          <a:xfrm>
            <a:off x="7424857" y="6311146"/>
            <a:ext cx="493514" cy="493514"/>
          </a:xfrm>
          <a:prstGeom prst="roundRect">
            <a:avLst>
              <a:gd name="adj" fmla="val 18667"/>
            </a:avLst>
          </a:prstGeom>
          <a:solidFill>
            <a:srgbClr val="542C49"/>
          </a:solidFill>
          <a:ln w="7620">
            <a:solidFill>
              <a:srgbClr val="6D4562"/>
            </a:solidFill>
            <a:prstDash val="solid"/>
          </a:ln>
        </p:spPr>
      </p:sp>
      <p:sp>
        <p:nvSpPr>
          <p:cNvPr id="17" name="Text 14"/>
          <p:cNvSpPr/>
          <p:nvPr/>
        </p:nvSpPr>
        <p:spPr>
          <a:xfrm>
            <a:off x="7582495" y="6411635"/>
            <a:ext cx="178118"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4</a:t>
            </a:r>
            <a:endParaRPr lang="en-US" sz="2300" dirty="0"/>
          </a:p>
        </p:txBody>
      </p:sp>
      <p:sp>
        <p:nvSpPr>
          <p:cNvPr id="18" name="Text 15"/>
          <p:cNvSpPr/>
          <p:nvPr/>
        </p:nvSpPr>
        <p:spPr>
          <a:xfrm>
            <a:off x="8137684" y="6311146"/>
            <a:ext cx="2723793"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Kolaborasi dalam kelas</a:t>
            </a:r>
            <a:endParaRPr lang="en-US" sz="1900" dirty="0"/>
          </a:p>
        </p:txBody>
      </p:sp>
      <p:sp>
        <p:nvSpPr>
          <p:cNvPr id="19" name="Text 16"/>
          <p:cNvSpPr/>
          <p:nvPr/>
        </p:nvSpPr>
        <p:spPr>
          <a:xfrm>
            <a:off x="8137684" y="6747272"/>
            <a:ext cx="5725120" cy="701754"/>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Fitur ruang kelas memungkinkan siswa berpartisipasi dalam kuis dan diskusi bersama.</a:t>
            </a:r>
            <a:endParaRPr lang="en-US" sz="17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59023" y="596384"/>
            <a:ext cx="5502235" cy="602456"/>
          </a:xfrm>
          <a:prstGeom prst="rect">
            <a:avLst/>
          </a:prstGeom>
          <a:noFill/>
          <a:ln/>
        </p:spPr>
        <p:txBody>
          <a:bodyPr wrap="none" lIns="0" tIns="0" rIns="0" bIns="0" rtlCol="0" anchor="t"/>
          <a:lstStyle/>
          <a:p>
            <a:pPr marL="0" indent="0">
              <a:lnSpc>
                <a:spcPts val="4700"/>
              </a:lnSpc>
              <a:buNone/>
            </a:pPr>
            <a:r>
              <a:rPr lang="en-US" sz="3750" dirty="0">
                <a:solidFill>
                  <a:srgbClr val="C6BFEE"/>
                </a:solidFill>
                <a:latin typeface="Prompt Medium" pitchFamily="34" charset="0"/>
                <a:ea typeface="Prompt Medium" pitchFamily="34" charset="-122"/>
                <a:cs typeface="Prompt Medium" pitchFamily="34" charset="-120"/>
              </a:rPr>
              <a:t>Pengaturan Kuis Online</a:t>
            </a:r>
            <a:endParaRPr lang="en-US" sz="3750" dirty="0"/>
          </a:p>
        </p:txBody>
      </p:sp>
      <p:sp>
        <p:nvSpPr>
          <p:cNvPr id="3" name="Shape 1"/>
          <p:cNvSpPr/>
          <p:nvPr/>
        </p:nvSpPr>
        <p:spPr>
          <a:xfrm>
            <a:off x="7299960" y="1632466"/>
            <a:ext cx="30480" cy="6002298"/>
          </a:xfrm>
          <a:prstGeom prst="roundRect">
            <a:avLst>
              <a:gd name="adj" fmla="val 298837"/>
            </a:avLst>
          </a:prstGeom>
          <a:solidFill>
            <a:srgbClr val="6D4562"/>
          </a:solidFill>
          <a:ln/>
        </p:spPr>
      </p:sp>
      <p:sp>
        <p:nvSpPr>
          <p:cNvPr id="4" name="Shape 2"/>
          <p:cNvSpPr/>
          <p:nvPr/>
        </p:nvSpPr>
        <p:spPr>
          <a:xfrm>
            <a:off x="6342698" y="2105144"/>
            <a:ext cx="759023" cy="30480"/>
          </a:xfrm>
          <a:prstGeom prst="roundRect">
            <a:avLst>
              <a:gd name="adj" fmla="val 298837"/>
            </a:avLst>
          </a:prstGeom>
          <a:solidFill>
            <a:srgbClr val="6D4562"/>
          </a:solidFill>
          <a:ln/>
        </p:spPr>
      </p:sp>
      <p:sp>
        <p:nvSpPr>
          <p:cNvPr id="5" name="Shape 3"/>
          <p:cNvSpPr/>
          <p:nvPr/>
        </p:nvSpPr>
        <p:spPr>
          <a:xfrm>
            <a:off x="7071241" y="1876425"/>
            <a:ext cx="487918" cy="487918"/>
          </a:xfrm>
          <a:prstGeom prst="roundRect">
            <a:avLst>
              <a:gd name="adj" fmla="val 18668"/>
            </a:avLst>
          </a:prstGeom>
          <a:solidFill>
            <a:srgbClr val="542C49"/>
          </a:solidFill>
          <a:ln w="7620">
            <a:solidFill>
              <a:srgbClr val="6D4562"/>
            </a:solidFill>
            <a:prstDash val="solid"/>
          </a:ln>
        </p:spPr>
      </p:sp>
      <p:sp>
        <p:nvSpPr>
          <p:cNvPr id="6" name="Text 4"/>
          <p:cNvSpPr/>
          <p:nvPr/>
        </p:nvSpPr>
        <p:spPr>
          <a:xfrm>
            <a:off x="7261027" y="1975723"/>
            <a:ext cx="108228" cy="289203"/>
          </a:xfrm>
          <a:prstGeom prst="rect">
            <a:avLst/>
          </a:prstGeom>
          <a:noFill/>
          <a:ln/>
        </p:spPr>
        <p:txBody>
          <a:bodyPr wrap="none" lIns="0" tIns="0" rIns="0" bIns="0" rtlCol="0" anchor="t"/>
          <a:lstStyle/>
          <a:p>
            <a:pPr marL="0" indent="0" algn="ctr">
              <a:lnSpc>
                <a:spcPts val="2250"/>
              </a:lnSpc>
              <a:buNone/>
            </a:pPr>
            <a:r>
              <a:rPr lang="en-US" sz="2250" dirty="0">
                <a:solidFill>
                  <a:srgbClr val="DAD8E9"/>
                </a:solidFill>
                <a:latin typeface="Prompt Medium" pitchFamily="34" charset="0"/>
                <a:ea typeface="Prompt Medium" pitchFamily="34" charset="-122"/>
                <a:cs typeface="Prompt Medium" pitchFamily="34" charset="-120"/>
              </a:rPr>
              <a:t>1</a:t>
            </a:r>
            <a:endParaRPr lang="en-US" sz="2250" dirty="0"/>
          </a:p>
        </p:txBody>
      </p:sp>
      <p:sp>
        <p:nvSpPr>
          <p:cNvPr id="7" name="Text 5"/>
          <p:cNvSpPr/>
          <p:nvPr/>
        </p:nvSpPr>
        <p:spPr>
          <a:xfrm>
            <a:off x="3312200" y="1849279"/>
            <a:ext cx="2810232" cy="301228"/>
          </a:xfrm>
          <a:prstGeom prst="rect">
            <a:avLst/>
          </a:prstGeom>
          <a:noFill/>
          <a:ln/>
        </p:spPr>
        <p:txBody>
          <a:bodyPr wrap="none" lIns="0" tIns="0" rIns="0" bIns="0" rtlCol="0" anchor="t"/>
          <a:lstStyle/>
          <a:p>
            <a:pPr marL="0" indent="0" algn="r">
              <a:lnSpc>
                <a:spcPts val="2350"/>
              </a:lnSpc>
              <a:buNone/>
            </a:pPr>
            <a:r>
              <a:rPr lang="en-US" sz="1850" dirty="0">
                <a:solidFill>
                  <a:srgbClr val="DAD8E9"/>
                </a:solidFill>
                <a:latin typeface="Prompt Medium" pitchFamily="34" charset="0"/>
                <a:ea typeface="Prompt Medium" pitchFamily="34" charset="-122"/>
                <a:cs typeface="Prompt Medium" pitchFamily="34" charset="-120"/>
              </a:rPr>
              <a:t>Waktu dan Batas Waktu</a:t>
            </a:r>
            <a:endParaRPr lang="en-US" sz="1850" dirty="0"/>
          </a:p>
        </p:txBody>
      </p:sp>
      <p:sp>
        <p:nvSpPr>
          <p:cNvPr id="8" name="Text 6"/>
          <p:cNvSpPr/>
          <p:nvPr/>
        </p:nvSpPr>
        <p:spPr>
          <a:xfrm>
            <a:off x="759023" y="2280523"/>
            <a:ext cx="5363408" cy="693658"/>
          </a:xfrm>
          <a:prstGeom prst="rect">
            <a:avLst/>
          </a:prstGeom>
          <a:noFill/>
          <a:ln/>
        </p:spPr>
        <p:txBody>
          <a:bodyPr wrap="square" lIns="0" tIns="0" rIns="0" bIns="0" rtlCol="0" anchor="t"/>
          <a:lstStyle/>
          <a:p>
            <a:pPr marL="0" indent="0" algn="r">
              <a:lnSpc>
                <a:spcPts val="2700"/>
              </a:lnSpc>
              <a:buNone/>
            </a:pPr>
            <a:r>
              <a:rPr lang="en-US" sz="1700" dirty="0">
                <a:solidFill>
                  <a:srgbClr val="DAD8E9"/>
                </a:solidFill>
                <a:latin typeface="Mukta Light" pitchFamily="34" charset="0"/>
                <a:ea typeface="Mukta Light" pitchFamily="34" charset="-122"/>
                <a:cs typeface="Mukta Light" pitchFamily="34" charset="-120"/>
              </a:rPr>
              <a:t>Tentukan waktu yang sesuai untuk kuis. Atur batas waktu untuk setiap pertanyaan dan seluruh kuis.</a:t>
            </a:r>
            <a:endParaRPr lang="en-US" sz="1700" dirty="0"/>
          </a:p>
        </p:txBody>
      </p:sp>
      <p:sp>
        <p:nvSpPr>
          <p:cNvPr id="9" name="Shape 7"/>
          <p:cNvSpPr/>
          <p:nvPr/>
        </p:nvSpPr>
        <p:spPr>
          <a:xfrm>
            <a:off x="7528679" y="3189327"/>
            <a:ext cx="759023" cy="30480"/>
          </a:xfrm>
          <a:prstGeom prst="roundRect">
            <a:avLst>
              <a:gd name="adj" fmla="val 298837"/>
            </a:avLst>
          </a:prstGeom>
          <a:solidFill>
            <a:srgbClr val="6D4562"/>
          </a:solidFill>
          <a:ln/>
        </p:spPr>
      </p:sp>
      <p:sp>
        <p:nvSpPr>
          <p:cNvPr id="10" name="Shape 8"/>
          <p:cNvSpPr/>
          <p:nvPr/>
        </p:nvSpPr>
        <p:spPr>
          <a:xfrm>
            <a:off x="7071241" y="2960608"/>
            <a:ext cx="487918" cy="487918"/>
          </a:xfrm>
          <a:prstGeom prst="roundRect">
            <a:avLst>
              <a:gd name="adj" fmla="val 18668"/>
            </a:avLst>
          </a:prstGeom>
          <a:solidFill>
            <a:srgbClr val="542C49"/>
          </a:solidFill>
          <a:ln w="7620">
            <a:solidFill>
              <a:srgbClr val="6D4562"/>
            </a:solidFill>
            <a:prstDash val="solid"/>
          </a:ln>
        </p:spPr>
      </p:sp>
      <p:sp>
        <p:nvSpPr>
          <p:cNvPr id="11" name="Text 9"/>
          <p:cNvSpPr/>
          <p:nvPr/>
        </p:nvSpPr>
        <p:spPr>
          <a:xfrm>
            <a:off x="7230547" y="3059906"/>
            <a:ext cx="169188" cy="289203"/>
          </a:xfrm>
          <a:prstGeom prst="rect">
            <a:avLst/>
          </a:prstGeom>
          <a:noFill/>
          <a:ln/>
        </p:spPr>
        <p:txBody>
          <a:bodyPr wrap="none" lIns="0" tIns="0" rIns="0" bIns="0" rtlCol="0" anchor="t"/>
          <a:lstStyle/>
          <a:p>
            <a:pPr marL="0" indent="0" algn="ctr">
              <a:lnSpc>
                <a:spcPts val="2250"/>
              </a:lnSpc>
              <a:buNone/>
            </a:pPr>
            <a:r>
              <a:rPr lang="en-US" sz="2250" dirty="0">
                <a:solidFill>
                  <a:srgbClr val="DAD8E9"/>
                </a:solidFill>
                <a:latin typeface="Prompt Medium" pitchFamily="34" charset="0"/>
                <a:ea typeface="Prompt Medium" pitchFamily="34" charset="-122"/>
                <a:cs typeface="Prompt Medium" pitchFamily="34" charset="-120"/>
              </a:rPr>
              <a:t>2</a:t>
            </a:r>
            <a:endParaRPr lang="en-US" sz="2250" dirty="0"/>
          </a:p>
        </p:txBody>
      </p:sp>
      <p:sp>
        <p:nvSpPr>
          <p:cNvPr id="12" name="Text 10"/>
          <p:cNvSpPr/>
          <p:nvPr/>
        </p:nvSpPr>
        <p:spPr>
          <a:xfrm>
            <a:off x="8507968" y="2933462"/>
            <a:ext cx="2480905" cy="301228"/>
          </a:xfrm>
          <a:prstGeom prst="rect">
            <a:avLst/>
          </a:prstGeom>
          <a:noFill/>
          <a:ln/>
        </p:spPr>
        <p:txBody>
          <a:bodyPr wrap="none" lIns="0" tIns="0" rIns="0" bIns="0" rtlCol="0" anchor="t"/>
          <a:lstStyle/>
          <a:p>
            <a:pPr marL="0" indent="0" algn="l">
              <a:lnSpc>
                <a:spcPts val="2350"/>
              </a:lnSpc>
              <a:buNone/>
            </a:pPr>
            <a:r>
              <a:rPr lang="en-US" sz="1850" dirty="0">
                <a:solidFill>
                  <a:srgbClr val="DAD8E9"/>
                </a:solidFill>
                <a:latin typeface="Prompt Medium" pitchFamily="34" charset="0"/>
                <a:ea typeface="Prompt Medium" pitchFamily="34" charset="-122"/>
                <a:cs typeface="Prompt Medium" pitchFamily="34" charset="-120"/>
              </a:rPr>
              <a:t>Aturan dan Pedoman</a:t>
            </a:r>
            <a:endParaRPr lang="en-US" sz="1850" dirty="0"/>
          </a:p>
        </p:txBody>
      </p:sp>
      <p:sp>
        <p:nvSpPr>
          <p:cNvPr id="13" name="Text 11"/>
          <p:cNvSpPr/>
          <p:nvPr/>
        </p:nvSpPr>
        <p:spPr>
          <a:xfrm>
            <a:off x="8507968" y="3364706"/>
            <a:ext cx="5363408" cy="693658"/>
          </a:xfrm>
          <a:prstGeom prst="rect">
            <a:avLst/>
          </a:prstGeom>
          <a:noFill/>
          <a:ln/>
        </p:spPr>
        <p:txBody>
          <a:bodyPr wrap="square" lIns="0" tIns="0" rIns="0" bIns="0" rtlCol="0" anchor="t"/>
          <a:lstStyle/>
          <a:p>
            <a:pPr marL="0" indent="0" algn="l">
              <a:lnSpc>
                <a:spcPts val="2700"/>
              </a:lnSpc>
              <a:buNone/>
            </a:pPr>
            <a:r>
              <a:rPr lang="en-US" sz="1700" dirty="0">
                <a:solidFill>
                  <a:srgbClr val="DAD8E9"/>
                </a:solidFill>
                <a:latin typeface="Mukta Light" pitchFamily="34" charset="0"/>
                <a:ea typeface="Mukta Light" pitchFamily="34" charset="-122"/>
                <a:cs typeface="Mukta Light" pitchFamily="34" charset="-120"/>
              </a:rPr>
              <a:t>Tentukan aturan kuis, seperti jumlah percobaan, jenis pertanyaan, dan sistem penilaian.</a:t>
            </a:r>
            <a:endParaRPr lang="en-US" sz="1700" dirty="0"/>
          </a:p>
        </p:txBody>
      </p:sp>
      <p:sp>
        <p:nvSpPr>
          <p:cNvPr id="14" name="Shape 12"/>
          <p:cNvSpPr/>
          <p:nvPr/>
        </p:nvSpPr>
        <p:spPr>
          <a:xfrm>
            <a:off x="6342698" y="4165163"/>
            <a:ext cx="759023" cy="30480"/>
          </a:xfrm>
          <a:prstGeom prst="roundRect">
            <a:avLst>
              <a:gd name="adj" fmla="val 298837"/>
            </a:avLst>
          </a:prstGeom>
          <a:solidFill>
            <a:srgbClr val="6D4562"/>
          </a:solidFill>
          <a:ln/>
        </p:spPr>
      </p:sp>
      <p:sp>
        <p:nvSpPr>
          <p:cNvPr id="15" name="Shape 13"/>
          <p:cNvSpPr/>
          <p:nvPr/>
        </p:nvSpPr>
        <p:spPr>
          <a:xfrm>
            <a:off x="7071241" y="3936444"/>
            <a:ext cx="487918" cy="487918"/>
          </a:xfrm>
          <a:prstGeom prst="roundRect">
            <a:avLst>
              <a:gd name="adj" fmla="val 18668"/>
            </a:avLst>
          </a:prstGeom>
          <a:solidFill>
            <a:srgbClr val="542C49"/>
          </a:solidFill>
          <a:ln w="7620">
            <a:solidFill>
              <a:srgbClr val="6D4562"/>
            </a:solidFill>
            <a:prstDash val="solid"/>
          </a:ln>
        </p:spPr>
      </p:sp>
      <p:sp>
        <p:nvSpPr>
          <p:cNvPr id="16" name="Text 14"/>
          <p:cNvSpPr/>
          <p:nvPr/>
        </p:nvSpPr>
        <p:spPr>
          <a:xfrm>
            <a:off x="7231261" y="4035743"/>
            <a:ext cx="167759" cy="289203"/>
          </a:xfrm>
          <a:prstGeom prst="rect">
            <a:avLst/>
          </a:prstGeom>
          <a:noFill/>
          <a:ln/>
        </p:spPr>
        <p:txBody>
          <a:bodyPr wrap="none" lIns="0" tIns="0" rIns="0" bIns="0" rtlCol="0" anchor="t"/>
          <a:lstStyle/>
          <a:p>
            <a:pPr marL="0" indent="0" algn="ctr">
              <a:lnSpc>
                <a:spcPts val="2250"/>
              </a:lnSpc>
              <a:buNone/>
            </a:pPr>
            <a:r>
              <a:rPr lang="en-US" sz="2250" dirty="0">
                <a:solidFill>
                  <a:srgbClr val="DAD8E9"/>
                </a:solidFill>
                <a:latin typeface="Prompt Medium" pitchFamily="34" charset="0"/>
                <a:ea typeface="Prompt Medium" pitchFamily="34" charset="-122"/>
                <a:cs typeface="Prompt Medium" pitchFamily="34" charset="-120"/>
              </a:rPr>
              <a:t>3</a:t>
            </a:r>
            <a:endParaRPr lang="en-US" sz="2250" dirty="0"/>
          </a:p>
        </p:txBody>
      </p:sp>
      <p:sp>
        <p:nvSpPr>
          <p:cNvPr id="17" name="Text 15"/>
          <p:cNvSpPr/>
          <p:nvPr/>
        </p:nvSpPr>
        <p:spPr>
          <a:xfrm>
            <a:off x="3712845" y="3909298"/>
            <a:ext cx="2409587" cy="301228"/>
          </a:xfrm>
          <a:prstGeom prst="rect">
            <a:avLst/>
          </a:prstGeom>
          <a:noFill/>
          <a:ln/>
        </p:spPr>
        <p:txBody>
          <a:bodyPr wrap="none" lIns="0" tIns="0" rIns="0" bIns="0" rtlCol="0" anchor="t"/>
          <a:lstStyle/>
          <a:p>
            <a:pPr marL="0" indent="0" algn="r">
              <a:lnSpc>
                <a:spcPts val="2350"/>
              </a:lnSpc>
              <a:buNone/>
            </a:pPr>
            <a:r>
              <a:rPr lang="en-US" sz="1850" dirty="0">
                <a:solidFill>
                  <a:srgbClr val="DAD8E9"/>
                </a:solidFill>
                <a:latin typeface="Prompt Medium" pitchFamily="34" charset="0"/>
                <a:ea typeface="Prompt Medium" pitchFamily="34" charset="-122"/>
                <a:cs typeface="Prompt Medium" pitchFamily="34" charset="-120"/>
              </a:rPr>
              <a:t>Pengaturan Kuis</a:t>
            </a:r>
            <a:endParaRPr lang="en-US" sz="1850" dirty="0"/>
          </a:p>
        </p:txBody>
      </p:sp>
      <p:sp>
        <p:nvSpPr>
          <p:cNvPr id="18" name="Text 16"/>
          <p:cNvSpPr/>
          <p:nvPr/>
        </p:nvSpPr>
        <p:spPr>
          <a:xfrm>
            <a:off x="759023" y="4340543"/>
            <a:ext cx="5363408" cy="693658"/>
          </a:xfrm>
          <a:prstGeom prst="rect">
            <a:avLst/>
          </a:prstGeom>
          <a:noFill/>
          <a:ln/>
        </p:spPr>
        <p:txBody>
          <a:bodyPr wrap="square" lIns="0" tIns="0" rIns="0" bIns="0" rtlCol="0" anchor="t"/>
          <a:lstStyle/>
          <a:p>
            <a:pPr marL="0" indent="0" algn="r">
              <a:lnSpc>
                <a:spcPts val="2700"/>
              </a:lnSpc>
              <a:buNone/>
            </a:pPr>
            <a:r>
              <a:rPr lang="en-US" sz="1700" dirty="0">
                <a:solidFill>
                  <a:srgbClr val="DAD8E9"/>
                </a:solidFill>
                <a:latin typeface="Mukta Light" pitchFamily="34" charset="0"/>
                <a:ea typeface="Mukta Light" pitchFamily="34" charset="-122"/>
                <a:cs typeface="Mukta Light" pitchFamily="34" charset="-120"/>
              </a:rPr>
              <a:t>Pilih mode kuis, seperti individu atau kelompok, dan atur opsi lainnya seperti pengacakan pertanyaan.</a:t>
            </a:r>
            <a:endParaRPr lang="en-US" sz="1700" dirty="0"/>
          </a:p>
        </p:txBody>
      </p:sp>
      <p:sp>
        <p:nvSpPr>
          <p:cNvPr id="19" name="Shape 17"/>
          <p:cNvSpPr/>
          <p:nvPr/>
        </p:nvSpPr>
        <p:spPr>
          <a:xfrm>
            <a:off x="7528679" y="5141000"/>
            <a:ext cx="759023" cy="30480"/>
          </a:xfrm>
          <a:prstGeom prst="roundRect">
            <a:avLst>
              <a:gd name="adj" fmla="val 298837"/>
            </a:avLst>
          </a:prstGeom>
          <a:solidFill>
            <a:srgbClr val="6D4562"/>
          </a:solidFill>
          <a:ln/>
        </p:spPr>
      </p:sp>
      <p:sp>
        <p:nvSpPr>
          <p:cNvPr id="20" name="Shape 18"/>
          <p:cNvSpPr/>
          <p:nvPr/>
        </p:nvSpPr>
        <p:spPr>
          <a:xfrm>
            <a:off x="7071241" y="4912281"/>
            <a:ext cx="487918" cy="487918"/>
          </a:xfrm>
          <a:prstGeom prst="roundRect">
            <a:avLst>
              <a:gd name="adj" fmla="val 18668"/>
            </a:avLst>
          </a:prstGeom>
          <a:solidFill>
            <a:srgbClr val="542C49"/>
          </a:solidFill>
          <a:ln w="7620">
            <a:solidFill>
              <a:srgbClr val="6D4562"/>
            </a:solidFill>
            <a:prstDash val="solid"/>
          </a:ln>
        </p:spPr>
      </p:sp>
      <p:sp>
        <p:nvSpPr>
          <p:cNvPr id="21" name="Text 19"/>
          <p:cNvSpPr/>
          <p:nvPr/>
        </p:nvSpPr>
        <p:spPr>
          <a:xfrm>
            <a:off x="7227094" y="5011579"/>
            <a:ext cx="176093" cy="289203"/>
          </a:xfrm>
          <a:prstGeom prst="rect">
            <a:avLst/>
          </a:prstGeom>
          <a:noFill/>
          <a:ln/>
        </p:spPr>
        <p:txBody>
          <a:bodyPr wrap="none" lIns="0" tIns="0" rIns="0" bIns="0" rtlCol="0" anchor="t"/>
          <a:lstStyle/>
          <a:p>
            <a:pPr marL="0" indent="0" algn="ctr">
              <a:lnSpc>
                <a:spcPts val="2250"/>
              </a:lnSpc>
              <a:buNone/>
            </a:pPr>
            <a:r>
              <a:rPr lang="en-US" sz="2250" dirty="0">
                <a:solidFill>
                  <a:srgbClr val="DAD8E9"/>
                </a:solidFill>
                <a:latin typeface="Prompt Medium" pitchFamily="34" charset="0"/>
                <a:ea typeface="Prompt Medium" pitchFamily="34" charset="-122"/>
                <a:cs typeface="Prompt Medium" pitchFamily="34" charset="-120"/>
              </a:rPr>
              <a:t>4</a:t>
            </a:r>
            <a:endParaRPr lang="en-US" sz="2250" dirty="0"/>
          </a:p>
        </p:txBody>
      </p:sp>
      <p:sp>
        <p:nvSpPr>
          <p:cNvPr id="22" name="Text 20"/>
          <p:cNvSpPr/>
          <p:nvPr/>
        </p:nvSpPr>
        <p:spPr>
          <a:xfrm>
            <a:off x="8507968" y="4885134"/>
            <a:ext cx="3268028" cy="301228"/>
          </a:xfrm>
          <a:prstGeom prst="rect">
            <a:avLst/>
          </a:prstGeom>
          <a:noFill/>
          <a:ln/>
        </p:spPr>
        <p:txBody>
          <a:bodyPr wrap="none" lIns="0" tIns="0" rIns="0" bIns="0" rtlCol="0" anchor="t"/>
          <a:lstStyle/>
          <a:p>
            <a:pPr marL="0" indent="0" algn="l">
              <a:lnSpc>
                <a:spcPts val="2350"/>
              </a:lnSpc>
              <a:buNone/>
            </a:pPr>
            <a:r>
              <a:rPr lang="en-US" sz="1850" dirty="0">
                <a:solidFill>
                  <a:srgbClr val="DAD8E9"/>
                </a:solidFill>
                <a:latin typeface="Prompt Medium" pitchFamily="34" charset="0"/>
                <a:ea typeface="Prompt Medium" pitchFamily="34" charset="-122"/>
                <a:cs typeface="Prompt Medium" pitchFamily="34" charset="-120"/>
              </a:rPr>
              <a:t>Pengaturan Pemberian Skor</a:t>
            </a:r>
            <a:endParaRPr lang="en-US" sz="1850" dirty="0"/>
          </a:p>
        </p:txBody>
      </p:sp>
      <p:sp>
        <p:nvSpPr>
          <p:cNvPr id="23" name="Text 21"/>
          <p:cNvSpPr/>
          <p:nvPr/>
        </p:nvSpPr>
        <p:spPr>
          <a:xfrm>
            <a:off x="8507968" y="5316379"/>
            <a:ext cx="5363408" cy="1040487"/>
          </a:xfrm>
          <a:prstGeom prst="rect">
            <a:avLst/>
          </a:prstGeom>
          <a:noFill/>
          <a:ln/>
        </p:spPr>
        <p:txBody>
          <a:bodyPr wrap="square" lIns="0" tIns="0" rIns="0" bIns="0" rtlCol="0" anchor="t"/>
          <a:lstStyle/>
          <a:p>
            <a:pPr marL="0" indent="0" algn="l">
              <a:lnSpc>
                <a:spcPts val="2700"/>
              </a:lnSpc>
              <a:buNone/>
            </a:pPr>
            <a:r>
              <a:rPr lang="en-US" sz="1700" dirty="0">
                <a:solidFill>
                  <a:srgbClr val="DAD8E9"/>
                </a:solidFill>
                <a:latin typeface="Mukta Light" pitchFamily="34" charset="0"/>
                <a:ea typeface="Mukta Light" pitchFamily="34" charset="-122"/>
                <a:cs typeface="Mukta Light" pitchFamily="34" charset="-120"/>
              </a:rPr>
              <a:t>Tentukan sistem pemberian skor, apakah poin diberikan untuk setiap jawaban benar atau dikurangi untuk jawaban salah.</a:t>
            </a:r>
            <a:endParaRPr lang="en-US" sz="1700" dirty="0"/>
          </a:p>
        </p:txBody>
      </p:sp>
      <p:sp>
        <p:nvSpPr>
          <p:cNvPr id="24" name="Shape 22"/>
          <p:cNvSpPr/>
          <p:nvPr/>
        </p:nvSpPr>
        <p:spPr>
          <a:xfrm>
            <a:off x="6342698" y="6202085"/>
            <a:ext cx="759023" cy="30480"/>
          </a:xfrm>
          <a:prstGeom prst="roundRect">
            <a:avLst>
              <a:gd name="adj" fmla="val 298837"/>
            </a:avLst>
          </a:prstGeom>
          <a:solidFill>
            <a:srgbClr val="6D4562"/>
          </a:solidFill>
          <a:ln/>
        </p:spPr>
      </p:sp>
      <p:sp>
        <p:nvSpPr>
          <p:cNvPr id="25" name="Shape 23"/>
          <p:cNvSpPr/>
          <p:nvPr/>
        </p:nvSpPr>
        <p:spPr>
          <a:xfrm>
            <a:off x="7071241" y="5973366"/>
            <a:ext cx="487918" cy="487918"/>
          </a:xfrm>
          <a:prstGeom prst="roundRect">
            <a:avLst>
              <a:gd name="adj" fmla="val 18668"/>
            </a:avLst>
          </a:prstGeom>
          <a:solidFill>
            <a:srgbClr val="542C49"/>
          </a:solidFill>
          <a:ln w="7620">
            <a:solidFill>
              <a:srgbClr val="6D4562"/>
            </a:solidFill>
            <a:prstDash val="solid"/>
          </a:ln>
        </p:spPr>
      </p:sp>
      <p:sp>
        <p:nvSpPr>
          <p:cNvPr id="26" name="Text 24"/>
          <p:cNvSpPr/>
          <p:nvPr/>
        </p:nvSpPr>
        <p:spPr>
          <a:xfrm>
            <a:off x="7231737" y="6072664"/>
            <a:ext cx="166807" cy="289203"/>
          </a:xfrm>
          <a:prstGeom prst="rect">
            <a:avLst/>
          </a:prstGeom>
          <a:noFill/>
          <a:ln/>
        </p:spPr>
        <p:txBody>
          <a:bodyPr wrap="none" lIns="0" tIns="0" rIns="0" bIns="0" rtlCol="0" anchor="t"/>
          <a:lstStyle/>
          <a:p>
            <a:pPr marL="0" indent="0" algn="ctr">
              <a:lnSpc>
                <a:spcPts val="2250"/>
              </a:lnSpc>
              <a:buNone/>
            </a:pPr>
            <a:r>
              <a:rPr lang="en-US" sz="2250" dirty="0">
                <a:solidFill>
                  <a:srgbClr val="DAD8E9"/>
                </a:solidFill>
                <a:latin typeface="Prompt Medium" pitchFamily="34" charset="0"/>
                <a:ea typeface="Prompt Medium" pitchFamily="34" charset="-122"/>
                <a:cs typeface="Prompt Medium" pitchFamily="34" charset="-120"/>
              </a:rPr>
              <a:t>5</a:t>
            </a:r>
            <a:endParaRPr lang="en-US" sz="2250" dirty="0"/>
          </a:p>
        </p:txBody>
      </p:sp>
      <p:sp>
        <p:nvSpPr>
          <p:cNvPr id="27" name="Text 25"/>
          <p:cNvSpPr/>
          <p:nvPr/>
        </p:nvSpPr>
        <p:spPr>
          <a:xfrm>
            <a:off x="3712845" y="5946219"/>
            <a:ext cx="2409587" cy="301228"/>
          </a:xfrm>
          <a:prstGeom prst="rect">
            <a:avLst/>
          </a:prstGeom>
          <a:noFill/>
          <a:ln/>
        </p:spPr>
        <p:txBody>
          <a:bodyPr wrap="none" lIns="0" tIns="0" rIns="0" bIns="0" rtlCol="0" anchor="t"/>
          <a:lstStyle/>
          <a:p>
            <a:pPr marL="0" indent="0" algn="r">
              <a:lnSpc>
                <a:spcPts val="2350"/>
              </a:lnSpc>
              <a:buNone/>
            </a:pPr>
            <a:r>
              <a:rPr lang="en-US" sz="1850" dirty="0">
                <a:solidFill>
                  <a:srgbClr val="DAD8E9"/>
                </a:solidFill>
                <a:latin typeface="Prompt Medium" pitchFamily="34" charset="0"/>
                <a:ea typeface="Prompt Medium" pitchFamily="34" charset="-122"/>
                <a:cs typeface="Prompt Medium" pitchFamily="34" charset="-120"/>
              </a:rPr>
              <a:t>Umpan Balik</a:t>
            </a:r>
            <a:endParaRPr lang="en-US" sz="1850" dirty="0"/>
          </a:p>
        </p:txBody>
      </p:sp>
      <p:sp>
        <p:nvSpPr>
          <p:cNvPr id="28" name="Text 26"/>
          <p:cNvSpPr/>
          <p:nvPr/>
        </p:nvSpPr>
        <p:spPr>
          <a:xfrm>
            <a:off x="759023" y="6377464"/>
            <a:ext cx="5363408" cy="1040487"/>
          </a:xfrm>
          <a:prstGeom prst="rect">
            <a:avLst/>
          </a:prstGeom>
          <a:noFill/>
          <a:ln/>
        </p:spPr>
        <p:txBody>
          <a:bodyPr wrap="square" lIns="0" tIns="0" rIns="0" bIns="0" rtlCol="0" anchor="t"/>
          <a:lstStyle/>
          <a:p>
            <a:pPr marL="0" indent="0" algn="r">
              <a:lnSpc>
                <a:spcPts val="2700"/>
              </a:lnSpc>
              <a:buNone/>
            </a:pPr>
            <a:r>
              <a:rPr lang="en-US" sz="1700" dirty="0">
                <a:solidFill>
                  <a:srgbClr val="DAD8E9"/>
                </a:solidFill>
                <a:latin typeface="Mukta Light" pitchFamily="34" charset="0"/>
                <a:ea typeface="Mukta Light" pitchFamily="34" charset="-122"/>
                <a:cs typeface="Mukta Light" pitchFamily="34" charset="-120"/>
              </a:rPr>
              <a:t>Tentukan jenis umpan balik yang diberikan, seperti jawaban yang benar atau penjelasan singkat untuk jawaban yang salah.</a:t>
            </a:r>
            <a:endParaRPr lang="en-US" sz="17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520803" y="679371"/>
            <a:ext cx="7497842" cy="685205"/>
          </a:xfrm>
          <a:prstGeom prst="rect">
            <a:avLst/>
          </a:prstGeom>
          <a:noFill/>
          <a:ln/>
        </p:spPr>
        <p:txBody>
          <a:bodyPr wrap="none" lIns="0" tIns="0" rIns="0" bIns="0" rtlCol="0" anchor="t"/>
          <a:lstStyle/>
          <a:p>
            <a:pPr marL="0" indent="0">
              <a:lnSpc>
                <a:spcPts val="5350"/>
              </a:lnSpc>
              <a:buNone/>
            </a:pPr>
            <a:r>
              <a:rPr lang="en-US" sz="4300" dirty="0">
                <a:solidFill>
                  <a:srgbClr val="C6BFEE"/>
                </a:solidFill>
                <a:latin typeface="Prompt Medium" pitchFamily="34" charset="0"/>
                <a:ea typeface="Prompt Medium" pitchFamily="34" charset="-122"/>
                <a:cs typeface="Prompt Medium" pitchFamily="34" charset="-120"/>
              </a:rPr>
              <a:t>Membuat Pertanyaan Efektif</a:t>
            </a:r>
            <a:endParaRPr lang="en-US" sz="4300" dirty="0"/>
          </a:p>
        </p:txBody>
      </p:sp>
      <p:pic>
        <p:nvPicPr>
          <p:cNvPr id="4" name="Image 1" descr="preencoded.png"/>
          <p:cNvPicPr>
            <a:picLocks noChangeAspect="1"/>
          </p:cNvPicPr>
          <p:nvPr/>
        </p:nvPicPr>
        <p:blipFill>
          <a:blip r:embed="rId4"/>
          <a:stretch>
            <a:fillRect/>
          </a:stretch>
        </p:blipFill>
        <p:spPr>
          <a:xfrm>
            <a:off x="4520803" y="1734503"/>
            <a:ext cx="616625" cy="616625"/>
          </a:xfrm>
          <a:prstGeom prst="rect">
            <a:avLst/>
          </a:prstGeom>
        </p:spPr>
      </p:pic>
      <p:sp>
        <p:nvSpPr>
          <p:cNvPr id="5" name="Text 1"/>
          <p:cNvSpPr/>
          <p:nvPr/>
        </p:nvSpPr>
        <p:spPr>
          <a:xfrm>
            <a:off x="4520803" y="2597706"/>
            <a:ext cx="2740581" cy="342543"/>
          </a:xfrm>
          <a:prstGeom prst="rect">
            <a:avLst/>
          </a:prstGeom>
          <a:noFill/>
          <a:ln/>
        </p:spPr>
        <p:txBody>
          <a:bodyPr wrap="none" lIns="0" tIns="0" rIns="0" bIns="0" rtlCol="0" anchor="t"/>
          <a:lstStyle/>
          <a:p>
            <a:pPr marL="0" indent="0" algn="l">
              <a:lnSpc>
                <a:spcPts val="2650"/>
              </a:lnSpc>
              <a:buNone/>
            </a:pPr>
            <a:r>
              <a:rPr lang="en-US" sz="2150" dirty="0">
                <a:solidFill>
                  <a:srgbClr val="DAD8E9"/>
                </a:solidFill>
                <a:latin typeface="Prompt Medium" pitchFamily="34" charset="0"/>
                <a:ea typeface="Prompt Medium" pitchFamily="34" charset="-122"/>
                <a:cs typeface="Prompt Medium" pitchFamily="34" charset="-120"/>
              </a:rPr>
              <a:t>Jelas dan Singkat</a:t>
            </a:r>
            <a:endParaRPr lang="en-US" sz="2150" dirty="0"/>
          </a:p>
        </p:txBody>
      </p:sp>
      <p:sp>
        <p:nvSpPr>
          <p:cNvPr id="6" name="Text 2"/>
          <p:cNvSpPr/>
          <p:nvPr/>
        </p:nvSpPr>
        <p:spPr>
          <a:xfrm>
            <a:off x="4520803" y="3088243"/>
            <a:ext cx="4438174" cy="789384"/>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Pertanyaan harus mudah dipahami dan tidak terlalu panjang.</a:t>
            </a:r>
            <a:endParaRPr lang="en-US" sz="1900" dirty="0"/>
          </a:p>
        </p:txBody>
      </p:sp>
      <p:pic>
        <p:nvPicPr>
          <p:cNvPr id="7" name="Image 2" descr="preencoded.png"/>
          <p:cNvPicPr>
            <a:picLocks noChangeAspect="1"/>
          </p:cNvPicPr>
          <p:nvPr/>
        </p:nvPicPr>
        <p:blipFill>
          <a:blip r:embed="rId5"/>
          <a:stretch>
            <a:fillRect/>
          </a:stretch>
        </p:blipFill>
        <p:spPr>
          <a:xfrm>
            <a:off x="9328904" y="1734503"/>
            <a:ext cx="616625" cy="616625"/>
          </a:xfrm>
          <a:prstGeom prst="rect">
            <a:avLst/>
          </a:prstGeom>
        </p:spPr>
      </p:pic>
      <p:sp>
        <p:nvSpPr>
          <p:cNvPr id="8" name="Text 3"/>
          <p:cNvSpPr/>
          <p:nvPr/>
        </p:nvSpPr>
        <p:spPr>
          <a:xfrm>
            <a:off x="9328904" y="2597706"/>
            <a:ext cx="2790944" cy="342543"/>
          </a:xfrm>
          <a:prstGeom prst="rect">
            <a:avLst/>
          </a:prstGeom>
          <a:noFill/>
          <a:ln/>
        </p:spPr>
        <p:txBody>
          <a:bodyPr wrap="none" lIns="0" tIns="0" rIns="0" bIns="0" rtlCol="0" anchor="t"/>
          <a:lstStyle/>
          <a:p>
            <a:pPr marL="0" indent="0" algn="l">
              <a:lnSpc>
                <a:spcPts val="2650"/>
              </a:lnSpc>
              <a:buNone/>
            </a:pPr>
            <a:r>
              <a:rPr lang="en-US" sz="2150" dirty="0">
                <a:solidFill>
                  <a:srgbClr val="DAD8E9"/>
                </a:solidFill>
                <a:latin typeface="Prompt Medium" pitchFamily="34" charset="0"/>
                <a:ea typeface="Prompt Medium" pitchFamily="34" charset="-122"/>
                <a:cs typeface="Prompt Medium" pitchFamily="34" charset="-120"/>
              </a:rPr>
              <a:t>Menarik dan Relevan</a:t>
            </a:r>
            <a:endParaRPr lang="en-US" sz="2150" dirty="0"/>
          </a:p>
        </p:txBody>
      </p:sp>
      <p:sp>
        <p:nvSpPr>
          <p:cNvPr id="9" name="Text 4"/>
          <p:cNvSpPr/>
          <p:nvPr/>
        </p:nvSpPr>
        <p:spPr>
          <a:xfrm>
            <a:off x="9328904" y="3088243"/>
            <a:ext cx="4438293" cy="1184077"/>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Pertanyaan harus menarik perhatian peserta dan berhubungan dengan materi yang dipelajari.</a:t>
            </a:r>
            <a:endParaRPr lang="en-US" sz="1900" dirty="0"/>
          </a:p>
        </p:txBody>
      </p:sp>
      <p:pic>
        <p:nvPicPr>
          <p:cNvPr id="10" name="Image 3" descr="preencoded.png"/>
          <p:cNvPicPr>
            <a:picLocks noChangeAspect="1"/>
          </p:cNvPicPr>
          <p:nvPr/>
        </p:nvPicPr>
        <p:blipFill>
          <a:blip r:embed="rId6"/>
          <a:stretch>
            <a:fillRect/>
          </a:stretch>
        </p:blipFill>
        <p:spPr>
          <a:xfrm>
            <a:off x="4520803" y="5012293"/>
            <a:ext cx="616625" cy="616625"/>
          </a:xfrm>
          <a:prstGeom prst="rect">
            <a:avLst/>
          </a:prstGeom>
        </p:spPr>
      </p:pic>
      <p:sp>
        <p:nvSpPr>
          <p:cNvPr id="11" name="Text 5"/>
          <p:cNvSpPr/>
          <p:nvPr/>
        </p:nvSpPr>
        <p:spPr>
          <a:xfrm>
            <a:off x="4520803" y="5875496"/>
            <a:ext cx="3311962" cy="342543"/>
          </a:xfrm>
          <a:prstGeom prst="rect">
            <a:avLst/>
          </a:prstGeom>
          <a:noFill/>
          <a:ln/>
        </p:spPr>
        <p:txBody>
          <a:bodyPr wrap="none" lIns="0" tIns="0" rIns="0" bIns="0" rtlCol="0" anchor="t"/>
          <a:lstStyle/>
          <a:p>
            <a:pPr marL="0" indent="0" algn="l">
              <a:lnSpc>
                <a:spcPts val="2650"/>
              </a:lnSpc>
              <a:buNone/>
            </a:pPr>
            <a:r>
              <a:rPr lang="en-US" sz="2150" dirty="0">
                <a:solidFill>
                  <a:srgbClr val="DAD8E9"/>
                </a:solidFill>
                <a:latin typeface="Prompt Medium" pitchFamily="34" charset="0"/>
                <a:ea typeface="Prompt Medium" pitchFamily="34" charset="-122"/>
                <a:cs typeface="Prompt Medium" pitchFamily="34" charset="-120"/>
              </a:rPr>
              <a:t>Opsi Jawaban yang Jelas</a:t>
            </a:r>
            <a:endParaRPr lang="en-US" sz="2150" dirty="0"/>
          </a:p>
        </p:txBody>
      </p:sp>
      <p:sp>
        <p:nvSpPr>
          <p:cNvPr id="12" name="Text 6"/>
          <p:cNvSpPr/>
          <p:nvPr/>
        </p:nvSpPr>
        <p:spPr>
          <a:xfrm>
            <a:off x="4520803" y="6366034"/>
            <a:ext cx="4438174" cy="789384"/>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Opsi jawaban harus jelas dan tidak menimbulkan kebingungan.</a:t>
            </a:r>
            <a:endParaRPr lang="en-US" sz="1900" dirty="0"/>
          </a:p>
        </p:txBody>
      </p:sp>
      <p:pic>
        <p:nvPicPr>
          <p:cNvPr id="13" name="Image 4" descr="preencoded.png"/>
          <p:cNvPicPr>
            <a:picLocks noChangeAspect="1"/>
          </p:cNvPicPr>
          <p:nvPr/>
        </p:nvPicPr>
        <p:blipFill>
          <a:blip r:embed="rId7"/>
          <a:stretch>
            <a:fillRect/>
          </a:stretch>
        </p:blipFill>
        <p:spPr>
          <a:xfrm>
            <a:off x="9328904" y="5012293"/>
            <a:ext cx="616625" cy="616625"/>
          </a:xfrm>
          <a:prstGeom prst="rect">
            <a:avLst/>
          </a:prstGeom>
        </p:spPr>
      </p:pic>
      <p:sp>
        <p:nvSpPr>
          <p:cNvPr id="14" name="Text 7"/>
          <p:cNvSpPr/>
          <p:nvPr/>
        </p:nvSpPr>
        <p:spPr>
          <a:xfrm>
            <a:off x="9328904" y="5875496"/>
            <a:ext cx="3035260" cy="342543"/>
          </a:xfrm>
          <a:prstGeom prst="rect">
            <a:avLst/>
          </a:prstGeom>
          <a:noFill/>
          <a:ln/>
        </p:spPr>
        <p:txBody>
          <a:bodyPr wrap="none" lIns="0" tIns="0" rIns="0" bIns="0" rtlCol="0" anchor="t"/>
          <a:lstStyle/>
          <a:p>
            <a:pPr marL="0" indent="0" algn="l">
              <a:lnSpc>
                <a:spcPts val="2650"/>
              </a:lnSpc>
              <a:buNone/>
            </a:pPr>
            <a:r>
              <a:rPr lang="en-US" sz="2150" dirty="0">
                <a:solidFill>
                  <a:srgbClr val="DAD8E9"/>
                </a:solidFill>
                <a:latin typeface="Prompt Medium" pitchFamily="34" charset="0"/>
                <a:ea typeface="Prompt Medium" pitchFamily="34" charset="-122"/>
                <a:cs typeface="Prompt Medium" pitchFamily="34" charset="-120"/>
              </a:rPr>
              <a:t>Mengukur Pemahaman</a:t>
            </a:r>
            <a:endParaRPr lang="en-US" sz="2150" dirty="0"/>
          </a:p>
        </p:txBody>
      </p:sp>
      <p:sp>
        <p:nvSpPr>
          <p:cNvPr id="15" name="Text 8"/>
          <p:cNvSpPr/>
          <p:nvPr/>
        </p:nvSpPr>
        <p:spPr>
          <a:xfrm>
            <a:off x="9328904" y="6366034"/>
            <a:ext cx="4438293" cy="1184077"/>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Pertanyaan harus dirancang untuk mengukur pemahaman peserta tentang materi.</a:t>
            </a:r>
            <a:endParaRPr lang="en-US" sz="1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521637" y="867966"/>
            <a:ext cx="6825734"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Memberikan Umpan Balik</a:t>
            </a:r>
            <a:endParaRPr lang="en-US" sz="4300" dirty="0"/>
          </a:p>
        </p:txBody>
      </p:sp>
      <p:sp>
        <p:nvSpPr>
          <p:cNvPr id="4" name="Shape 1"/>
          <p:cNvSpPr/>
          <p:nvPr/>
        </p:nvSpPr>
        <p:spPr>
          <a:xfrm>
            <a:off x="4521637" y="1924050"/>
            <a:ext cx="4499015" cy="2595324"/>
          </a:xfrm>
          <a:prstGeom prst="roundRect">
            <a:avLst>
              <a:gd name="adj" fmla="val 3995"/>
            </a:avLst>
          </a:prstGeom>
          <a:solidFill>
            <a:srgbClr val="542C49"/>
          </a:solidFill>
          <a:ln w="15240">
            <a:solidFill>
              <a:srgbClr val="6D4562"/>
            </a:solidFill>
            <a:prstDash val="solid"/>
          </a:ln>
        </p:spPr>
      </p:sp>
      <p:sp>
        <p:nvSpPr>
          <p:cNvPr id="5" name="Text 2"/>
          <p:cNvSpPr/>
          <p:nvPr/>
        </p:nvSpPr>
        <p:spPr>
          <a:xfrm>
            <a:off x="4783693" y="2186107"/>
            <a:ext cx="3081457"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Umpan Balik Langsung</a:t>
            </a:r>
            <a:endParaRPr lang="en-US" sz="2150" dirty="0"/>
          </a:p>
        </p:txBody>
      </p:sp>
      <p:sp>
        <p:nvSpPr>
          <p:cNvPr id="6" name="Text 3"/>
          <p:cNvSpPr/>
          <p:nvPr/>
        </p:nvSpPr>
        <p:spPr>
          <a:xfrm>
            <a:off x="4783693" y="2677120"/>
            <a:ext cx="3974902" cy="158019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Memberikan umpan balik langsung setelah kuis selesai. Siswa dapat langsung melihat hasil dan jawaban yang benar.</a:t>
            </a:r>
            <a:endParaRPr lang="en-US" sz="1900" dirty="0"/>
          </a:p>
        </p:txBody>
      </p:sp>
      <p:sp>
        <p:nvSpPr>
          <p:cNvPr id="7" name="Shape 4"/>
          <p:cNvSpPr/>
          <p:nvPr/>
        </p:nvSpPr>
        <p:spPr>
          <a:xfrm>
            <a:off x="9267468" y="1924050"/>
            <a:ext cx="4499015" cy="2595324"/>
          </a:xfrm>
          <a:prstGeom prst="roundRect">
            <a:avLst>
              <a:gd name="adj" fmla="val 3995"/>
            </a:avLst>
          </a:prstGeom>
          <a:solidFill>
            <a:srgbClr val="542C49"/>
          </a:solidFill>
          <a:ln w="15240">
            <a:solidFill>
              <a:srgbClr val="6D4562"/>
            </a:solidFill>
            <a:prstDash val="solid"/>
          </a:ln>
        </p:spPr>
      </p:sp>
      <p:sp>
        <p:nvSpPr>
          <p:cNvPr id="8" name="Text 5"/>
          <p:cNvSpPr/>
          <p:nvPr/>
        </p:nvSpPr>
        <p:spPr>
          <a:xfrm>
            <a:off x="9529524" y="2186107"/>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Umpan Balik Tertulis</a:t>
            </a:r>
            <a:endParaRPr lang="en-US" sz="2150" dirty="0"/>
          </a:p>
        </p:txBody>
      </p:sp>
      <p:sp>
        <p:nvSpPr>
          <p:cNvPr id="9" name="Text 6"/>
          <p:cNvSpPr/>
          <p:nvPr/>
        </p:nvSpPr>
        <p:spPr>
          <a:xfrm>
            <a:off x="9529524" y="2677120"/>
            <a:ext cx="3974902" cy="158019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Menyediakan penjelasan tertulis tentang jawaban yang benar dan salah. Menjelaskan konsep yang terkait dengan pertanyaan.</a:t>
            </a:r>
            <a:endParaRPr lang="en-US" sz="1900" dirty="0"/>
          </a:p>
        </p:txBody>
      </p:sp>
      <p:sp>
        <p:nvSpPr>
          <p:cNvPr id="10" name="Shape 7"/>
          <p:cNvSpPr/>
          <p:nvPr/>
        </p:nvSpPr>
        <p:spPr>
          <a:xfrm>
            <a:off x="4521637" y="4766191"/>
            <a:ext cx="4499015" cy="2595324"/>
          </a:xfrm>
          <a:prstGeom prst="roundRect">
            <a:avLst>
              <a:gd name="adj" fmla="val 3995"/>
            </a:avLst>
          </a:prstGeom>
          <a:solidFill>
            <a:srgbClr val="542C49"/>
          </a:solidFill>
          <a:ln w="15240">
            <a:solidFill>
              <a:srgbClr val="6D4562"/>
            </a:solidFill>
            <a:prstDash val="solid"/>
          </a:ln>
        </p:spPr>
      </p:sp>
      <p:sp>
        <p:nvSpPr>
          <p:cNvPr id="11" name="Text 8"/>
          <p:cNvSpPr/>
          <p:nvPr/>
        </p:nvSpPr>
        <p:spPr>
          <a:xfrm>
            <a:off x="4783693" y="5028248"/>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Umpan Balik Pribadi</a:t>
            </a:r>
            <a:endParaRPr lang="en-US" sz="2150" dirty="0"/>
          </a:p>
        </p:txBody>
      </p:sp>
      <p:sp>
        <p:nvSpPr>
          <p:cNvPr id="12" name="Text 9"/>
          <p:cNvSpPr/>
          <p:nvPr/>
        </p:nvSpPr>
        <p:spPr>
          <a:xfrm>
            <a:off x="4783693" y="5519261"/>
            <a:ext cx="3974902" cy="158019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Memberikan umpan balik individual kepada setiap siswa. Mencatat kekuatan dan kelemahan siswa dalam memahami materi.</a:t>
            </a:r>
            <a:endParaRPr lang="en-US" sz="1900" dirty="0"/>
          </a:p>
        </p:txBody>
      </p:sp>
      <p:sp>
        <p:nvSpPr>
          <p:cNvPr id="13" name="Shape 10"/>
          <p:cNvSpPr/>
          <p:nvPr/>
        </p:nvSpPr>
        <p:spPr>
          <a:xfrm>
            <a:off x="9267468" y="4766191"/>
            <a:ext cx="4499015" cy="2595324"/>
          </a:xfrm>
          <a:prstGeom prst="roundRect">
            <a:avLst>
              <a:gd name="adj" fmla="val 3995"/>
            </a:avLst>
          </a:prstGeom>
          <a:solidFill>
            <a:srgbClr val="542C49"/>
          </a:solidFill>
          <a:ln w="15240">
            <a:solidFill>
              <a:srgbClr val="6D4562"/>
            </a:solidFill>
            <a:prstDash val="solid"/>
          </a:ln>
        </p:spPr>
      </p:sp>
      <p:sp>
        <p:nvSpPr>
          <p:cNvPr id="14" name="Text 11"/>
          <p:cNvSpPr/>
          <p:nvPr/>
        </p:nvSpPr>
        <p:spPr>
          <a:xfrm>
            <a:off x="9529524" y="5028248"/>
            <a:ext cx="3618667"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Umpan Balik Berkelanjutan</a:t>
            </a:r>
            <a:endParaRPr lang="en-US" sz="2150" dirty="0"/>
          </a:p>
        </p:txBody>
      </p:sp>
      <p:sp>
        <p:nvSpPr>
          <p:cNvPr id="15" name="Text 12"/>
          <p:cNvSpPr/>
          <p:nvPr/>
        </p:nvSpPr>
        <p:spPr>
          <a:xfrm>
            <a:off x="9529524" y="5519261"/>
            <a:ext cx="3974902" cy="158019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Memberikan umpan balik secara berkelanjutan. Memanfaatkan data kuis untuk memodifikasi strategi pembelajaran.</a:t>
            </a:r>
            <a:endParaRPr lang="en-US" sz="19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864037" y="2551271"/>
            <a:ext cx="548640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Analisis Hasil Kuis</a:t>
            </a:r>
            <a:endParaRPr lang="en-US" sz="4300" dirty="0"/>
          </a:p>
        </p:txBody>
      </p:sp>
      <p:sp>
        <p:nvSpPr>
          <p:cNvPr id="3" name="Text 1"/>
          <p:cNvSpPr/>
          <p:nvPr/>
        </p:nvSpPr>
        <p:spPr>
          <a:xfrm>
            <a:off x="864037" y="3854172"/>
            <a:ext cx="2743200" cy="342900"/>
          </a:xfrm>
          <a:prstGeom prst="rect">
            <a:avLst/>
          </a:prstGeom>
          <a:noFill/>
          <a:ln/>
        </p:spPr>
        <p:txBody>
          <a:bodyPr wrap="none" lIns="0" tIns="0" rIns="0" bIns="0" rtlCol="0" anchor="t"/>
          <a:lstStyle/>
          <a:p>
            <a:pPr marL="0" indent="0">
              <a:lnSpc>
                <a:spcPts val="2700"/>
              </a:lnSpc>
              <a:buNone/>
            </a:pPr>
            <a:r>
              <a:rPr lang="en-US" sz="2150" dirty="0">
                <a:solidFill>
                  <a:srgbClr val="C6BFEE"/>
                </a:solidFill>
                <a:latin typeface="Prompt Medium" pitchFamily="34" charset="0"/>
                <a:ea typeface="Prompt Medium" pitchFamily="34" charset="-122"/>
                <a:cs typeface="Prompt Medium" pitchFamily="34" charset="-120"/>
              </a:rPr>
              <a:t>Data Performa Siswa</a:t>
            </a:r>
            <a:endParaRPr lang="en-US" sz="2150" dirty="0"/>
          </a:p>
        </p:txBody>
      </p:sp>
      <p:sp>
        <p:nvSpPr>
          <p:cNvPr id="4" name="Text 2"/>
          <p:cNvSpPr/>
          <p:nvPr/>
        </p:nvSpPr>
        <p:spPr>
          <a:xfrm>
            <a:off x="864037" y="4443889"/>
            <a:ext cx="6150054" cy="395049"/>
          </a:xfrm>
          <a:prstGeom prst="rect">
            <a:avLst/>
          </a:prstGeom>
          <a:noFill/>
          <a:ln/>
        </p:spPr>
        <p:txBody>
          <a:bodyPr wrap="non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Identifikasi siswa yang mengalami kesulitan dalam materi.</a:t>
            </a:r>
            <a:endParaRPr lang="en-US" sz="1900" dirty="0"/>
          </a:p>
        </p:txBody>
      </p:sp>
      <p:sp>
        <p:nvSpPr>
          <p:cNvPr id="5" name="Text 3"/>
          <p:cNvSpPr/>
          <p:nvPr/>
        </p:nvSpPr>
        <p:spPr>
          <a:xfrm>
            <a:off x="864037" y="5061109"/>
            <a:ext cx="6150054" cy="395049"/>
          </a:xfrm>
          <a:prstGeom prst="rect">
            <a:avLst/>
          </a:prstGeom>
          <a:noFill/>
          <a:ln/>
        </p:spPr>
        <p:txBody>
          <a:bodyPr wrap="non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Tentukan siswa yang memerlukan bimbingan khusus.</a:t>
            </a:r>
            <a:endParaRPr lang="en-US" sz="1900" dirty="0"/>
          </a:p>
        </p:txBody>
      </p:sp>
      <p:sp>
        <p:nvSpPr>
          <p:cNvPr id="6" name="Text 4"/>
          <p:cNvSpPr/>
          <p:nvPr/>
        </p:nvSpPr>
        <p:spPr>
          <a:xfrm>
            <a:off x="7623929" y="3854172"/>
            <a:ext cx="2743200" cy="342900"/>
          </a:xfrm>
          <a:prstGeom prst="rect">
            <a:avLst/>
          </a:prstGeom>
          <a:noFill/>
          <a:ln/>
        </p:spPr>
        <p:txBody>
          <a:bodyPr wrap="none" lIns="0" tIns="0" rIns="0" bIns="0" rtlCol="0" anchor="t"/>
          <a:lstStyle/>
          <a:p>
            <a:pPr marL="0" indent="0">
              <a:lnSpc>
                <a:spcPts val="2700"/>
              </a:lnSpc>
              <a:buNone/>
            </a:pPr>
            <a:r>
              <a:rPr lang="en-US" sz="2150" dirty="0">
                <a:solidFill>
                  <a:srgbClr val="C6BFEE"/>
                </a:solidFill>
                <a:latin typeface="Prompt Medium" pitchFamily="34" charset="0"/>
                <a:ea typeface="Prompt Medium" pitchFamily="34" charset="-122"/>
                <a:cs typeface="Prompt Medium" pitchFamily="34" charset="-120"/>
              </a:rPr>
              <a:t>Efektivitas Materi</a:t>
            </a:r>
            <a:endParaRPr lang="en-US" sz="2150" dirty="0"/>
          </a:p>
        </p:txBody>
      </p:sp>
      <p:sp>
        <p:nvSpPr>
          <p:cNvPr id="7" name="Text 5"/>
          <p:cNvSpPr/>
          <p:nvPr/>
        </p:nvSpPr>
        <p:spPr>
          <a:xfrm>
            <a:off x="7623929" y="4443889"/>
            <a:ext cx="6150054" cy="395049"/>
          </a:xfrm>
          <a:prstGeom prst="rect">
            <a:avLst/>
          </a:prstGeom>
          <a:noFill/>
          <a:ln/>
        </p:spPr>
        <p:txBody>
          <a:bodyPr wrap="non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Evaluasi kesulitan siswa dalam memahami konsep.</a:t>
            </a:r>
            <a:endParaRPr lang="en-US" sz="1900" dirty="0"/>
          </a:p>
        </p:txBody>
      </p:sp>
      <p:sp>
        <p:nvSpPr>
          <p:cNvPr id="8" name="Text 6"/>
          <p:cNvSpPr/>
          <p:nvPr/>
        </p:nvSpPr>
        <p:spPr>
          <a:xfrm>
            <a:off x="7623929" y="5061109"/>
            <a:ext cx="6150054" cy="395049"/>
          </a:xfrm>
          <a:prstGeom prst="rect">
            <a:avLst/>
          </a:prstGeom>
          <a:noFill/>
          <a:ln/>
        </p:spPr>
        <p:txBody>
          <a:bodyPr wrap="non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Pertimbangkan revisi materi jika perlu.</a:t>
            </a:r>
            <a:endParaRPr lang="en-US" sz="1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867966"/>
            <a:ext cx="6599158"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Memanfaatkan Hasil Kuis</a:t>
            </a:r>
            <a:endParaRPr lang="en-US" sz="4300" dirty="0"/>
          </a:p>
        </p:txBody>
      </p:sp>
      <p:sp>
        <p:nvSpPr>
          <p:cNvPr id="4" name="Shape 1"/>
          <p:cNvSpPr/>
          <p:nvPr/>
        </p:nvSpPr>
        <p:spPr>
          <a:xfrm>
            <a:off x="864037" y="1924050"/>
            <a:ext cx="3584615" cy="3385423"/>
          </a:xfrm>
          <a:prstGeom prst="roundRect">
            <a:avLst>
              <a:gd name="adj" fmla="val 3063"/>
            </a:avLst>
          </a:prstGeom>
          <a:solidFill>
            <a:srgbClr val="542C49"/>
          </a:solidFill>
          <a:ln w="15240">
            <a:solidFill>
              <a:srgbClr val="6D4562"/>
            </a:solidFill>
            <a:prstDash val="solid"/>
          </a:ln>
        </p:spPr>
      </p:sp>
      <p:sp>
        <p:nvSpPr>
          <p:cNvPr id="5" name="Text 2"/>
          <p:cNvSpPr/>
          <p:nvPr/>
        </p:nvSpPr>
        <p:spPr>
          <a:xfrm>
            <a:off x="1126093" y="2186107"/>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Analisis Performa</a:t>
            </a:r>
            <a:endParaRPr lang="en-US" sz="2150" dirty="0"/>
          </a:p>
        </p:txBody>
      </p:sp>
      <p:sp>
        <p:nvSpPr>
          <p:cNvPr id="6" name="Text 3"/>
          <p:cNvSpPr/>
          <p:nvPr/>
        </p:nvSpPr>
        <p:spPr>
          <a:xfrm>
            <a:off x="1126093" y="2677120"/>
            <a:ext cx="3060502" cy="2370296"/>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Hasil kuis membantu mengidentifikasi area yang perlu ditingkatkan, membantu guru menentukan strategi pembelajaran yang lebih efektif.</a:t>
            </a:r>
            <a:endParaRPr lang="en-US" sz="1900" dirty="0"/>
          </a:p>
        </p:txBody>
      </p:sp>
      <p:sp>
        <p:nvSpPr>
          <p:cNvPr id="7" name="Shape 4"/>
          <p:cNvSpPr/>
          <p:nvPr/>
        </p:nvSpPr>
        <p:spPr>
          <a:xfrm>
            <a:off x="4695468" y="1924050"/>
            <a:ext cx="3584615" cy="3385423"/>
          </a:xfrm>
          <a:prstGeom prst="roundRect">
            <a:avLst>
              <a:gd name="adj" fmla="val 3063"/>
            </a:avLst>
          </a:prstGeom>
          <a:solidFill>
            <a:srgbClr val="542C49"/>
          </a:solidFill>
          <a:ln w="15240">
            <a:solidFill>
              <a:srgbClr val="6D4562"/>
            </a:solidFill>
            <a:prstDash val="solid"/>
          </a:ln>
        </p:spPr>
      </p:sp>
      <p:sp>
        <p:nvSpPr>
          <p:cNvPr id="8" name="Text 5"/>
          <p:cNvSpPr/>
          <p:nvPr/>
        </p:nvSpPr>
        <p:spPr>
          <a:xfrm>
            <a:off x="4957524" y="2186107"/>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Umpan Balik</a:t>
            </a:r>
            <a:endParaRPr lang="en-US" sz="2150" dirty="0"/>
          </a:p>
        </p:txBody>
      </p:sp>
      <p:sp>
        <p:nvSpPr>
          <p:cNvPr id="9" name="Text 6"/>
          <p:cNvSpPr/>
          <p:nvPr/>
        </p:nvSpPr>
        <p:spPr>
          <a:xfrm>
            <a:off x="4957524" y="2677120"/>
            <a:ext cx="3060502" cy="2370296"/>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Hasil kuis memberikan informasi berharga bagi siswa tentang pemahaman mereka terhadap materi, mendorong mereka untuk belajar lebih giat.</a:t>
            </a:r>
            <a:endParaRPr lang="en-US" sz="1900" dirty="0"/>
          </a:p>
        </p:txBody>
      </p:sp>
      <p:sp>
        <p:nvSpPr>
          <p:cNvPr id="10" name="Shape 7"/>
          <p:cNvSpPr/>
          <p:nvPr/>
        </p:nvSpPr>
        <p:spPr>
          <a:xfrm>
            <a:off x="864037" y="5556290"/>
            <a:ext cx="7415927" cy="1805226"/>
          </a:xfrm>
          <a:prstGeom prst="roundRect">
            <a:avLst>
              <a:gd name="adj" fmla="val 5744"/>
            </a:avLst>
          </a:prstGeom>
          <a:solidFill>
            <a:srgbClr val="542C49"/>
          </a:solidFill>
          <a:ln w="15240">
            <a:solidFill>
              <a:srgbClr val="6D4562"/>
            </a:solidFill>
            <a:prstDash val="solid"/>
          </a:ln>
        </p:spPr>
      </p:sp>
      <p:sp>
        <p:nvSpPr>
          <p:cNvPr id="11" name="Text 8"/>
          <p:cNvSpPr/>
          <p:nvPr/>
        </p:nvSpPr>
        <p:spPr>
          <a:xfrm>
            <a:off x="1126093" y="5818346"/>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Evaluasi</a:t>
            </a:r>
            <a:endParaRPr lang="en-US" sz="2150" dirty="0"/>
          </a:p>
        </p:txBody>
      </p:sp>
      <p:sp>
        <p:nvSpPr>
          <p:cNvPr id="12" name="Text 9"/>
          <p:cNvSpPr/>
          <p:nvPr/>
        </p:nvSpPr>
        <p:spPr>
          <a:xfrm>
            <a:off x="1126093" y="6309360"/>
            <a:ext cx="6891814"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Hasil kuis membantu guru menilai efektivitas metode pengajaran, menyesuaikan strategi pembelajaran agar lebih optimal.</a:t>
            </a:r>
            <a:endParaRPr lang="en-US" sz="19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41771"/>
          </a:xfrm>
          <a:prstGeom prst="rect">
            <a:avLst/>
          </a:prstGeom>
        </p:spPr>
      </p:pic>
      <p:sp>
        <p:nvSpPr>
          <p:cNvPr id="3" name="Text 0"/>
          <p:cNvSpPr/>
          <p:nvPr/>
        </p:nvSpPr>
        <p:spPr>
          <a:xfrm>
            <a:off x="767596" y="3346847"/>
            <a:ext cx="7384971" cy="609243"/>
          </a:xfrm>
          <a:prstGeom prst="rect">
            <a:avLst/>
          </a:prstGeom>
          <a:noFill/>
          <a:ln/>
        </p:spPr>
        <p:txBody>
          <a:bodyPr wrap="none" lIns="0" tIns="0" rIns="0" bIns="0" rtlCol="0" anchor="t"/>
          <a:lstStyle/>
          <a:p>
            <a:pPr marL="0" indent="0">
              <a:lnSpc>
                <a:spcPts val="4750"/>
              </a:lnSpc>
              <a:buNone/>
            </a:pPr>
            <a:r>
              <a:rPr lang="en-US" sz="3800" dirty="0">
                <a:solidFill>
                  <a:srgbClr val="C6BFEE"/>
                </a:solidFill>
                <a:latin typeface="Prompt Medium" pitchFamily="34" charset="0"/>
                <a:ea typeface="Prompt Medium" pitchFamily="34" charset="-122"/>
                <a:cs typeface="Prompt Medium" pitchFamily="34" charset="-120"/>
              </a:rPr>
              <a:t>Strategi Penerapan Kuis Online</a:t>
            </a:r>
            <a:endParaRPr lang="en-US" sz="3800" dirty="0"/>
          </a:p>
        </p:txBody>
      </p:sp>
      <p:sp>
        <p:nvSpPr>
          <p:cNvPr id="4" name="Shape 1"/>
          <p:cNvSpPr/>
          <p:nvPr/>
        </p:nvSpPr>
        <p:spPr>
          <a:xfrm>
            <a:off x="767596" y="4531757"/>
            <a:ext cx="493514" cy="493514"/>
          </a:xfrm>
          <a:prstGeom prst="roundRect">
            <a:avLst>
              <a:gd name="adj" fmla="val 18667"/>
            </a:avLst>
          </a:prstGeom>
          <a:solidFill>
            <a:srgbClr val="542C49"/>
          </a:solidFill>
          <a:ln w="7620">
            <a:solidFill>
              <a:srgbClr val="6D4562"/>
            </a:solidFill>
            <a:prstDash val="solid"/>
          </a:ln>
        </p:spPr>
      </p:sp>
      <p:sp>
        <p:nvSpPr>
          <p:cNvPr id="5" name="Text 2"/>
          <p:cNvSpPr/>
          <p:nvPr/>
        </p:nvSpPr>
        <p:spPr>
          <a:xfrm>
            <a:off x="959644" y="4632246"/>
            <a:ext cx="109418"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1</a:t>
            </a:r>
            <a:endParaRPr lang="en-US" sz="2300" dirty="0"/>
          </a:p>
        </p:txBody>
      </p:sp>
      <p:sp>
        <p:nvSpPr>
          <p:cNvPr id="6" name="Text 3"/>
          <p:cNvSpPr/>
          <p:nvPr/>
        </p:nvSpPr>
        <p:spPr>
          <a:xfrm>
            <a:off x="1480423" y="4531757"/>
            <a:ext cx="2437090"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Integrasi Kurikulum</a:t>
            </a:r>
            <a:endParaRPr lang="en-US" sz="1900" dirty="0"/>
          </a:p>
        </p:txBody>
      </p:sp>
      <p:sp>
        <p:nvSpPr>
          <p:cNvPr id="7" name="Text 4"/>
          <p:cNvSpPr/>
          <p:nvPr/>
        </p:nvSpPr>
        <p:spPr>
          <a:xfrm>
            <a:off x="1480423" y="4967883"/>
            <a:ext cx="5725120" cy="701754"/>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Kuis online dapat diintegrasikan dengan materi pelajaran, mendukung pembelajaran aktif dan interaktif.</a:t>
            </a:r>
            <a:endParaRPr lang="en-US" sz="1700" dirty="0"/>
          </a:p>
        </p:txBody>
      </p:sp>
      <p:sp>
        <p:nvSpPr>
          <p:cNvPr id="8" name="Shape 5"/>
          <p:cNvSpPr/>
          <p:nvPr/>
        </p:nvSpPr>
        <p:spPr>
          <a:xfrm>
            <a:off x="7424857" y="4531757"/>
            <a:ext cx="493514" cy="493514"/>
          </a:xfrm>
          <a:prstGeom prst="roundRect">
            <a:avLst>
              <a:gd name="adj" fmla="val 18667"/>
            </a:avLst>
          </a:prstGeom>
          <a:solidFill>
            <a:srgbClr val="542C49"/>
          </a:solidFill>
          <a:ln w="7620">
            <a:solidFill>
              <a:srgbClr val="6D4562"/>
            </a:solidFill>
            <a:prstDash val="solid"/>
          </a:ln>
        </p:spPr>
      </p:sp>
      <p:sp>
        <p:nvSpPr>
          <p:cNvPr id="9" name="Text 6"/>
          <p:cNvSpPr/>
          <p:nvPr/>
        </p:nvSpPr>
        <p:spPr>
          <a:xfrm>
            <a:off x="7586067" y="4632246"/>
            <a:ext cx="171093"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2</a:t>
            </a:r>
            <a:endParaRPr lang="en-US" sz="2300" dirty="0"/>
          </a:p>
        </p:txBody>
      </p:sp>
      <p:sp>
        <p:nvSpPr>
          <p:cNvPr id="10" name="Text 7"/>
          <p:cNvSpPr/>
          <p:nvPr/>
        </p:nvSpPr>
        <p:spPr>
          <a:xfrm>
            <a:off x="8137684" y="4531757"/>
            <a:ext cx="2437090"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Variasi Jenis Kuis</a:t>
            </a:r>
            <a:endParaRPr lang="en-US" sz="1900" dirty="0"/>
          </a:p>
        </p:txBody>
      </p:sp>
      <p:sp>
        <p:nvSpPr>
          <p:cNvPr id="11" name="Text 8"/>
          <p:cNvSpPr/>
          <p:nvPr/>
        </p:nvSpPr>
        <p:spPr>
          <a:xfrm>
            <a:off x="8137684" y="4967883"/>
            <a:ext cx="5725120" cy="701754"/>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Gunakan berbagai jenis kuis untuk memenuhi kebutuhan belajar dan gaya belajar siswa.</a:t>
            </a:r>
            <a:endParaRPr lang="en-US" sz="1700" dirty="0"/>
          </a:p>
        </p:txBody>
      </p:sp>
      <p:sp>
        <p:nvSpPr>
          <p:cNvPr id="12" name="Shape 9"/>
          <p:cNvSpPr/>
          <p:nvPr/>
        </p:nvSpPr>
        <p:spPr>
          <a:xfrm>
            <a:off x="767596" y="6135648"/>
            <a:ext cx="493514" cy="493514"/>
          </a:xfrm>
          <a:prstGeom prst="roundRect">
            <a:avLst>
              <a:gd name="adj" fmla="val 18667"/>
            </a:avLst>
          </a:prstGeom>
          <a:solidFill>
            <a:srgbClr val="542C49"/>
          </a:solidFill>
          <a:ln w="7620">
            <a:solidFill>
              <a:srgbClr val="6D4562"/>
            </a:solidFill>
            <a:prstDash val="solid"/>
          </a:ln>
        </p:spPr>
      </p:sp>
      <p:sp>
        <p:nvSpPr>
          <p:cNvPr id="13" name="Text 10"/>
          <p:cNvSpPr/>
          <p:nvPr/>
        </p:nvSpPr>
        <p:spPr>
          <a:xfrm>
            <a:off x="929521" y="6236137"/>
            <a:ext cx="169664"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3</a:t>
            </a:r>
            <a:endParaRPr lang="en-US" sz="2300" dirty="0"/>
          </a:p>
        </p:txBody>
      </p:sp>
      <p:sp>
        <p:nvSpPr>
          <p:cNvPr id="14" name="Text 11"/>
          <p:cNvSpPr/>
          <p:nvPr/>
        </p:nvSpPr>
        <p:spPr>
          <a:xfrm>
            <a:off x="1480423" y="6135648"/>
            <a:ext cx="2437090"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Umpan Balik</a:t>
            </a:r>
            <a:endParaRPr lang="en-US" sz="1900" dirty="0"/>
          </a:p>
        </p:txBody>
      </p:sp>
      <p:sp>
        <p:nvSpPr>
          <p:cNvPr id="15" name="Text 12"/>
          <p:cNvSpPr/>
          <p:nvPr/>
        </p:nvSpPr>
        <p:spPr>
          <a:xfrm>
            <a:off x="1480423" y="6571774"/>
            <a:ext cx="5725120" cy="701754"/>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Berikan umpan balik segera dan personal untuk meningkatkan pemahaman dan motivasi.</a:t>
            </a:r>
            <a:endParaRPr lang="en-US" sz="1700" dirty="0"/>
          </a:p>
        </p:txBody>
      </p:sp>
      <p:sp>
        <p:nvSpPr>
          <p:cNvPr id="16" name="Shape 13"/>
          <p:cNvSpPr/>
          <p:nvPr/>
        </p:nvSpPr>
        <p:spPr>
          <a:xfrm>
            <a:off x="7424857" y="6135648"/>
            <a:ext cx="493514" cy="493514"/>
          </a:xfrm>
          <a:prstGeom prst="roundRect">
            <a:avLst>
              <a:gd name="adj" fmla="val 18667"/>
            </a:avLst>
          </a:prstGeom>
          <a:solidFill>
            <a:srgbClr val="542C49"/>
          </a:solidFill>
          <a:ln w="7620">
            <a:solidFill>
              <a:srgbClr val="6D4562"/>
            </a:solidFill>
            <a:prstDash val="solid"/>
          </a:ln>
        </p:spPr>
      </p:sp>
      <p:sp>
        <p:nvSpPr>
          <p:cNvPr id="17" name="Text 14"/>
          <p:cNvSpPr/>
          <p:nvPr/>
        </p:nvSpPr>
        <p:spPr>
          <a:xfrm>
            <a:off x="7582495" y="6236137"/>
            <a:ext cx="178118" cy="292418"/>
          </a:xfrm>
          <a:prstGeom prst="rect">
            <a:avLst/>
          </a:prstGeom>
          <a:noFill/>
          <a:ln/>
        </p:spPr>
        <p:txBody>
          <a:bodyPr wrap="none" lIns="0" tIns="0" rIns="0" bIns="0" rtlCol="0" anchor="t"/>
          <a:lstStyle/>
          <a:p>
            <a:pPr marL="0" indent="0" algn="ctr">
              <a:lnSpc>
                <a:spcPts val="2300"/>
              </a:lnSpc>
              <a:buNone/>
            </a:pPr>
            <a:r>
              <a:rPr lang="en-US" sz="2300" dirty="0">
                <a:solidFill>
                  <a:srgbClr val="DAD8E9"/>
                </a:solidFill>
                <a:latin typeface="Prompt Medium" pitchFamily="34" charset="0"/>
                <a:ea typeface="Prompt Medium" pitchFamily="34" charset="-122"/>
                <a:cs typeface="Prompt Medium" pitchFamily="34" charset="-120"/>
              </a:rPr>
              <a:t>4</a:t>
            </a:r>
            <a:endParaRPr lang="en-US" sz="2300" dirty="0"/>
          </a:p>
        </p:txBody>
      </p:sp>
      <p:sp>
        <p:nvSpPr>
          <p:cNvPr id="18" name="Text 15"/>
          <p:cNvSpPr/>
          <p:nvPr/>
        </p:nvSpPr>
        <p:spPr>
          <a:xfrm>
            <a:off x="8137684" y="6135648"/>
            <a:ext cx="2437090" cy="304562"/>
          </a:xfrm>
          <a:prstGeom prst="rect">
            <a:avLst/>
          </a:prstGeom>
          <a:noFill/>
          <a:ln/>
        </p:spPr>
        <p:txBody>
          <a:bodyPr wrap="none" lIns="0" tIns="0" rIns="0" bIns="0" rtlCol="0" anchor="t"/>
          <a:lstStyle/>
          <a:p>
            <a:pPr marL="0" indent="0">
              <a:lnSpc>
                <a:spcPts val="2350"/>
              </a:lnSpc>
              <a:buNone/>
            </a:pPr>
            <a:r>
              <a:rPr lang="en-US" sz="1900" dirty="0">
                <a:solidFill>
                  <a:srgbClr val="DAD8E9"/>
                </a:solidFill>
                <a:latin typeface="Prompt Medium" pitchFamily="34" charset="0"/>
                <a:ea typeface="Prompt Medium" pitchFamily="34" charset="-122"/>
                <a:cs typeface="Prompt Medium" pitchFamily="34" charset="-120"/>
              </a:rPr>
              <a:t>Analisis Data</a:t>
            </a:r>
            <a:endParaRPr lang="en-US" sz="1900" dirty="0"/>
          </a:p>
        </p:txBody>
      </p:sp>
      <p:sp>
        <p:nvSpPr>
          <p:cNvPr id="19" name="Text 16"/>
          <p:cNvSpPr/>
          <p:nvPr/>
        </p:nvSpPr>
        <p:spPr>
          <a:xfrm>
            <a:off x="8137684" y="6571774"/>
            <a:ext cx="5725120" cy="1052632"/>
          </a:xfrm>
          <a:prstGeom prst="rect">
            <a:avLst/>
          </a:prstGeom>
          <a:noFill/>
          <a:ln/>
        </p:spPr>
        <p:txBody>
          <a:bodyPr wrap="square" lIns="0" tIns="0" rIns="0" bIns="0" rtlCol="0" anchor="t"/>
          <a:lstStyle/>
          <a:p>
            <a:pPr marL="0" indent="0">
              <a:lnSpc>
                <a:spcPts val="2750"/>
              </a:lnSpc>
              <a:buNone/>
            </a:pPr>
            <a:r>
              <a:rPr lang="en-US" sz="1700" dirty="0">
                <a:solidFill>
                  <a:srgbClr val="DAD8E9"/>
                </a:solidFill>
                <a:latin typeface="Mukta Light" pitchFamily="34" charset="0"/>
                <a:ea typeface="Mukta Light" pitchFamily="34" charset="-122"/>
                <a:cs typeface="Mukta Light" pitchFamily="34" charset="-120"/>
              </a:rPr>
              <a:t>Manfaatkan hasil kuis untuk melacak kemajuan siswa, mengidentifikasi kesulitan, dan memodifikasi strategi pembelajaran.</a:t>
            </a:r>
            <a:endParaRPr lang="en-US" sz="1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864037" y="884873"/>
            <a:ext cx="9937075"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Contoh Kasus Penerapan Kuis Online</a:t>
            </a:r>
            <a:endParaRPr lang="en-US" sz="4300" dirty="0"/>
          </a:p>
        </p:txBody>
      </p:sp>
      <p:pic>
        <p:nvPicPr>
          <p:cNvPr id="3" name="Image 0" descr="preencoded.png"/>
          <p:cNvPicPr>
            <a:picLocks noChangeAspect="1"/>
          </p:cNvPicPr>
          <p:nvPr/>
        </p:nvPicPr>
        <p:blipFill>
          <a:blip r:embed="rId3"/>
          <a:stretch>
            <a:fillRect/>
          </a:stretch>
        </p:blipFill>
        <p:spPr>
          <a:xfrm>
            <a:off x="864037" y="2064425"/>
            <a:ext cx="4053840" cy="2505432"/>
          </a:xfrm>
          <a:prstGeom prst="rect">
            <a:avLst/>
          </a:prstGeom>
        </p:spPr>
      </p:pic>
      <p:sp>
        <p:nvSpPr>
          <p:cNvPr id="4" name="Text 1"/>
          <p:cNvSpPr/>
          <p:nvPr/>
        </p:nvSpPr>
        <p:spPr>
          <a:xfrm>
            <a:off x="864037" y="4878467"/>
            <a:ext cx="2743200"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Evaluasi Materi</a:t>
            </a:r>
            <a:endParaRPr lang="en-US" sz="2150" dirty="0"/>
          </a:p>
        </p:txBody>
      </p:sp>
      <p:sp>
        <p:nvSpPr>
          <p:cNvPr id="5" name="Text 2"/>
          <p:cNvSpPr/>
          <p:nvPr/>
        </p:nvSpPr>
        <p:spPr>
          <a:xfrm>
            <a:off x="864037" y="5369481"/>
            <a:ext cx="4053840" cy="1975247"/>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online dapat digunakan untuk mengevaluasi pemahaman siswa terhadap materi pembelajaran, dengan beragam bentuk pertanyaan yang menarik.</a:t>
            </a:r>
            <a:endParaRPr lang="en-US" sz="1900" dirty="0"/>
          </a:p>
        </p:txBody>
      </p:sp>
      <p:pic>
        <p:nvPicPr>
          <p:cNvPr id="6" name="Image 1" descr="preencoded.png"/>
          <p:cNvPicPr>
            <a:picLocks noChangeAspect="1"/>
          </p:cNvPicPr>
          <p:nvPr/>
        </p:nvPicPr>
        <p:blipFill>
          <a:blip r:embed="rId4"/>
          <a:stretch>
            <a:fillRect/>
          </a:stretch>
        </p:blipFill>
        <p:spPr>
          <a:xfrm>
            <a:off x="5288161" y="2064425"/>
            <a:ext cx="4053959" cy="2505432"/>
          </a:xfrm>
          <a:prstGeom prst="rect">
            <a:avLst/>
          </a:prstGeom>
        </p:spPr>
      </p:pic>
      <p:sp>
        <p:nvSpPr>
          <p:cNvPr id="7" name="Text 3"/>
          <p:cNvSpPr/>
          <p:nvPr/>
        </p:nvSpPr>
        <p:spPr>
          <a:xfrm>
            <a:off x="5288161" y="4878467"/>
            <a:ext cx="3595807"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Meningkatkan Keterlibatan</a:t>
            </a:r>
            <a:endParaRPr lang="en-US" sz="2150" dirty="0"/>
          </a:p>
        </p:txBody>
      </p:sp>
      <p:sp>
        <p:nvSpPr>
          <p:cNvPr id="8" name="Text 4"/>
          <p:cNvSpPr/>
          <p:nvPr/>
        </p:nvSpPr>
        <p:spPr>
          <a:xfrm>
            <a:off x="5288161" y="5369481"/>
            <a:ext cx="4053959" cy="1580198"/>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online memotivasi siswa untuk berpartisipasi aktif dalam pembelajaran, melalui kompetisi sehat dan umpan balik langsung.</a:t>
            </a:r>
            <a:endParaRPr lang="en-US" sz="1900" dirty="0"/>
          </a:p>
        </p:txBody>
      </p:sp>
      <p:pic>
        <p:nvPicPr>
          <p:cNvPr id="9" name="Image 2" descr="preencoded.png"/>
          <p:cNvPicPr>
            <a:picLocks noChangeAspect="1"/>
          </p:cNvPicPr>
          <p:nvPr/>
        </p:nvPicPr>
        <p:blipFill>
          <a:blip r:embed="rId5"/>
          <a:stretch>
            <a:fillRect/>
          </a:stretch>
        </p:blipFill>
        <p:spPr>
          <a:xfrm>
            <a:off x="9712404" y="2064425"/>
            <a:ext cx="4053840" cy="2505432"/>
          </a:xfrm>
          <a:prstGeom prst="rect">
            <a:avLst/>
          </a:prstGeom>
        </p:spPr>
      </p:pic>
      <p:sp>
        <p:nvSpPr>
          <p:cNvPr id="10" name="Text 5"/>
          <p:cNvSpPr/>
          <p:nvPr/>
        </p:nvSpPr>
        <p:spPr>
          <a:xfrm>
            <a:off x="9712404" y="4878467"/>
            <a:ext cx="3957638"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Pengembangan Keterampilan</a:t>
            </a:r>
            <a:endParaRPr lang="en-US" sz="2150" dirty="0"/>
          </a:p>
        </p:txBody>
      </p:sp>
      <p:sp>
        <p:nvSpPr>
          <p:cNvPr id="11" name="Text 6"/>
          <p:cNvSpPr/>
          <p:nvPr/>
        </p:nvSpPr>
        <p:spPr>
          <a:xfrm>
            <a:off x="9712404" y="5369481"/>
            <a:ext cx="4053840" cy="1580198"/>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online dapat membantu siswa mengembangkan keterampilan berpikir kritis, memecahkan masalah, dan bekerja sama dalam tim.</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64037" y="2464832"/>
            <a:ext cx="10908625"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Manfaat Kuis Online dalam Pembelajaran</a:t>
            </a:r>
            <a:endParaRPr lang="en-US" sz="4300" dirty="0"/>
          </a:p>
        </p:txBody>
      </p:sp>
      <p:sp>
        <p:nvSpPr>
          <p:cNvPr id="3" name="Text 1"/>
          <p:cNvSpPr/>
          <p:nvPr/>
        </p:nvSpPr>
        <p:spPr>
          <a:xfrm>
            <a:off x="864037" y="3767733"/>
            <a:ext cx="3054668" cy="342900"/>
          </a:xfrm>
          <a:prstGeom prst="rect">
            <a:avLst/>
          </a:prstGeom>
          <a:noFill/>
          <a:ln/>
        </p:spPr>
        <p:txBody>
          <a:bodyPr wrap="none" lIns="0" tIns="0" rIns="0" bIns="0" rtlCol="0" anchor="t"/>
          <a:lstStyle/>
          <a:p>
            <a:pPr marL="0" indent="0">
              <a:lnSpc>
                <a:spcPts val="2700"/>
              </a:lnSpc>
              <a:buNone/>
            </a:pPr>
            <a:r>
              <a:rPr lang="en-US" sz="2150" dirty="0">
                <a:solidFill>
                  <a:srgbClr val="C6BFEE"/>
                </a:solidFill>
                <a:latin typeface="Prompt Medium" pitchFamily="34" charset="0"/>
                <a:ea typeface="Prompt Medium" pitchFamily="34" charset="-122"/>
                <a:cs typeface="Prompt Medium" pitchFamily="34" charset="-120"/>
              </a:rPr>
              <a:t>Meningkatkan Motivasi</a:t>
            </a:r>
            <a:endParaRPr lang="en-US" sz="2150" dirty="0"/>
          </a:p>
        </p:txBody>
      </p:sp>
      <p:sp>
        <p:nvSpPr>
          <p:cNvPr id="4" name="Text 2"/>
          <p:cNvSpPr/>
          <p:nvPr/>
        </p:nvSpPr>
        <p:spPr>
          <a:xfrm>
            <a:off x="864037" y="4357449"/>
            <a:ext cx="6150054"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online dapat memberikan rangsangan dan tantangan baru bagi siswa. Pengalaman yang interaktif dan menarik dapat memotivasi mereka untuk belajar lebih giat.</a:t>
            </a:r>
            <a:endParaRPr lang="en-US" sz="1900" dirty="0"/>
          </a:p>
        </p:txBody>
      </p:sp>
      <p:sp>
        <p:nvSpPr>
          <p:cNvPr id="5" name="Text 3"/>
          <p:cNvSpPr/>
          <p:nvPr/>
        </p:nvSpPr>
        <p:spPr>
          <a:xfrm>
            <a:off x="7623929" y="3767733"/>
            <a:ext cx="3957638" cy="342900"/>
          </a:xfrm>
          <a:prstGeom prst="rect">
            <a:avLst/>
          </a:prstGeom>
          <a:noFill/>
          <a:ln/>
        </p:spPr>
        <p:txBody>
          <a:bodyPr wrap="none" lIns="0" tIns="0" rIns="0" bIns="0" rtlCol="0" anchor="t"/>
          <a:lstStyle/>
          <a:p>
            <a:pPr marL="0" indent="0">
              <a:lnSpc>
                <a:spcPts val="2700"/>
              </a:lnSpc>
              <a:buNone/>
            </a:pPr>
            <a:r>
              <a:rPr lang="en-US" sz="2150" dirty="0">
                <a:solidFill>
                  <a:srgbClr val="C6BFEE"/>
                </a:solidFill>
                <a:latin typeface="Prompt Medium" pitchFamily="34" charset="0"/>
                <a:ea typeface="Prompt Medium" pitchFamily="34" charset="-122"/>
                <a:cs typeface="Prompt Medium" pitchFamily="34" charset="-120"/>
              </a:rPr>
              <a:t>Pengembangan Keterampilan</a:t>
            </a:r>
            <a:endParaRPr lang="en-US" sz="2150" dirty="0"/>
          </a:p>
        </p:txBody>
      </p:sp>
      <p:sp>
        <p:nvSpPr>
          <p:cNvPr id="6" name="Text 4"/>
          <p:cNvSpPr/>
          <p:nvPr/>
        </p:nvSpPr>
        <p:spPr>
          <a:xfrm>
            <a:off x="7623929" y="4357449"/>
            <a:ext cx="6150054"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online mendorong siswa untuk berpikir kritis, memecahkan masalah, dan mengasah kemampuan analitis. Ini penting untuk kesiapan mereka di masa depan.</a:t>
            </a:r>
            <a:endParaRPr lang="en-US" sz="1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4594" y="979051"/>
            <a:ext cx="5224224" cy="625435"/>
          </a:xfrm>
          <a:prstGeom prst="rect">
            <a:avLst/>
          </a:prstGeom>
          <a:noFill/>
          <a:ln/>
        </p:spPr>
        <p:txBody>
          <a:bodyPr wrap="none" lIns="0" tIns="0" rIns="0" bIns="0" rtlCol="0" anchor="t"/>
          <a:lstStyle/>
          <a:p>
            <a:pPr marL="0" indent="0">
              <a:lnSpc>
                <a:spcPts val="4900"/>
              </a:lnSpc>
              <a:buNone/>
            </a:pPr>
            <a:r>
              <a:rPr lang="en-US" sz="3900" dirty="0">
                <a:solidFill>
                  <a:srgbClr val="C6BFEE"/>
                </a:solidFill>
                <a:latin typeface="Prompt Medium" pitchFamily="34" charset="0"/>
                <a:ea typeface="Prompt Medium" pitchFamily="34" charset="-122"/>
                <a:cs typeface="Prompt Medium" pitchFamily="34" charset="-120"/>
              </a:rPr>
              <a:t>Tantangan dan Solusi</a:t>
            </a:r>
            <a:endParaRPr lang="en-US" sz="3900" dirty="0"/>
          </a:p>
        </p:txBody>
      </p:sp>
      <p:pic>
        <p:nvPicPr>
          <p:cNvPr id="4" name="Image 1" descr="preencoded.png"/>
          <p:cNvPicPr>
            <a:picLocks noChangeAspect="1"/>
          </p:cNvPicPr>
          <p:nvPr/>
        </p:nvPicPr>
        <p:blipFill>
          <a:blip r:embed="rId4"/>
          <a:stretch>
            <a:fillRect/>
          </a:stretch>
        </p:blipFill>
        <p:spPr>
          <a:xfrm>
            <a:off x="6274594" y="1942267"/>
            <a:ext cx="562928" cy="562927"/>
          </a:xfrm>
          <a:prstGeom prst="rect">
            <a:avLst/>
          </a:prstGeom>
        </p:spPr>
      </p:pic>
      <p:sp>
        <p:nvSpPr>
          <p:cNvPr id="5" name="Text 1"/>
          <p:cNvSpPr/>
          <p:nvPr/>
        </p:nvSpPr>
        <p:spPr>
          <a:xfrm>
            <a:off x="6274594" y="2730341"/>
            <a:ext cx="2502218" cy="312777"/>
          </a:xfrm>
          <a:prstGeom prst="rect">
            <a:avLst/>
          </a:prstGeom>
          <a:noFill/>
          <a:ln/>
        </p:spPr>
        <p:txBody>
          <a:bodyPr wrap="none" lIns="0" tIns="0" rIns="0" bIns="0" rtlCol="0" anchor="t"/>
          <a:lstStyle/>
          <a:p>
            <a:pPr marL="0" indent="0" algn="l">
              <a:lnSpc>
                <a:spcPts val="2450"/>
              </a:lnSpc>
              <a:buNone/>
            </a:pPr>
            <a:r>
              <a:rPr lang="en-US" sz="1950" dirty="0">
                <a:solidFill>
                  <a:srgbClr val="DAD8E9"/>
                </a:solidFill>
                <a:latin typeface="Prompt Medium" pitchFamily="34" charset="0"/>
                <a:ea typeface="Prompt Medium" pitchFamily="34" charset="-122"/>
                <a:cs typeface="Prompt Medium" pitchFamily="34" charset="-120"/>
              </a:rPr>
              <a:t>Waktu</a:t>
            </a:r>
            <a:endParaRPr lang="en-US" sz="1950" dirty="0"/>
          </a:p>
        </p:txBody>
      </p:sp>
      <p:sp>
        <p:nvSpPr>
          <p:cNvPr id="6" name="Text 2"/>
          <p:cNvSpPr/>
          <p:nvPr/>
        </p:nvSpPr>
        <p:spPr>
          <a:xfrm>
            <a:off x="6274594" y="3178135"/>
            <a:ext cx="3614857" cy="1080492"/>
          </a:xfrm>
          <a:prstGeom prst="rect">
            <a:avLst/>
          </a:prstGeom>
          <a:noFill/>
          <a:ln/>
        </p:spPr>
        <p:txBody>
          <a:bodyPr wrap="square" lIns="0" tIns="0" rIns="0" bIns="0" rtlCol="0" anchor="t"/>
          <a:lstStyle/>
          <a:p>
            <a:pPr marL="0" indent="0" algn="l">
              <a:lnSpc>
                <a:spcPts val="2800"/>
              </a:lnSpc>
              <a:buNone/>
            </a:pPr>
            <a:r>
              <a:rPr lang="en-US" sz="1750" dirty="0">
                <a:solidFill>
                  <a:srgbClr val="DAD8E9"/>
                </a:solidFill>
                <a:latin typeface="Mukta Light" pitchFamily="34" charset="0"/>
                <a:ea typeface="Mukta Light" pitchFamily="34" charset="-122"/>
                <a:cs typeface="Mukta Light" pitchFamily="34" charset="-120"/>
              </a:rPr>
              <a:t>Membuat kuis memerlukan waktu. Mencari dan memilih pertanyaan yang tepat membutuhkan ketelitian.</a:t>
            </a:r>
            <a:endParaRPr lang="en-US" sz="1750" dirty="0"/>
          </a:p>
        </p:txBody>
      </p:sp>
      <p:pic>
        <p:nvPicPr>
          <p:cNvPr id="7" name="Image 2" descr="preencoded.png"/>
          <p:cNvPicPr>
            <a:picLocks noChangeAspect="1"/>
          </p:cNvPicPr>
          <p:nvPr/>
        </p:nvPicPr>
        <p:blipFill>
          <a:blip r:embed="rId5"/>
          <a:stretch>
            <a:fillRect/>
          </a:stretch>
        </p:blipFill>
        <p:spPr>
          <a:xfrm>
            <a:off x="10227231" y="1942267"/>
            <a:ext cx="562928" cy="562927"/>
          </a:xfrm>
          <a:prstGeom prst="rect">
            <a:avLst/>
          </a:prstGeom>
        </p:spPr>
      </p:pic>
      <p:sp>
        <p:nvSpPr>
          <p:cNvPr id="8" name="Text 3"/>
          <p:cNvSpPr/>
          <p:nvPr/>
        </p:nvSpPr>
        <p:spPr>
          <a:xfrm>
            <a:off x="10227231" y="2730341"/>
            <a:ext cx="2502218" cy="312777"/>
          </a:xfrm>
          <a:prstGeom prst="rect">
            <a:avLst/>
          </a:prstGeom>
          <a:noFill/>
          <a:ln/>
        </p:spPr>
        <p:txBody>
          <a:bodyPr wrap="none" lIns="0" tIns="0" rIns="0" bIns="0" rtlCol="0" anchor="t"/>
          <a:lstStyle/>
          <a:p>
            <a:pPr marL="0" indent="0" algn="l">
              <a:lnSpc>
                <a:spcPts val="2450"/>
              </a:lnSpc>
              <a:buNone/>
            </a:pPr>
            <a:r>
              <a:rPr lang="en-US" sz="1950" dirty="0">
                <a:solidFill>
                  <a:srgbClr val="DAD8E9"/>
                </a:solidFill>
                <a:latin typeface="Prompt Medium" pitchFamily="34" charset="0"/>
                <a:ea typeface="Prompt Medium" pitchFamily="34" charset="-122"/>
                <a:cs typeface="Prompt Medium" pitchFamily="34" charset="-120"/>
              </a:rPr>
              <a:t>Pertanyaan</a:t>
            </a:r>
            <a:endParaRPr lang="en-US" sz="1950" dirty="0"/>
          </a:p>
        </p:txBody>
      </p:sp>
      <p:sp>
        <p:nvSpPr>
          <p:cNvPr id="9" name="Text 4"/>
          <p:cNvSpPr/>
          <p:nvPr/>
        </p:nvSpPr>
        <p:spPr>
          <a:xfrm>
            <a:off x="10227231" y="3178135"/>
            <a:ext cx="3614976" cy="1080492"/>
          </a:xfrm>
          <a:prstGeom prst="rect">
            <a:avLst/>
          </a:prstGeom>
          <a:noFill/>
          <a:ln/>
        </p:spPr>
        <p:txBody>
          <a:bodyPr wrap="square" lIns="0" tIns="0" rIns="0" bIns="0" rtlCol="0" anchor="t"/>
          <a:lstStyle/>
          <a:p>
            <a:pPr marL="0" indent="0" algn="l">
              <a:lnSpc>
                <a:spcPts val="2800"/>
              </a:lnSpc>
              <a:buNone/>
            </a:pPr>
            <a:r>
              <a:rPr lang="en-US" sz="1750" dirty="0">
                <a:solidFill>
                  <a:srgbClr val="DAD8E9"/>
                </a:solidFill>
                <a:latin typeface="Mukta Light" pitchFamily="34" charset="0"/>
                <a:ea typeface="Mukta Light" pitchFamily="34" charset="-122"/>
                <a:cs typeface="Mukta Light" pitchFamily="34" charset="-120"/>
              </a:rPr>
              <a:t>Merumuskan pertanyaan yang menarik, menantang, dan sesuai dengan tingkat pemahaman siswa.</a:t>
            </a:r>
            <a:endParaRPr lang="en-US" sz="1750" dirty="0"/>
          </a:p>
        </p:txBody>
      </p:sp>
      <p:pic>
        <p:nvPicPr>
          <p:cNvPr id="10" name="Image 3" descr="preencoded.png"/>
          <p:cNvPicPr>
            <a:picLocks noChangeAspect="1"/>
          </p:cNvPicPr>
          <p:nvPr/>
        </p:nvPicPr>
        <p:blipFill>
          <a:blip r:embed="rId6"/>
          <a:stretch>
            <a:fillRect/>
          </a:stretch>
        </p:blipFill>
        <p:spPr>
          <a:xfrm>
            <a:off x="6274594" y="4934188"/>
            <a:ext cx="562928" cy="562927"/>
          </a:xfrm>
          <a:prstGeom prst="rect">
            <a:avLst/>
          </a:prstGeom>
        </p:spPr>
      </p:pic>
      <p:sp>
        <p:nvSpPr>
          <p:cNvPr id="11" name="Text 5"/>
          <p:cNvSpPr/>
          <p:nvPr/>
        </p:nvSpPr>
        <p:spPr>
          <a:xfrm>
            <a:off x="6274594" y="5722263"/>
            <a:ext cx="2502218" cy="312777"/>
          </a:xfrm>
          <a:prstGeom prst="rect">
            <a:avLst/>
          </a:prstGeom>
          <a:noFill/>
          <a:ln/>
        </p:spPr>
        <p:txBody>
          <a:bodyPr wrap="none" lIns="0" tIns="0" rIns="0" bIns="0" rtlCol="0" anchor="t"/>
          <a:lstStyle/>
          <a:p>
            <a:pPr marL="0" indent="0" algn="l">
              <a:lnSpc>
                <a:spcPts val="2450"/>
              </a:lnSpc>
              <a:buNone/>
            </a:pPr>
            <a:r>
              <a:rPr lang="en-US" sz="1950" dirty="0">
                <a:solidFill>
                  <a:srgbClr val="DAD8E9"/>
                </a:solidFill>
                <a:latin typeface="Prompt Medium" pitchFamily="34" charset="0"/>
                <a:ea typeface="Prompt Medium" pitchFamily="34" charset="-122"/>
                <a:cs typeface="Prompt Medium" pitchFamily="34" charset="-120"/>
              </a:rPr>
              <a:t>Teknologi</a:t>
            </a:r>
            <a:endParaRPr lang="en-US" sz="1950" dirty="0"/>
          </a:p>
        </p:txBody>
      </p:sp>
      <p:sp>
        <p:nvSpPr>
          <p:cNvPr id="12" name="Text 6"/>
          <p:cNvSpPr/>
          <p:nvPr/>
        </p:nvSpPr>
        <p:spPr>
          <a:xfrm>
            <a:off x="6274594" y="6170057"/>
            <a:ext cx="3614857" cy="1080492"/>
          </a:xfrm>
          <a:prstGeom prst="rect">
            <a:avLst/>
          </a:prstGeom>
          <a:noFill/>
          <a:ln/>
        </p:spPr>
        <p:txBody>
          <a:bodyPr wrap="square" lIns="0" tIns="0" rIns="0" bIns="0" rtlCol="0" anchor="t"/>
          <a:lstStyle/>
          <a:p>
            <a:pPr marL="0" indent="0" algn="l">
              <a:lnSpc>
                <a:spcPts val="2800"/>
              </a:lnSpc>
              <a:buNone/>
            </a:pPr>
            <a:r>
              <a:rPr lang="en-US" sz="1750" dirty="0">
                <a:solidFill>
                  <a:srgbClr val="DAD8E9"/>
                </a:solidFill>
                <a:latin typeface="Mukta Light" pitchFamily="34" charset="0"/>
                <a:ea typeface="Mukta Light" pitchFamily="34" charset="-122"/>
                <a:cs typeface="Mukta Light" pitchFamily="34" charset="-120"/>
              </a:rPr>
              <a:t>Memastikan semua siswa memiliki akses internet dan perangkat yang memadai untuk mengikuti kuis online.</a:t>
            </a:r>
            <a:endParaRPr lang="en-US" sz="1750" dirty="0"/>
          </a:p>
        </p:txBody>
      </p:sp>
      <p:pic>
        <p:nvPicPr>
          <p:cNvPr id="13" name="Image 4" descr="preencoded.png"/>
          <p:cNvPicPr>
            <a:picLocks noChangeAspect="1"/>
          </p:cNvPicPr>
          <p:nvPr/>
        </p:nvPicPr>
        <p:blipFill>
          <a:blip r:embed="rId7"/>
          <a:stretch>
            <a:fillRect/>
          </a:stretch>
        </p:blipFill>
        <p:spPr>
          <a:xfrm>
            <a:off x="10227231" y="4934188"/>
            <a:ext cx="562928" cy="562927"/>
          </a:xfrm>
          <a:prstGeom prst="rect">
            <a:avLst/>
          </a:prstGeom>
        </p:spPr>
      </p:pic>
      <p:sp>
        <p:nvSpPr>
          <p:cNvPr id="14" name="Text 7"/>
          <p:cNvSpPr/>
          <p:nvPr/>
        </p:nvSpPr>
        <p:spPr>
          <a:xfrm>
            <a:off x="10227231" y="5722263"/>
            <a:ext cx="2502218" cy="312777"/>
          </a:xfrm>
          <a:prstGeom prst="rect">
            <a:avLst/>
          </a:prstGeom>
          <a:noFill/>
          <a:ln/>
        </p:spPr>
        <p:txBody>
          <a:bodyPr wrap="none" lIns="0" tIns="0" rIns="0" bIns="0" rtlCol="0" anchor="t"/>
          <a:lstStyle/>
          <a:p>
            <a:pPr marL="0" indent="0" algn="l">
              <a:lnSpc>
                <a:spcPts val="2450"/>
              </a:lnSpc>
              <a:buNone/>
            </a:pPr>
            <a:r>
              <a:rPr lang="en-US" sz="1950" dirty="0">
                <a:solidFill>
                  <a:srgbClr val="DAD8E9"/>
                </a:solidFill>
                <a:latin typeface="Prompt Medium" pitchFamily="34" charset="0"/>
                <a:ea typeface="Prompt Medium" pitchFamily="34" charset="-122"/>
                <a:cs typeface="Prompt Medium" pitchFamily="34" charset="-120"/>
              </a:rPr>
              <a:t>Motivasi</a:t>
            </a:r>
            <a:endParaRPr lang="en-US" sz="1950" dirty="0"/>
          </a:p>
        </p:txBody>
      </p:sp>
      <p:sp>
        <p:nvSpPr>
          <p:cNvPr id="15" name="Text 8"/>
          <p:cNvSpPr/>
          <p:nvPr/>
        </p:nvSpPr>
        <p:spPr>
          <a:xfrm>
            <a:off x="10227231" y="6170057"/>
            <a:ext cx="3614976" cy="1080492"/>
          </a:xfrm>
          <a:prstGeom prst="rect">
            <a:avLst/>
          </a:prstGeom>
          <a:noFill/>
          <a:ln/>
        </p:spPr>
        <p:txBody>
          <a:bodyPr wrap="square" lIns="0" tIns="0" rIns="0" bIns="0" rtlCol="0" anchor="t"/>
          <a:lstStyle/>
          <a:p>
            <a:pPr marL="0" indent="0" algn="l">
              <a:lnSpc>
                <a:spcPts val="2800"/>
              </a:lnSpc>
              <a:buNone/>
            </a:pPr>
            <a:r>
              <a:rPr lang="en-US" sz="1750" dirty="0">
                <a:solidFill>
                  <a:srgbClr val="DAD8E9"/>
                </a:solidFill>
                <a:latin typeface="Mukta Light" pitchFamily="34" charset="0"/>
                <a:ea typeface="Mukta Light" pitchFamily="34" charset="-122"/>
                <a:cs typeface="Mukta Light" pitchFamily="34" charset="-120"/>
              </a:rPr>
              <a:t>Menjaga motivasi siswa tetap tinggi selama proses belajar dan mengikuti kuis.</a:t>
            </a:r>
            <a:endParaRPr lang="en-US" sz="17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839152" y="659368"/>
            <a:ext cx="5328404" cy="665917"/>
          </a:xfrm>
          <a:prstGeom prst="rect">
            <a:avLst/>
          </a:prstGeom>
          <a:noFill/>
          <a:ln/>
        </p:spPr>
        <p:txBody>
          <a:bodyPr wrap="none" lIns="0" tIns="0" rIns="0" bIns="0" rtlCol="0" anchor="t"/>
          <a:lstStyle/>
          <a:p>
            <a:pPr marL="0" indent="0">
              <a:lnSpc>
                <a:spcPts val="5200"/>
              </a:lnSpc>
              <a:buNone/>
            </a:pPr>
            <a:r>
              <a:rPr lang="en-US" sz="4150" dirty="0">
                <a:solidFill>
                  <a:srgbClr val="C6BFEE"/>
                </a:solidFill>
                <a:latin typeface="Prompt Medium" pitchFamily="34" charset="0"/>
                <a:ea typeface="Prompt Medium" pitchFamily="34" charset="-122"/>
                <a:cs typeface="Prompt Medium" pitchFamily="34" charset="-120"/>
              </a:rPr>
              <a:t>Kesimpulan</a:t>
            </a:r>
            <a:endParaRPr lang="en-US" sz="4150" dirty="0"/>
          </a:p>
        </p:txBody>
      </p:sp>
      <p:sp>
        <p:nvSpPr>
          <p:cNvPr id="3" name="Text 1"/>
          <p:cNvSpPr/>
          <p:nvPr/>
        </p:nvSpPr>
        <p:spPr>
          <a:xfrm>
            <a:off x="839152" y="1900595"/>
            <a:ext cx="6183630" cy="1150858"/>
          </a:xfrm>
          <a:prstGeom prst="rect">
            <a:avLst/>
          </a:prstGeom>
          <a:noFill/>
          <a:ln/>
        </p:spPr>
        <p:txBody>
          <a:bodyPr wrap="square" lIns="0" tIns="0" rIns="0" bIns="0" rtlCol="0" anchor="t"/>
          <a:lstStyle/>
          <a:p>
            <a:pPr marL="0" indent="0">
              <a:lnSpc>
                <a:spcPts val="3000"/>
              </a:lnSpc>
              <a:buNone/>
            </a:pPr>
            <a:r>
              <a:rPr lang="en-US" sz="1850" dirty="0">
                <a:solidFill>
                  <a:srgbClr val="DAD8E9"/>
                </a:solidFill>
                <a:latin typeface="Mukta Light" pitchFamily="34" charset="0"/>
                <a:ea typeface="Mukta Light" pitchFamily="34" charset="-122"/>
                <a:cs typeface="Mukta Light" pitchFamily="34" charset="-120"/>
              </a:rPr>
              <a:t>Kuis online menawarkan metode pembelajaran interaktif yang inovatif. Kuis online dapat meningkatkan keterlibatan, pemahaman, dan penilaian siswa.</a:t>
            </a:r>
            <a:endParaRPr lang="en-US" sz="1850" dirty="0"/>
          </a:p>
        </p:txBody>
      </p:sp>
      <p:sp>
        <p:nvSpPr>
          <p:cNvPr id="4" name="Text 2"/>
          <p:cNvSpPr/>
          <p:nvPr/>
        </p:nvSpPr>
        <p:spPr>
          <a:xfrm>
            <a:off x="839152" y="3267194"/>
            <a:ext cx="6183630" cy="767239"/>
          </a:xfrm>
          <a:prstGeom prst="rect">
            <a:avLst/>
          </a:prstGeom>
          <a:noFill/>
          <a:ln/>
        </p:spPr>
        <p:txBody>
          <a:bodyPr wrap="square" lIns="0" tIns="0" rIns="0" bIns="0" rtlCol="0" anchor="t"/>
          <a:lstStyle/>
          <a:p>
            <a:pPr marL="0" indent="0">
              <a:lnSpc>
                <a:spcPts val="3000"/>
              </a:lnSpc>
              <a:buNone/>
            </a:pPr>
            <a:r>
              <a:rPr lang="en-US" sz="1850" dirty="0">
                <a:solidFill>
                  <a:srgbClr val="DAD8E9"/>
                </a:solidFill>
                <a:latin typeface="Mukta Light" pitchFamily="34" charset="0"/>
                <a:ea typeface="Mukta Light" pitchFamily="34" charset="-122"/>
                <a:cs typeface="Mukta Light" pitchFamily="34" charset="-120"/>
              </a:rPr>
              <a:t>Pemanfaatan kuis online perlu dipertimbangkan secara strategis untuk mencapai tujuan pembelajaran yang efektif.</a:t>
            </a:r>
            <a:endParaRPr lang="en-US" sz="1850" dirty="0"/>
          </a:p>
        </p:txBody>
      </p:sp>
      <p:sp>
        <p:nvSpPr>
          <p:cNvPr id="5" name="Text 3"/>
          <p:cNvSpPr/>
          <p:nvPr/>
        </p:nvSpPr>
        <p:spPr>
          <a:xfrm>
            <a:off x="7615238" y="1900595"/>
            <a:ext cx="6183630" cy="1150858"/>
          </a:xfrm>
          <a:prstGeom prst="rect">
            <a:avLst/>
          </a:prstGeom>
          <a:noFill/>
          <a:ln/>
        </p:spPr>
        <p:txBody>
          <a:bodyPr wrap="square" lIns="0" tIns="0" rIns="0" bIns="0" rtlCol="0" anchor="t"/>
          <a:lstStyle/>
          <a:p>
            <a:pPr marL="0" indent="0">
              <a:lnSpc>
                <a:spcPts val="3000"/>
              </a:lnSpc>
              <a:buNone/>
            </a:pPr>
            <a:r>
              <a:rPr lang="en-US" sz="1850" dirty="0">
                <a:solidFill>
                  <a:srgbClr val="DAD8E9"/>
                </a:solidFill>
                <a:latin typeface="Mukta Light" pitchFamily="34" charset="0"/>
                <a:ea typeface="Mukta Light" pitchFamily="34" charset="-122"/>
                <a:cs typeface="Mukta Light" pitchFamily="34" charset="-120"/>
              </a:rPr>
              <a:t>Penggunaan kuis online dalam pembelajaran bergantung pada konteks dan kebutuhan spesifik. Perencanaan, pelaksanaan, dan analisis yang cermat sangat penting.</a:t>
            </a:r>
            <a:endParaRPr lang="en-US" sz="1850" dirty="0"/>
          </a:p>
        </p:txBody>
      </p:sp>
      <p:pic>
        <p:nvPicPr>
          <p:cNvPr id="6" name="Image 0" descr="preencoded.png"/>
          <p:cNvPicPr>
            <a:picLocks noChangeAspect="1"/>
          </p:cNvPicPr>
          <p:nvPr/>
        </p:nvPicPr>
        <p:blipFill>
          <a:blip r:embed="rId3"/>
          <a:stretch>
            <a:fillRect/>
          </a:stretch>
        </p:blipFill>
        <p:spPr>
          <a:xfrm>
            <a:off x="7615238" y="3321129"/>
            <a:ext cx="6183630" cy="41224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01053" y="983456"/>
            <a:ext cx="7541895" cy="1271588"/>
          </a:xfrm>
          <a:prstGeom prst="rect">
            <a:avLst/>
          </a:prstGeom>
          <a:noFill/>
          <a:ln/>
        </p:spPr>
        <p:txBody>
          <a:bodyPr wrap="square" lIns="0" tIns="0" rIns="0" bIns="0" rtlCol="0" anchor="t"/>
          <a:lstStyle/>
          <a:p>
            <a:pPr marL="0" indent="0">
              <a:lnSpc>
                <a:spcPts val="5000"/>
              </a:lnSpc>
              <a:buNone/>
            </a:pPr>
            <a:r>
              <a:rPr lang="en-US" sz="4000" dirty="0">
                <a:solidFill>
                  <a:srgbClr val="C6BFEE"/>
                </a:solidFill>
                <a:latin typeface="Prompt Medium" pitchFamily="34" charset="0"/>
                <a:ea typeface="Prompt Medium" pitchFamily="34" charset="-122"/>
                <a:cs typeface="Prompt Medium" pitchFamily="34" charset="-120"/>
              </a:rPr>
              <a:t>Tujuan Penggunaan Kuis Online</a:t>
            </a:r>
            <a:endParaRPr lang="en-US" sz="4000" dirty="0"/>
          </a:p>
        </p:txBody>
      </p:sp>
      <p:sp>
        <p:nvSpPr>
          <p:cNvPr id="4" name="Shape 1"/>
          <p:cNvSpPr/>
          <p:nvPr/>
        </p:nvSpPr>
        <p:spPr>
          <a:xfrm>
            <a:off x="801053" y="2598301"/>
            <a:ext cx="3656528" cy="2392561"/>
          </a:xfrm>
          <a:prstGeom prst="roundRect">
            <a:avLst>
              <a:gd name="adj" fmla="val 4018"/>
            </a:avLst>
          </a:prstGeom>
          <a:solidFill>
            <a:srgbClr val="542C49"/>
          </a:solidFill>
          <a:ln w="7620">
            <a:solidFill>
              <a:srgbClr val="6D4562"/>
            </a:solidFill>
            <a:prstDash val="solid"/>
          </a:ln>
        </p:spPr>
      </p:sp>
      <p:sp>
        <p:nvSpPr>
          <p:cNvPr id="5" name="Text 2"/>
          <p:cNvSpPr/>
          <p:nvPr/>
        </p:nvSpPr>
        <p:spPr>
          <a:xfrm>
            <a:off x="1037511" y="2834759"/>
            <a:ext cx="3183612" cy="635794"/>
          </a:xfrm>
          <a:prstGeom prst="rect">
            <a:avLst/>
          </a:prstGeom>
          <a:noFill/>
          <a:ln/>
        </p:spPr>
        <p:txBody>
          <a:bodyPr wrap="square" lIns="0" tIns="0" rIns="0" bIns="0" rtlCol="0" anchor="t"/>
          <a:lstStyle/>
          <a:p>
            <a:pPr marL="0" indent="0">
              <a:lnSpc>
                <a:spcPts val="2500"/>
              </a:lnSpc>
              <a:buNone/>
            </a:pPr>
            <a:r>
              <a:rPr lang="en-US" sz="2000" dirty="0">
                <a:solidFill>
                  <a:srgbClr val="DAD8E9"/>
                </a:solidFill>
                <a:latin typeface="Prompt Medium" pitchFamily="34" charset="0"/>
                <a:ea typeface="Prompt Medium" pitchFamily="34" charset="-122"/>
                <a:cs typeface="Prompt Medium" pitchFamily="34" charset="-120"/>
              </a:rPr>
              <a:t>Mengevaluasi Pemahaman</a:t>
            </a:r>
            <a:endParaRPr lang="en-US" sz="2000" dirty="0"/>
          </a:p>
        </p:txBody>
      </p:sp>
      <p:sp>
        <p:nvSpPr>
          <p:cNvPr id="6" name="Text 3"/>
          <p:cNvSpPr/>
          <p:nvPr/>
        </p:nvSpPr>
        <p:spPr>
          <a:xfrm>
            <a:off x="1037511" y="3607832"/>
            <a:ext cx="3183612" cy="1098352"/>
          </a:xfrm>
          <a:prstGeom prst="rect">
            <a:avLst/>
          </a:prstGeom>
          <a:noFill/>
          <a:ln/>
        </p:spPr>
        <p:txBody>
          <a:bodyPr wrap="square" lIns="0" tIns="0" rIns="0" bIns="0" rtlCol="0" anchor="t"/>
          <a:lstStyle/>
          <a:p>
            <a:pPr marL="0" indent="0">
              <a:lnSpc>
                <a:spcPts val="2850"/>
              </a:lnSpc>
              <a:buNone/>
            </a:pPr>
            <a:r>
              <a:rPr lang="en-US" sz="1800" dirty="0">
                <a:solidFill>
                  <a:srgbClr val="DAD8E9"/>
                </a:solidFill>
                <a:latin typeface="Mukta Light" pitchFamily="34" charset="0"/>
                <a:ea typeface="Mukta Light" pitchFamily="34" charset="-122"/>
                <a:cs typeface="Mukta Light" pitchFamily="34" charset="-120"/>
              </a:rPr>
              <a:t>Menilai pemahaman materi pelajaran secara objektif dan terstruktur.</a:t>
            </a:r>
            <a:endParaRPr lang="en-US" sz="1800" dirty="0"/>
          </a:p>
        </p:txBody>
      </p:sp>
      <p:sp>
        <p:nvSpPr>
          <p:cNvPr id="7" name="Shape 4"/>
          <p:cNvSpPr/>
          <p:nvPr/>
        </p:nvSpPr>
        <p:spPr>
          <a:xfrm>
            <a:off x="4686419" y="2598301"/>
            <a:ext cx="3656528" cy="2392561"/>
          </a:xfrm>
          <a:prstGeom prst="roundRect">
            <a:avLst>
              <a:gd name="adj" fmla="val 4018"/>
            </a:avLst>
          </a:prstGeom>
          <a:solidFill>
            <a:srgbClr val="542C49"/>
          </a:solidFill>
          <a:ln w="7620">
            <a:solidFill>
              <a:srgbClr val="6D4562"/>
            </a:solidFill>
            <a:prstDash val="solid"/>
          </a:ln>
        </p:spPr>
      </p:sp>
      <p:sp>
        <p:nvSpPr>
          <p:cNvPr id="8" name="Text 5"/>
          <p:cNvSpPr/>
          <p:nvPr/>
        </p:nvSpPr>
        <p:spPr>
          <a:xfrm>
            <a:off x="4922877" y="2834759"/>
            <a:ext cx="2830592" cy="317897"/>
          </a:xfrm>
          <a:prstGeom prst="rect">
            <a:avLst/>
          </a:prstGeom>
          <a:noFill/>
          <a:ln/>
        </p:spPr>
        <p:txBody>
          <a:bodyPr wrap="none" lIns="0" tIns="0" rIns="0" bIns="0" rtlCol="0" anchor="t"/>
          <a:lstStyle/>
          <a:p>
            <a:pPr marL="0" indent="0">
              <a:lnSpc>
                <a:spcPts val="2500"/>
              </a:lnSpc>
              <a:buNone/>
            </a:pPr>
            <a:r>
              <a:rPr lang="en-US" sz="2000" dirty="0">
                <a:solidFill>
                  <a:srgbClr val="DAD8E9"/>
                </a:solidFill>
                <a:latin typeface="Prompt Medium" pitchFamily="34" charset="0"/>
                <a:ea typeface="Prompt Medium" pitchFamily="34" charset="-122"/>
                <a:cs typeface="Prompt Medium" pitchFamily="34" charset="-120"/>
              </a:rPr>
              <a:t>Meningkatkan Motivasi</a:t>
            </a:r>
            <a:endParaRPr lang="en-US" sz="2000" dirty="0"/>
          </a:p>
        </p:txBody>
      </p:sp>
      <p:sp>
        <p:nvSpPr>
          <p:cNvPr id="9" name="Text 6"/>
          <p:cNvSpPr/>
          <p:nvPr/>
        </p:nvSpPr>
        <p:spPr>
          <a:xfrm>
            <a:off x="4922877" y="3289935"/>
            <a:ext cx="3183612" cy="1464469"/>
          </a:xfrm>
          <a:prstGeom prst="rect">
            <a:avLst/>
          </a:prstGeom>
          <a:noFill/>
          <a:ln/>
        </p:spPr>
        <p:txBody>
          <a:bodyPr wrap="square" lIns="0" tIns="0" rIns="0" bIns="0" rtlCol="0" anchor="t"/>
          <a:lstStyle/>
          <a:p>
            <a:pPr marL="0" indent="0">
              <a:lnSpc>
                <a:spcPts val="2850"/>
              </a:lnSpc>
              <a:buNone/>
            </a:pPr>
            <a:r>
              <a:rPr lang="en-US" sz="1800" dirty="0">
                <a:solidFill>
                  <a:srgbClr val="DAD8E9"/>
                </a:solidFill>
                <a:latin typeface="Mukta Light" pitchFamily="34" charset="0"/>
                <a:ea typeface="Mukta Light" pitchFamily="34" charset="-122"/>
                <a:cs typeface="Mukta Light" pitchFamily="34" charset="-120"/>
              </a:rPr>
              <a:t>Menarik perhatian dan membuat pembelajaran lebih interaktif, sehingga meningkatkan motivasi belajar.</a:t>
            </a:r>
            <a:endParaRPr lang="en-US" sz="1800" dirty="0"/>
          </a:p>
        </p:txBody>
      </p:sp>
      <p:sp>
        <p:nvSpPr>
          <p:cNvPr id="10" name="Shape 7"/>
          <p:cNvSpPr/>
          <p:nvPr/>
        </p:nvSpPr>
        <p:spPr>
          <a:xfrm>
            <a:off x="801053" y="5219700"/>
            <a:ext cx="3656528" cy="2026444"/>
          </a:xfrm>
          <a:prstGeom prst="roundRect">
            <a:avLst>
              <a:gd name="adj" fmla="val 4744"/>
            </a:avLst>
          </a:prstGeom>
          <a:solidFill>
            <a:srgbClr val="542C49"/>
          </a:solidFill>
          <a:ln w="7620">
            <a:solidFill>
              <a:srgbClr val="6D4562"/>
            </a:solidFill>
            <a:prstDash val="solid"/>
          </a:ln>
        </p:spPr>
      </p:sp>
      <p:sp>
        <p:nvSpPr>
          <p:cNvPr id="11" name="Text 8"/>
          <p:cNvSpPr/>
          <p:nvPr/>
        </p:nvSpPr>
        <p:spPr>
          <a:xfrm>
            <a:off x="1037511" y="5456158"/>
            <a:ext cx="2542937" cy="317897"/>
          </a:xfrm>
          <a:prstGeom prst="rect">
            <a:avLst/>
          </a:prstGeom>
          <a:noFill/>
          <a:ln/>
        </p:spPr>
        <p:txBody>
          <a:bodyPr wrap="none" lIns="0" tIns="0" rIns="0" bIns="0" rtlCol="0" anchor="t"/>
          <a:lstStyle/>
          <a:p>
            <a:pPr marL="0" indent="0">
              <a:lnSpc>
                <a:spcPts val="2500"/>
              </a:lnSpc>
              <a:buNone/>
            </a:pPr>
            <a:r>
              <a:rPr lang="en-US" sz="2000" dirty="0">
                <a:solidFill>
                  <a:srgbClr val="DAD8E9"/>
                </a:solidFill>
                <a:latin typeface="Prompt Medium" pitchFamily="34" charset="0"/>
                <a:ea typeface="Prompt Medium" pitchFamily="34" charset="-122"/>
                <a:cs typeface="Prompt Medium" pitchFamily="34" charset="-120"/>
              </a:rPr>
              <a:t>Melacak Kemajuan</a:t>
            </a:r>
            <a:endParaRPr lang="en-US" sz="2000" dirty="0"/>
          </a:p>
        </p:txBody>
      </p:sp>
      <p:sp>
        <p:nvSpPr>
          <p:cNvPr id="12" name="Text 9"/>
          <p:cNvSpPr/>
          <p:nvPr/>
        </p:nvSpPr>
        <p:spPr>
          <a:xfrm>
            <a:off x="1037511" y="5911334"/>
            <a:ext cx="3183612" cy="1098352"/>
          </a:xfrm>
          <a:prstGeom prst="rect">
            <a:avLst/>
          </a:prstGeom>
          <a:noFill/>
          <a:ln/>
        </p:spPr>
        <p:txBody>
          <a:bodyPr wrap="square" lIns="0" tIns="0" rIns="0" bIns="0" rtlCol="0" anchor="t"/>
          <a:lstStyle/>
          <a:p>
            <a:pPr marL="0" indent="0">
              <a:lnSpc>
                <a:spcPts val="2850"/>
              </a:lnSpc>
              <a:buNone/>
            </a:pPr>
            <a:r>
              <a:rPr lang="en-US" sz="1800" dirty="0">
                <a:solidFill>
                  <a:srgbClr val="DAD8E9"/>
                </a:solidFill>
                <a:latin typeface="Mukta Light" pitchFamily="34" charset="0"/>
                <a:ea typeface="Mukta Light" pitchFamily="34" charset="-122"/>
                <a:cs typeface="Mukta Light" pitchFamily="34" charset="-120"/>
              </a:rPr>
              <a:t>Memantau perkembangan dan kemajuan siswa secara individual dan kelompok.</a:t>
            </a:r>
            <a:endParaRPr lang="en-US" sz="1800" dirty="0"/>
          </a:p>
        </p:txBody>
      </p:sp>
      <p:sp>
        <p:nvSpPr>
          <p:cNvPr id="13" name="Shape 10"/>
          <p:cNvSpPr/>
          <p:nvPr/>
        </p:nvSpPr>
        <p:spPr>
          <a:xfrm>
            <a:off x="4686419" y="5219700"/>
            <a:ext cx="3656528" cy="2026444"/>
          </a:xfrm>
          <a:prstGeom prst="roundRect">
            <a:avLst>
              <a:gd name="adj" fmla="val 4744"/>
            </a:avLst>
          </a:prstGeom>
          <a:solidFill>
            <a:srgbClr val="542C49"/>
          </a:solidFill>
          <a:ln w="7620">
            <a:solidFill>
              <a:srgbClr val="6D4562"/>
            </a:solidFill>
            <a:prstDash val="solid"/>
          </a:ln>
        </p:spPr>
      </p:sp>
      <p:sp>
        <p:nvSpPr>
          <p:cNvPr id="14" name="Text 11"/>
          <p:cNvSpPr/>
          <p:nvPr/>
        </p:nvSpPr>
        <p:spPr>
          <a:xfrm>
            <a:off x="4922877" y="5456158"/>
            <a:ext cx="3067645" cy="317897"/>
          </a:xfrm>
          <a:prstGeom prst="rect">
            <a:avLst/>
          </a:prstGeom>
          <a:noFill/>
          <a:ln/>
        </p:spPr>
        <p:txBody>
          <a:bodyPr wrap="none" lIns="0" tIns="0" rIns="0" bIns="0" rtlCol="0" anchor="t"/>
          <a:lstStyle/>
          <a:p>
            <a:pPr marL="0" indent="0">
              <a:lnSpc>
                <a:spcPts val="2500"/>
              </a:lnSpc>
              <a:buNone/>
            </a:pPr>
            <a:r>
              <a:rPr lang="en-US" sz="2000" dirty="0">
                <a:solidFill>
                  <a:srgbClr val="DAD8E9"/>
                </a:solidFill>
                <a:latin typeface="Prompt Medium" pitchFamily="34" charset="0"/>
                <a:ea typeface="Prompt Medium" pitchFamily="34" charset="-122"/>
                <a:cs typeface="Prompt Medium" pitchFamily="34" charset="-120"/>
              </a:rPr>
              <a:t>Meningkatkan Partisipasi</a:t>
            </a:r>
            <a:endParaRPr lang="en-US" sz="2000" dirty="0"/>
          </a:p>
        </p:txBody>
      </p:sp>
      <p:sp>
        <p:nvSpPr>
          <p:cNvPr id="15" name="Text 12"/>
          <p:cNvSpPr/>
          <p:nvPr/>
        </p:nvSpPr>
        <p:spPr>
          <a:xfrm>
            <a:off x="4922877" y="5911334"/>
            <a:ext cx="3183612" cy="732234"/>
          </a:xfrm>
          <a:prstGeom prst="rect">
            <a:avLst/>
          </a:prstGeom>
          <a:noFill/>
          <a:ln/>
        </p:spPr>
        <p:txBody>
          <a:bodyPr wrap="square" lIns="0" tIns="0" rIns="0" bIns="0" rtlCol="0" anchor="t"/>
          <a:lstStyle/>
          <a:p>
            <a:pPr marL="0" indent="0">
              <a:lnSpc>
                <a:spcPts val="2850"/>
              </a:lnSpc>
              <a:buNone/>
            </a:pPr>
            <a:r>
              <a:rPr lang="en-US" sz="1800" dirty="0">
                <a:solidFill>
                  <a:srgbClr val="DAD8E9"/>
                </a:solidFill>
                <a:latin typeface="Mukta Light" pitchFamily="34" charset="0"/>
                <a:ea typeface="Mukta Light" pitchFamily="34" charset="-122"/>
                <a:cs typeface="Mukta Light" pitchFamily="34" charset="-120"/>
              </a:rPr>
              <a:t>Memfasilitasi partisipasi aktif siswa dalam proses pembelajaran.</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1509474"/>
            <a:ext cx="5979676"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Jenis-jenis Kuis Online</a:t>
            </a:r>
            <a:endParaRPr lang="en-US" sz="4300" dirty="0"/>
          </a:p>
        </p:txBody>
      </p:sp>
      <p:sp>
        <p:nvSpPr>
          <p:cNvPr id="4" name="Shape 1"/>
          <p:cNvSpPr/>
          <p:nvPr/>
        </p:nvSpPr>
        <p:spPr>
          <a:xfrm>
            <a:off x="6350437" y="2843213"/>
            <a:ext cx="555427" cy="555427"/>
          </a:xfrm>
          <a:prstGeom prst="roundRect">
            <a:avLst>
              <a:gd name="adj" fmla="val 18669"/>
            </a:avLst>
          </a:prstGeom>
          <a:solidFill>
            <a:srgbClr val="542C49"/>
          </a:solidFill>
          <a:ln w="15240">
            <a:solidFill>
              <a:srgbClr val="6D4562"/>
            </a:solidFill>
            <a:prstDash val="solid"/>
          </a:ln>
        </p:spPr>
      </p:sp>
      <p:sp>
        <p:nvSpPr>
          <p:cNvPr id="5" name="Text 2"/>
          <p:cNvSpPr/>
          <p:nvPr/>
        </p:nvSpPr>
        <p:spPr>
          <a:xfrm>
            <a:off x="6566535" y="2956322"/>
            <a:ext cx="123111" cy="329208"/>
          </a:xfrm>
          <a:prstGeom prst="rect">
            <a:avLst/>
          </a:prstGeom>
          <a:noFill/>
          <a:ln/>
        </p:spPr>
        <p:txBody>
          <a:bodyPr wrap="none" lIns="0" tIns="0" rIns="0" bIns="0" rtlCol="0" anchor="t"/>
          <a:lstStyle/>
          <a:p>
            <a:pPr marL="0" indent="0" algn="ctr">
              <a:lnSpc>
                <a:spcPts val="2550"/>
              </a:lnSpc>
              <a:buNone/>
            </a:pPr>
            <a:r>
              <a:rPr lang="en-US" sz="2550" dirty="0">
                <a:solidFill>
                  <a:srgbClr val="DAD8E9"/>
                </a:solidFill>
                <a:latin typeface="Prompt Medium" pitchFamily="34" charset="0"/>
                <a:ea typeface="Prompt Medium" pitchFamily="34" charset="-122"/>
                <a:cs typeface="Prompt Medium" pitchFamily="34" charset="-120"/>
              </a:rPr>
              <a:t>1</a:t>
            </a:r>
            <a:endParaRPr lang="en-US" sz="2550" dirty="0"/>
          </a:p>
        </p:txBody>
      </p:sp>
      <p:sp>
        <p:nvSpPr>
          <p:cNvPr id="6" name="Text 3"/>
          <p:cNvSpPr/>
          <p:nvPr/>
        </p:nvSpPr>
        <p:spPr>
          <a:xfrm>
            <a:off x="7152680" y="2843213"/>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1. Kuis Pilihan Ganda</a:t>
            </a:r>
            <a:endParaRPr lang="en-US" sz="2150" dirty="0"/>
          </a:p>
        </p:txBody>
      </p:sp>
      <p:sp>
        <p:nvSpPr>
          <p:cNvPr id="7" name="Text 4"/>
          <p:cNvSpPr/>
          <p:nvPr/>
        </p:nvSpPr>
        <p:spPr>
          <a:xfrm>
            <a:off x="7152680" y="3334226"/>
            <a:ext cx="2782372"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Memilih jawaban yang benar dari pilihan yang tersedia.</a:t>
            </a:r>
            <a:endParaRPr lang="en-US" sz="1900" dirty="0"/>
          </a:p>
        </p:txBody>
      </p:sp>
      <p:sp>
        <p:nvSpPr>
          <p:cNvPr id="8" name="Shape 5"/>
          <p:cNvSpPr/>
          <p:nvPr/>
        </p:nvSpPr>
        <p:spPr>
          <a:xfrm>
            <a:off x="10181868" y="2843213"/>
            <a:ext cx="555427" cy="555427"/>
          </a:xfrm>
          <a:prstGeom prst="roundRect">
            <a:avLst>
              <a:gd name="adj" fmla="val 18669"/>
            </a:avLst>
          </a:prstGeom>
          <a:solidFill>
            <a:srgbClr val="542C49"/>
          </a:solidFill>
          <a:ln w="15240">
            <a:solidFill>
              <a:srgbClr val="6D4562"/>
            </a:solidFill>
            <a:prstDash val="solid"/>
          </a:ln>
        </p:spPr>
      </p:sp>
      <p:sp>
        <p:nvSpPr>
          <p:cNvPr id="9" name="Text 6"/>
          <p:cNvSpPr/>
          <p:nvPr/>
        </p:nvSpPr>
        <p:spPr>
          <a:xfrm>
            <a:off x="10363319" y="2956322"/>
            <a:ext cx="192524" cy="329208"/>
          </a:xfrm>
          <a:prstGeom prst="rect">
            <a:avLst/>
          </a:prstGeom>
          <a:noFill/>
          <a:ln/>
        </p:spPr>
        <p:txBody>
          <a:bodyPr wrap="none" lIns="0" tIns="0" rIns="0" bIns="0" rtlCol="0" anchor="t"/>
          <a:lstStyle/>
          <a:p>
            <a:pPr marL="0" indent="0" algn="ctr">
              <a:lnSpc>
                <a:spcPts val="2550"/>
              </a:lnSpc>
              <a:buNone/>
            </a:pPr>
            <a:r>
              <a:rPr lang="en-US" sz="2550" dirty="0">
                <a:solidFill>
                  <a:srgbClr val="DAD8E9"/>
                </a:solidFill>
                <a:latin typeface="Prompt Medium" pitchFamily="34" charset="0"/>
                <a:ea typeface="Prompt Medium" pitchFamily="34" charset="-122"/>
                <a:cs typeface="Prompt Medium" pitchFamily="34" charset="-120"/>
              </a:rPr>
              <a:t>2</a:t>
            </a:r>
            <a:endParaRPr lang="en-US" sz="2550" dirty="0"/>
          </a:p>
        </p:txBody>
      </p:sp>
      <p:sp>
        <p:nvSpPr>
          <p:cNvPr id="10" name="Text 7"/>
          <p:cNvSpPr/>
          <p:nvPr/>
        </p:nvSpPr>
        <p:spPr>
          <a:xfrm>
            <a:off x="10984111" y="2843213"/>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2. Kuis Isian Singkat</a:t>
            </a:r>
            <a:endParaRPr lang="en-US" sz="2150" dirty="0"/>
          </a:p>
        </p:txBody>
      </p:sp>
      <p:sp>
        <p:nvSpPr>
          <p:cNvPr id="11" name="Text 8"/>
          <p:cNvSpPr/>
          <p:nvPr/>
        </p:nvSpPr>
        <p:spPr>
          <a:xfrm>
            <a:off x="10984111" y="3334226"/>
            <a:ext cx="2782372"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Menjawab pertanyaan dengan mengisi jawaban yang singkat.</a:t>
            </a:r>
            <a:endParaRPr lang="en-US" sz="1900" dirty="0"/>
          </a:p>
        </p:txBody>
      </p:sp>
      <p:sp>
        <p:nvSpPr>
          <p:cNvPr id="12" name="Shape 9"/>
          <p:cNvSpPr/>
          <p:nvPr/>
        </p:nvSpPr>
        <p:spPr>
          <a:xfrm>
            <a:off x="6350437" y="5043845"/>
            <a:ext cx="555427" cy="555427"/>
          </a:xfrm>
          <a:prstGeom prst="roundRect">
            <a:avLst>
              <a:gd name="adj" fmla="val 18669"/>
            </a:avLst>
          </a:prstGeom>
          <a:solidFill>
            <a:srgbClr val="542C49"/>
          </a:solidFill>
          <a:ln w="15240">
            <a:solidFill>
              <a:srgbClr val="6D4562"/>
            </a:solidFill>
            <a:prstDash val="solid"/>
          </a:ln>
        </p:spPr>
      </p:sp>
      <p:sp>
        <p:nvSpPr>
          <p:cNvPr id="13" name="Text 10"/>
          <p:cNvSpPr/>
          <p:nvPr/>
        </p:nvSpPr>
        <p:spPr>
          <a:xfrm>
            <a:off x="6532602" y="5156954"/>
            <a:ext cx="190976" cy="329208"/>
          </a:xfrm>
          <a:prstGeom prst="rect">
            <a:avLst/>
          </a:prstGeom>
          <a:noFill/>
          <a:ln/>
        </p:spPr>
        <p:txBody>
          <a:bodyPr wrap="none" lIns="0" tIns="0" rIns="0" bIns="0" rtlCol="0" anchor="t"/>
          <a:lstStyle/>
          <a:p>
            <a:pPr marL="0" indent="0" algn="ctr">
              <a:lnSpc>
                <a:spcPts val="2550"/>
              </a:lnSpc>
              <a:buNone/>
            </a:pPr>
            <a:r>
              <a:rPr lang="en-US" sz="2550" dirty="0">
                <a:solidFill>
                  <a:srgbClr val="DAD8E9"/>
                </a:solidFill>
                <a:latin typeface="Prompt Medium" pitchFamily="34" charset="0"/>
                <a:ea typeface="Prompt Medium" pitchFamily="34" charset="-122"/>
                <a:cs typeface="Prompt Medium" pitchFamily="34" charset="-120"/>
              </a:rPr>
              <a:t>3</a:t>
            </a:r>
            <a:endParaRPr lang="en-US" sz="2550" dirty="0"/>
          </a:p>
        </p:txBody>
      </p:sp>
      <p:sp>
        <p:nvSpPr>
          <p:cNvPr id="14" name="Text 11"/>
          <p:cNvSpPr/>
          <p:nvPr/>
        </p:nvSpPr>
        <p:spPr>
          <a:xfrm>
            <a:off x="7152680" y="5043845"/>
            <a:ext cx="2756178"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3. Kuis Menjodohkan</a:t>
            </a:r>
            <a:endParaRPr lang="en-US" sz="2150" dirty="0"/>
          </a:p>
        </p:txBody>
      </p:sp>
      <p:sp>
        <p:nvSpPr>
          <p:cNvPr id="15" name="Text 12"/>
          <p:cNvSpPr/>
          <p:nvPr/>
        </p:nvSpPr>
        <p:spPr>
          <a:xfrm>
            <a:off x="7152680" y="5534858"/>
            <a:ext cx="2782372"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Mencocokkan item yang sesuai dari dua kolom berbeda.</a:t>
            </a:r>
            <a:endParaRPr lang="en-US" sz="1900" dirty="0"/>
          </a:p>
        </p:txBody>
      </p:sp>
      <p:sp>
        <p:nvSpPr>
          <p:cNvPr id="16" name="Shape 13"/>
          <p:cNvSpPr/>
          <p:nvPr/>
        </p:nvSpPr>
        <p:spPr>
          <a:xfrm>
            <a:off x="10181868" y="5043845"/>
            <a:ext cx="555427" cy="555427"/>
          </a:xfrm>
          <a:prstGeom prst="roundRect">
            <a:avLst>
              <a:gd name="adj" fmla="val 18669"/>
            </a:avLst>
          </a:prstGeom>
          <a:solidFill>
            <a:srgbClr val="542C49"/>
          </a:solidFill>
          <a:ln w="15240">
            <a:solidFill>
              <a:srgbClr val="6D4562"/>
            </a:solidFill>
            <a:prstDash val="solid"/>
          </a:ln>
        </p:spPr>
      </p:sp>
      <p:sp>
        <p:nvSpPr>
          <p:cNvPr id="17" name="Text 14"/>
          <p:cNvSpPr/>
          <p:nvPr/>
        </p:nvSpPr>
        <p:spPr>
          <a:xfrm>
            <a:off x="10359271" y="5156954"/>
            <a:ext cx="200501" cy="329208"/>
          </a:xfrm>
          <a:prstGeom prst="rect">
            <a:avLst/>
          </a:prstGeom>
          <a:noFill/>
          <a:ln/>
        </p:spPr>
        <p:txBody>
          <a:bodyPr wrap="none" lIns="0" tIns="0" rIns="0" bIns="0" rtlCol="0" anchor="t"/>
          <a:lstStyle/>
          <a:p>
            <a:pPr marL="0" indent="0" algn="ctr">
              <a:lnSpc>
                <a:spcPts val="2550"/>
              </a:lnSpc>
              <a:buNone/>
            </a:pPr>
            <a:r>
              <a:rPr lang="en-US" sz="2550" dirty="0">
                <a:solidFill>
                  <a:srgbClr val="DAD8E9"/>
                </a:solidFill>
                <a:latin typeface="Prompt Medium" pitchFamily="34" charset="0"/>
                <a:ea typeface="Prompt Medium" pitchFamily="34" charset="-122"/>
                <a:cs typeface="Prompt Medium" pitchFamily="34" charset="-120"/>
              </a:rPr>
              <a:t>4</a:t>
            </a:r>
            <a:endParaRPr lang="en-US" sz="2550" dirty="0"/>
          </a:p>
        </p:txBody>
      </p:sp>
      <p:sp>
        <p:nvSpPr>
          <p:cNvPr id="18" name="Text 15"/>
          <p:cNvSpPr/>
          <p:nvPr/>
        </p:nvSpPr>
        <p:spPr>
          <a:xfrm>
            <a:off x="10984111" y="5043845"/>
            <a:ext cx="2743200" cy="342900"/>
          </a:xfrm>
          <a:prstGeom prst="rect">
            <a:avLst/>
          </a:prstGeom>
          <a:noFill/>
          <a:ln/>
        </p:spPr>
        <p:txBody>
          <a:bodyPr wrap="none" lIns="0" tIns="0" rIns="0" bIns="0" rtlCol="0" anchor="t"/>
          <a:lstStyle/>
          <a:p>
            <a:pPr marL="0" indent="0">
              <a:lnSpc>
                <a:spcPts val="2700"/>
              </a:lnSpc>
              <a:buNone/>
            </a:pPr>
            <a:r>
              <a:rPr lang="en-US" sz="2150" dirty="0">
                <a:solidFill>
                  <a:srgbClr val="DAD8E9"/>
                </a:solidFill>
                <a:latin typeface="Prompt Medium" pitchFamily="34" charset="0"/>
                <a:ea typeface="Prompt Medium" pitchFamily="34" charset="-122"/>
                <a:cs typeface="Prompt Medium" pitchFamily="34" charset="-120"/>
              </a:rPr>
              <a:t>4. Kuis Benar-Salah</a:t>
            </a:r>
            <a:endParaRPr lang="en-US" sz="2150" dirty="0"/>
          </a:p>
        </p:txBody>
      </p:sp>
      <p:sp>
        <p:nvSpPr>
          <p:cNvPr id="19" name="Text 16"/>
          <p:cNvSpPr/>
          <p:nvPr/>
        </p:nvSpPr>
        <p:spPr>
          <a:xfrm>
            <a:off x="10984111" y="5534858"/>
            <a:ext cx="2782372"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Menentukan apakah pernyataan yang diberikan benar atau salah.</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2460308"/>
            <a:ext cx="548640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Pilihan Ganda</a:t>
            </a:r>
            <a:endParaRPr lang="en-US" sz="4300" dirty="0"/>
          </a:p>
        </p:txBody>
      </p:sp>
      <p:sp>
        <p:nvSpPr>
          <p:cNvPr id="4" name="Text 1"/>
          <p:cNvSpPr/>
          <p:nvPr/>
        </p:nvSpPr>
        <p:spPr>
          <a:xfrm>
            <a:off x="864037" y="3516392"/>
            <a:ext cx="7415927"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pilihan ganda adalah jenis kuis yang paling umum. Pertanyaan diberikan dengan beberapa pilihan jawaban, dan peserta harus memilih satu jawaban yang benar.</a:t>
            </a:r>
            <a:endParaRPr lang="en-US" sz="1900" dirty="0"/>
          </a:p>
        </p:txBody>
      </p:sp>
      <p:sp>
        <p:nvSpPr>
          <p:cNvPr id="5" name="Text 2"/>
          <p:cNvSpPr/>
          <p:nvPr/>
        </p:nvSpPr>
        <p:spPr>
          <a:xfrm>
            <a:off x="864037" y="4979194"/>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Jenis kuis ini mudah dibuat dan dinilai, serta cocok untuk menguji pemahaman konsep dan fakta.</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4037" y="793790"/>
            <a:ext cx="548640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Isian Singkat</a:t>
            </a:r>
            <a:endParaRPr lang="en-US" sz="4300" dirty="0"/>
          </a:p>
        </p:txBody>
      </p:sp>
      <p:pic>
        <p:nvPicPr>
          <p:cNvPr id="3" name="Image 0" descr="preencoded.png"/>
          <p:cNvPicPr>
            <a:picLocks noChangeAspect="1"/>
          </p:cNvPicPr>
          <p:nvPr/>
        </p:nvPicPr>
        <p:blipFill>
          <a:blip r:embed="rId3"/>
          <a:stretch>
            <a:fillRect/>
          </a:stretch>
        </p:blipFill>
        <p:spPr>
          <a:xfrm>
            <a:off x="864037" y="1973342"/>
            <a:ext cx="6266021" cy="3872627"/>
          </a:xfrm>
          <a:prstGeom prst="rect">
            <a:avLst/>
          </a:prstGeom>
        </p:spPr>
      </p:pic>
      <p:sp>
        <p:nvSpPr>
          <p:cNvPr id="4" name="Text 1"/>
          <p:cNvSpPr/>
          <p:nvPr/>
        </p:nvSpPr>
        <p:spPr>
          <a:xfrm>
            <a:off x="864037" y="6154579"/>
            <a:ext cx="2743200"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Mengisi Jawaban</a:t>
            </a:r>
            <a:endParaRPr lang="en-US" sz="2150" dirty="0"/>
          </a:p>
        </p:txBody>
      </p:sp>
      <p:sp>
        <p:nvSpPr>
          <p:cNvPr id="5" name="Text 2"/>
          <p:cNvSpPr/>
          <p:nvPr/>
        </p:nvSpPr>
        <p:spPr>
          <a:xfrm>
            <a:off x="864037" y="6645592"/>
            <a:ext cx="6266021" cy="790099"/>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Siswa diminta untuk memberikan jawaban singkat dan ringkas, biasanya dalam satu atau dua kalimat.</a:t>
            </a:r>
            <a:endParaRPr lang="en-US" sz="1900" dirty="0"/>
          </a:p>
        </p:txBody>
      </p:sp>
      <p:pic>
        <p:nvPicPr>
          <p:cNvPr id="6" name="Image 1" descr="preencoded.png"/>
          <p:cNvPicPr>
            <a:picLocks noChangeAspect="1"/>
          </p:cNvPicPr>
          <p:nvPr/>
        </p:nvPicPr>
        <p:blipFill>
          <a:blip r:embed="rId4"/>
          <a:stretch>
            <a:fillRect/>
          </a:stretch>
        </p:blipFill>
        <p:spPr>
          <a:xfrm>
            <a:off x="7500342" y="1973342"/>
            <a:ext cx="6266021" cy="3872627"/>
          </a:xfrm>
          <a:prstGeom prst="rect">
            <a:avLst/>
          </a:prstGeom>
        </p:spPr>
      </p:pic>
      <p:sp>
        <p:nvSpPr>
          <p:cNvPr id="7" name="Text 3"/>
          <p:cNvSpPr/>
          <p:nvPr/>
        </p:nvSpPr>
        <p:spPr>
          <a:xfrm>
            <a:off x="7500342" y="6154579"/>
            <a:ext cx="3499842" cy="342900"/>
          </a:xfrm>
          <a:prstGeom prst="rect">
            <a:avLst/>
          </a:prstGeom>
          <a:noFill/>
          <a:ln/>
        </p:spPr>
        <p:txBody>
          <a:bodyPr wrap="none" lIns="0" tIns="0" rIns="0" bIns="0" rtlCol="0" anchor="t"/>
          <a:lstStyle/>
          <a:p>
            <a:pPr marL="0" indent="0" algn="l">
              <a:lnSpc>
                <a:spcPts val="2700"/>
              </a:lnSpc>
              <a:buNone/>
            </a:pPr>
            <a:r>
              <a:rPr lang="en-US" sz="2150" dirty="0">
                <a:solidFill>
                  <a:srgbClr val="DAD8E9"/>
                </a:solidFill>
                <a:latin typeface="Prompt Medium" pitchFamily="34" charset="0"/>
                <a:ea typeface="Prompt Medium" pitchFamily="34" charset="-122"/>
                <a:cs typeface="Prompt Medium" pitchFamily="34" charset="-120"/>
              </a:rPr>
              <a:t>Mengevaluasi Pemahaman</a:t>
            </a:r>
            <a:endParaRPr lang="en-US" sz="2150" dirty="0"/>
          </a:p>
        </p:txBody>
      </p:sp>
      <p:sp>
        <p:nvSpPr>
          <p:cNvPr id="8" name="Text 4"/>
          <p:cNvSpPr/>
          <p:nvPr/>
        </p:nvSpPr>
        <p:spPr>
          <a:xfrm>
            <a:off x="7500342" y="6645592"/>
            <a:ext cx="6266021" cy="790099"/>
          </a:xfrm>
          <a:prstGeom prst="rect">
            <a:avLst/>
          </a:prstGeom>
          <a:noFill/>
          <a:ln/>
        </p:spPr>
        <p:txBody>
          <a:bodyPr wrap="square" lIns="0" tIns="0" rIns="0" bIns="0" rtlCol="0" anchor="t"/>
          <a:lstStyle/>
          <a:p>
            <a:pPr marL="0" indent="0" algn="l">
              <a:lnSpc>
                <a:spcPts val="3100"/>
              </a:lnSpc>
              <a:buNone/>
            </a:pPr>
            <a:r>
              <a:rPr lang="en-US" sz="1900" dirty="0">
                <a:solidFill>
                  <a:srgbClr val="DAD8E9"/>
                </a:solidFill>
                <a:latin typeface="Mukta Light" pitchFamily="34" charset="0"/>
                <a:ea typeface="Mukta Light" pitchFamily="34" charset="-122"/>
                <a:cs typeface="Mukta Light" pitchFamily="34" charset="-120"/>
              </a:rPr>
              <a:t>Kuis ini menguji pemahaman konsep dan kemampuan siswa dalam merumuskan jawaban sendiri.</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64037" y="1259086"/>
            <a:ext cx="548640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Menjodohkan</a:t>
            </a:r>
            <a:endParaRPr lang="en-US" sz="4300" dirty="0"/>
          </a:p>
        </p:txBody>
      </p:sp>
      <p:sp>
        <p:nvSpPr>
          <p:cNvPr id="3" name="Text 1"/>
          <p:cNvSpPr/>
          <p:nvPr/>
        </p:nvSpPr>
        <p:spPr>
          <a:xfrm>
            <a:off x="864037" y="2537341"/>
            <a:ext cx="6150054" cy="1975247"/>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menjodohkan mengharuskan peserta untuk mencocokkan dua item, seperti kata dan definisi, gambar dan nama, atau konsep dan contoh. Kuis ini bermanfaat untuk menguji pemahaman konsep, mengenali pola, dan membangun hubungan antara berbagai elemen.</a:t>
            </a:r>
            <a:endParaRPr lang="en-US" sz="1900" dirty="0"/>
          </a:p>
        </p:txBody>
      </p:sp>
      <p:pic>
        <p:nvPicPr>
          <p:cNvPr id="4" name="Image 0" descr="preencoded.png"/>
          <p:cNvPicPr>
            <a:picLocks noChangeAspect="1"/>
          </p:cNvPicPr>
          <p:nvPr/>
        </p:nvPicPr>
        <p:blipFill>
          <a:blip r:embed="rId3"/>
          <a:stretch>
            <a:fillRect/>
          </a:stretch>
        </p:blipFill>
        <p:spPr>
          <a:xfrm>
            <a:off x="7623929" y="2592824"/>
            <a:ext cx="6150054" cy="41000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64037" y="1259086"/>
            <a:ext cx="5486400" cy="685800"/>
          </a:xfrm>
          <a:prstGeom prst="rect">
            <a:avLst/>
          </a:prstGeom>
          <a:noFill/>
          <a:ln/>
        </p:spPr>
        <p:txBody>
          <a:bodyPr wrap="none" lIns="0" tIns="0" rIns="0" bIns="0" rtlCol="0" anchor="t"/>
          <a:lstStyle/>
          <a:p>
            <a:pPr marL="0" indent="0">
              <a:lnSpc>
                <a:spcPts val="5400"/>
              </a:lnSpc>
              <a:buNone/>
            </a:pPr>
            <a:r>
              <a:rPr lang="en-US" sz="4300" dirty="0">
                <a:solidFill>
                  <a:srgbClr val="C6BFEE"/>
                </a:solidFill>
                <a:latin typeface="Prompt Medium" pitchFamily="34" charset="0"/>
                <a:ea typeface="Prompt Medium" pitchFamily="34" charset="-122"/>
                <a:cs typeface="Prompt Medium" pitchFamily="34" charset="-120"/>
              </a:rPr>
              <a:t>Kuis Benar-Salah</a:t>
            </a:r>
            <a:endParaRPr lang="en-US" sz="4300" dirty="0"/>
          </a:p>
        </p:txBody>
      </p:sp>
      <p:sp>
        <p:nvSpPr>
          <p:cNvPr id="3" name="Text 1"/>
          <p:cNvSpPr/>
          <p:nvPr/>
        </p:nvSpPr>
        <p:spPr>
          <a:xfrm>
            <a:off x="864037" y="2537341"/>
            <a:ext cx="6150054" cy="1185148"/>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Kuis benar-salah merupakan format pertanyaan paling sederhana. Peserta diminta memilih "Benar" atau "Salah" untuk pernyataan yang diberikan.</a:t>
            </a:r>
            <a:endParaRPr lang="en-US" sz="1900" dirty="0"/>
          </a:p>
        </p:txBody>
      </p:sp>
      <p:sp>
        <p:nvSpPr>
          <p:cNvPr id="4" name="Text 2"/>
          <p:cNvSpPr/>
          <p:nvPr/>
        </p:nvSpPr>
        <p:spPr>
          <a:xfrm>
            <a:off x="864037" y="3944660"/>
            <a:ext cx="6150054" cy="790099"/>
          </a:xfrm>
          <a:prstGeom prst="rect">
            <a:avLst/>
          </a:prstGeom>
          <a:noFill/>
          <a:ln/>
        </p:spPr>
        <p:txBody>
          <a:bodyPr wrap="square" lIns="0" tIns="0" rIns="0" bIns="0" rtlCol="0" anchor="t"/>
          <a:lstStyle/>
          <a:p>
            <a:pPr marL="0" indent="0">
              <a:lnSpc>
                <a:spcPts val="3100"/>
              </a:lnSpc>
              <a:buNone/>
            </a:pPr>
            <a:r>
              <a:rPr lang="en-US" sz="1900" dirty="0">
                <a:solidFill>
                  <a:srgbClr val="DAD8E9"/>
                </a:solidFill>
                <a:latin typeface="Mukta Light" pitchFamily="34" charset="0"/>
                <a:ea typeface="Mukta Light" pitchFamily="34" charset="-122"/>
                <a:cs typeface="Mukta Light" pitchFamily="34" charset="-120"/>
              </a:rPr>
              <a:t>Format ini efektif untuk menguji pemahaman konsep dasar, fakta, dan teori.</a:t>
            </a:r>
            <a:endParaRPr lang="en-US" sz="1900" dirty="0"/>
          </a:p>
        </p:txBody>
      </p:sp>
      <p:pic>
        <p:nvPicPr>
          <p:cNvPr id="5" name="Image 0" descr="preencoded.png"/>
          <p:cNvPicPr>
            <a:picLocks noChangeAspect="1"/>
          </p:cNvPicPr>
          <p:nvPr/>
        </p:nvPicPr>
        <p:blipFill>
          <a:blip r:embed="rId3"/>
          <a:stretch>
            <a:fillRect/>
          </a:stretch>
        </p:blipFill>
        <p:spPr>
          <a:xfrm>
            <a:off x="7623929" y="2592824"/>
            <a:ext cx="6150054" cy="410003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1823</Words>
  <Application>Microsoft Office PowerPoint</Application>
  <PresentationFormat>Custom</PresentationFormat>
  <Paragraphs>257</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Prompt Medium</vt:lpstr>
      <vt:lpstr>Calibri</vt:lpstr>
      <vt:lpstr>Mukta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Asus</cp:lastModifiedBy>
  <cp:revision>2</cp:revision>
  <dcterms:created xsi:type="dcterms:W3CDTF">2024-12-09T11:45:33Z</dcterms:created>
  <dcterms:modified xsi:type="dcterms:W3CDTF">2025-01-10T06:40:44Z</dcterms:modified>
</cp:coreProperties>
</file>