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3" r:id="rId2"/>
    <p:sldId id="274" r:id="rId3"/>
    <p:sldId id="275" r:id="rId4"/>
    <p:sldId id="277" r:id="rId5"/>
    <p:sldId id="278" r:id="rId6"/>
    <p:sldId id="279" r:id="rId7"/>
    <p:sldId id="280" r:id="rId8"/>
    <p:sldId id="269" r:id="rId9"/>
    <p:sldId id="270" r:id="rId10"/>
    <p:sldId id="262" r:id="rId11"/>
    <p:sldId id="26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3" autoAdjust="0"/>
    <p:restoredTop sz="94660"/>
  </p:normalViewPr>
  <p:slideViewPr>
    <p:cSldViewPr>
      <p:cViewPr varScale="1">
        <p:scale>
          <a:sx n="81" d="100"/>
          <a:sy n="81" d="100"/>
        </p:scale>
        <p:origin x="965"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534151A-6925-4611-829C-8BC127CD3C6A}" type="slidenum">
              <a:rPr lang="id-ID" smtClean="0"/>
              <a:pPr/>
              <a:t>‹#›</a:t>
            </a:fld>
            <a:endParaRPr lang="id-ID"/>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1858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1970362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150085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3991304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534151A-6925-4611-829C-8BC127CD3C6A}" type="slidenum">
              <a:rPr lang="id-ID" smtClean="0"/>
              <a:pPr/>
              <a:t>‹#›</a:t>
            </a:fld>
            <a:endParaRPr lang="id-ID"/>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7849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426836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876099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2476798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d-ID"/>
          </a:p>
        </p:txBody>
      </p:sp>
      <p:sp>
        <p:nvSpPr>
          <p:cNvPr id="9" name="Slide Number Placeholder 8"/>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3096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9E769A8-C491-4404-8A7A-27B079277C38}" type="datetimeFigureOut">
              <a:rPr lang="id-ID" smtClean="0"/>
              <a:pPr/>
              <a:t>28/08/2023</a:t>
            </a:fld>
            <a:endParaRPr lang="id-ID"/>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id-ID"/>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34151A-6925-4611-829C-8BC127CD3C6A}" type="slidenum">
              <a:rPr lang="id-ID" smtClean="0"/>
              <a:pPr/>
              <a:t>‹#›</a:t>
            </a:fld>
            <a:endParaRPr lang="id-ID"/>
          </a:p>
        </p:txBody>
      </p:sp>
    </p:spTree>
    <p:extLst>
      <p:ext uri="{BB962C8B-B14F-4D97-AF65-F5344CB8AC3E}">
        <p14:creationId xmlns:p14="http://schemas.microsoft.com/office/powerpoint/2010/main" val="1523226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E769A8-C491-4404-8A7A-27B079277C38}" type="datetimeFigureOut">
              <a:rPr lang="id-ID" smtClean="0"/>
              <a:pPr/>
              <a:t>28/08/2023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534151A-6925-4611-829C-8BC127CD3C6A}" type="slidenum">
              <a:rPr lang="id-ID" smtClean="0"/>
              <a:pPr/>
              <a:t>‹#›</a:t>
            </a:fld>
            <a:endParaRPr lang="id-ID"/>
          </a:p>
        </p:txBody>
      </p:sp>
    </p:spTree>
    <p:extLst>
      <p:ext uri="{BB962C8B-B14F-4D97-AF65-F5344CB8AC3E}">
        <p14:creationId xmlns:p14="http://schemas.microsoft.com/office/powerpoint/2010/main" val="28126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9E769A8-C491-4404-8A7A-27B079277C38}" type="datetimeFigureOut">
              <a:rPr lang="id-ID" smtClean="0"/>
              <a:pPr/>
              <a:t>28/08/2023</a:t>
            </a:fld>
            <a:endParaRPr lang="id-ID"/>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d-ID"/>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534151A-6925-4611-829C-8BC127CD3C6A}" type="slidenum">
              <a:rPr lang="id-ID" smtClean="0"/>
              <a:pPr/>
              <a:t>‹#›</a:t>
            </a:fld>
            <a:endParaRPr lang="id-ID"/>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62894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62ABCE-556C-3323-BBDF-791BF0AFCDA5}"/>
              </a:ext>
            </a:extLst>
          </p:cNvPr>
          <p:cNvSpPr>
            <a:spLocks noGrp="1"/>
          </p:cNvSpPr>
          <p:nvPr>
            <p:ph type="ctrTitle"/>
          </p:nvPr>
        </p:nvSpPr>
        <p:spPr>
          <a:xfrm>
            <a:off x="5047500" y="639097"/>
            <a:ext cx="3609804" cy="3686015"/>
          </a:xfrm>
        </p:spPr>
        <p:txBody>
          <a:bodyPr>
            <a:normAutofit/>
          </a:bodyPr>
          <a:lstStyle/>
          <a:p>
            <a:r>
              <a:rPr lang="en-US" sz="5000" err="1"/>
              <a:t>Prosedur</a:t>
            </a:r>
            <a:r>
              <a:rPr lang="en-US" sz="5000"/>
              <a:t> </a:t>
            </a:r>
            <a:r>
              <a:rPr lang="en-US" sz="5000" err="1"/>
              <a:t>Permohonan</a:t>
            </a:r>
            <a:r>
              <a:rPr lang="en-US" sz="5000"/>
              <a:t> PKPU</a:t>
            </a:r>
            <a:endParaRPr lang="en-ID" sz="5000"/>
          </a:p>
        </p:txBody>
      </p:sp>
      <p:sp>
        <p:nvSpPr>
          <p:cNvPr id="3" name="Subtitle 2">
            <a:extLst>
              <a:ext uri="{FF2B5EF4-FFF2-40B4-BE49-F238E27FC236}">
                <a16:creationId xmlns:a16="http://schemas.microsoft.com/office/drawing/2014/main" id="{6C7A860D-C4C4-E49E-0956-8DF75FC5E63D}"/>
              </a:ext>
            </a:extLst>
          </p:cNvPr>
          <p:cNvSpPr>
            <a:spLocks noGrp="1"/>
          </p:cNvSpPr>
          <p:nvPr>
            <p:ph type="subTitle" idx="1"/>
          </p:nvPr>
        </p:nvSpPr>
        <p:spPr>
          <a:xfrm>
            <a:off x="5047499" y="4455621"/>
            <a:ext cx="3621826" cy="1238616"/>
          </a:xfrm>
        </p:spPr>
        <p:txBody>
          <a:bodyPr>
            <a:normAutofit/>
          </a:bodyPr>
          <a:lstStyle/>
          <a:p>
            <a:endParaRPr lang="en-ID">
              <a:solidFill>
                <a:schemeClr val="tx1">
                  <a:lumMod val="85000"/>
                  <a:lumOff val="15000"/>
                </a:schemeClr>
              </a:solidFill>
            </a:endParaRPr>
          </a:p>
        </p:txBody>
      </p:sp>
      <p:pic>
        <p:nvPicPr>
          <p:cNvPr id="5" name="Picture 4">
            <a:extLst>
              <a:ext uri="{FF2B5EF4-FFF2-40B4-BE49-F238E27FC236}">
                <a16:creationId xmlns:a16="http://schemas.microsoft.com/office/drawing/2014/main" id="{F48F9880-10F4-E219-1384-3ADE33EADE0D}"/>
              </a:ext>
            </a:extLst>
          </p:cNvPr>
          <p:cNvPicPr>
            <a:picLocks noChangeAspect="1"/>
          </p:cNvPicPr>
          <p:nvPr/>
        </p:nvPicPr>
        <p:blipFill rotWithShape="1">
          <a:blip r:embed="rId2"/>
          <a:srcRect l="24669" r="25165"/>
          <a:stretch/>
        </p:blipFill>
        <p:spPr>
          <a:xfrm>
            <a:off x="20" y="10"/>
            <a:ext cx="4571980" cy="6857990"/>
          </a:xfrm>
          <a:prstGeom prst="rect">
            <a:avLst/>
          </a:prstGeom>
        </p:spPr>
      </p:pic>
      <p:cxnSp>
        <p:nvCxnSpPr>
          <p:cNvPr id="11" name="Straight Connector 10">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03789" y="4343400"/>
            <a:ext cx="329184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640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2" name="Title 1"/>
          <p:cNvSpPr>
            <a:spLocks noGrp="1"/>
          </p:cNvSpPr>
          <p:nvPr>
            <p:ph type="title"/>
          </p:nvPr>
        </p:nvSpPr>
        <p:spPr>
          <a:xfrm>
            <a:off x="369277" y="605896"/>
            <a:ext cx="2313633" cy="5646208"/>
          </a:xfrm>
        </p:spPr>
        <p:txBody>
          <a:bodyPr anchor="ctr">
            <a:normAutofit/>
          </a:bodyPr>
          <a:lstStyle/>
          <a:p>
            <a:r>
              <a:rPr lang="id-ID" sz="3100">
                <a:solidFill>
                  <a:srgbClr val="FFFFFF"/>
                </a:solidFill>
              </a:rPr>
              <a:t>Berakhirnya PKPU</a:t>
            </a:r>
            <a:br>
              <a:rPr lang="id-ID" sz="3100">
                <a:solidFill>
                  <a:srgbClr val="FFFFFF"/>
                </a:solidFill>
              </a:rPr>
            </a:br>
            <a:endParaRPr lang="id-ID" sz="31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marL="651510" lvl="0" indent="-514350">
              <a:buAutoNum type="arabicPeriod"/>
            </a:pPr>
            <a:r>
              <a:rPr lang="id-ID" dirty="0"/>
              <a:t>Atas permintaan hakim pengawas</a:t>
            </a:r>
          </a:p>
          <a:p>
            <a:pPr marL="651510" lvl="0" indent="-514350">
              <a:buAutoNum type="arabicPeriod"/>
            </a:pPr>
            <a:r>
              <a:rPr lang="id-ID" dirty="0"/>
              <a:t>Atas permintaan satu atau lebih kreditor</a:t>
            </a:r>
          </a:p>
          <a:p>
            <a:pPr marL="651510" lvl="0" indent="-514350">
              <a:buAutoNum type="arabicPeriod"/>
            </a:pPr>
            <a:r>
              <a:rPr lang="id-ID" dirty="0"/>
              <a:t>Atas prakarsa Pengadilan Niaga, dalam hal : </a:t>
            </a:r>
          </a:p>
          <a:p>
            <a:pPr marL="895350" indent="0">
              <a:buNone/>
              <a:tabLst>
                <a:tab pos="895350" algn="l"/>
              </a:tabLst>
            </a:pPr>
            <a:r>
              <a:rPr lang="id-ID" dirty="0"/>
              <a:t>	a. </a:t>
            </a:r>
            <a:r>
              <a:rPr lang="id-ID" dirty="0" err="1"/>
              <a:t>Debitor</a:t>
            </a:r>
            <a:r>
              <a:rPr lang="id-ID" dirty="0"/>
              <a:t>, selama waktu PKPU bertindak </a:t>
            </a:r>
            <a:r>
              <a:rPr lang="en-US" dirty="0"/>
              <a:t> </a:t>
            </a:r>
            <a:r>
              <a:rPr lang="id-ID" dirty="0"/>
              <a:t>dengan itikad buruk </a:t>
            </a:r>
            <a:r>
              <a:rPr lang="id-ID" dirty="0" err="1"/>
              <a:t>dalammelakukan</a:t>
            </a:r>
            <a:r>
              <a:rPr lang="id-ID" dirty="0"/>
              <a:t> terhadap hartanya Debitor telah merugikan atau telah mencoba merugikan kreditornya</a:t>
            </a:r>
          </a:p>
          <a:p>
            <a:pPr marL="895350" indent="0">
              <a:buNone/>
              <a:tabLst>
                <a:tab pos="895350" algn="l"/>
              </a:tabLst>
            </a:pPr>
            <a:r>
              <a:rPr lang="id-ID" dirty="0"/>
              <a:t>	b. Debitor melakuak pelanggaran Pasal 240 ayat (1) UUK</a:t>
            </a:r>
          </a:p>
          <a:p>
            <a:pPr lvl="1">
              <a:buNone/>
            </a:pPr>
            <a:endParaRPr lang="id-ID" dirty="0"/>
          </a:p>
          <a:p>
            <a:pPr>
              <a:buNone/>
            </a:pP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marL="1042416" lvl="1" indent="-457200">
              <a:buAutoNum type="alphaLcPeriod" startAt="3"/>
            </a:pPr>
            <a:r>
              <a:rPr lang="id-ID" dirty="0"/>
              <a:t>Debitor lalai melaksanakan tindakan – tindakan yang diwajibkan kepadanya oleh pengadilan pada saat atau sesudah PKPU diberikan, atau lalai melaksanakan tindakan tindakan yang diisyaratkan oleh pengurus demi kepentingan harta debitor.</a:t>
            </a:r>
          </a:p>
          <a:p>
            <a:pPr marL="1042416" lvl="1" indent="-457200">
              <a:buAutoNum type="alphaLcPeriod" startAt="3"/>
            </a:pPr>
            <a:r>
              <a:rPr lang="id-ID" dirty="0"/>
              <a:t>Selama waktu PKPU, keadaan harta debitor ternyata tidak lagi memungkinkan dilanjutkannya PKPU; atau</a:t>
            </a:r>
            <a:endParaRPr lang="id-ID"/>
          </a:p>
          <a:p>
            <a:pPr marL="1042416" lvl="1" indent="-457200">
              <a:buAutoNum type="alphaLcPeriod" startAt="3"/>
            </a:pPr>
            <a:r>
              <a:rPr lang="id-ID" dirty="0"/>
              <a:t>Keadaan debitor tidak dapat diharapkan untuk memnuhi kewajibannya terhadap kreditor pada waktunya.</a:t>
            </a:r>
            <a:endParaRPr lang="id-ID"/>
          </a:p>
          <a:p>
            <a:endParaRPr lang="id-ID" dirty="0"/>
          </a:p>
          <a:p>
            <a:pPr>
              <a:buNone/>
            </a:pP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5" name="Title 4">
            <a:extLst>
              <a:ext uri="{FF2B5EF4-FFF2-40B4-BE49-F238E27FC236}">
                <a16:creationId xmlns:a16="http://schemas.microsoft.com/office/drawing/2014/main" id="{636E991A-9F6F-8327-54CB-0FCF9145B136}"/>
              </a:ext>
            </a:extLst>
          </p:cNvPr>
          <p:cNvSpPr>
            <a:spLocks noGrp="1"/>
          </p:cNvSpPr>
          <p:nvPr>
            <p:ph type="title"/>
          </p:nvPr>
        </p:nvSpPr>
        <p:spPr>
          <a:xfrm>
            <a:off x="369277" y="605896"/>
            <a:ext cx="2313633" cy="5646208"/>
          </a:xfrm>
        </p:spPr>
        <p:txBody>
          <a:bodyPr anchor="ctr">
            <a:normAutofit/>
          </a:bodyPr>
          <a:lstStyle/>
          <a:p>
            <a:endParaRPr lang="en-ID" sz="3100">
              <a:solidFill>
                <a:srgbClr val="FFFFFF"/>
              </a:solidFill>
            </a:endParaRPr>
          </a:p>
        </p:txBody>
      </p:sp>
      <p:sp>
        <p:nvSpPr>
          <p:cNvPr id="14" name="Rectangle 13">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a:buNone/>
            </a:pPr>
            <a:r>
              <a:rPr lang="id-ID" b="1" dirty="0"/>
              <a:t>1.   Permohonan</a:t>
            </a:r>
            <a:endParaRPr lang="id-ID" dirty="0"/>
          </a:p>
          <a:p>
            <a:pPr>
              <a:buNone/>
            </a:pPr>
            <a:r>
              <a:rPr lang="id-ID" dirty="0"/>
              <a:t>Permohonan PKPU harus diajukan kepada Ketua</a:t>
            </a:r>
          </a:p>
          <a:p>
            <a:pPr>
              <a:buNone/>
            </a:pPr>
            <a:r>
              <a:rPr lang="id-ID" dirty="0"/>
              <a:t>Pengadilan Niaga di daerah tempat kedudukan hukum </a:t>
            </a:r>
          </a:p>
          <a:p>
            <a:pPr>
              <a:buNone/>
            </a:pPr>
            <a:r>
              <a:rPr lang="id-ID" dirty="0"/>
              <a:t>debitur dengan ketentuan :</a:t>
            </a:r>
          </a:p>
          <a:p>
            <a:pPr>
              <a:buNone/>
            </a:pPr>
            <a:r>
              <a:rPr lang="id-ID" dirty="0"/>
              <a:t>a.     Apabila debitur telah meninggalkan wilayah Negara Indonesia, pengadilan yang berwenang untuk menjatuhkan permohonan putusan atas PKPU adalah pengadilan yang daerah hukumnya meliputi tempat kedudukan hukum terakhir debitur.</a:t>
            </a:r>
          </a:p>
          <a:p>
            <a:pPr>
              <a:buNone/>
            </a:pPr>
            <a:r>
              <a:rPr lang="id-ID" dirty="0"/>
              <a:t>b.     Apabila debitur adalah persero suatu firma, pengadilan yang daerah hukumnya meliputi tempat kedudukan hukum firma tersebut juga berwenang untuk memutuskan.</a:t>
            </a:r>
          </a:p>
          <a:p>
            <a:pPr>
              <a:buNone/>
            </a:pP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a:buNone/>
            </a:pPr>
            <a:r>
              <a:rPr lang="id-ID" dirty="0"/>
              <a:t>c.  Apabila debitur tidak berkedudukan di wilayah Negara Indonesia akan tetapi menjalankan profesi atau usahanya di wilayah Indonesia, maka pengadilan yang berwenang memutuskannya adalah Pengadilan Niaga yang daerah hukumnya meliputi tempat kedudukan atau kantor pusat debitur.</a:t>
            </a:r>
          </a:p>
          <a:p>
            <a:pPr>
              <a:buNone/>
            </a:pPr>
            <a:r>
              <a:rPr lang="id-ID" dirty="0"/>
              <a:t>d.    Apabila debitur merupakan badan hukum, tempat kedudukannya hukumnya adalah sebagaimana dimaksud dalam anggaran dasarnya.Perlu diketahui juga bahwa permohonan ini juga harus dilampiri dengan rencana perdamaian. </a:t>
            </a:r>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a:buNone/>
            </a:pPr>
            <a:r>
              <a:rPr lang="id-ID" dirty="0"/>
              <a:t>Dalam hal pemohon adalah Debitor, permohonan </a:t>
            </a:r>
          </a:p>
          <a:p>
            <a:pPr>
              <a:buNone/>
            </a:pPr>
            <a:r>
              <a:rPr lang="id-ID" dirty="0"/>
              <a:t>penundaan kewajiban pembayaran utang harus </a:t>
            </a:r>
          </a:p>
          <a:p>
            <a:pPr>
              <a:buNone/>
            </a:pPr>
            <a:r>
              <a:rPr lang="id-ID" dirty="0"/>
              <a:t>disertai daftar yang memuat :</a:t>
            </a:r>
          </a:p>
          <a:p>
            <a:pPr>
              <a:buNone/>
            </a:pPr>
            <a:r>
              <a:rPr lang="id-ID" dirty="0"/>
              <a:t>-     Sifat </a:t>
            </a:r>
          </a:p>
          <a:p>
            <a:pPr>
              <a:buNone/>
            </a:pPr>
            <a:r>
              <a:rPr lang="id-ID" dirty="0"/>
              <a:t>-     Jumlah piutang</a:t>
            </a:r>
          </a:p>
          <a:p>
            <a:pPr>
              <a:buNone/>
            </a:pPr>
            <a:r>
              <a:rPr lang="id-ID" dirty="0"/>
              <a:t>-     Jumlah hutang debitor beserta surat bukti secukupnya, </a:t>
            </a:r>
          </a:p>
          <a:p>
            <a:pPr>
              <a:buNone/>
            </a:pPr>
            <a:r>
              <a:rPr lang="id-ID" dirty="0"/>
              <a:t>-     Dan apabila yang mengajukan permohonan adalah kreditor, Pengadilan wajib memanggil Debitor melalui juru sita dengan surat kilat tercatat paling lambat 7 (tujuh) hari sebelum sidang.</a:t>
            </a:r>
          </a:p>
          <a:p>
            <a:pPr>
              <a:buNone/>
            </a:pP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a:buNone/>
            </a:pPr>
            <a:r>
              <a:rPr lang="id-ID" sz="1700" b="1"/>
              <a:t>2.   Surat permohonan</a:t>
            </a:r>
            <a:endParaRPr lang="id-ID" sz="1700"/>
          </a:p>
          <a:p>
            <a:pPr>
              <a:buNone/>
            </a:pPr>
            <a:r>
              <a:rPr lang="id-ID" sz="1700"/>
              <a:t>	Surat permohonan berikut lampirannya (bila ada) harus disediakan di Kepaniteraan Pengadilan agar dapat dilihat oleh setiap orang secara cuma-cuma.</a:t>
            </a:r>
            <a:br>
              <a:rPr lang="id-ID" sz="1700"/>
            </a:br>
            <a:r>
              <a:rPr lang="id-ID" sz="1700"/>
              <a:t>Sistematika dari surat permohonan PKPU itu sendiri paling tidak memuat hal-hal sebagai berikut :</a:t>
            </a:r>
          </a:p>
          <a:p>
            <a:pPr>
              <a:buNone/>
            </a:pPr>
            <a:r>
              <a:rPr lang="id-ID" sz="1700"/>
              <a:t>	a.   Tempat dan tanggal permohonan</a:t>
            </a:r>
          </a:p>
          <a:p>
            <a:pPr>
              <a:buNone/>
            </a:pPr>
            <a:r>
              <a:rPr lang="id-ID" sz="1700"/>
              <a:t>	b.   Alamat pengadilan Niaga yang berwenang</a:t>
            </a:r>
          </a:p>
          <a:p>
            <a:pPr>
              <a:buNone/>
            </a:pPr>
            <a:r>
              <a:rPr lang="id-ID" sz="1700"/>
              <a:t>	c.   Identitas Pemohon dan advokatnya</a:t>
            </a:r>
          </a:p>
          <a:p>
            <a:pPr>
              <a:buNone/>
            </a:pPr>
            <a:r>
              <a:rPr lang="id-ID" sz="1700"/>
              <a:t>	d.   Uraian tentang alasan permohonan PKPU</a:t>
            </a:r>
          </a:p>
          <a:p>
            <a:pPr>
              <a:buNone/>
            </a:pPr>
            <a:r>
              <a:rPr lang="id-ID" sz="1700"/>
              <a:t>	e.   Permohonan  Berisikan antara lain :</a:t>
            </a:r>
          </a:p>
          <a:p>
            <a:pPr>
              <a:buNone/>
            </a:pPr>
            <a:r>
              <a:rPr lang="id-ID" sz="1700"/>
              <a:t>		-  Mengabulkan permohonan pemohon</a:t>
            </a:r>
          </a:p>
          <a:p>
            <a:pPr>
              <a:buNone/>
            </a:pPr>
            <a:r>
              <a:rPr lang="id-ID" sz="1700"/>
              <a:t>		-  Menunjuk Hakim Pengawas dan Pengurus</a:t>
            </a:r>
          </a:p>
          <a:p>
            <a:pPr>
              <a:buNone/>
            </a:pPr>
            <a:r>
              <a:rPr lang="id-ID" sz="1700"/>
              <a:t>	f.    Tanda tangan debitor dan advokatnya</a:t>
            </a:r>
          </a:p>
          <a:p>
            <a:pPr>
              <a:buNone/>
            </a:pPr>
            <a:endParaRPr lang="id-ID" sz="17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a:buNone/>
            </a:pPr>
            <a:r>
              <a:rPr lang="id-ID" sz="1400"/>
              <a:t>Sementara kelengkapan berkas yang harus disiapkan </a:t>
            </a:r>
          </a:p>
          <a:p>
            <a:pPr>
              <a:buNone/>
            </a:pPr>
            <a:r>
              <a:rPr lang="id-ID" sz="1400"/>
              <a:t>sebagai syarat permohonan PKPU pada Pengadilan Niaga, </a:t>
            </a:r>
          </a:p>
          <a:p>
            <a:pPr>
              <a:buNone/>
            </a:pPr>
            <a:r>
              <a:rPr lang="id-ID" sz="1400"/>
              <a:t>meliputi :</a:t>
            </a:r>
          </a:p>
          <a:p>
            <a:pPr>
              <a:buNone/>
            </a:pPr>
            <a:r>
              <a:rPr lang="id-ID" sz="1400"/>
              <a:t>a.   Surat permohonan bermeterai yang ditujukan kepada Ketua Pengadilan Niaga</a:t>
            </a:r>
          </a:p>
          <a:p>
            <a:pPr>
              <a:buNone/>
            </a:pPr>
            <a:r>
              <a:rPr lang="id-ID" sz="1400"/>
              <a:t>b.   Identitas diri debitur</a:t>
            </a:r>
          </a:p>
          <a:p>
            <a:pPr>
              <a:buNone/>
            </a:pPr>
            <a:r>
              <a:rPr lang="id-ID" sz="1400"/>
              <a:t>c.   Permohonan harus ditandatangani oleh Debitur dan Penasehat  Hukumnya</a:t>
            </a:r>
          </a:p>
          <a:p>
            <a:pPr>
              <a:buNone/>
            </a:pPr>
            <a:r>
              <a:rPr lang="id-ID" sz="1400"/>
              <a:t>d.   Surat kuasa khusus yang asli (penunjukkan kuasa pada orangnya bukan kepada Law Firmnya)</a:t>
            </a:r>
          </a:p>
          <a:p>
            <a:pPr>
              <a:buNone/>
            </a:pPr>
            <a:r>
              <a:rPr lang="id-ID" sz="1400"/>
              <a:t>e.   Ijin Penasehat Hukum/Kartu Penasehat Hukum</a:t>
            </a:r>
          </a:p>
          <a:p>
            <a:pPr>
              <a:buNone/>
            </a:pPr>
            <a:r>
              <a:rPr lang="id-ID" sz="1400"/>
              <a:t>f.    Nama dan tempat tinggal/kedudukan para kreditur konkuren disertai jumlah tagihannya masing-masing pada debitur</a:t>
            </a:r>
          </a:p>
          <a:p>
            <a:pPr>
              <a:buNone/>
            </a:pPr>
            <a:r>
              <a:rPr lang="id-ID" sz="1400"/>
              <a:t>g.   Neraca pembukuan terakhir</a:t>
            </a:r>
          </a:p>
          <a:p>
            <a:pPr>
              <a:buNone/>
            </a:pPr>
            <a:r>
              <a:rPr lang="id-ID" sz="1400"/>
              <a:t>h.   Rencana perdamaian yang meliputi tawaran pembayaran seluruh  atau sebagian utang kepada Kreditur Konkuren (Jika ada).</a:t>
            </a:r>
          </a:p>
          <a:p>
            <a:pPr>
              <a:buNone/>
            </a:pPr>
            <a:endParaRPr lang="id-ID"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a:buNone/>
            </a:pPr>
            <a:r>
              <a:rPr lang="id-ID" b="1" dirty="0"/>
              <a:t>3.   Pemeriksaan</a:t>
            </a:r>
            <a:endParaRPr lang="id-ID" dirty="0"/>
          </a:p>
          <a:p>
            <a:pPr>
              <a:buNone/>
            </a:pPr>
            <a:r>
              <a:rPr lang="id-ID" dirty="0"/>
              <a:t>	Apabila permohonan PKPU dan kepailitan diperiksa pada saat yang bersamaan, maka permohonan PKPU haruslah diputus terlebih dahulu.</a:t>
            </a:r>
          </a:p>
          <a:p>
            <a:pPr>
              <a:buNone/>
            </a:pPr>
            <a:r>
              <a:rPr lang="id-ID" dirty="0"/>
              <a:t> </a:t>
            </a:r>
          </a:p>
          <a:p>
            <a:pPr>
              <a:buNone/>
            </a:pP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a:buNone/>
            </a:pPr>
            <a:r>
              <a:rPr lang="id-ID" dirty="0"/>
              <a:t>Akibat putusan PKPU Dengan dikabulkannya </a:t>
            </a:r>
          </a:p>
          <a:p>
            <a:pPr>
              <a:buNone/>
            </a:pPr>
            <a:r>
              <a:rPr lang="id-ID" dirty="0"/>
              <a:t>permohonan PKPU (PKPU sementara) maka </a:t>
            </a:r>
          </a:p>
          <a:p>
            <a:pPr>
              <a:buNone/>
            </a:pPr>
            <a:r>
              <a:rPr lang="id-ID" dirty="0"/>
              <a:t>berlakulah hal-hal sebagai berikut :</a:t>
            </a:r>
          </a:p>
          <a:p>
            <a:pPr marL="651510" lvl="0" indent="-514350">
              <a:buAutoNum type="arabicPeriod"/>
            </a:pPr>
            <a:r>
              <a:rPr lang="id-ID" dirty="0"/>
              <a:t>Selama PKPU berlangsung, terhadap debitor tidak dapat diajukan permohonan pailit</a:t>
            </a:r>
          </a:p>
          <a:p>
            <a:pPr marL="651510" lvl="0" indent="-514350">
              <a:buAutoNum type="arabicPeriod"/>
            </a:pPr>
            <a:r>
              <a:rPr lang="id-ID" dirty="0"/>
              <a:t>Diangkat seorang Hakim Pengawas yang tugasnya mirip dengan Hakim Pengawas dalam Kepailitan</a:t>
            </a:r>
          </a:p>
          <a:p>
            <a:pPr marL="651510" lvl="0" indent="-514350">
              <a:buAutoNum type="arabicPeriod"/>
            </a:pPr>
            <a:r>
              <a:rPr lang="id-ID" dirty="0"/>
              <a:t>Diangkatnya seorang atau lebih pengurus yang bertugas melakukan pengawasan terhadap kekayaan debitor.</a:t>
            </a:r>
          </a:p>
          <a:p>
            <a:pPr>
              <a:buNone/>
            </a:pPr>
            <a:endParaRPr lang="id-ID" dirty="0"/>
          </a:p>
          <a:p>
            <a:pPr>
              <a:buNone/>
            </a:pPr>
            <a:endParaRPr lang="id-ID" dirty="0"/>
          </a:p>
          <a:p>
            <a:pPr>
              <a:buNone/>
            </a:pP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D"/>
          </a:p>
        </p:txBody>
      </p:sp>
      <p:sp>
        <p:nvSpPr>
          <p:cNvPr id="3" name="Content Placeholder 2"/>
          <p:cNvSpPr>
            <a:spLocks noGrp="1"/>
          </p:cNvSpPr>
          <p:nvPr>
            <p:ph idx="1"/>
          </p:nvPr>
        </p:nvSpPr>
        <p:spPr>
          <a:xfrm>
            <a:off x="3556512" y="605896"/>
            <a:ext cx="4810247" cy="5646208"/>
          </a:xfrm>
        </p:spPr>
        <p:txBody>
          <a:bodyPr anchor="ctr">
            <a:normAutofit/>
          </a:bodyPr>
          <a:lstStyle/>
          <a:p>
            <a:pPr lvl="0">
              <a:buNone/>
            </a:pPr>
            <a:r>
              <a:rPr lang="id-ID" dirty="0"/>
              <a:t>4. Debitor tetap dapat melakukan tindakan pengurusan dan pengalihan atas kekayaanya asalkan mendapat persetujuan pengurus.</a:t>
            </a:r>
          </a:p>
          <a:p>
            <a:pPr lvl="0">
              <a:buNone/>
            </a:pPr>
            <a:r>
              <a:rPr lang="id-ID" dirty="0"/>
              <a:t>5. Tindakan debitor atas kekayaannya tanpa persetujuan Pengurus adalah tidak mengikat kekayaannya.</a:t>
            </a:r>
          </a:p>
          <a:p>
            <a:pPr>
              <a:buNone/>
            </a:pPr>
            <a:endParaRPr lang="id-ID" dirty="0"/>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59</TotalTime>
  <Words>645</Words>
  <Application>Microsoft Office PowerPoint</Application>
  <PresentationFormat>On-screen Show (4:3)</PresentationFormat>
  <Paragraphs>58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Calibri Light</vt:lpstr>
      <vt:lpstr>Retrospect</vt:lpstr>
      <vt:lpstr>Prosedur Permohonan PKPU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Berakhirnya PKPU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PENUNDAAN KEWAJIBAN PEMBAYARAN UTANG (PKPU)</dc:title>
  <dc:creator>Owner</dc:creator>
  <cp:lastModifiedBy>Joshua Samuel Narayan Sutarman</cp:lastModifiedBy>
  <cp:revision>14</cp:revision>
  <dcterms:created xsi:type="dcterms:W3CDTF">2012-12-25T06:23:25Z</dcterms:created>
  <dcterms:modified xsi:type="dcterms:W3CDTF">2023-08-28T03:19:06Z</dcterms:modified>
</cp:coreProperties>
</file>