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60" autoAdjust="0"/>
    <p:restoredTop sz="94660"/>
  </p:normalViewPr>
  <p:slideViewPr>
    <p:cSldViewPr snapToGrid="0">
      <p:cViewPr varScale="1">
        <p:scale>
          <a:sx n="47" d="100"/>
          <a:sy n="47" d="100"/>
        </p:scale>
        <p:origin x="5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52FB6-A2D9-400F-892A-1FDED6C54AD7}" type="datetimeFigureOut">
              <a:rPr lang="id-ID" smtClean="0"/>
              <a:t>07/12/2022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D9B5-3C88-49D8-B98E-B936A2042FA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85943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52FB6-A2D9-400F-892A-1FDED6C54AD7}" type="datetimeFigureOut">
              <a:rPr lang="id-ID" smtClean="0"/>
              <a:t>07/12/2022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D9B5-3C88-49D8-B98E-B936A2042FA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35518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52FB6-A2D9-400F-892A-1FDED6C54AD7}" type="datetimeFigureOut">
              <a:rPr lang="id-ID" smtClean="0"/>
              <a:t>07/12/2022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D9B5-3C88-49D8-B98E-B936A2042FA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61960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52FB6-A2D9-400F-892A-1FDED6C54AD7}" type="datetimeFigureOut">
              <a:rPr lang="id-ID" smtClean="0"/>
              <a:t>07/12/2022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D9B5-3C88-49D8-B98E-B936A2042FA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30047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52FB6-A2D9-400F-892A-1FDED6C54AD7}" type="datetimeFigureOut">
              <a:rPr lang="id-ID" smtClean="0"/>
              <a:t>07/12/2022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D9B5-3C88-49D8-B98E-B936A2042FA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6479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52FB6-A2D9-400F-892A-1FDED6C54AD7}" type="datetimeFigureOut">
              <a:rPr lang="id-ID" smtClean="0"/>
              <a:t>07/12/2022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D9B5-3C88-49D8-B98E-B936A2042FA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84090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52FB6-A2D9-400F-892A-1FDED6C54AD7}" type="datetimeFigureOut">
              <a:rPr lang="id-ID" smtClean="0"/>
              <a:t>07/12/2022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D9B5-3C88-49D8-B98E-B936A2042FA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85884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52FB6-A2D9-400F-892A-1FDED6C54AD7}" type="datetimeFigureOut">
              <a:rPr lang="id-ID" smtClean="0"/>
              <a:t>07/12/2022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D9B5-3C88-49D8-B98E-B936A2042FA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9440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52FB6-A2D9-400F-892A-1FDED6C54AD7}" type="datetimeFigureOut">
              <a:rPr lang="id-ID" smtClean="0"/>
              <a:t>07/12/2022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D9B5-3C88-49D8-B98E-B936A2042FA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14040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52FB6-A2D9-400F-892A-1FDED6C54AD7}" type="datetimeFigureOut">
              <a:rPr lang="id-ID" smtClean="0"/>
              <a:t>07/12/2022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D9B5-3C88-49D8-B98E-B936A2042FA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93428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52FB6-A2D9-400F-892A-1FDED6C54AD7}" type="datetimeFigureOut">
              <a:rPr lang="id-ID" smtClean="0"/>
              <a:t>07/12/2022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D9B5-3C88-49D8-B98E-B936A2042FA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98807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52FB6-A2D9-400F-892A-1FDED6C54AD7}" type="datetimeFigureOut">
              <a:rPr lang="id-ID" smtClean="0"/>
              <a:t>07/12/2022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6D9B5-3C88-49D8-B98E-B936A2042FA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93202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4061" y="512763"/>
            <a:ext cx="9144000" cy="2387600"/>
          </a:xfrm>
        </p:spPr>
        <p:txBody>
          <a:bodyPr/>
          <a:lstStyle/>
          <a:p>
            <a:r>
              <a:rPr lang="id-ID" dirty="0" smtClean="0"/>
              <a:t>KAWASAN KONSERVASI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55631" y="2900363"/>
            <a:ext cx="6377354" cy="1655762"/>
          </a:xfrm>
        </p:spPr>
        <p:txBody>
          <a:bodyPr>
            <a:normAutofit/>
          </a:bodyPr>
          <a:lstStyle/>
          <a:p>
            <a:pPr algn="r"/>
            <a:endParaRPr lang="id-ID" dirty="0" smtClean="0"/>
          </a:p>
          <a:p>
            <a:pPr algn="r"/>
            <a:endParaRPr lang="id-ID" dirty="0"/>
          </a:p>
          <a:p>
            <a:pPr algn="r"/>
            <a:r>
              <a:rPr lang="id-ID" dirty="0" smtClean="0"/>
              <a:t>EVA YULIANA, M.Pd.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2521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293" y="284882"/>
            <a:ext cx="9777045" cy="6289019"/>
          </a:xfrm>
        </p:spPr>
      </p:pic>
    </p:spTree>
    <p:extLst>
      <p:ext uri="{BB962C8B-B14F-4D97-AF65-F5344CB8AC3E}">
        <p14:creationId xmlns:p14="http://schemas.microsoft.com/office/powerpoint/2010/main" val="143020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6843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Kawasan Konservasi Menurut </a:t>
            </a:r>
            <a:r>
              <a:rPr lang="id-ID" dirty="0" smtClean="0"/>
              <a:t>Peraturan </a:t>
            </a:r>
            <a:r>
              <a:rPr lang="id-ID" dirty="0" smtClean="0"/>
              <a:t>Pemerintah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7108"/>
            <a:ext cx="10515600" cy="4699855"/>
          </a:xfrm>
        </p:spPr>
        <p:txBody>
          <a:bodyPr>
            <a:normAutofit fontScale="70000" lnSpcReduction="20000"/>
          </a:bodyPr>
          <a:lstStyle/>
          <a:p>
            <a:r>
              <a:rPr lang="id-ID" dirty="0"/>
              <a:t>Undang-undang No. 41 Tahun 1999 dan </a:t>
            </a:r>
            <a:r>
              <a:rPr lang="id-ID" dirty="0" smtClean="0"/>
              <a:t>PP No</a:t>
            </a:r>
            <a:r>
              <a:rPr lang="id-ID" dirty="0"/>
              <a:t>. 34 Tahun 2002 membagi kawasan </a:t>
            </a:r>
            <a:r>
              <a:rPr lang="id-ID" dirty="0" smtClean="0"/>
              <a:t>hutan </a:t>
            </a:r>
            <a:r>
              <a:rPr lang="sv-SE" dirty="0" smtClean="0"/>
              <a:t>ke </a:t>
            </a:r>
            <a:r>
              <a:rPr lang="sv-SE" dirty="0"/>
              <a:t>dalam tiga kawasan utama: </a:t>
            </a:r>
            <a:endParaRPr lang="id-ID" dirty="0"/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Hutan </a:t>
            </a:r>
            <a:r>
              <a:rPr lang="sv-SE" dirty="0"/>
              <a:t>konservasi, </a:t>
            </a:r>
            <a:endParaRPr lang="id-ID" dirty="0" smtClean="0"/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Hutan </a:t>
            </a:r>
            <a:r>
              <a:rPr lang="id-ID" dirty="0"/>
              <a:t>lindung dan 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Hutan </a:t>
            </a:r>
            <a:r>
              <a:rPr lang="id-ID" dirty="0"/>
              <a:t>produksi</a:t>
            </a:r>
            <a:r>
              <a:rPr lang="id-ID" dirty="0" smtClean="0"/>
              <a:t>.</a:t>
            </a:r>
          </a:p>
          <a:p>
            <a:r>
              <a:rPr lang="id-ID" dirty="0"/>
              <a:t>SK Dirjen PHPA No. 129 </a:t>
            </a:r>
            <a:r>
              <a:rPr lang="id-ID" dirty="0" smtClean="0"/>
              <a:t>Tahun </a:t>
            </a:r>
            <a:r>
              <a:rPr lang="sv-SE" dirty="0" smtClean="0"/>
              <a:t>1996 </a:t>
            </a:r>
            <a:r>
              <a:rPr lang="sv-SE" dirty="0"/>
              <a:t>hutan atau kawasan lindung dipisahkan dari </a:t>
            </a:r>
            <a:r>
              <a:rPr lang="sv-SE" dirty="0" smtClean="0"/>
              <a:t>hutan</a:t>
            </a:r>
            <a:r>
              <a:rPr lang="id-ID" dirty="0" smtClean="0"/>
              <a:t> konservasi</a:t>
            </a:r>
            <a:r>
              <a:rPr lang="id-ID" dirty="0"/>
              <a:t>. </a:t>
            </a:r>
            <a:endParaRPr lang="id-ID" dirty="0" smtClean="0"/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Hutan </a:t>
            </a:r>
            <a:r>
              <a:rPr lang="id-ID" dirty="0"/>
              <a:t>konservasi dibagi ke dalam: </a:t>
            </a:r>
            <a:endParaRPr lang="id-ID" dirty="0" smtClean="0"/>
          </a:p>
          <a:p>
            <a:pPr marL="514350" indent="-514350">
              <a:buFont typeface="+mj-lt"/>
              <a:buAutoNum type="arabicPeriod"/>
            </a:pPr>
            <a:r>
              <a:rPr lang="fi-FI" dirty="0" smtClean="0"/>
              <a:t>Kawasan </a:t>
            </a:r>
            <a:r>
              <a:rPr lang="fi-FI" dirty="0"/>
              <a:t>Suaka Alam, </a:t>
            </a:r>
            <a:endParaRPr lang="id-ID" dirty="0"/>
          </a:p>
          <a:p>
            <a:pPr marL="514350" indent="-514350">
              <a:buFont typeface="+mj-lt"/>
              <a:buAutoNum type="arabicPeriod"/>
            </a:pPr>
            <a:r>
              <a:rPr lang="fi-FI" dirty="0" smtClean="0"/>
              <a:t>Kawasan </a:t>
            </a:r>
            <a:r>
              <a:rPr lang="fi-FI" dirty="0"/>
              <a:t>Pelestarian Alam dan </a:t>
            </a:r>
            <a:endParaRPr lang="id-ID" dirty="0" smtClean="0"/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Taman </a:t>
            </a:r>
            <a:r>
              <a:rPr lang="id-ID" dirty="0"/>
              <a:t>Buru sedangkan </a:t>
            </a: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Hutan </a:t>
            </a:r>
            <a:r>
              <a:rPr lang="id-ID" dirty="0"/>
              <a:t>Lindung dibagi ke </a:t>
            </a:r>
            <a:r>
              <a:rPr lang="id-ID" dirty="0" smtClean="0"/>
              <a:t>dalam: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Kawasan </a:t>
            </a:r>
            <a:r>
              <a:rPr lang="sv-SE" dirty="0"/>
              <a:t>lindung, </a:t>
            </a:r>
            <a:endParaRPr lang="id-ID" dirty="0"/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Kawasan </a:t>
            </a:r>
            <a:r>
              <a:rPr lang="sv-SE" dirty="0"/>
              <a:t>penggunaan dan </a:t>
            </a:r>
            <a:endParaRPr lang="id-ID" dirty="0" smtClean="0"/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Kawasan </a:t>
            </a:r>
            <a:r>
              <a:rPr lang="id-ID" dirty="0"/>
              <a:t>lain.</a:t>
            </a:r>
          </a:p>
        </p:txBody>
      </p:sp>
    </p:spTree>
    <p:extLst>
      <p:ext uri="{BB962C8B-B14F-4D97-AF65-F5344CB8AC3E}">
        <p14:creationId xmlns:p14="http://schemas.microsoft.com/office/powerpoint/2010/main" val="418887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076" y="194875"/>
            <a:ext cx="9566031" cy="6444062"/>
          </a:xfrm>
        </p:spPr>
      </p:pic>
    </p:spTree>
    <p:extLst>
      <p:ext uri="{BB962C8B-B14F-4D97-AF65-F5344CB8AC3E}">
        <p14:creationId xmlns:p14="http://schemas.microsoft.com/office/powerpoint/2010/main" val="326266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0629"/>
          </a:xfrm>
        </p:spPr>
        <p:txBody>
          <a:bodyPr/>
          <a:lstStyle/>
          <a:p>
            <a:r>
              <a:rPr lang="id-ID" dirty="0" smtClean="0"/>
              <a:t>Koridor Hidupan Liar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0554"/>
            <a:ext cx="10515600" cy="4676409"/>
          </a:xfrm>
        </p:spPr>
        <p:txBody>
          <a:bodyPr/>
          <a:lstStyle/>
          <a:p>
            <a:r>
              <a:rPr lang="id-ID" dirty="0"/>
              <a:t>Koridor merupakan kawasan yang diperuntukkan untuk </a:t>
            </a:r>
            <a:r>
              <a:rPr lang="id-ID" dirty="0" smtClean="0"/>
              <a:t>menghubungkan dua </a:t>
            </a:r>
            <a:r>
              <a:rPr lang="id-ID" dirty="0"/>
              <a:t>atau lebih kawasan perlindungan untuk memfasilitasi migrasi dan </a:t>
            </a:r>
            <a:r>
              <a:rPr lang="id-ID" dirty="0" smtClean="0"/>
              <a:t>perkawinan hidupan </a:t>
            </a:r>
            <a:r>
              <a:rPr lang="id-ID" dirty="0"/>
              <a:t>liar yang hidup pada kawasan-kawasan </a:t>
            </a:r>
            <a:r>
              <a:rPr lang="id-ID" dirty="0" smtClean="0"/>
              <a:t>konservasi.</a:t>
            </a:r>
          </a:p>
          <a:p>
            <a:r>
              <a:rPr lang="id-ID" dirty="0"/>
              <a:t>Jika koridor </a:t>
            </a:r>
            <a:r>
              <a:rPr lang="id-ID" dirty="0" smtClean="0"/>
              <a:t>ini ditutup</a:t>
            </a:r>
            <a:r>
              <a:rPr lang="id-ID" dirty="0"/>
              <a:t>, populasi-populasi hewan dan tumbuhan akan terisolasi secara geografi </a:t>
            </a:r>
            <a:r>
              <a:rPr lang="id-ID" dirty="0" smtClean="0"/>
              <a:t>yang pada </a:t>
            </a:r>
            <a:r>
              <a:rPr lang="id-ID" dirty="0"/>
              <a:t>akhirnya akan menghalangi terjadinya perkawinan sehingga </a:t>
            </a:r>
            <a:r>
              <a:rPr lang="id-ID" dirty="0" smtClean="0"/>
              <a:t>menghadapi ancaman </a:t>
            </a:r>
            <a:r>
              <a:rPr lang="id-ID" dirty="0"/>
              <a:t>penurunan ukuran populasi.</a:t>
            </a:r>
          </a:p>
        </p:txBody>
      </p:sp>
    </p:spTree>
    <p:extLst>
      <p:ext uri="{BB962C8B-B14F-4D97-AF65-F5344CB8AC3E}">
        <p14:creationId xmlns:p14="http://schemas.microsoft.com/office/powerpoint/2010/main" val="327228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0290"/>
          </a:xfrm>
        </p:spPr>
        <p:txBody>
          <a:bodyPr/>
          <a:lstStyle/>
          <a:p>
            <a:r>
              <a:rPr lang="id-ID" b="1" dirty="0"/>
              <a:t>Cagar Biosfer (Biosphere Reserves)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511913"/>
          </a:xfrm>
        </p:spPr>
        <p:txBody>
          <a:bodyPr/>
          <a:lstStyle/>
          <a:p>
            <a:r>
              <a:rPr lang="id-ID" dirty="0" smtClean="0"/>
              <a:t>PBB telah </a:t>
            </a:r>
            <a:r>
              <a:rPr lang="id-ID" dirty="0"/>
              <a:t>mengembangkan sistem untuk </a:t>
            </a:r>
            <a:r>
              <a:rPr lang="id-ID" dirty="0" smtClean="0"/>
              <a:t>mendisain beberapa </a:t>
            </a:r>
            <a:r>
              <a:rPr lang="id-ID" dirty="0"/>
              <a:t>kawasam Cagar Biosfer, yang mewakili berbagai </a:t>
            </a:r>
            <a:r>
              <a:rPr lang="id-ID" dirty="0" smtClean="0"/>
              <a:t>ekosistem </a:t>
            </a:r>
            <a:r>
              <a:rPr lang="id-ID" dirty="0"/>
              <a:t>dunia </a:t>
            </a:r>
            <a:r>
              <a:rPr lang="id-ID" dirty="0" smtClean="0"/>
              <a:t>dan </a:t>
            </a:r>
            <a:r>
              <a:rPr lang="fi-FI" dirty="0" smtClean="0"/>
              <a:t>menyediakan </a:t>
            </a:r>
            <a:r>
              <a:rPr lang="fi-FI" dirty="0"/>
              <a:t>kesempatan untuk riset ilmiah dan pembangunan </a:t>
            </a:r>
            <a:r>
              <a:rPr lang="fi-FI" dirty="0" smtClean="0"/>
              <a:t>ekonomi</a:t>
            </a:r>
            <a:r>
              <a:rPr lang="id-ID" dirty="0" smtClean="0"/>
              <a:t> berkelanjutan </a:t>
            </a:r>
            <a:r>
              <a:rPr lang="id-ID" dirty="0"/>
              <a:t>didasarkan pada prinsip-prinsip ekologi.</a:t>
            </a:r>
          </a:p>
        </p:txBody>
      </p:sp>
    </p:spTree>
    <p:extLst>
      <p:ext uri="{BB962C8B-B14F-4D97-AF65-F5344CB8AC3E}">
        <p14:creationId xmlns:p14="http://schemas.microsoft.com/office/powerpoint/2010/main" val="279016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4062"/>
            <a:ext cx="10515600" cy="5332901"/>
          </a:xfrm>
        </p:spPr>
        <p:txBody>
          <a:bodyPr>
            <a:normAutofit/>
          </a:bodyPr>
          <a:lstStyle/>
          <a:p>
            <a:r>
              <a:rPr lang="id-ID" dirty="0"/>
              <a:t>Setiap cagar </a:t>
            </a:r>
            <a:r>
              <a:rPr lang="id-ID" dirty="0" smtClean="0"/>
              <a:t>mempunyai bagian-bagian </a:t>
            </a:r>
            <a:r>
              <a:rPr lang="id-ID" dirty="0"/>
              <a:t>sebagai berikut:</a:t>
            </a:r>
          </a:p>
          <a:p>
            <a:pPr marL="514350" indent="-514350">
              <a:buFont typeface="+mj-lt"/>
              <a:buAutoNum type="alphaLcPeriod"/>
            </a:pPr>
            <a:r>
              <a:rPr lang="id-ID" dirty="0" smtClean="0"/>
              <a:t>Area </a:t>
            </a:r>
            <a:r>
              <a:rPr lang="id-ID" dirty="0"/>
              <a:t>pusat (</a:t>
            </a:r>
            <a:r>
              <a:rPr lang="id-ID" i="1" dirty="0"/>
              <a:t>core area</a:t>
            </a:r>
            <a:r>
              <a:rPr lang="id-ID" dirty="0"/>
              <a:t>) atau area yang diperuntukkan untuk </a:t>
            </a:r>
            <a:r>
              <a:rPr lang="id-ID" dirty="0" smtClean="0"/>
              <a:t>perlindungan jangka </a:t>
            </a:r>
            <a:r>
              <a:rPr lang="id-ID" dirty="0"/>
              <a:t>panjang sesuai dengan tujuan konservasi Cagar Biosfer </a:t>
            </a:r>
            <a:r>
              <a:rPr lang="id-ID" dirty="0" smtClean="0"/>
              <a:t>dan ukurannya </a:t>
            </a:r>
            <a:r>
              <a:rPr lang="id-ID" dirty="0"/>
              <a:t>cukup untuk mencapai </a:t>
            </a:r>
            <a:r>
              <a:rPr lang="id-ID" dirty="0" smtClean="0"/>
              <a:t>tujuan.</a:t>
            </a:r>
          </a:p>
          <a:p>
            <a:pPr marL="514350" indent="-514350">
              <a:buFont typeface="+mj-lt"/>
              <a:buAutoNum type="alphaLcPeriod"/>
            </a:pPr>
            <a:r>
              <a:rPr lang="id-ID" dirty="0" smtClean="0"/>
              <a:t>Satu </a:t>
            </a:r>
            <a:r>
              <a:rPr lang="id-ID" dirty="0"/>
              <a:t>daerah penyangga (</a:t>
            </a:r>
            <a:r>
              <a:rPr lang="id-ID" i="1" dirty="0"/>
              <a:t>buffer zone</a:t>
            </a:r>
            <a:r>
              <a:rPr lang="id-ID" dirty="0"/>
              <a:t>) atau zona yang secara </a:t>
            </a:r>
            <a:r>
              <a:rPr lang="id-ID" dirty="0" smtClean="0"/>
              <a:t>jelas diidentifikasi </a:t>
            </a:r>
            <a:r>
              <a:rPr lang="id-ID" dirty="0"/>
              <a:t>dan berada di sekeliling atau tersambung dengan area inti</a:t>
            </a:r>
            <a:r>
              <a:rPr lang="id-ID" dirty="0" smtClean="0"/>
              <a:t>, tempat </a:t>
            </a:r>
            <a:r>
              <a:rPr lang="id-ID" dirty="0"/>
              <a:t>berbagai aktivitas yang hanya cocok dengan tujuan </a:t>
            </a:r>
            <a:r>
              <a:rPr lang="id-ID" dirty="0" smtClean="0"/>
              <a:t>konservasilah yang </a:t>
            </a:r>
            <a:r>
              <a:rPr lang="id-ID" dirty="0"/>
              <a:t>dapat </a:t>
            </a:r>
            <a:r>
              <a:rPr lang="id-ID" dirty="0" smtClean="0"/>
              <a:t>dilaksanakan.</a:t>
            </a:r>
          </a:p>
          <a:p>
            <a:pPr marL="514350" indent="-514350">
              <a:buFont typeface="+mj-lt"/>
              <a:buAutoNum type="alphaLcPeriod"/>
            </a:pPr>
            <a:r>
              <a:rPr lang="id-ID" dirty="0" smtClean="0"/>
              <a:t>Suatu </a:t>
            </a:r>
            <a:r>
              <a:rPr lang="id-ID" dirty="0"/>
              <a:t>area transisi luar tempat pelaksanaan dan </a:t>
            </a:r>
            <a:r>
              <a:rPr lang="id-ID" dirty="0" smtClean="0"/>
              <a:t>pengembangan </a:t>
            </a:r>
            <a:r>
              <a:rPr lang="es-ES" dirty="0" err="1" smtClean="0"/>
              <a:t>manajemen</a:t>
            </a:r>
            <a:r>
              <a:rPr lang="es-ES" dirty="0" smtClean="0"/>
              <a:t> </a:t>
            </a:r>
            <a:r>
              <a:rPr lang="es-ES" dirty="0" err="1"/>
              <a:t>sumber</a:t>
            </a:r>
            <a:r>
              <a:rPr lang="es-ES" dirty="0"/>
              <a:t> </a:t>
            </a:r>
            <a:r>
              <a:rPr lang="es-ES" dirty="0" err="1"/>
              <a:t>daya</a:t>
            </a:r>
            <a:r>
              <a:rPr lang="es-ES" dirty="0"/>
              <a:t> secara </a:t>
            </a:r>
            <a:r>
              <a:rPr lang="es-ES" dirty="0" err="1"/>
              <a:t>lestari</a:t>
            </a:r>
            <a:r>
              <a:rPr lang="es-ES" dirty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8521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3737"/>
          </a:xfrm>
        </p:spPr>
        <p:txBody>
          <a:bodyPr/>
          <a:lstStyle/>
          <a:p>
            <a:r>
              <a:rPr lang="id-ID" dirty="0" smtClean="0"/>
              <a:t>Kamus Istilah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7410981"/>
              </p:ext>
            </p:extLst>
          </p:nvPr>
        </p:nvGraphicFramePr>
        <p:xfrm>
          <a:off x="838200" y="1148862"/>
          <a:ext cx="10515600" cy="39319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772508"/>
                <a:gridCol w="7743092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Hutan Konservasi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Kawasan hutan dengan ciri khas tertentu , </a:t>
                      </a:r>
                      <a:r>
                        <a:rPr lang="id-ID" sz="1800" u="none" strike="noStrike" kern="1200" baseline="0" dirty="0" smtClean="0"/>
                        <a:t>yang mempunyai fungsi pokok pengawetan keanekaragaman </a:t>
                      </a:r>
                      <a:r>
                        <a:rPr lang="id-ID" sz="1800" u="none" strike="noStrike" kern="1200" baseline="0" dirty="0" smtClean="0"/>
                        <a:t>tumbuhan dan </a:t>
                      </a:r>
                      <a:r>
                        <a:rPr lang="id-ID" sz="1800" u="none" strike="noStrike" kern="1200" baseline="0" dirty="0" smtClean="0"/>
                        <a:t>satwa serta ekosistemnya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800" u="none" strike="noStrike" kern="1200" baseline="0" dirty="0" smtClean="0"/>
                        <a:t>Hutan Lindung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u="none" strike="noStrike" kern="1200" baseline="0" dirty="0" smtClean="0"/>
                        <a:t>Kawasan hutan yang mempunyai fungsi pokok sebagai perlindungan sistem penyangga kehidupan untuk </a:t>
                      </a:r>
                      <a:r>
                        <a:rPr lang="id-ID" sz="1800" u="none" strike="noStrike" kern="1200" baseline="0" dirty="0" smtClean="0"/>
                        <a:t>mengatur tata </a:t>
                      </a:r>
                      <a:r>
                        <a:rPr lang="id-ID" sz="1800" u="none" strike="noStrike" kern="1200" baseline="0" dirty="0" smtClean="0"/>
                        <a:t>air, mencegah banjir, mengendalikan erosi, mencegah intrusi air laut dan memelihara kesuburan tanah.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800" u="none" strike="noStrike" kern="1200" baseline="0" dirty="0" smtClean="0"/>
                        <a:t>Kawasan Suaka Alam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u="none" strike="noStrike" kern="1200" baseline="0" dirty="0" smtClean="0"/>
                        <a:t>Kawasan dengan ciri khas tertentu, baik di darat maupun di perairan yang mempunyai fungsi pokok sebagai </a:t>
                      </a:r>
                      <a:r>
                        <a:rPr lang="id-ID" sz="1800" u="none" strike="noStrike" kern="1200" baseline="0" dirty="0" smtClean="0"/>
                        <a:t>kawasan </a:t>
                      </a:r>
                      <a:r>
                        <a:rPr lang="sv-SE" sz="1800" u="none" strike="noStrike" kern="1200" baseline="0" dirty="0" smtClean="0"/>
                        <a:t>pengawetan </a:t>
                      </a:r>
                      <a:r>
                        <a:rPr lang="sv-SE" sz="1800" u="none" strike="noStrike" kern="1200" baseline="0" dirty="0" smtClean="0"/>
                        <a:t>keanekaragaman tumbuhan dan satwa serta ekosistemnya yang juga berfungsi sebagai sistem</a:t>
                      </a:r>
                    </a:p>
                    <a:p>
                      <a:r>
                        <a:rPr lang="id-ID" sz="1800" u="none" strike="noStrike" kern="1200" baseline="0" dirty="0" smtClean="0"/>
                        <a:t>penyangga kehidupan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800" u="none" strike="noStrike" kern="1200" baseline="0" dirty="0" smtClean="0"/>
                        <a:t>Kawasan Pelestarian Alam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u="none" strike="noStrike" kern="1200" baseline="0" dirty="0" smtClean="0"/>
                        <a:t>Kawasan dengan ciri khas tertentu, baik di darat maupun di perairan yang mempunyai fungsi perlindungan </a:t>
                      </a:r>
                      <a:r>
                        <a:rPr lang="id-ID" sz="1800" u="none" strike="noStrike" kern="1200" baseline="0" dirty="0" smtClean="0"/>
                        <a:t>sistem penyangga </a:t>
                      </a:r>
                      <a:r>
                        <a:rPr lang="id-ID" sz="1800" u="none" strike="noStrike" kern="1200" baseline="0" dirty="0" smtClean="0"/>
                        <a:t>kehidupan, pengawetan keanekaragaman jenis tumbuhan dan satwa, serta pemanfaatan secara lestari</a:t>
                      </a:r>
                    </a:p>
                    <a:p>
                      <a:r>
                        <a:rPr lang="id-ID" sz="1800" u="none" strike="noStrike" kern="1200" baseline="0" dirty="0" smtClean="0"/>
                        <a:t>sumber daya alam hayati dan ekosistemnya.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558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7655261"/>
              </p:ext>
            </p:extLst>
          </p:nvPr>
        </p:nvGraphicFramePr>
        <p:xfrm>
          <a:off x="838200" y="446088"/>
          <a:ext cx="10515600" cy="45720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819400"/>
                <a:gridCol w="7696200"/>
              </a:tblGrid>
              <a:tr h="370840">
                <a:tc>
                  <a:txBody>
                    <a:bodyPr/>
                    <a:lstStyle/>
                    <a:p>
                      <a:r>
                        <a:rPr lang="id-ID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Kawasan Cagar Alam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Kawasan suaka alam yang karena keadaan alamnya mempunyai kekhasan tumbuhan, satwa dan ekosistemnya </a:t>
                      </a:r>
                      <a:r>
                        <a:rPr lang="id-ID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atau ekosistem </a:t>
                      </a:r>
                      <a:r>
                        <a:rPr lang="id-ID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tertentu yang perlu dilindungi dan perkembangannya berlangsung secara alami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Suaka Margasatwa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Kawasan suaka alam yang mempunyai ciri khas berupa keanekaragaman dan atau keunikan jenis satwa yang </a:t>
                      </a:r>
                      <a:r>
                        <a:rPr lang="id-ID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untuk </a:t>
                      </a:r>
                      <a:r>
                        <a:rPr lang="sv-SE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kelangsungan </a:t>
                      </a:r>
                      <a:r>
                        <a:rPr lang="sv-SE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hidupnya dapat dilakukan pembinaan terhadap habitatnya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Taman Nasional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Kawasan pelestarian alam yang mempunyai ekosistem asli, dikelola dengan sistem zonasi yang dimanfaatkan </a:t>
                      </a:r>
                      <a:r>
                        <a:rPr lang="sv-SE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id-ID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keperluan </a:t>
                      </a:r>
                      <a:r>
                        <a:rPr lang="id-ID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penelitian, ilmu pengetahuan, pendidikan, menunjang budidaya, pariwisata dan rekreasi.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Taman Hutan Raya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Kawasan pelestarian alam untuk tujuan koleksi tumbuhan dan/ atau satwa yang alami atau buatan , jenis asli </a:t>
                      </a:r>
                      <a:r>
                        <a:rPr lang="id-ID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atau bukan </a:t>
                      </a:r>
                      <a:r>
                        <a:rPr lang="id-ID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jenis asli, yang dimanfaatkan bagi kepentingan penelitian, ilmu pengetahuan, pendidikan, menunjang</a:t>
                      </a:r>
                    </a:p>
                    <a:p>
                      <a:r>
                        <a:rPr lang="id-ID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budidaya, pariwisata dan rekreasi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Taman Wisata Alam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Kawasan pelestarian alam dengan tujuan utama untuk dimanfaatkan bagi kepentingan pariwisata dan rekreasi alam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80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4706261"/>
              </p:ext>
            </p:extLst>
          </p:nvPr>
        </p:nvGraphicFramePr>
        <p:xfrm>
          <a:off x="556846" y="700209"/>
          <a:ext cx="10515600" cy="29362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162908"/>
                <a:gridCol w="8352692"/>
              </a:tblGrid>
              <a:tr h="370840">
                <a:tc>
                  <a:txBody>
                    <a:bodyPr/>
                    <a:lstStyle/>
                    <a:p>
                      <a:r>
                        <a:rPr lang="id-ID" sz="1800" u="none" strike="noStrike" kern="1200" baseline="0" dirty="0" smtClean="0"/>
                        <a:t>Taman Buru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Kawasan hutan yang ditetapkan sebagai tempat wisata berburu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Hutan Produksi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Kawasan hutan yang mempunyai fungsi pokok memproduksi hasil hutan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Kawasan Hutan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Wilayah tertentu yang ditunjuk dan atau ditetapkan oleh pemerintah untuk dipertahankan keberadaannya </a:t>
                      </a:r>
                      <a:r>
                        <a:rPr lang="id-ID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sebagai hutan </a:t>
                      </a:r>
                      <a:r>
                        <a:rPr lang="id-ID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tetap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Kawasan Cagar Budaya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Wilayah yang memiliki nilai budaya yang khas, baik yang alami maupun buatan, yang ditunjuk pemerintah </a:t>
                      </a:r>
                      <a:r>
                        <a:rPr lang="id-ID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untuk dipertahankan </a:t>
                      </a:r>
                      <a:r>
                        <a:rPr lang="id-ID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 dilindungi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Pemanfataan Jasa Lingkungan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Bentuk usaha untuk memanfaatkan potensi jasa lingkungan dengan tidak merusak lingkungan seperti usaha </a:t>
                      </a:r>
                      <a:r>
                        <a:rPr lang="id-ID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wisata alam</a:t>
                      </a:r>
                      <a:r>
                        <a:rPr lang="id-ID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olah raga tantangan, pemanfaatnan air, perdagangan karbon dan penyelamatan hutan dan lingkungan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61809" y="4681155"/>
            <a:ext cx="106318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1600" b="0" i="0" u="none" strike="noStrike" baseline="0" dirty="0" smtClean="0">
                <a:latin typeface="Trebuchet MS" panose="020B0603020202020204" pitchFamily="34" charset="0"/>
              </a:rPr>
              <a:t>Sumber: PERATURAN PEMERINTAH No. 68/1998, UNDANG-UNDANG 41/1999 dan PERATURAN PEMERINTAH 34/2002</a:t>
            </a:r>
            <a:endParaRPr lang="id-ID" sz="1600" dirty="0"/>
          </a:p>
        </p:txBody>
      </p:sp>
    </p:spTree>
    <p:extLst>
      <p:ext uri="{BB962C8B-B14F-4D97-AF65-F5344CB8AC3E}">
        <p14:creationId xmlns:p14="http://schemas.microsoft.com/office/powerpoint/2010/main" val="410948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Pendahuluan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International Union for the Conservation of Nature (IUCN) </a:t>
            </a:r>
            <a:r>
              <a:rPr lang="en-US" dirty="0" err="1" smtClean="0"/>
              <a:t>telah</a:t>
            </a:r>
            <a:r>
              <a:rPr lang="id-ID" dirty="0" smtClean="0"/>
              <a:t> </a:t>
            </a:r>
            <a:r>
              <a:rPr lang="sv-SE" dirty="0" smtClean="0"/>
              <a:t>membuat </a:t>
            </a:r>
            <a:r>
              <a:rPr lang="sv-SE" dirty="0"/>
              <a:t>klasifikasi dan analisis kawasan-kawasan yang mempunyai </a:t>
            </a:r>
            <a:r>
              <a:rPr lang="sv-SE" dirty="0" smtClean="0"/>
              <a:t>berbagai</a:t>
            </a:r>
            <a:r>
              <a:rPr lang="id-ID" dirty="0" smtClean="0"/>
              <a:t> derajad </a:t>
            </a:r>
            <a:r>
              <a:rPr lang="id-ID" dirty="0"/>
              <a:t>perlindungan </a:t>
            </a:r>
            <a:r>
              <a:rPr lang="id-ID" dirty="0" smtClean="0"/>
              <a:t>biodiversitas.</a:t>
            </a:r>
          </a:p>
          <a:p>
            <a:r>
              <a:rPr lang="id-ID" dirty="0"/>
              <a:t>Kawasan-kawasan yang diperuntukkan </a:t>
            </a:r>
            <a:r>
              <a:rPr lang="id-ID" dirty="0" smtClean="0"/>
              <a:t>untuk </a:t>
            </a:r>
            <a:r>
              <a:rPr lang="sv-SE" dirty="0" smtClean="0"/>
              <a:t>mempertahankan </a:t>
            </a:r>
            <a:r>
              <a:rPr lang="sv-SE" dirty="0"/>
              <a:t>diversitas biologis, oleh IUCN dimasukkan ke dalam kategori: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Cagar Ilmiah (</a:t>
            </a:r>
            <a:r>
              <a:rPr lang="id-ID" i="1" dirty="0"/>
              <a:t>scientific reserve</a:t>
            </a:r>
            <a:r>
              <a:rPr lang="id-ID" dirty="0"/>
              <a:t>), </a:t>
            </a:r>
            <a:endParaRPr lang="id-ID" dirty="0" smtClean="0"/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Taman </a:t>
            </a:r>
            <a:r>
              <a:rPr lang="id-ID" dirty="0"/>
              <a:t>Nasional (</a:t>
            </a:r>
            <a:r>
              <a:rPr lang="id-ID" i="1" dirty="0"/>
              <a:t>national park</a:t>
            </a:r>
            <a:r>
              <a:rPr lang="id-ID" dirty="0"/>
              <a:t>), </a:t>
            </a:r>
            <a:endParaRPr lang="id-ID" dirty="0" smtClean="0"/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Monumen Alam </a:t>
            </a:r>
            <a:r>
              <a:rPr lang="pt-BR" dirty="0" smtClean="0"/>
              <a:t>(</a:t>
            </a:r>
            <a:r>
              <a:rPr lang="pt-BR" i="1" dirty="0"/>
              <a:t>natural monument</a:t>
            </a:r>
            <a:r>
              <a:rPr lang="pt-BR" dirty="0"/>
              <a:t>), </a:t>
            </a:r>
            <a:endParaRPr lang="id-ID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Cagar </a:t>
            </a:r>
            <a:r>
              <a:rPr lang="pt-BR" dirty="0"/>
              <a:t>Alam (</a:t>
            </a:r>
            <a:r>
              <a:rPr lang="pt-BR" i="1" dirty="0"/>
              <a:t>nature reserve</a:t>
            </a:r>
            <a:r>
              <a:rPr lang="pt-BR" dirty="0"/>
              <a:t>), dan </a:t>
            </a:r>
            <a:endParaRPr lang="id-ID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Suaka </a:t>
            </a:r>
            <a:r>
              <a:rPr lang="pt-BR" dirty="0"/>
              <a:t>Hidupan </a:t>
            </a:r>
            <a:r>
              <a:rPr lang="pt-BR" dirty="0" smtClean="0"/>
              <a:t>Liar</a:t>
            </a:r>
            <a:r>
              <a:rPr lang="id-ID" dirty="0" smtClean="0"/>
              <a:t> (</a:t>
            </a:r>
            <a:r>
              <a:rPr lang="id-ID" i="1" dirty="0"/>
              <a:t>wildlife sanctuary</a:t>
            </a:r>
            <a:r>
              <a:rPr lang="id-ID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36427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2551"/>
            <a:ext cx="10515600" cy="5534412"/>
          </a:xfrm>
        </p:spPr>
        <p:txBody>
          <a:bodyPr/>
          <a:lstStyle/>
          <a:p>
            <a:r>
              <a:rPr lang="id-ID" dirty="0"/>
              <a:t>Dua kategori lainnya difokuskan dalam eksploitasi </a:t>
            </a:r>
            <a:r>
              <a:rPr lang="id-ID" dirty="0" smtClean="0"/>
              <a:t>sumber secara </a:t>
            </a:r>
            <a:r>
              <a:rPr lang="id-ID" dirty="0"/>
              <a:t>terkendali walaupun sistem pertahanannya terbatas tetapi </a:t>
            </a:r>
            <a:r>
              <a:rPr lang="id-ID" dirty="0" smtClean="0"/>
              <a:t>mempunyai komitmen </a:t>
            </a:r>
            <a:r>
              <a:rPr lang="id-ID" dirty="0"/>
              <a:t>untuk mempertahankan diversitas biologis. Kategori ini </a:t>
            </a:r>
            <a:r>
              <a:rPr lang="id-ID" dirty="0" smtClean="0"/>
              <a:t>meliputi kawasan-kawasan </a:t>
            </a:r>
            <a:r>
              <a:rPr lang="id-ID" dirty="0"/>
              <a:t>dengan pemanfaatan ganda seperti Hutan Nasional (</a:t>
            </a:r>
            <a:r>
              <a:rPr lang="id-ID" i="1" dirty="0" smtClean="0"/>
              <a:t>National Forest</a:t>
            </a:r>
            <a:r>
              <a:rPr lang="id-ID" dirty="0" smtClean="0"/>
              <a:t>).</a:t>
            </a:r>
          </a:p>
          <a:p>
            <a:r>
              <a:rPr lang="id-ID" dirty="0"/>
              <a:t>Kawasan konservasi menghadapi sejumlah permasalahan yang lain</a:t>
            </a:r>
            <a:r>
              <a:rPr lang="id-ID" dirty="0" smtClean="0"/>
              <a:t>. Seperti pengambilan </a:t>
            </a:r>
            <a:r>
              <a:rPr lang="id-ID" dirty="0"/>
              <a:t>hasil hutan, pertambangan, perumahan, aktivitas militer, hujan asam</a:t>
            </a:r>
            <a:r>
              <a:rPr lang="id-ID" dirty="0" smtClean="0"/>
              <a:t>, dan </a:t>
            </a:r>
            <a:r>
              <a:rPr lang="id-ID" dirty="0"/>
              <a:t>ancaman lainnya yang membuat pencapaian tujuan konservsi menjadi </a:t>
            </a:r>
            <a:r>
              <a:rPr lang="id-ID" dirty="0" smtClean="0"/>
              <a:t>sangat sulit </a:t>
            </a:r>
            <a:r>
              <a:rPr lang="id-ID" dirty="0"/>
              <a:t>atau tidak mungkin tercapai.</a:t>
            </a:r>
          </a:p>
        </p:txBody>
      </p:sp>
    </p:spTree>
    <p:extLst>
      <p:ext uri="{BB962C8B-B14F-4D97-AF65-F5344CB8AC3E}">
        <p14:creationId xmlns:p14="http://schemas.microsoft.com/office/powerpoint/2010/main" val="330215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Kebijakan Pemerintah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Undang-Undang No. 5 Tahun 1990 tentang Konservasi Sumber Daya Alam Hayati dan Ekosistemnya </a:t>
            </a:r>
            <a:r>
              <a:rPr lang="id-ID" dirty="0" smtClean="0"/>
              <a:t>tidak menyebutkan </a:t>
            </a:r>
            <a:r>
              <a:rPr lang="id-ID" dirty="0"/>
              <a:t>istilah kawasan konservasi, tetapi menggunakan istilah KSA (Kawasan Suaka Alam) dan KPA (</a:t>
            </a:r>
            <a:r>
              <a:rPr lang="id-ID" dirty="0" smtClean="0"/>
              <a:t>Kawasan Pelestarian </a:t>
            </a:r>
            <a:r>
              <a:rPr lang="id-ID" dirty="0"/>
              <a:t>Alam</a:t>
            </a:r>
            <a:r>
              <a:rPr lang="id-ID" dirty="0" smtClean="0"/>
              <a:t>).</a:t>
            </a:r>
          </a:p>
          <a:p>
            <a:r>
              <a:rPr lang="id-ID" dirty="0" smtClean="0"/>
              <a:t>Kawasan </a:t>
            </a:r>
            <a:r>
              <a:rPr lang="id-ID" dirty="0"/>
              <a:t>konservasi didefinisikan sebagai kawasan yang ditetapkan sebagai kawasan suaka alam, </a:t>
            </a:r>
            <a:r>
              <a:rPr lang="id-ID" dirty="0" smtClean="0"/>
              <a:t>kawasan </a:t>
            </a:r>
            <a:r>
              <a:rPr lang="sv-SE" dirty="0" smtClean="0"/>
              <a:t>pelestarian </a:t>
            </a:r>
            <a:r>
              <a:rPr lang="sv-SE" dirty="0"/>
              <a:t>alam, taman buru dan hutan </a:t>
            </a:r>
            <a:r>
              <a:rPr lang="sv-SE" dirty="0" smtClean="0"/>
              <a:t>lindung.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7018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538" y="1321224"/>
            <a:ext cx="10515600" cy="4188624"/>
          </a:xfrm>
        </p:spPr>
        <p:txBody>
          <a:bodyPr/>
          <a:lstStyle/>
          <a:p>
            <a:r>
              <a:rPr lang="id-ID" dirty="0"/>
              <a:t>Pasal 22 menyebutkan bahwa "</a:t>
            </a:r>
            <a:r>
              <a:rPr lang="id-ID" dirty="0" smtClean="0"/>
              <a:t>Kawasan </a:t>
            </a:r>
            <a:r>
              <a:rPr lang="it-IT" dirty="0" smtClean="0"/>
              <a:t>suaka </a:t>
            </a:r>
            <a:r>
              <a:rPr lang="it-IT" dirty="0"/>
              <a:t>alam terdiri dari dari cagar alam, </a:t>
            </a:r>
            <a:r>
              <a:rPr lang="it-IT" dirty="0" smtClean="0"/>
              <a:t>suaka</a:t>
            </a:r>
            <a:r>
              <a:rPr lang="id-ID" dirty="0" smtClean="0"/>
              <a:t> margasatwa</a:t>
            </a:r>
            <a:r>
              <a:rPr lang="id-ID" dirty="0"/>
              <a:t>, hutan wisata, daerah perlindungan </a:t>
            </a:r>
            <a:r>
              <a:rPr lang="id-ID" dirty="0" smtClean="0"/>
              <a:t>plasma nutfah </a:t>
            </a:r>
            <a:r>
              <a:rPr lang="id-ID" dirty="0"/>
              <a:t>dan daerah pengungsian </a:t>
            </a:r>
            <a:r>
              <a:rPr lang="id-ID" dirty="0" smtClean="0"/>
              <a:t>satwa”.</a:t>
            </a:r>
          </a:p>
          <a:p>
            <a:r>
              <a:rPr lang="id-ID" dirty="0"/>
              <a:t>Undang-Undang No. 41 Tahun 1999 </a:t>
            </a:r>
            <a:r>
              <a:rPr lang="id-ID" dirty="0" smtClean="0"/>
              <a:t>tentang </a:t>
            </a:r>
            <a:r>
              <a:rPr lang="fi-FI" dirty="0" smtClean="0"/>
              <a:t>Kehutanan </a:t>
            </a:r>
            <a:r>
              <a:rPr lang="fi-FI" dirty="0"/>
              <a:t>tidak digunakan istilah kawasan konservasi</a:t>
            </a:r>
            <a:r>
              <a:rPr lang="fi-FI" dirty="0" smtClean="0"/>
              <a:t>,</a:t>
            </a:r>
            <a:r>
              <a:rPr lang="id-ID" dirty="0" smtClean="0"/>
              <a:t> tetapi </a:t>
            </a:r>
            <a:r>
              <a:rPr lang="id-ID" dirty="0"/>
              <a:t>hutan konservasi, yang terdiri dari kawasan </a:t>
            </a:r>
            <a:r>
              <a:rPr lang="id-ID" dirty="0" smtClean="0"/>
              <a:t>hutan </a:t>
            </a:r>
            <a:r>
              <a:rPr lang="fi-FI" dirty="0" smtClean="0"/>
              <a:t>suaka </a:t>
            </a:r>
            <a:r>
              <a:rPr lang="fi-FI" dirty="0"/>
              <a:t>alam, kawasan hutan pelestarian alam, dan </a:t>
            </a:r>
            <a:r>
              <a:rPr lang="fi-FI" dirty="0" smtClean="0"/>
              <a:t>taman</a:t>
            </a:r>
            <a:r>
              <a:rPr lang="id-ID" dirty="0" smtClean="0"/>
              <a:t> buru</a:t>
            </a:r>
            <a:r>
              <a:rPr lang="id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369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28" y="1101970"/>
            <a:ext cx="11424726" cy="4787956"/>
          </a:xfrm>
        </p:spPr>
      </p:pic>
    </p:spTree>
    <p:extLst>
      <p:ext uri="{BB962C8B-B14F-4D97-AF65-F5344CB8AC3E}">
        <p14:creationId xmlns:p14="http://schemas.microsoft.com/office/powerpoint/2010/main" val="83644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32" y="1547445"/>
            <a:ext cx="11683919" cy="3012071"/>
          </a:xfrm>
        </p:spPr>
      </p:pic>
    </p:spTree>
    <p:extLst>
      <p:ext uri="{BB962C8B-B14F-4D97-AF65-F5344CB8AC3E}">
        <p14:creationId xmlns:p14="http://schemas.microsoft.com/office/powerpoint/2010/main" val="387257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698" y="1641230"/>
            <a:ext cx="11779709" cy="3934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80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969" y="694068"/>
            <a:ext cx="10744200" cy="5225074"/>
          </a:xfrm>
        </p:spPr>
      </p:pic>
    </p:spTree>
    <p:extLst>
      <p:ext uri="{BB962C8B-B14F-4D97-AF65-F5344CB8AC3E}">
        <p14:creationId xmlns:p14="http://schemas.microsoft.com/office/powerpoint/2010/main" val="325261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924</Words>
  <Application>Microsoft Office PowerPoint</Application>
  <PresentationFormat>Widescreen</PresentationFormat>
  <Paragraphs>75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Trebuchet MS</vt:lpstr>
      <vt:lpstr>Office Theme</vt:lpstr>
      <vt:lpstr>KAWASAN KONSERVASI</vt:lpstr>
      <vt:lpstr>Pendahuluan </vt:lpstr>
      <vt:lpstr>PowerPoint Presentation</vt:lpstr>
      <vt:lpstr>Kebijakan Pemerintah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Kawasan Konservasi Menurut Peraturan Pemerintah</vt:lpstr>
      <vt:lpstr>PowerPoint Presentation</vt:lpstr>
      <vt:lpstr>Koridor Hidupan Liar</vt:lpstr>
      <vt:lpstr>Cagar Biosfer (Biosphere Reserves)</vt:lpstr>
      <vt:lpstr>PowerPoint Presentation</vt:lpstr>
      <vt:lpstr>Kamus Istilah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KAWASAN KONSERVASI</dc:title>
  <dc:creator>Windows User</dc:creator>
  <cp:lastModifiedBy>Windows User</cp:lastModifiedBy>
  <cp:revision>12</cp:revision>
  <dcterms:created xsi:type="dcterms:W3CDTF">2022-12-06T21:05:07Z</dcterms:created>
  <dcterms:modified xsi:type="dcterms:W3CDTF">2022-12-07T07:37:52Z</dcterms:modified>
</cp:coreProperties>
</file>