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79" r:id="rId2"/>
  </p:sldMasterIdLst>
  <p:notesMasterIdLst>
    <p:notesMasterId r:id="rId33"/>
  </p:notesMasterIdLst>
  <p:sldIdLst>
    <p:sldId id="327" r:id="rId3"/>
    <p:sldId id="278" r:id="rId4"/>
    <p:sldId id="280" r:id="rId5"/>
    <p:sldId id="324" r:id="rId6"/>
    <p:sldId id="325" r:id="rId7"/>
    <p:sldId id="326" r:id="rId8"/>
    <p:sldId id="291" r:id="rId9"/>
    <p:sldId id="292" r:id="rId10"/>
    <p:sldId id="294" r:id="rId11"/>
    <p:sldId id="295" r:id="rId12"/>
    <p:sldId id="296" r:id="rId13"/>
    <p:sldId id="298" r:id="rId14"/>
    <p:sldId id="299" r:id="rId15"/>
    <p:sldId id="300" r:id="rId16"/>
    <p:sldId id="301" r:id="rId17"/>
    <p:sldId id="304" r:id="rId18"/>
    <p:sldId id="305" r:id="rId19"/>
    <p:sldId id="307" r:id="rId20"/>
    <p:sldId id="308" r:id="rId21"/>
    <p:sldId id="309" r:id="rId22"/>
    <p:sldId id="310" r:id="rId23"/>
    <p:sldId id="313" r:id="rId24"/>
    <p:sldId id="314" r:id="rId25"/>
    <p:sldId id="315" r:id="rId26"/>
    <p:sldId id="316" r:id="rId27"/>
    <p:sldId id="317" r:id="rId28"/>
    <p:sldId id="271" r:id="rId29"/>
    <p:sldId id="272" r:id="rId30"/>
    <p:sldId id="273" r:id="rId31"/>
    <p:sldId id="277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6600"/>
    <a:srgbClr val="009900"/>
    <a:srgbClr val="FF33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jpeg"/><Relationship Id="rId4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8BC6AB-3EE8-441E-B6AE-C2D42108BF3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903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C68996-23EB-490F-A366-59AECF141EE1}" type="slidenum">
              <a:rPr lang="en-US"/>
              <a:pPr/>
              <a:t>8</a:t>
            </a:fld>
            <a:endParaRPr lang="en-US"/>
          </a:p>
        </p:txBody>
      </p:sp>
      <p:sp>
        <p:nvSpPr>
          <p:cNvPr id="5632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E84FDA1-68E9-44F8-ACD0-DAE7B07A8649}" type="slidenum">
              <a:rPr lang="en-US" sz="1200"/>
              <a:pPr algn="r"/>
              <a:t>8</a:t>
            </a:fld>
            <a:endParaRPr lang="en-US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E651D8-2114-4031-BE64-CFEDFECBB5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2EA400-8494-4195-973B-144BEDA963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970E41-FC42-4131-B614-38D1B65E22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94DB4DD-54A4-4AAA-9CCD-AA96D58D6B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9C27C3C-7675-41F5-9779-F6F99415F7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C8D75-7CF9-4D8D-89A2-22D77CCC20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4592B-E619-4229-8490-B1590CC32A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E1244-E76F-4D5C-9BD6-A794682ED0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CC39-76D6-411F-9B0B-38AF3464B4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C386C-47DB-4FD0-9412-C64D9A23C5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4078-E866-413A-AE18-C3D0268F67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B43FDE-7A50-4ECC-98C4-8FA95D4044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4A59-CBE7-4BD8-84AA-BA855B86A0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F509-6E7D-47E5-AD7E-BCFD2872E9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7E2D-AC83-47D3-A555-BA89C299E3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F2F55-7F11-4D22-842D-7332E91BB0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73B2C-ABC6-484C-92EF-0D6999E60D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CD9F89-8279-4CA3-8428-C99B925277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F6FF4E-9B17-41C4-8FF1-41D60411DA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1E2812-94AF-4031-A1A4-2B81E9C4C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9BF25-376C-4A4C-A7FE-080826EFD3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CBA857-31C8-4F08-9E89-47EFFBE2D6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F80188-BDFC-4D4E-9D06-B963E1CFF4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0A910D-113F-4272-9FA1-50FBBD3622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62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88C8B5B-6470-4972-B1BB-6A73ED192EE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77" r:id="rId12"/>
    <p:sldLayoutId id="2147483678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88C8B5B-6470-4972-B1BB-6A73ED192E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5" Type="http://schemas.openxmlformats.org/officeDocument/2006/relationships/slide" Target="slide22.xml"/><Relationship Id="rId4" Type="http://schemas.openxmlformats.org/officeDocument/2006/relationships/slide" Target="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7.bin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0.jpeg"/><Relationship Id="rId4" Type="http://schemas.openxmlformats.org/officeDocument/2006/relationships/image" Target="../media/image11.wmf"/><Relationship Id="rId9" Type="http://schemas.openxmlformats.org/officeDocument/2006/relationships/image" Target="../media/image13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3"/>
          <p:cNvSpPr>
            <a:spLocks noGrp="1"/>
          </p:cNvSpPr>
          <p:nvPr>
            <p:ph type="ctrTitle" idx="4294967295"/>
          </p:nvPr>
        </p:nvSpPr>
        <p:spPr>
          <a:xfrm>
            <a:off x="755650" y="3183731"/>
            <a:ext cx="7772400" cy="1296987"/>
          </a:xfrm>
        </p:spPr>
        <p:txBody>
          <a:bodyPr/>
          <a:lstStyle/>
          <a:p>
            <a:pPr marL="0" indent="0" algn="just">
              <a:buNone/>
            </a:pPr>
            <a:r>
              <a:rPr lang="id-ID" sz="4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id-ID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id-ID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id-ID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 Konsumen</a:t>
            </a:r>
            <a:endParaRPr lang="id-ID" sz="4000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-1423987" y="2873375"/>
            <a:ext cx="3786188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68313" y="4797425"/>
            <a:ext cx="1785937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55650" y="1773238"/>
            <a:ext cx="7056438" cy="914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2000" b="1" kern="10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Impact"/>
              </a:rPr>
              <a:t>Pengantar</a:t>
            </a:r>
            <a:r>
              <a:rPr lang="en-US" sz="2000" kern="10" spc="-20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en-US" sz="2000" b="1" kern="10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Impact"/>
              </a:rPr>
              <a:t>Ekonomi</a:t>
            </a:r>
            <a:r>
              <a:rPr lang="en-US" sz="2000" kern="10" spc="-20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en-US" sz="2000" b="1" kern="10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Impact"/>
              </a:rPr>
              <a:t>Mikro</a:t>
            </a:r>
            <a:endParaRPr lang="en-US" sz="2000" kern="10" spc="-20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2771775" y="2924175"/>
            <a:ext cx="31686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d-ID" sz="2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 Rounded MT Bold" pitchFamily="34" charset="0"/>
              </a:rPr>
              <a:t>Pertemuan Ke </a:t>
            </a:r>
            <a:r>
              <a:rPr lang="en-US" sz="2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 Rounded MT Bold" pitchFamily="34" charset="0"/>
              </a:rPr>
              <a:t>4</a:t>
            </a:r>
            <a:endParaRPr lang="id-ID" sz="2800" dirty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EE6C1342-E90F-4AEF-BEFE-9CC2DF061DDD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10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9395" name="Rectangle 4"/>
          <p:cNvSpPr>
            <a:spLocks noChangeArrowheads="1"/>
          </p:cNvSpPr>
          <p:nvPr/>
        </p:nvSpPr>
        <p:spPr bwMode="auto">
          <a:xfrm>
            <a:off x="609600" y="1066800"/>
            <a:ext cx="80772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800">
                <a:latin typeface="Times New Roman" pitchFamily="18" charset="0"/>
              </a:rPr>
              <a:t>Definisi </a:t>
            </a:r>
            <a:r>
              <a:rPr lang="id-ID" sz="2800" i="1">
                <a:latin typeface="Times New Roman" pitchFamily="18" charset="0"/>
              </a:rPr>
              <a:t>indifference curve</a:t>
            </a:r>
            <a:r>
              <a:rPr lang="id-ID" sz="2800">
                <a:latin typeface="Times New Roman" pitchFamily="18" charset="0"/>
              </a:rPr>
              <a:t>: adalah kurva yang menghubungkan titik-titik kombinasi dari konsumsi (atau pembelian) barang-barang yang menghasilkan tingkat kepuasan yang </a:t>
            </a:r>
            <a:r>
              <a:rPr lang="id-ID" sz="2800" i="1">
                <a:latin typeface="Times New Roman" pitchFamily="18" charset="0"/>
              </a:rPr>
              <a:t>sama.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800" i="1">
                <a:latin typeface="Times New Roman" pitchFamily="18" charset="0"/>
              </a:rPr>
              <a:t>Indifference curve memperlihatkan</a:t>
            </a:r>
            <a:r>
              <a:rPr lang="id-ID" sz="2800">
                <a:latin typeface="Times New Roman" pitchFamily="18" charset="0"/>
              </a:rPr>
              <a:t> semua kombinasi dari pilihan konsumen yang memberikan tingkat kepuasan atau utility yang sama bagi seseorang atau konsumen</a:t>
            </a: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E8ECCF72-C2EC-4759-BF5F-B9E507F16BA1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11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60419" name="Line 5"/>
          <p:cNvSpPr>
            <a:spLocks noChangeShapeType="1"/>
          </p:cNvSpPr>
          <p:nvPr/>
        </p:nvSpPr>
        <p:spPr bwMode="auto">
          <a:xfrm>
            <a:off x="2190750" y="1143000"/>
            <a:ext cx="0" cy="365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0" name="Line 6"/>
          <p:cNvSpPr>
            <a:spLocks noChangeShapeType="1"/>
          </p:cNvSpPr>
          <p:nvPr/>
        </p:nvSpPr>
        <p:spPr bwMode="auto">
          <a:xfrm>
            <a:off x="2190750" y="480060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1" name="Arc 7"/>
          <p:cNvSpPr>
            <a:spLocks/>
          </p:cNvSpPr>
          <p:nvPr/>
        </p:nvSpPr>
        <p:spPr bwMode="auto">
          <a:xfrm rot="10800000">
            <a:off x="2952750" y="1371600"/>
            <a:ext cx="2971800" cy="2514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FFCCCC"/>
          </a:solidFill>
          <a:ln w="28575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0422" name="Line 8"/>
          <p:cNvSpPr>
            <a:spLocks noChangeShapeType="1"/>
          </p:cNvSpPr>
          <p:nvPr/>
        </p:nvSpPr>
        <p:spPr bwMode="auto">
          <a:xfrm>
            <a:off x="2190750" y="1828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3" name="Line 9"/>
          <p:cNvSpPr>
            <a:spLocks noChangeShapeType="1"/>
          </p:cNvSpPr>
          <p:nvPr/>
        </p:nvSpPr>
        <p:spPr bwMode="auto">
          <a:xfrm>
            <a:off x="3028950" y="18288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4" name="Line 10"/>
          <p:cNvSpPr>
            <a:spLocks noChangeShapeType="1"/>
          </p:cNvSpPr>
          <p:nvPr/>
        </p:nvSpPr>
        <p:spPr bwMode="auto">
          <a:xfrm>
            <a:off x="2190750" y="24384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5" name="Line 11"/>
          <p:cNvSpPr>
            <a:spLocks noChangeShapeType="1"/>
          </p:cNvSpPr>
          <p:nvPr/>
        </p:nvSpPr>
        <p:spPr bwMode="auto">
          <a:xfrm>
            <a:off x="4629150" y="25146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6" name="Line 12"/>
          <p:cNvSpPr>
            <a:spLocks noChangeShapeType="1"/>
          </p:cNvSpPr>
          <p:nvPr/>
        </p:nvSpPr>
        <p:spPr bwMode="auto">
          <a:xfrm>
            <a:off x="2190750" y="31242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7" name="Line 13"/>
          <p:cNvSpPr>
            <a:spLocks noChangeShapeType="1"/>
          </p:cNvSpPr>
          <p:nvPr/>
        </p:nvSpPr>
        <p:spPr bwMode="auto">
          <a:xfrm>
            <a:off x="3790950" y="31242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8" name="Line 14"/>
          <p:cNvSpPr>
            <a:spLocks noChangeShapeType="1"/>
          </p:cNvSpPr>
          <p:nvPr/>
        </p:nvSpPr>
        <p:spPr bwMode="auto">
          <a:xfrm>
            <a:off x="2190750" y="38100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9" name="Line 15"/>
          <p:cNvSpPr>
            <a:spLocks noChangeShapeType="1"/>
          </p:cNvSpPr>
          <p:nvPr/>
        </p:nvSpPr>
        <p:spPr bwMode="auto">
          <a:xfrm>
            <a:off x="5391150" y="38100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32" name="Oval 19"/>
          <p:cNvSpPr>
            <a:spLocks noChangeArrowheads="1"/>
          </p:cNvSpPr>
          <p:nvPr/>
        </p:nvSpPr>
        <p:spPr bwMode="auto">
          <a:xfrm>
            <a:off x="295275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0433" name="Oval 20"/>
          <p:cNvSpPr>
            <a:spLocks noChangeArrowheads="1"/>
          </p:cNvSpPr>
          <p:nvPr/>
        </p:nvSpPr>
        <p:spPr bwMode="auto">
          <a:xfrm>
            <a:off x="455295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0434" name="Oval 21"/>
          <p:cNvSpPr>
            <a:spLocks noChangeArrowheads="1"/>
          </p:cNvSpPr>
          <p:nvPr/>
        </p:nvSpPr>
        <p:spPr bwMode="auto">
          <a:xfrm>
            <a:off x="302895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0435" name="Oval 22"/>
          <p:cNvSpPr>
            <a:spLocks noChangeArrowheads="1"/>
          </p:cNvSpPr>
          <p:nvPr/>
        </p:nvSpPr>
        <p:spPr bwMode="auto">
          <a:xfrm>
            <a:off x="371475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0436" name="Oval 23"/>
          <p:cNvSpPr>
            <a:spLocks noChangeArrowheads="1"/>
          </p:cNvSpPr>
          <p:nvPr/>
        </p:nvSpPr>
        <p:spPr bwMode="auto">
          <a:xfrm>
            <a:off x="379095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0437" name="Oval 24"/>
          <p:cNvSpPr>
            <a:spLocks noChangeArrowheads="1"/>
          </p:cNvSpPr>
          <p:nvPr/>
        </p:nvSpPr>
        <p:spPr bwMode="auto">
          <a:xfrm>
            <a:off x="539115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0438" name="Text Box 25"/>
          <p:cNvSpPr txBox="1">
            <a:spLocks noChangeArrowheads="1"/>
          </p:cNvSpPr>
          <p:nvPr/>
        </p:nvSpPr>
        <p:spPr bwMode="auto">
          <a:xfrm>
            <a:off x="2038350" y="5486400"/>
            <a:ext cx="2686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Gambar: Kurva Indiferen</a:t>
            </a:r>
          </a:p>
        </p:txBody>
      </p:sp>
      <p:sp>
        <p:nvSpPr>
          <p:cNvPr id="60439" name="Text Box 26"/>
          <p:cNvSpPr txBox="1">
            <a:spLocks noChangeArrowheads="1"/>
          </p:cNvSpPr>
          <p:nvPr/>
        </p:nvSpPr>
        <p:spPr bwMode="auto">
          <a:xfrm>
            <a:off x="3790950" y="2819400"/>
            <a:ext cx="2936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60440" name="Text Box 64"/>
          <p:cNvSpPr txBox="1">
            <a:spLocks noChangeArrowheads="1"/>
          </p:cNvSpPr>
          <p:nvPr/>
        </p:nvSpPr>
        <p:spPr bwMode="auto">
          <a:xfrm>
            <a:off x="3028950" y="1600200"/>
            <a:ext cx="285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60441" name="Text Box 65"/>
          <p:cNvSpPr txBox="1">
            <a:spLocks noChangeArrowheads="1"/>
          </p:cNvSpPr>
          <p:nvPr/>
        </p:nvSpPr>
        <p:spPr bwMode="auto">
          <a:xfrm>
            <a:off x="5314950" y="3505200"/>
            <a:ext cx="285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60442" name="Text Box 66"/>
          <p:cNvSpPr txBox="1">
            <a:spLocks noChangeArrowheads="1"/>
          </p:cNvSpPr>
          <p:nvPr/>
        </p:nvSpPr>
        <p:spPr bwMode="auto">
          <a:xfrm>
            <a:off x="4476750" y="2209800"/>
            <a:ext cx="2936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60443" name="Text Box 67"/>
          <p:cNvSpPr txBox="1">
            <a:spLocks noChangeArrowheads="1"/>
          </p:cNvSpPr>
          <p:nvPr/>
        </p:nvSpPr>
        <p:spPr bwMode="auto">
          <a:xfrm>
            <a:off x="2724150" y="2438400"/>
            <a:ext cx="2682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60444" name="Text Box 68"/>
          <p:cNvSpPr txBox="1">
            <a:spLocks noChangeArrowheads="1"/>
          </p:cNvSpPr>
          <p:nvPr/>
        </p:nvSpPr>
        <p:spPr bwMode="auto">
          <a:xfrm>
            <a:off x="3562350" y="3810000"/>
            <a:ext cx="2778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60445" name="Text Box 69"/>
          <p:cNvSpPr txBox="1">
            <a:spLocks noChangeArrowheads="1"/>
          </p:cNvSpPr>
          <p:nvPr/>
        </p:nvSpPr>
        <p:spPr bwMode="auto">
          <a:xfrm>
            <a:off x="1885950" y="16764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50</a:t>
            </a:r>
          </a:p>
        </p:txBody>
      </p:sp>
      <p:sp>
        <p:nvSpPr>
          <p:cNvPr id="60446" name="Text Box 70"/>
          <p:cNvSpPr txBox="1">
            <a:spLocks noChangeArrowheads="1"/>
          </p:cNvSpPr>
          <p:nvPr/>
        </p:nvSpPr>
        <p:spPr bwMode="auto">
          <a:xfrm>
            <a:off x="1854200" y="22860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40</a:t>
            </a:r>
          </a:p>
        </p:txBody>
      </p:sp>
      <p:sp>
        <p:nvSpPr>
          <p:cNvPr id="60447" name="Text Box 71"/>
          <p:cNvSpPr txBox="1">
            <a:spLocks noChangeArrowheads="1"/>
          </p:cNvSpPr>
          <p:nvPr/>
        </p:nvSpPr>
        <p:spPr bwMode="auto">
          <a:xfrm>
            <a:off x="1885950" y="29718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60448" name="Text Box 72"/>
          <p:cNvSpPr txBox="1">
            <a:spLocks noChangeArrowheads="1"/>
          </p:cNvSpPr>
          <p:nvPr/>
        </p:nvSpPr>
        <p:spPr bwMode="auto">
          <a:xfrm>
            <a:off x="1885950" y="36576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60449" name="Text Box 73"/>
          <p:cNvSpPr txBox="1">
            <a:spLocks noChangeArrowheads="1"/>
          </p:cNvSpPr>
          <p:nvPr/>
        </p:nvSpPr>
        <p:spPr bwMode="auto">
          <a:xfrm>
            <a:off x="5162550" y="48006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50</a:t>
            </a:r>
          </a:p>
        </p:txBody>
      </p:sp>
      <p:sp>
        <p:nvSpPr>
          <p:cNvPr id="60450" name="Text Box 74"/>
          <p:cNvSpPr txBox="1">
            <a:spLocks noChangeArrowheads="1"/>
          </p:cNvSpPr>
          <p:nvPr/>
        </p:nvSpPr>
        <p:spPr bwMode="auto">
          <a:xfrm>
            <a:off x="4400550" y="48006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40</a:t>
            </a:r>
          </a:p>
        </p:txBody>
      </p:sp>
      <p:sp>
        <p:nvSpPr>
          <p:cNvPr id="60451" name="Text Box 75"/>
          <p:cNvSpPr txBox="1">
            <a:spLocks noChangeArrowheads="1"/>
          </p:cNvSpPr>
          <p:nvPr/>
        </p:nvSpPr>
        <p:spPr bwMode="auto">
          <a:xfrm>
            <a:off x="3562350" y="48006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60452" name="Text Box 76"/>
          <p:cNvSpPr txBox="1">
            <a:spLocks noChangeArrowheads="1"/>
          </p:cNvSpPr>
          <p:nvPr/>
        </p:nvSpPr>
        <p:spPr bwMode="auto">
          <a:xfrm>
            <a:off x="2800350" y="48006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60453" name="Text Box 77"/>
          <p:cNvSpPr txBox="1">
            <a:spLocks noChangeArrowheads="1"/>
          </p:cNvSpPr>
          <p:nvPr/>
        </p:nvSpPr>
        <p:spPr bwMode="auto">
          <a:xfrm>
            <a:off x="1962150" y="48006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60454" name="Text Box 78"/>
          <p:cNvSpPr txBox="1">
            <a:spLocks noChangeArrowheads="1"/>
          </p:cNvSpPr>
          <p:nvPr/>
        </p:nvSpPr>
        <p:spPr bwMode="auto">
          <a:xfrm>
            <a:off x="1809750" y="990600"/>
            <a:ext cx="2936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60455" name="Text Box 79"/>
          <p:cNvSpPr txBox="1">
            <a:spLocks noChangeArrowheads="1"/>
          </p:cNvSpPr>
          <p:nvPr/>
        </p:nvSpPr>
        <p:spPr bwMode="auto">
          <a:xfrm>
            <a:off x="6381750" y="4876800"/>
            <a:ext cx="2936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Y</a:t>
            </a:r>
          </a:p>
        </p:txBody>
      </p:sp>
      <p:sp>
        <p:nvSpPr>
          <p:cNvPr id="60456" name="Text Box 80"/>
          <p:cNvSpPr txBox="1">
            <a:spLocks noChangeArrowheads="1"/>
          </p:cNvSpPr>
          <p:nvPr/>
        </p:nvSpPr>
        <p:spPr bwMode="auto">
          <a:xfrm>
            <a:off x="5924550" y="37338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IC</a:t>
            </a:r>
          </a:p>
        </p:txBody>
      </p:sp>
      <p:sp>
        <p:nvSpPr>
          <p:cNvPr id="60457" name="Text Box 81"/>
          <p:cNvSpPr txBox="1">
            <a:spLocks noChangeArrowheads="1"/>
          </p:cNvSpPr>
          <p:nvPr/>
        </p:nvSpPr>
        <p:spPr bwMode="auto">
          <a:xfrm>
            <a:off x="2571750" y="3505200"/>
            <a:ext cx="9429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Not Preferred</a:t>
            </a:r>
          </a:p>
        </p:txBody>
      </p:sp>
      <p:sp>
        <p:nvSpPr>
          <p:cNvPr id="60458" name="Text Box 83"/>
          <p:cNvSpPr txBox="1">
            <a:spLocks noChangeArrowheads="1"/>
          </p:cNvSpPr>
          <p:nvPr/>
        </p:nvSpPr>
        <p:spPr bwMode="auto">
          <a:xfrm>
            <a:off x="4781550" y="1828800"/>
            <a:ext cx="711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Preferred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1523999" y="609600"/>
            <a:ext cx="1444625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Makan Bakso</a:t>
            </a: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386306" y="5181600"/>
            <a:ext cx="1444625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Makan Sate</a:t>
            </a: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F2A10F20-925C-4C35-9452-ADB340F4E49C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12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533400" y="762000"/>
            <a:ext cx="8153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800">
                <a:latin typeface="Times New Roman" pitchFamily="18" charset="0"/>
              </a:rPr>
              <a:t>Secara teoritis suatu </a:t>
            </a:r>
            <a:r>
              <a:rPr lang="id-ID" sz="2800" i="1">
                <a:latin typeface="Times New Roman" pitchFamily="18" charset="0"/>
              </a:rPr>
              <a:t>indifference curve</a:t>
            </a:r>
            <a:r>
              <a:rPr lang="id-ID" sz="2800">
                <a:latin typeface="Times New Roman" pitchFamily="18" charset="0"/>
              </a:rPr>
              <a:t> memenuhi syarat-syarat berikut:</a:t>
            </a:r>
          </a:p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800" b="1">
                <a:latin typeface="Times New Roman" pitchFamily="18" charset="0"/>
              </a:rPr>
              <a:t>Konsisten (prinsip </a:t>
            </a:r>
            <a:r>
              <a:rPr lang="id-ID" sz="2800" b="1" i="1">
                <a:latin typeface="Times New Roman" pitchFamily="18" charset="0"/>
              </a:rPr>
              <a:t>transitivity</a:t>
            </a:r>
            <a:r>
              <a:rPr lang="id-ID" sz="2800" b="1">
                <a:latin typeface="Times New Roman" pitchFamily="18" charset="0"/>
              </a:rPr>
              <a:t>);</a:t>
            </a:r>
            <a:r>
              <a:rPr lang="id-ID" sz="2800">
                <a:latin typeface="Times New Roman" pitchFamily="18" charset="0"/>
              </a:rPr>
              <a:t> Jika dikatakan kombinasi A lebih disukai dari B dan B lebih disukai dari C, maka A mestilah lebih disukai dari C. Dengan dalil ini maka kurva indifferen tidak ada yang berpotongan 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8D988909-B6F3-43AD-9B31-BA9AD3D8F093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13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63491" name="Line 5"/>
          <p:cNvSpPr>
            <a:spLocks noChangeShapeType="1"/>
          </p:cNvSpPr>
          <p:nvPr/>
        </p:nvSpPr>
        <p:spPr bwMode="auto">
          <a:xfrm>
            <a:off x="1676400" y="12192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492" name="Line 6"/>
          <p:cNvSpPr>
            <a:spLocks noChangeShapeType="1"/>
          </p:cNvSpPr>
          <p:nvPr/>
        </p:nvSpPr>
        <p:spPr bwMode="auto">
          <a:xfrm>
            <a:off x="1676400" y="45720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493" name="Arc 7"/>
          <p:cNvSpPr>
            <a:spLocks/>
          </p:cNvSpPr>
          <p:nvPr/>
        </p:nvSpPr>
        <p:spPr bwMode="auto">
          <a:xfrm rot="9619494">
            <a:off x="3124200" y="1371600"/>
            <a:ext cx="2209800" cy="2335213"/>
          </a:xfrm>
          <a:custGeom>
            <a:avLst/>
            <a:gdLst>
              <a:gd name="T0" fmla="*/ 2147483647 w 21600"/>
              <a:gd name="T1" fmla="*/ 0 h 27323"/>
              <a:gd name="T2" fmla="*/ 2147483647 w 21600"/>
              <a:gd name="T3" fmla="*/ 2147483647 h 27323"/>
              <a:gd name="T4" fmla="*/ 0 w 21600"/>
              <a:gd name="T5" fmla="*/ 2147483647 h 27323"/>
              <a:gd name="T6" fmla="*/ 0 60000 65536"/>
              <a:gd name="T7" fmla="*/ 0 60000 65536"/>
              <a:gd name="T8" fmla="*/ 0 60000 65536"/>
              <a:gd name="T9" fmla="*/ 0 w 21600"/>
              <a:gd name="T10" fmla="*/ 0 h 27323"/>
              <a:gd name="T11" fmla="*/ 21600 w 21600"/>
              <a:gd name="T12" fmla="*/ 27323 h 273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7323" fill="none" extrusionOk="0">
                <a:moveTo>
                  <a:pt x="4080" y="0"/>
                </a:moveTo>
                <a:cubicBezTo>
                  <a:pt x="14250" y="1956"/>
                  <a:pt x="21600" y="10855"/>
                  <a:pt x="21600" y="21211"/>
                </a:cubicBezTo>
                <a:cubicBezTo>
                  <a:pt x="21600" y="23280"/>
                  <a:pt x="21302" y="25338"/>
                  <a:pt x="20717" y="27323"/>
                </a:cubicBezTo>
              </a:path>
              <a:path w="21600" h="27323" stroke="0" extrusionOk="0">
                <a:moveTo>
                  <a:pt x="4080" y="0"/>
                </a:moveTo>
                <a:cubicBezTo>
                  <a:pt x="14250" y="1956"/>
                  <a:pt x="21600" y="10855"/>
                  <a:pt x="21600" y="21211"/>
                </a:cubicBezTo>
                <a:cubicBezTo>
                  <a:pt x="21600" y="23280"/>
                  <a:pt x="21302" y="25338"/>
                  <a:pt x="20717" y="27323"/>
                </a:cubicBezTo>
                <a:lnTo>
                  <a:pt x="0" y="21211"/>
                </a:lnTo>
                <a:close/>
              </a:path>
            </a:pathLst>
          </a:custGeom>
          <a:noFill/>
          <a:ln w="28575">
            <a:solidFill>
              <a:srgbClr val="33CCCC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3494" name="Arc 8"/>
          <p:cNvSpPr>
            <a:spLocks/>
          </p:cNvSpPr>
          <p:nvPr/>
        </p:nvSpPr>
        <p:spPr bwMode="auto">
          <a:xfrm rot="9619494">
            <a:off x="3659188" y="1838325"/>
            <a:ext cx="1371600" cy="2286000"/>
          </a:xfrm>
          <a:custGeom>
            <a:avLst/>
            <a:gdLst>
              <a:gd name="T0" fmla="*/ 2147483647 w 21600"/>
              <a:gd name="T1" fmla="*/ 0 h 27323"/>
              <a:gd name="T2" fmla="*/ 2147483647 w 21600"/>
              <a:gd name="T3" fmla="*/ 2147483647 h 27323"/>
              <a:gd name="T4" fmla="*/ 0 w 21600"/>
              <a:gd name="T5" fmla="*/ 2147483647 h 27323"/>
              <a:gd name="T6" fmla="*/ 0 60000 65536"/>
              <a:gd name="T7" fmla="*/ 0 60000 65536"/>
              <a:gd name="T8" fmla="*/ 0 60000 65536"/>
              <a:gd name="T9" fmla="*/ 0 w 21600"/>
              <a:gd name="T10" fmla="*/ 0 h 27323"/>
              <a:gd name="T11" fmla="*/ 21600 w 21600"/>
              <a:gd name="T12" fmla="*/ 27323 h 273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7323" fill="none" extrusionOk="0">
                <a:moveTo>
                  <a:pt x="4080" y="0"/>
                </a:moveTo>
                <a:cubicBezTo>
                  <a:pt x="14250" y="1956"/>
                  <a:pt x="21600" y="10855"/>
                  <a:pt x="21600" y="21211"/>
                </a:cubicBezTo>
                <a:cubicBezTo>
                  <a:pt x="21600" y="23280"/>
                  <a:pt x="21302" y="25338"/>
                  <a:pt x="20717" y="27323"/>
                </a:cubicBezTo>
              </a:path>
              <a:path w="21600" h="27323" stroke="0" extrusionOk="0">
                <a:moveTo>
                  <a:pt x="4080" y="0"/>
                </a:moveTo>
                <a:cubicBezTo>
                  <a:pt x="14250" y="1956"/>
                  <a:pt x="21600" y="10855"/>
                  <a:pt x="21600" y="21211"/>
                </a:cubicBezTo>
                <a:cubicBezTo>
                  <a:pt x="21600" y="23280"/>
                  <a:pt x="21302" y="25338"/>
                  <a:pt x="20717" y="27323"/>
                </a:cubicBezTo>
                <a:lnTo>
                  <a:pt x="0" y="21211"/>
                </a:lnTo>
                <a:close/>
              </a:path>
            </a:pathLst>
          </a:custGeom>
          <a:noFill/>
          <a:ln w="28575">
            <a:solidFill>
              <a:srgbClr val="33CCCC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3495" name="Oval 9"/>
          <p:cNvSpPr>
            <a:spLocks noChangeArrowheads="1"/>
          </p:cNvSpPr>
          <p:nvPr/>
        </p:nvSpPr>
        <p:spPr bwMode="auto">
          <a:xfrm>
            <a:off x="3786188" y="3173413"/>
            <a:ext cx="74612" cy="74612"/>
          </a:xfrm>
          <a:prstGeom prst="ellipse">
            <a:avLst/>
          </a:prstGeom>
          <a:solidFill>
            <a:srgbClr val="FF33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3496" name="Oval 10"/>
          <p:cNvSpPr>
            <a:spLocks noChangeArrowheads="1"/>
          </p:cNvSpPr>
          <p:nvPr/>
        </p:nvSpPr>
        <p:spPr bwMode="auto">
          <a:xfrm>
            <a:off x="4572000" y="3402013"/>
            <a:ext cx="76200" cy="74612"/>
          </a:xfrm>
          <a:prstGeom prst="ellipse">
            <a:avLst/>
          </a:prstGeom>
          <a:solidFill>
            <a:srgbClr val="FF33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3497" name="Oval 11"/>
          <p:cNvSpPr>
            <a:spLocks noChangeArrowheads="1"/>
          </p:cNvSpPr>
          <p:nvPr/>
        </p:nvSpPr>
        <p:spPr bwMode="auto">
          <a:xfrm>
            <a:off x="4395788" y="3733800"/>
            <a:ext cx="74612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3500" name="Rectangle 15"/>
          <p:cNvSpPr>
            <a:spLocks noChangeArrowheads="1"/>
          </p:cNvSpPr>
          <p:nvPr/>
        </p:nvSpPr>
        <p:spPr bwMode="auto">
          <a:xfrm>
            <a:off x="685800" y="990600"/>
            <a:ext cx="10096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/>
              <a:t>Pakaian</a:t>
            </a:r>
            <a:endParaRPr lang="fr-FR"/>
          </a:p>
        </p:txBody>
      </p:sp>
      <p:sp>
        <p:nvSpPr>
          <p:cNvPr id="63501" name="Rectangle 17"/>
          <p:cNvSpPr>
            <a:spLocks noChangeArrowheads="1"/>
          </p:cNvSpPr>
          <p:nvPr/>
        </p:nvSpPr>
        <p:spPr bwMode="auto">
          <a:xfrm>
            <a:off x="914400" y="5410200"/>
            <a:ext cx="5791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b="1"/>
              <a:t>Gambar . Kurva Indiferens tidak berpotongan</a:t>
            </a:r>
            <a:endParaRPr lang="en-US"/>
          </a:p>
          <a:p>
            <a:pPr>
              <a:lnSpc>
                <a:spcPct val="80000"/>
              </a:lnSpc>
              <a:spcBef>
                <a:spcPct val="50000"/>
              </a:spcBef>
            </a:pPr>
            <a:endParaRPr lang="en-US" sz="2000"/>
          </a:p>
        </p:txBody>
      </p:sp>
      <p:sp>
        <p:nvSpPr>
          <p:cNvPr id="63502" name="Rectangle 19"/>
          <p:cNvSpPr>
            <a:spLocks noChangeArrowheads="1"/>
          </p:cNvSpPr>
          <p:nvPr/>
        </p:nvSpPr>
        <p:spPr bwMode="auto">
          <a:xfrm>
            <a:off x="5867400" y="4648200"/>
            <a:ext cx="1123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Makanan</a:t>
            </a:r>
            <a:endParaRPr lang="en-US"/>
          </a:p>
        </p:txBody>
      </p:sp>
      <p:sp>
        <p:nvSpPr>
          <p:cNvPr id="63503" name="Rectangle 20"/>
          <p:cNvSpPr>
            <a:spLocks noChangeArrowheads="1"/>
          </p:cNvSpPr>
          <p:nvPr/>
        </p:nvSpPr>
        <p:spPr bwMode="auto">
          <a:xfrm>
            <a:off x="4495800" y="29718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C</a:t>
            </a:r>
            <a:endParaRPr lang="en-US"/>
          </a:p>
        </p:txBody>
      </p:sp>
      <p:sp>
        <p:nvSpPr>
          <p:cNvPr id="63504" name="Rectangle 21"/>
          <p:cNvSpPr>
            <a:spLocks noChangeArrowheads="1"/>
          </p:cNvSpPr>
          <p:nvPr/>
        </p:nvSpPr>
        <p:spPr bwMode="auto">
          <a:xfrm>
            <a:off x="5257800" y="3657600"/>
            <a:ext cx="4968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IC</a:t>
            </a:r>
            <a:r>
              <a:rPr lang="fr-FR" baseline="-25000"/>
              <a:t>1</a:t>
            </a:r>
            <a:endParaRPr lang="en-US" baseline="-25000"/>
          </a:p>
        </p:txBody>
      </p:sp>
      <p:sp>
        <p:nvSpPr>
          <p:cNvPr id="63505" name="Rectangle 22"/>
          <p:cNvSpPr>
            <a:spLocks noChangeArrowheads="1"/>
          </p:cNvSpPr>
          <p:nvPr/>
        </p:nvSpPr>
        <p:spPr bwMode="auto">
          <a:xfrm>
            <a:off x="4038600" y="37338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B</a:t>
            </a:r>
            <a:endParaRPr lang="en-US"/>
          </a:p>
        </p:txBody>
      </p:sp>
      <p:sp>
        <p:nvSpPr>
          <p:cNvPr id="63506" name="Rectangle 23"/>
          <p:cNvSpPr>
            <a:spLocks noChangeArrowheads="1"/>
          </p:cNvSpPr>
          <p:nvPr/>
        </p:nvSpPr>
        <p:spPr bwMode="auto">
          <a:xfrm>
            <a:off x="1447800" y="4648200"/>
            <a:ext cx="3111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fr-FR"/>
              <a:t>0</a:t>
            </a:r>
            <a:endParaRPr lang="en-US"/>
          </a:p>
        </p:txBody>
      </p:sp>
      <p:sp>
        <p:nvSpPr>
          <p:cNvPr id="63507" name="Rectangle 24"/>
          <p:cNvSpPr>
            <a:spLocks noChangeArrowheads="1"/>
          </p:cNvSpPr>
          <p:nvPr/>
        </p:nvSpPr>
        <p:spPr bwMode="auto">
          <a:xfrm>
            <a:off x="3429000" y="32004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A</a:t>
            </a:r>
            <a:endParaRPr lang="en-US"/>
          </a:p>
        </p:txBody>
      </p:sp>
      <p:sp>
        <p:nvSpPr>
          <p:cNvPr id="63508" name="Rectangle 25"/>
          <p:cNvSpPr>
            <a:spLocks noChangeArrowheads="1"/>
          </p:cNvSpPr>
          <p:nvPr/>
        </p:nvSpPr>
        <p:spPr bwMode="auto">
          <a:xfrm>
            <a:off x="5334000" y="3124200"/>
            <a:ext cx="4968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IC</a:t>
            </a:r>
            <a:r>
              <a:rPr lang="fr-FR" baseline="-25000"/>
              <a:t>2</a:t>
            </a:r>
            <a:endParaRPr lang="en-US" baseline="-2500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FE2F3096-515D-4344-99C7-33479F4C67D8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14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609600" y="1600200"/>
            <a:ext cx="8077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en-US" sz="3200">
                <a:latin typeface="Times New Roman" pitchFamily="18" charset="0"/>
              </a:rPr>
              <a:t>Banyak lebih disukai dari sedikit (</a:t>
            </a:r>
            <a:r>
              <a:rPr lang="en-US" sz="3200" i="1">
                <a:latin typeface="Times New Roman" pitchFamily="18" charset="0"/>
              </a:rPr>
              <a:t>more is better</a:t>
            </a:r>
            <a:r>
              <a:rPr lang="en-US" sz="3200">
                <a:latin typeface="Times New Roman" pitchFamily="18" charset="0"/>
              </a:rPr>
              <a:t>) juga merupakan alasan rasional sehingga kurva indiferen yang berada pada sisi kanan lebih disukai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36D34B19-8340-40CC-8D8E-EE9886164DA8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15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65539" name="Line 5"/>
          <p:cNvSpPr>
            <a:spLocks noChangeShapeType="1"/>
          </p:cNvSpPr>
          <p:nvPr/>
        </p:nvSpPr>
        <p:spPr bwMode="auto">
          <a:xfrm>
            <a:off x="1676400" y="12192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5540" name="Line 6"/>
          <p:cNvSpPr>
            <a:spLocks noChangeShapeType="1"/>
          </p:cNvSpPr>
          <p:nvPr/>
        </p:nvSpPr>
        <p:spPr bwMode="auto">
          <a:xfrm>
            <a:off x="1676400" y="45720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5541" name="Arc 7"/>
          <p:cNvSpPr>
            <a:spLocks/>
          </p:cNvSpPr>
          <p:nvPr/>
        </p:nvSpPr>
        <p:spPr bwMode="auto">
          <a:xfrm rot="9619494">
            <a:off x="3121025" y="1371600"/>
            <a:ext cx="1670050" cy="2376488"/>
          </a:xfrm>
          <a:custGeom>
            <a:avLst/>
            <a:gdLst>
              <a:gd name="T0" fmla="*/ 2147483647 w 21600"/>
              <a:gd name="T1" fmla="*/ 0 h 27323"/>
              <a:gd name="T2" fmla="*/ 2147483647 w 21600"/>
              <a:gd name="T3" fmla="*/ 2147483647 h 27323"/>
              <a:gd name="T4" fmla="*/ 0 w 21600"/>
              <a:gd name="T5" fmla="*/ 2147483647 h 27323"/>
              <a:gd name="T6" fmla="*/ 0 60000 65536"/>
              <a:gd name="T7" fmla="*/ 0 60000 65536"/>
              <a:gd name="T8" fmla="*/ 0 60000 65536"/>
              <a:gd name="T9" fmla="*/ 0 w 21600"/>
              <a:gd name="T10" fmla="*/ 0 h 27323"/>
              <a:gd name="T11" fmla="*/ 21600 w 21600"/>
              <a:gd name="T12" fmla="*/ 27323 h 273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7323" fill="none" extrusionOk="0">
                <a:moveTo>
                  <a:pt x="4080" y="0"/>
                </a:moveTo>
                <a:cubicBezTo>
                  <a:pt x="14250" y="1956"/>
                  <a:pt x="21600" y="10855"/>
                  <a:pt x="21600" y="21211"/>
                </a:cubicBezTo>
                <a:cubicBezTo>
                  <a:pt x="21600" y="23280"/>
                  <a:pt x="21302" y="25338"/>
                  <a:pt x="20717" y="27323"/>
                </a:cubicBezTo>
              </a:path>
              <a:path w="21600" h="27323" stroke="0" extrusionOk="0">
                <a:moveTo>
                  <a:pt x="4080" y="0"/>
                </a:moveTo>
                <a:cubicBezTo>
                  <a:pt x="14250" y="1956"/>
                  <a:pt x="21600" y="10855"/>
                  <a:pt x="21600" y="21211"/>
                </a:cubicBezTo>
                <a:cubicBezTo>
                  <a:pt x="21600" y="23280"/>
                  <a:pt x="21302" y="25338"/>
                  <a:pt x="20717" y="27323"/>
                </a:cubicBezTo>
                <a:lnTo>
                  <a:pt x="0" y="21211"/>
                </a:lnTo>
                <a:close/>
              </a:path>
            </a:pathLst>
          </a:custGeom>
          <a:noFill/>
          <a:ln w="28575">
            <a:solidFill>
              <a:srgbClr val="33CCCC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5542" name="Arc 8"/>
          <p:cNvSpPr>
            <a:spLocks/>
          </p:cNvSpPr>
          <p:nvPr/>
        </p:nvSpPr>
        <p:spPr bwMode="auto">
          <a:xfrm rot="9619494">
            <a:off x="2667000" y="1676400"/>
            <a:ext cx="1371600" cy="2286000"/>
          </a:xfrm>
          <a:custGeom>
            <a:avLst/>
            <a:gdLst>
              <a:gd name="T0" fmla="*/ 2147483647 w 21600"/>
              <a:gd name="T1" fmla="*/ 0 h 27323"/>
              <a:gd name="T2" fmla="*/ 2147483647 w 21600"/>
              <a:gd name="T3" fmla="*/ 2147483647 h 27323"/>
              <a:gd name="T4" fmla="*/ 0 w 21600"/>
              <a:gd name="T5" fmla="*/ 2147483647 h 27323"/>
              <a:gd name="T6" fmla="*/ 0 60000 65536"/>
              <a:gd name="T7" fmla="*/ 0 60000 65536"/>
              <a:gd name="T8" fmla="*/ 0 60000 65536"/>
              <a:gd name="T9" fmla="*/ 0 w 21600"/>
              <a:gd name="T10" fmla="*/ 0 h 27323"/>
              <a:gd name="T11" fmla="*/ 21600 w 21600"/>
              <a:gd name="T12" fmla="*/ 27323 h 273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7323" fill="none" extrusionOk="0">
                <a:moveTo>
                  <a:pt x="4080" y="0"/>
                </a:moveTo>
                <a:cubicBezTo>
                  <a:pt x="14250" y="1956"/>
                  <a:pt x="21600" y="10855"/>
                  <a:pt x="21600" y="21211"/>
                </a:cubicBezTo>
                <a:cubicBezTo>
                  <a:pt x="21600" y="23280"/>
                  <a:pt x="21302" y="25338"/>
                  <a:pt x="20717" y="27323"/>
                </a:cubicBezTo>
              </a:path>
              <a:path w="21600" h="27323" stroke="0" extrusionOk="0">
                <a:moveTo>
                  <a:pt x="4080" y="0"/>
                </a:moveTo>
                <a:cubicBezTo>
                  <a:pt x="14250" y="1956"/>
                  <a:pt x="21600" y="10855"/>
                  <a:pt x="21600" y="21211"/>
                </a:cubicBezTo>
                <a:cubicBezTo>
                  <a:pt x="21600" y="23280"/>
                  <a:pt x="21302" y="25338"/>
                  <a:pt x="20717" y="27323"/>
                </a:cubicBezTo>
                <a:lnTo>
                  <a:pt x="0" y="21211"/>
                </a:lnTo>
                <a:close/>
              </a:path>
            </a:pathLst>
          </a:custGeom>
          <a:noFill/>
          <a:ln w="28575">
            <a:solidFill>
              <a:srgbClr val="33CCCC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5543" name="Oval 9"/>
          <p:cNvSpPr>
            <a:spLocks noChangeArrowheads="1"/>
          </p:cNvSpPr>
          <p:nvPr/>
        </p:nvSpPr>
        <p:spPr bwMode="auto">
          <a:xfrm>
            <a:off x="2895600" y="3124200"/>
            <a:ext cx="127000" cy="1238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5544" name="Oval 10"/>
          <p:cNvSpPr>
            <a:spLocks noChangeArrowheads="1"/>
          </p:cNvSpPr>
          <p:nvPr/>
        </p:nvSpPr>
        <p:spPr bwMode="auto">
          <a:xfrm>
            <a:off x="3276600" y="2819400"/>
            <a:ext cx="127000" cy="1238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5545" name="Oval 11"/>
          <p:cNvSpPr>
            <a:spLocks noChangeArrowheads="1"/>
          </p:cNvSpPr>
          <p:nvPr/>
        </p:nvSpPr>
        <p:spPr bwMode="auto">
          <a:xfrm>
            <a:off x="3733800" y="2514600"/>
            <a:ext cx="127000" cy="1238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5546" name="Arc 12"/>
          <p:cNvSpPr>
            <a:spLocks/>
          </p:cNvSpPr>
          <p:nvPr/>
        </p:nvSpPr>
        <p:spPr bwMode="auto">
          <a:xfrm rot="9207409">
            <a:off x="3581400" y="1066800"/>
            <a:ext cx="1371600" cy="2286000"/>
          </a:xfrm>
          <a:custGeom>
            <a:avLst/>
            <a:gdLst>
              <a:gd name="T0" fmla="*/ 2147483647 w 21600"/>
              <a:gd name="T1" fmla="*/ 0 h 27323"/>
              <a:gd name="T2" fmla="*/ 2147483647 w 21600"/>
              <a:gd name="T3" fmla="*/ 2147483647 h 27323"/>
              <a:gd name="T4" fmla="*/ 0 w 21600"/>
              <a:gd name="T5" fmla="*/ 2147483647 h 27323"/>
              <a:gd name="T6" fmla="*/ 0 60000 65536"/>
              <a:gd name="T7" fmla="*/ 0 60000 65536"/>
              <a:gd name="T8" fmla="*/ 0 60000 65536"/>
              <a:gd name="T9" fmla="*/ 0 w 21600"/>
              <a:gd name="T10" fmla="*/ 0 h 27323"/>
              <a:gd name="T11" fmla="*/ 21600 w 21600"/>
              <a:gd name="T12" fmla="*/ 27323 h 273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7323" fill="none" extrusionOk="0">
                <a:moveTo>
                  <a:pt x="4080" y="0"/>
                </a:moveTo>
                <a:cubicBezTo>
                  <a:pt x="14250" y="1956"/>
                  <a:pt x="21600" y="10855"/>
                  <a:pt x="21600" y="21211"/>
                </a:cubicBezTo>
                <a:cubicBezTo>
                  <a:pt x="21600" y="23280"/>
                  <a:pt x="21302" y="25338"/>
                  <a:pt x="20717" y="27323"/>
                </a:cubicBezTo>
              </a:path>
              <a:path w="21600" h="27323" stroke="0" extrusionOk="0">
                <a:moveTo>
                  <a:pt x="4080" y="0"/>
                </a:moveTo>
                <a:cubicBezTo>
                  <a:pt x="14250" y="1956"/>
                  <a:pt x="21600" y="10855"/>
                  <a:pt x="21600" y="21211"/>
                </a:cubicBezTo>
                <a:cubicBezTo>
                  <a:pt x="21600" y="23280"/>
                  <a:pt x="21302" y="25338"/>
                  <a:pt x="20717" y="27323"/>
                </a:cubicBezTo>
                <a:lnTo>
                  <a:pt x="0" y="21211"/>
                </a:lnTo>
                <a:close/>
              </a:path>
            </a:pathLst>
          </a:custGeom>
          <a:noFill/>
          <a:ln w="28575">
            <a:solidFill>
              <a:srgbClr val="33CCCC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5547" name="Line 13"/>
          <p:cNvSpPr>
            <a:spLocks noChangeShapeType="1"/>
          </p:cNvSpPr>
          <p:nvPr/>
        </p:nvSpPr>
        <p:spPr bwMode="auto">
          <a:xfrm flipV="1">
            <a:off x="2590800" y="2209800"/>
            <a:ext cx="16764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550" name="Rectangle 18"/>
          <p:cNvSpPr>
            <a:spLocks noChangeArrowheads="1"/>
          </p:cNvSpPr>
          <p:nvPr/>
        </p:nvSpPr>
        <p:spPr bwMode="auto">
          <a:xfrm>
            <a:off x="3581400" y="2174875"/>
            <a:ext cx="312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fr-FR" sz="1400"/>
              <a:t>C</a:t>
            </a:r>
            <a:endParaRPr lang="en-US" sz="1400"/>
          </a:p>
        </p:txBody>
      </p:sp>
      <p:sp>
        <p:nvSpPr>
          <p:cNvPr id="65551" name="Rectangle 19"/>
          <p:cNvSpPr>
            <a:spLocks noChangeArrowheads="1"/>
          </p:cNvSpPr>
          <p:nvPr/>
        </p:nvSpPr>
        <p:spPr bwMode="auto">
          <a:xfrm>
            <a:off x="3200400" y="2438400"/>
            <a:ext cx="303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/>
              <a:t>B</a:t>
            </a:r>
            <a:endParaRPr lang="en-US" sz="1400"/>
          </a:p>
        </p:txBody>
      </p:sp>
      <p:sp>
        <p:nvSpPr>
          <p:cNvPr id="65552" name="Rectangle 20"/>
          <p:cNvSpPr>
            <a:spLocks noChangeArrowheads="1"/>
          </p:cNvSpPr>
          <p:nvPr/>
        </p:nvSpPr>
        <p:spPr bwMode="auto">
          <a:xfrm>
            <a:off x="2771775" y="2779713"/>
            <a:ext cx="303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/>
              <a:t>A</a:t>
            </a:r>
            <a:endParaRPr lang="en-US" sz="1400"/>
          </a:p>
        </p:txBody>
      </p:sp>
      <p:sp>
        <p:nvSpPr>
          <p:cNvPr id="65553" name="Rectangle 21"/>
          <p:cNvSpPr>
            <a:spLocks noChangeArrowheads="1"/>
          </p:cNvSpPr>
          <p:nvPr/>
        </p:nvSpPr>
        <p:spPr bwMode="auto">
          <a:xfrm>
            <a:off x="5105400" y="2743200"/>
            <a:ext cx="4968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IC</a:t>
            </a:r>
            <a:r>
              <a:rPr lang="fr-FR" baseline="-25000"/>
              <a:t>3</a:t>
            </a:r>
            <a:endParaRPr lang="en-US" baseline="-25000"/>
          </a:p>
        </p:txBody>
      </p:sp>
      <p:sp>
        <p:nvSpPr>
          <p:cNvPr id="65554" name="Rectangle 22"/>
          <p:cNvSpPr>
            <a:spLocks noChangeArrowheads="1"/>
          </p:cNvSpPr>
          <p:nvPr/>
        </p:nvSpPr>
        <p:spPr bwMode="auto">
          <a:xfrm>
            <a:off x="4905375" y="3163888"/>
            <a:ext cx="4968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IC</a:t>
            </a:r>
            <a:r>
              <a:rPr lang="fr-FR" baseline="-25000"/>
              <a:t>2</a:t>
            </a:r>
            <a:endParaRPr lang="en-US" baseline="-25000"/>
          </a:p>
        </p:txBody>
      </p:sp>
      <p:sp>
        <p:nvSpPr>
          <p:cNvPr id="65555" name="Rectangle 23"/>
          <p:cNvSpPr>
            <a:spLocks noChangeArrowheads="1"/>
          </p:cNvSpPr>
          <p:nvPr/>
        </p:nvSpPr>
        <p:spPr bwMode="auto">
          <a:xfrm>
            <a:off x="4165600" y="3541713"/>
            <a:ext cx="4968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IC</a:t>
            </a:r>
            <a:r>
              <a:rPr lang="fr-FR" baseline="-25000"/>
              <a:t>1</a:t>
            </a:r>
            <a:endParaRPr lang="en-US" baseline="-25000"/>
          </a:p>
        </p:txBody>
      </p:sp>
      <p:sp>
        <p:nvSpPr>
          <p:cNvPr id="65556" name="Rectangle 24"/>
          <p:cNvSpPr>
            <a:spLocks noChangeArrowheads="1"/>
          </p:cNvSpPr>
          <p:nvPr/>
        </p:nvSpPr>
        <p:spPr bwMode="auto">
          <a:xfrm>
            <a:off x="1160463" y="900113"/>
            <a:ext cx="10096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/>
              <a:t>Pakaian</a:t>
            </a:r>
            <a:endParaRPr lang="fr-FR"/>
          </a:p>
        </p:txBody>
      </p:sp>
      <p:sp>
        <p:nvSpPr>
          <p:cNvPr id="65557" name="Rectangle 25"/>
          <p:cNvSpPr>
            <a:spLocks noChangeArrowheads="1"/>
          </p:cNvSpPr>
          <p:nvPr/>
        </p:nvSpPr>
        <p:spPr bwMode="auto">
          <a:xfrm>
            <a:off x="6415088" y="4572000"/>
            <a:ext cx="11239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fr-FR"/>
              <a:t>Makanan</a:t>
            </a:r>
            <a:endParaRPr lang="en-US"/>
          </a:p>
        </p:txBody>
      </p:sp>
      <p:sp>
        <p:nvSpPr>
          <p:cNvPr id="65558" name="Rectangle 26"/>
          <p:cNvSpPr>
            <a:spLocks noChangeArrowheads="1"/>
          </p:cNvSpPr>
          <p:nvPr/>
        </p:nvSpPr>
        <p:spPr bwMode="auto">
          <a:xfrm>
            <a:off x="1639888" y="4630738"/>
            <a:ext cx="3111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fr-FR"/>
              <a:t>0</a:t>
            </a:r>
            <a:endParaRPr lang="en-US"/>
          </a:p>
        </p:txBody>
      </p:sp>
      <p:sp>
        <p:nvSpPr>
          <p:cNvPr id="65559" name="Rectangle 27"/>
          <p:cNvSpPr>
            <a:spLocks noChangeArrowheads="1"/>
          </p:cNvSpPr>
          <p:nvPr/>
        </p:nvSpPr>
        <p:spPr bwMode="auto">
          <a:xfrm>
            <a:off x="942975" y="5181600"/>
            <a:ext cx="549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Gambar 9. Kurva Indiferens Menjauhi Titik Origin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FA4E272F-4E51-4701-A2DB-41488C851D41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16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68611" name="Rectangle 4"/>
          <p:cNvSpPr>
            <a:spLocks noChangeArrowheads="1"/>
          </p:cNvSpPr>
          <p:nvPr/>
        </p:nvSpPr>
        <p:spPr bwMode="auto">
          <a:xfrm>
            <a:off x="762000" y="685800"/>
            <a:ext cx="78486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400">
                <a:latin typeface="Times New Roman" pitchFamily="18" charset="0"/>
              </a:rPr>
              <a:t>Jika konsumen dapat menukar kombinasi komoditas X dan Y untuk satu utilitas yang sama, maka dalam hal ini sebenarnya konsumen menukar nilai kepuasan dari barang X dan Y. 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endParaRPr lang="id-ID" sz="2400">
              <a:latin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400">
                <a:latin typeface="Times New Roman" pitchFamily="18" charset="0"/>
              </a:rPr>
              <a:t>Menambah atau mengurangi konsumsi komoditas X berarti menambah atau mengurangi total kepuasan barang X; yang berdampak pada adanya perubahan marginal utilitinya (MU). Jadi perubahan jumlah X dan Y sama dengan perubahan MU. Kemiringan (</a:t>
            </a:r>
            <a:r>
              <a:rPr lang="id-ID" sz="2400" i="1">
                <a:latin typeface="Times New Roman" pitchFamily="18" charset="0"/>
              </a:rPr>
              <a:t>slope</a:t>
            </a:r>
            <a:r>
              <a:rPr lang="id-ID" sz="2400">
                <a:latin typeface="Times New Roman" pitchFamily="18" charset="0"/>
              </a:rPr>
              <a:t>) kurva indiferens adalah:</a:t>
            </a:r>
          </a:p>
        </p:txBody>
      </p:sp>
      <p:sp>
        <p:nvSpPr>
          <p:cNvPr id="6861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graphicFrame>
        <p:nvGraphicFramePr>
          <p:cNvPr id="68613" name="Object 6"/>
          <p:cNvGraphicFramePr>
            <a:graphicFrameLocks noChangeAspect="1"/>
          </p:cNvGraphicFramePr>
          <p:nvPr/>
        </p:nvGraphicFramePr>
        <p:xfrm>
          <a:off x="2209800" y="4495800"/>
          <a:ext cx="2590800" cy="114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6" name="Equation" r:id="rId3" imgW="1778000" imgH="787400" progId="Equation.3">
                  <p:embed/>
                </p:oleObj>
              </mc:Choice>
              <mc:Fallback>
                <p:oleObj name="Equation" r:id="rId3" imgW="1778000" imgH="787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495800"/>
                        <a:ext cx="2590800" cy="1149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A0107CD2-8E3C-41AF-B59C-99ACC32F3CE4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17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69635" name="Rectangle 4"/>
          <p:cNvSpPr>
            <a:spLocks noChangeArrowheads="1"/>
          </p:cNvSpPr>
          <p:nvPr/>
        </p:nvSpPr>
        <p:spPr bwMode="auto">
          <a:xfrm>
            <a:off x="609600" y="685800"/>
            <a:ext cx="80772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endParaRPr lang="id-ID" sz="2800">
              <a:latin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800">
                <a:latin typeface="Times New Roman" pitchFamily="18" charset="0"/>
              </a:rPr>
              <a:t>Persamaan di atas dikenal sebagai </a:t>
            </a:r>
            <a:r>
              <a:rPr lang="id-ID" sz="2800" b="1">
                <a:latin typeface="Times New Roman" pitchFamily="18" charset="0"/>
              </a:rPr>
              <a:t>Marginal Rate of Substitution (MRS), </a:t>
            </a:r>
            <a:r>
              <a:rPr lang="id-ID" sz="2800">
                <a:latin typeface="Times New Roman" pitchFamily="18" charset="0"/>
              </a:rPr>
              <a:t>yang sebenarnya menunjukkan kemiringan dari kurva indiferens. 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endParaRPr lang="id-ID" sz="2800">
              <a:latin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800">
                <a:latin typeface="Times New Roman" pitchFamily="18" charset="0"/>
              </a:rPr>
              <a:t>MRS selalu negatif dan mengukur pertukaran (</a:t>
            </a:r>
            <a:r>
              <a:rPr lang="id-ID" sz="2800" i="1">
                <a:latin typeface="Times New Roman" pitchFamily="18" charset="0"/>
              </a:rPr>
              <a:t>trade-off</a:t>
            </a:r>
            <a:r>
              <a:rPr lang="id-ID" sz="2800">
                <a:latin typeface="Times New Roman" pitchFamily="18" charset="0"/>
              </a:rPr>
              <a:t>) dua komoditas ada kondisi utilitas konsumen yang tidak berubah. 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endParaRPr lang="id-ID" sz="2800">
              <a:latin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800">
                <a:latin typeface="Times New Roman" pitchFamily="18" charset="0"/>
              </a:rPr>
              <a:t>Karena prinsip inilah maka kurva indiferens mempunyai kecenderungan cembung terhadap titik asal (</a:t>
            </a:r>
            <a:r>
              <a:rPr lang="id-ID" sz="2800" i="1">
                <a:latin typeface="Times New Roman" pitchFamily="18" charset="0"/>
              </a:rPr>
              <a:t>convex to origin</a:t>
            </a:r>
            <a:r>
              <a:rPr lang="id-ID" sz="2800">
                <a:latin typeface="Times New Roman" pitchFamily="18" charset="0"/>
              </a:rPr>
              <a:t>)</a:t>
            </a:r>
          </a:p>
        </p:txBody>
      </p:sp>
      <p:sp>
        <p:nvSpPr>
          <p:cNvPr id="6963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1E945E78-EE63-4446-8E45-B914D5C76C5E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18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71683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n-US" sz="4400" b="1">
                <a:solidFill>
                  <a:schemeClr val="tx2"/>
                </a:solidFill>
                <a:latin typeface="Times New Roman" pitchFamily="18" charset="0"/>
              </a:rPr>
              <a:t>b. Budget Line</a:t>
            </a:r>
            <a:r>
              <a:rPr lang="en-US" sz="440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71684" name="Rectangle 5"/>
          <p:cNvSpPr>
            <a:spLocks noChangeArrowheads="1"/>
          </p:cNvSpPr>
          <p:nvPr/>
        </p:nvSpPr>
        <p:spPr bwMode="auto">
          <a:xfrm>
            <a:off x="762000" y="1219200"/>
            <a:ext cx="7848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200">
                <a:latin typeface="Times New Roman" pitchFamily="18" charset="0"/>
              </a:rPr>
              <a:t>Untuk membangun konsep mengenai preferensi, pertama-tama dibutuhkan mengembangkan konsep apa pilihan yang dibuat oleh konsumen. Daerah yang feasible ditentukan oleh pendapatan konsumen dan harga barang-barang yang di konsumsi. Oleh sebab itu untuk mengkaji secara teoritis tentang kemampuan konsumen dalam mengkonsumsi barang atau jasa, faktor-faktor utama berikut ini yang harus diketahui: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id-ID" sz="2200">
                <a:latin typeface="Times New Roman" pitchFamily="18" charset="0"/>
              </a:rPr>
              <a:t>		Px	= harga produk X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id-ID" sz="2200">
                <a:latin typeface="Times New Roman" pitchFamily="18" charset="0"/>
              </a:rPr>
              <a:t>		Py	= harga produk Y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id-ID" sz="2200">
                <a:latin typeface="Times New Roman" pitchFamily="18" charset="0"/>
              </a:rPr>
              <a:t>		M	= pendapatan konsumen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id-ID" sz="2200">
                <a:latin typeface="Times New Roman" pitchFamily="18" charset="0"/>
              </a:rPr>
              <a:t>	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id-ID" sz="2200">
                <a:latin typeface="Times New Roman" pitchFamily="18" charset="0"/>
              </a:rPr>
              <a:t>Nilai konsumsi harus lebih kurang atau sama dengan jumlah pendapatan konsumen.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endParaRPr lang="id-ID" sz="2200">
              <a:latin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id-ID" sz="2000">
                <a:latin typeface="Times New Roman" pitchFamily="18" charset="0"/>
              </a:rPr>
              <a:t>	PxX + PyY   </a:t>
            </a:r>
            <a:r>
              <a:rPr lang="id-ID" sz="2000">
                <a:latin typeface="Times New Roman" pitchFamily="18" charset="0"/>
                <a:sym typeface="Symbol" pitchFamily="18" charset="2"/>
              </a:rPr>
              <a:t></a:t>
            </a:r>
            <a:r>
              <a:rPr lang="id-ID" sz="2000">
                <a:latin typeface="Times New Roman" pitchFamily="18" charset="0"/>
              </a:rPr>
              <a:t>  M 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6813D03B-F498-4AC5-A0A4-146C293CFFE0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19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72707" name="Rectangle 4"/>
          <p:cNvSpPr>
            <a:spLocks noChangeArrowheads="1"/>
          </p:cNvSpPr>
          <p:nvPr/>
        </p:nvSpPr>
        <p:spPr bwMode="auto">
          <a:xfrm>
            <a:off x="609600" y="914400"/>
            <a:ext cx="8077200" cy="521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800">
                <a:latin typeface="Times New Roman" pitchFamily="18" charset="0"/>
              </a:rPr>
              <a:t>Daerah feasibel bagi konsumen dalam mengkonsumsi suatu barang adalah sebagai berikut:  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800">
                <a:latin typeface="Times New Roman" pitchFamily="18" charset="0"/>
              </a:rPr>
              <a:t>Jika diketahui masing-masing variabel: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id-ID" sz="2800">
                <a:latin typeface="Times New Roman" pitchFamily="18" charset="0"/>
              </a:rPr>
              <a:t> 	P</a:t>
            </a:r>
            <a:r>
              <a:rPr lang="id-ID" sz="2800" baseline="-25000">
                <a:latin typeface="Times New Roman" pitchFamily="18" charset="0"/>
              </a:rPr>
              <a:t>x</a:t>
            </a:r>
            <a:r>
              <a:rPr lang="id-ID" sz="2800">
                <a:latin typeface="Times New Roman" pitchFamily="18" charset="0"/>
              </a:rPr>
              <a:t>	= Rp. 500 per unit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id-ID" sz="2800">
                <a:latin typeface="Times New Roman" pitchFamily="18" charset="0"/>
              </a:rPr>
              <a:t>	P</a:t>
            </a:r>
            <a:r>
              <a:rPr lang="id-ID" sz="2800" baseline="-25000">
                <a:latin typeface="Times New Roman" pitchFamily="18" charset="0"/>
              </a:rPr>
              <a:t>y</a:t>
            </a:r>
            <a:r>
              <a:rPr lang="id-ID" sz="2800">
                <a:latin typeface="Times New Roman" pitchFamily="18" charset="0"/>
              </a:rPr>
              <a:t>	= Rp. 250 per unit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id-ID" sz="2800">
                <a:latin typeface="Times New Roman" pitchFamily="18" charset="0"/>
              </a:rPr>
              <a:t>	M	= Rp. 10.000.-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id-ID" sz="2800">
                <a:latin typeface="Times New Roman" pitchFamily="18" charset="0"/>
              </a:rPr>
              <a:t>	Berapa jumlah X dan Y dapat dibeli?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id-ID" sz="2800">
                <a:latin typeface="Times New Roman" pitchFamily="18" charset="0"/>
              </a:rPr>
              <a:t>	Titik A = M/P</a:t>
            </a:r>
            <a:r>
              <a:rPr lang="id-ID" sz="2800" baseline="-25000">
                <a:latin typeface="Times New Roman" pitchFamily="18" charset="0"/>
              </a:rPr>
              <a:t>y</a:t>
            </a:r>
            <a:r>
              <a:rPr lang="id-ID" sz="2800">
                <a:latin typeface="Times New Roman" pitchFamily="18" charset="0"/>
              </a:rPr>
              <a:t> = 10.000/250 = 40 unit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id-ID" sz="2800">
                <a:latin typeface="Times New Roman" pitchFamily="18" charset="0"/>
              </a:rPr>
              <a:t>	Titik B = M/P</a:t>
            </a:r>
            <a:r>
              <a:rPr lang="id-ID" sz="2800" baseline="-25000">
                <a:latin typeface="Times New Roman" pitchFamily="18" charset="0"/>
              </a:rPr>
              <a:t>x</a:t>
            </a:r>
            <a:r>
              <a:rPr lang="id-ID" sz="2800">
                <a:latin typeface="Times New Roman" pitchFamily="18" charset="0"/>
              </a:rPr>
              <a:t>= 10.000/500 = 20 unit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id-ID"/>
              <a:t>Ada dua pendekatan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id-ID" dirty="0"/>
              <a:t>Pendekatan nilai guna (</a:t>
            </a:r>
            <a:r>
              <a:rPr lang="id-ID" i="1" dirty="0" smtClean="0"/>
              <a:t>Utility</a:t>
            </a:r>
            <a:r>
              <a:rPr lang="id-ID" dirty="0" smtClean="0"/>
              <a:t>) </a:t>
            </a:r>
            <a:r>
              <a:rPr lang="id-ID" dirty="0"/>
              <a:t>kardinal</a:t>
            </a:r>
          </a:p>
          <a:p>
            <a:pPr marL="609600" indent="-609600">
              <a:buFontTx/>
              <a:buNone/>
            </a:pPr>
            <a:r>
              <a:rPr lang="id-ID" dirty="0"/>
              <a:t>	Yaitu kenikmatan konsumen dapat dinyatakan secara </a:t>
            </a:r>
            <a:r>
              <a:rPr lang="id-ID" dirty="0" smtClean="0"/>
              <a:t>kuantitatif (Cardinal Theory)</a:t>
            </a:r>
            <a:endParaRPr lang="id-ID" dirty="0"/>
          </a:p>
          <a:p>
            <a:pPr marL="609600" indent="-609600">
              <a:buFontTx/>
              <a:buAutoNum type="arabicPeriod" startAt="2"/>
            </a:pPr>
            <a:r>
              <a:rPr lang="id-ID" dirty="0"/>
              <a:t>Pendekatan nilai guna (</a:t>
            </a:r>
            <a:r>
              <a:rPr lang="id-ID" i="1" dirty="0" smtClean="0"/>
              <a:t>Utility</a:t>
            </a:r>
            <a:r>
              <a:rPr lang="id-ID" dirty="0" smtClean="0"/>
              <a:t>) </a:t>
            </a:r>
            <a:r>
              <a:rPr lang="id-ID" dirty="0"/>
              <a:t>ordinal</a:t>
            </a:r>
          </a:p>
          <a:p>
            <a:pPr marL="609600" indent="-609600">
              <a:buFontTx/>
              <a:buNone/>
            </a:pPr>
            <a:r>
              <a:rPr lang="id-ID" dirty="0"/>
              <a:t>	Yaitu kenikmatan konsumen tidak dapat dinyatakan secara </a:t>
            </a:r>
            <a:r>
              <a:rPr lang="id-ID" dirty="0" smtClean="0"/>
              <a:t>kuantitatif (Ordinal Theory)</a:t>
            </a:r>
            <a:endParaRPr lang="id-ID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FF8621A9-1668-4A8F-971D-AAA4AC061ED3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20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73731" name="Line 5"/>
          <p:cNvSpPr>
            <a:spLocks noChangeShapeType="1"/>
          </p:cNvSpPr>
          <p:nvPr/>
        </p:nvSpPr>
        <p:spPr bwMode="auto">
          <a:xfrm flipH="1">
            <a:off x="1219200" y="9906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3732" name="Line 6"/>
          <p:cNvSpPr>
            <a:spLocks noChangeShapeType="1"/>
          </p:cNvSpPr>
          <p:nvPr/>
        </p:nvSpPr>
        <p:spPr bwMode="auto">
          <a:xfrm>
            <a:off x="1219200" y="4876800"/>
            <a:ext cx="571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3733" name="Line 7"/>
          <p:cNvSpPr>
            <a:spLocks noChangeShapeType="1"/>
          </p:cNvSpPr>
          <p:nvPr/>
        </p:nvSpPr>
        <p:spPr bwMode="auto">
          <a:xfrm>
            <a:off x="1219200" y="1143000"/>
            <a:ext cx="2743200" cy="3733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3734" name="AutoShape 8"/>
          <p:cNvSpPr>
            <a:spLocks noChangeArrowheads="1"/>
          </p:cNvSpPr>
          <p:nvPr/>
        </p:nvSpPr>
        <p:spPr bwMode="auto">
          <a:xfrm>
            <a:off x="1219200" y="1143000"/>
            <a:ext cx="2819400" cy="3733800"/>
          </a:xfrm>
          <a:prstGeom prst="rtTriangle">
            <a:avLst/>
          </a:pr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>
                <a:solidFill>
                  <a:srgbClr val="000000"/>
                </a:solidFill>
              </a:rPr>
              <a:t>Daerah anggaran</a:t>
            </a:r>
          </a:p>
        </p:txBody>
      </p:sp>
      <p:sp>
        <p:nvSpPr>
          <p:cNvPr id="73735" name="Line 9"/>
          <p:cNvSpPr>
            <a:spLocks noChangeShapeType="1"/>
          </p:cNvSpPr>
          <p:nvPr/>
        </p:nvSpPr>
        <p:spPr bwMode="auto">
          <a:xfrm flipH="1">
            <a:off x="2209800" y="1600200"/>
            <a:ext cx="17526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3737" name="Rectangle 12"/>
          <p:cNvSpPr>
            <a:spLocks noChangeArrowheads="1"/>
          </p:cNvSpPr>
          <p:nvPr/>
        </p:nvSpPr>
        <p:spPr bwMode="auto">
          <a:xfrm>
            <a:off x="6172200" y="457200"/>
            <a:ext cx="1865313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sz="1200">
                <a:hlinkClick r:id="rId2" action="ppaction://hlinksldjump"/>
              </a:rPr>
              <a:t>Pend. Marginal Utlity</a:t>
            </a:r>
            <a:endParaRPr lang="en-US" sz="1200"/>
          </a:p>
          <a:p>
            <a:pPr marL="342900" indent="-342900"/>
            <a:r>
              <a:rPr lang="en-US" sz="1200">
                <a:hlinkClick r:id="rId3" action="ppaction://hlinksldjump"/>
              </a:rPr>
              <a:t>Pend. Indifference Curve</a:t>
            </a:r>
            <a:endParaRPr lang="en-US" sz="1200"/>
          </a:p>
          <a:p>
            <a:pPr marL="342900" indent="-342900"/>
            <a:r>
              <a:rPr lang="en-US" sz="1200"/>
              <a:t>a. </a:t>
            </a:r>
            <a:r>
              <a:rPr lang="en-US" sz="1200">
                <a:hlinkClick r:id="rId3" action="ppaction://hlinksldjump"/>
              </a:rPr>
              <a:t>Indifference Curve</a:t>
            </a:r>
            <a:endParaRPr lang="en-US" sz="1200"/>
          </a:p>
          <a:p>
            <a:pPr marL="342900" indent="-342900"/>
            <a:r>
              <a:rPr lang="en-US" sz="1200"/>
              <a:t>b. </a:t>
            </a:r>
            <a:r>
              <a:rPr lang="en-US" sz="1200">
                <a:hlinkClick r:id="rId4" action="ppaction://hlinksldjump"/>
              </a:rPr>
              <a:t>Budget Line</a:t>
            </a:r>
            <a:endParaRPr lang="en-US" sz="1200"/>
          </a:p>
          <a:p>
            <a:pPr marL="342900" indent="-342900"/>
            <a:r>
              <a:rPr lang="en-US" sz="1200"/>
              <a:t>c. </a:t>
            </a:r>
            <a:r>
              <a:rPr lang="en-US" sz="1200">
                <a:hlinkClick r:id="rId5" action="ppaction://hlinksldjump"/>
              </a:rPr>
              <a:t>Keseimbangan</a:t>
            </a:r>
            <a:endParaRPr lang="en-US" sz="1200"/>
          </a:p>
        </p:txBody>
      </p:sp>
      <p:sp>
        <p:nvSpPr>
          <p:cNvPr id="73738" name="Rectangle 13"/>
          <p:cNvSpPr>
            <a:spLocks noChangeArrowheads="1"/>
          </p:cNvSpPr>
          <p:nvPr/>
        </p:nvSpPr>
        <p:spPr bwMode="auto">
          <a:xfrm>
            <a:off x="1058863" y="638175"/>
            <a:ext cx="3365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/>
              <a:t>Y</a:t>
            </a:r>
          </a:p>
        </p:txBody>
      </p:sp>
      <p:sp>
        <p:nvSpPr>
          <p:cNvPr id="73739" name="Rectangle 14"/>
          <p:cNvSpPr>
            <a:spLocks noChangeArrowheads="1"/>
          </p:cNvSpPr>
          <p:nvPr/>
        </p:nvSpPr>
        <p:spPr bwMode="auto">
          <a:xfrm>
            <a:off x="533400" y="1143000"/>
            <a:ext cx="58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M/Py</a:t>
            </a:r>
          </a:p>
        </p:txBody>
      </p:sp>
      <p:sp>
        <p:nvSpPr>
          <p:cNvPr id="73740" name="Rectangle 15"/>
          <p:cNvSpPr>
            <a:spLocks noChangeArrowheads="1"/>
          </p:cNvSpPr>
          <p:nvPr/>
        </p:nvSpPr>
        <p:spPr bwMode="auto">
          <a:xfrm>
            <a:off x="1371600" y="965200"/>
            <a:ext cx="303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A</a:t>
            </a:r>
          </a:p>
        </p:txBody>
      </p:sp>
      <p:sp>
        <p:nvSpPr>
          <p:cNvPr id="73741" name="Rectangle 16"/>
          <p:cNvSpPr>
            <a:spLocks noChangeArrowheads="1"/>
          </p:cNvSpPr>
          <p:nvPr/>
        </p:nvSpPr>
        <p:spPr bwMode="auto">
          <a:xfrm>
            <a:off x="4122738" y="1436688"/>
            <a:ext cx="15160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Feasible</a:t>
            </a:r>
          </a:p>
          <a:p>
            <a:r>
              <a:rPr lang="en-US"/>
              <a:t>set</a:t>
            </a:r>
          </a:p>
        </p:txBody>
      </p:sp>
      <p:sp>
        <p:nvSpPr>
          <p:cNvPr id="73742" name="Rectangle 17"/>
          <p:cNvSpPr>
            <a:spLocks noChangeArrowheads="1"/>
          </p:cNvSpPr>
          <p:nvPr/>
        </p:nvSpPr>
        <p:spPr bwMode="auto">
          <a:xfrm>
            <a:off x="4035425" y="4521200"/>
            <a:ext cx="303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B</a:t>
            </a:r>
          </a:p>
        </p:txBody>
      </p:sp>
      <p:sp>
        <p:nvSpPr>
          <p:cNvPr id="73743" name="Rectangle 18"/>
          <p:cNvSpPr>
            <a:spLocks noChangeArrowheads="1"/>
          </p:cNvSpPr>
          <p:nvPr/>
        </p:nvSpPr>
        <p:spPr bwMode="auto">
          <a:xfrm>
            <a:off x="3810000" y="5003800"/>
            <a:ext cx="557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M/P</a:t>
            </a:r>
            <a:r>
              <a:rPr lang="en-US" sz="1400" baseline="-25000"/>
              <a:t>x</a:t>
            </a:r>
          </a:p>
        </p:txBody>
      </p:sp>
      <p:sp>
        <p:nvSpPr>
          <p:cNvPr id="73744" name="Rectangle 19"/>
          <p:cNvSpPr>
            <a:spLocks noChangeArrowheads="1"/>
          </p:cNvSpPr>
          <p:nvPr/>
        </p:nvSpPr>
        <p:spPr bwMode="auto">
          <a:xfrm>
            <a:off x="1143000" y="49530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73745" name="Rectangle 20"/>
          <p:cNvSpPr>
            <a:spLocks noChangeArrowheads="1"/>
          </p:cNvSpPr>
          <p:nvPr/>
        </p:nvSpPr>
        <p:spPr bwMode="auto">
          <a:xfrm>
            <a:off x="6553200" y="49530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73746" name="Rectangle 21"/>
          <p:cNvSpPr>
            <a:spLocks noChangeArrowheads="1"/>
          </p:cNvSpPr>
          <p:nvPr/>
        </p:nvSpPr>
        <p:spPr bwMode="auto">
          <a:xfrm>
            <a:off x="762000" y="5943600"/>
            <a:ext cx="28257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b="1"/>
              <a:t>Gambar Garis Anggaran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EAF1A3F5-FD65-4B3E-8E51-C816760F4EF4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21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74755" name="Rectangle 4"/>
          <p:cNvSpPr>
            <a:spLocks noChangeArrowheads="1"/>
          </p:cNvSpPr>
          <p:nvPr/>
        </p:nvSpPr>
        <p:spPr bwMode="auto">
          <a:xfrm>
            <a:off x="533400" y="685800"/>
            <a:ext cx="81534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800">
                <a:latin typeface="Times New Roman" pitchFamily="18" charset="0"/>
              </a:rPr>
              <a:t>Garis AB dibuat dengan mengasumsi fungsi pendapatan dibuat dalam bentuk persamaan yang dalam ilmu ekonomi disebut dengan </a:t>
            </a:r>
            <a:r>
              <a:rPr lang="id-ID" sz="2800" b="1">
                <a:latin typeface="Times New Roman" pitchFamily="18" charset="0"/>
              </a:rPr>
              <a:t>Budget Line </a:t>
            </a:r>
            <a:r>
              <a:rPr lang="id-ID" sz="2800">
                <a:latin typeface="Times New Roman" pitchFamily="18" charset="0"/>
              </a:rPr>
              <a:t>(garis anggaran). Budget line ini mempunyai kemiringan (</a:t>
            </a:r>
            <a:r>
              <a:rPr lang="id-ID" sz="2800" i="1">
                <a:latin typeface="Times New Roman" pitchFamily="18" charset="0"/>
              </a:rPr>
              <a:t>slope</a:t>
            </a:r>
            <a:r>
              <a:rPr lang="id-ID" sz="2800">
                <a:latin typeface="Times New Roman" pitchFamily="18" charset="0"/>
              </a:rPr>
              <a:t>) sama dengan rasio harga.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endParaRPr lang="id-ID" sz="2800">
              <a:latin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id-ID" sz="2800">
                <a:latin typeface="Times New Roman" pitchFamily="18" charset="0"/>
              </a:rPr>
              <a:t>		dy/dx = - Px/Py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endParaRPr lang="id-ID" sz="2800">
              <a:latin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800">
                <a:latin typeface="Times New Roman" pitchFamily="18" charset="0"/>
              </a:rPr>
              <a:t>Garis anggaran adalah garis yang menunjukkan jumlah barang yang dapat dibeli dengan sejumlah pendapatan atau anggaran tertentu, pada tingkat harga tertentu.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DBB34040-612E-425E-A109-38325AFFB2DE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22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7782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n-US" sz="4400" b="1">
                <a:solidFill>
                  <a:schemeClr val="tx2"/>
                </a:solidFill>
                <a:latin typeface="Times New Roman" pitchFamily="18" charset="0"/>
              </a:rPr>
              <a:t>c. Keseimbangan</a:t>
            </a:r>
            <a:r>
              <a:rPr lang="en-US" sz="440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77828" name="Rectangle 5"/>
          <p:cNvSpPr>
            <a:spLocks noChangeArrowheads="1"/>
          </p:cNvSpPr>
          <p:nvPr/>
        </p:nvSpPr>
        <p:spPr bwMode="auto">
          <a:xfrm>
            <a:off x="533400" y="1371600"/>
            <a:ext cx="81534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800">
                <a:latin typeface="Times New Roman" pitchFamily="18" charset="0"/>
              </a:rPr>
              <a:t>Tujuan dari model Prilaku Konsumen (</a:t>
            </a:r>
            <a:r>
              <a:rPr lang="id-ID" sz="2800" i="1">
                <a:latin typeface="Times New Roman" pitchFamily="18" charset="0"/>
              </a:rPr>
              <a:t>consumer behavior</a:t>
            </a:r>
            <a:r>
              <a:rPr lang="id-ID" sz="2800">
                <a:latin typeface="Times New Roman" pitchFamily="18" charset="0"/>
              </a:rPr>
              <a:t>) adalah untuk menentukan preferensi, pendapatan dan harga barang mempengaruhi pilihan konsumen (</a:t>
            </a:r>
            <a:r>
              <a:rPr lang="id-ID" sz="2800" i="1">
                <a:latin typeface="Times New Roman" pitchFamily="18" charset="0"/>
              </a:rPr>
              <a:t>consumer choices</a:t>
            </a:r>
            <a:r>
              <a:rPr lang="id-ID" sz="2800">
                <a:latin typeface="Times New Roman" pitchFamily="18" charset="0"/>
              </a:rPr>
              <a:t>). </a:t>
            </a:r>
          </a:p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endParaRPr lang="id-ID" sz="2800">
              <a:latin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800">
                <a:latin typeface="Times New Roman" pitchFamily="18" charset="0"/>
              </a:rPr>
              <a:t>Diasumsikan bahwa </a:t>
            </a:r>
            <a:r>
              <a:rPr lang="id-ID" sz="2800" i="1">
                <a:latin typeface="Times New Roman" pitchFamily="18" charset="0"/>
              </a:rPr>
              <a:t>tujuan</a:t>
            </a:r>
            <a:r>
              <a:rPr lang="id-ID" sz="2800">
                <a:latin typeface="Times New Roman" pitchFamily="18" charset="0"/>
              </a:rPr>
              <a:t> dari konsumen adalah untuk memaksimumkan tingkat kepuasan (utility). </a:t>
            </a:r>
            <a:r>
              <a:rPr lang="id-ID" sz="2800" i="1">
                <a:latin typeface="Times New Roman" pitchFamily="18" charset="0"/>
              </a:rPr>
              <a:t>Subject to</a:t>
            </a:r>
            <a:r>
              <a:rPr lang="id-ID" sz="2800">
                <a:latin typeface="Times New Roman" pitchFamily="18" charset="0"/>
              </a:rPr>
              <a:t> batasan bahwa untuk membeli barang konsumen tidak akan melebihi jumlah pendapatan per periode tertentu yang dapat dia belanjakan. 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0E047A94-FF40-4F0F-97EE-AE9A2A1141CB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23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78851" name="Rectangle 4"/>
          <p:cNvSpPr>
            <a:spLocks noChangeArrowheads="1"/>
          </p:cNvSpPr>
          <p:nvPr/>
        </p:nvSpPr>
        <p:spPr bwMode="auto">
          <a:xfrm>
            <a:off x="685800" y="762000"/>
            <a:ext cx="8001000" cy="536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400">
                <a:latin typeface="Times New Roman" pitchFamily="18" charset="0"/>
              </a:rPr>
              <a:t>Kepuasan maksimal konsumen akan tercapai pada saat, 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endParaRPr lang="id-ID" sz="2400">
              <a:latin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endParaRPr lang="id-ID" sz="2400">
              <a:latin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400">
                <a:latin typeface="Times New Roman" pitchFamily="18" charset="0"/>
              </a:rPr>
              <a:t>yakni jika rasio marginal utility terhadap harga sendiri suatu barang telah sama.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400">
                <a:latin typeface="Times New Roman" pitchFamily="18" charset="0"/>
              </a:rPr>
              <a:t>Pada kondisi tersebut tambahan manfaat yang diperoleh persatuan uang yang dikeluarkan untuk mengkonsumsi komoditas X sama dengan tambahan manfaat yang diperoleh persatuan uang yang dikeluarkan untuk mengkonsumsi komoditas Y. Jika persamaan di atas disusun kembali menjadi: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endParaRPr lang="id-ID" sz="2400">
              <a:latin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400">
                <a:latin typeface="Times New Roman" pitchFamily="18" charset="0"/>
              </a:rPr>
              <a:t>atau                     dan</a:t>
            </a:r>
          </a:p>
        </p:txBody>
      </p:sp>
      <p:sp>
        <p:nvSpPr>
          <p:cNvPr id="7885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graphicFrame>
        <p:nvGraphicFramePr>
          <p:cNvPr id="78853" name="Object 6" descr="Parchment"/>
          <p:cNvGraphicFramePr>
            <a:graphicFrameLocks noChangeAspect="1"/>
          </p:cNvGraphicFramePr>
          <p:nvPr/>
        </p:nvGraphicFramePr>
        <p:xfrm>
          <a:off x="1905000" y="4572000"/>
          <a:ext cx="1143000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4" name="Equation" r:id="rId3" imgW="799753" imgH="444307" progId="Equation.3">
                  <p:embed/>
                </p:oleObj>
              </mc:Choice>
              <mc:Fallback>
                <p:oleObj name="Equation" r:id="rId3" imgW="799753" imgH="444307" progId="Equation.3">
                  <p:embed/>
                  <p:pic>
                    <p:nvPicPr>
                      <p:cNvPr id="0" name="Object 6" descr="Parchmen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572000"/>
                        <a:ext cx="1143000" cy="639763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graphicFrame>
        <p:nvGraphicFramePr>
          <p:cNvPr id="78855" name="Object 8" descr="Parchment"/>
          <p:cNvGraphicFramePr>
            <a:graphicFrameLocks noChangeAspect="1"/>
          </p:cNvGraphicFramePr>
          <p:nvPr/>
        </p:nvGraphicFramePr>
        <p:xfrm>
          <a:off x="3810000" y="4570413"/>
          <a:ext cx="1123950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5" name="Equation" r:id="rId6" imgW="711000" imgH="431640" progId="Equation.3">
                  <p:embed/>
                </p:oleObj>
              </mc:Choice>
              <mc:Fallback>
                <p:oleObj name="Equation" r:id="rId6" imgW="711000" imgH="431640" progId="Equation.3">
                  <p:embed/>
                  <p:pic>
                    <p:nvPicPr>
                      <p:cNvPr id="0" name="Object 8" descr="Parchmen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570413"/>
                        <a:ext cx="1123950" cy="687387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6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graphicFrame>
        <p:nvGraphicFramePr>
          <p:cNvPr id="78857" name="Object 10" descr="Parchment"/>
          <p:cNvGraphicFramePr>
            <a:graphicFrameLocks noChangeAspect="1"/>
          </p:cNvGraphicFramePr>
          <p:nvPr/>
        </p:nvGraphicFramePr>
        <p:xfrm>
          <a:off x="3444875" y="1150938"/>
          <a:ext cx="1262063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6" name="Equation" r:id="rId8" imgW="927000" imgH="431640" progId="Equation.3">
                  <p:embed/>
                </p:oleObj>
              </mc:Choice>
              <mc:Fallback>
                <p:oleObj name="Equation" r:id="rId8" imgW="927000" imgH="431640" progId="Equation.3">
                  <p:embed/>
                  <p:pic>
                    <p:nvPicPr>
                      <p:cNvPr id="0" name="Object 10" descr="Parchmen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875" y="1150938"/>
                        <a:ext cx="1262063" cy="592137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483AA704-B9B9-4359-AB16-B4C5A2A06A7B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24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79875" name="Line 5"/>
          <p:cNvSpPr>
            <a:spLocks noChangeShapeType="1"/>
          </p:cNvSpPr>
          <p:nvPr/>
        </p:nvSpPr>
        <p:spPr bwMode="auto">
          <a:xfrm>
            <a:off x="1219200" y="1143000"/>
            <a:ext cx="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76" name="Line 6"/>
          <p:cNvSpPr>
            <a:spLocks noChangeShapeType="1"/>
          </p:cNvSpPr>
          <p:nvPr/>
        </p:nvSpPr>
        <p:spPr bwMode="auto">
          <a:xfrm>
            <a:off x="1219200" y="4953000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77" name="Arc 7"/>
          <p:cNvSpPr>
            <a:spLocks/>
          </p:cNvSpPr>
          <p:nvPr/>
        </p:nvSpPr>
        <p:spPr bwMode="auto">
          <a:xfrm rot="9960446">
            <a:off x="1905000" y="1524000"/>
            <a:ext cx="2430463" cy="3211513"/>
          </a:xfrm>
          <a:custGeom>
            <a:avLst/>
            <a:gdLst>
              <a:gd name="T0" fmla="*/ 2147483647 w 21600"/>
              <a:gd name="T1" fmla="*/ 0 h 27323"/>
              <a:gd name="T2" fmla="*/ 2147483647 w 21600"/>
              <a:gd name="T3" fmla="*/ 2147483647 h 27323"/>
              <a:gd name="T4" fmla="*/ 0 w 21600"/>
              <a:gd name="T5" fmla="*/ 2147483647 h 27323"/>
              <a:gd name="T6" fmla="*/ 0 60000 65536"/>
              <a:gd name="T7" fmla="*/ 0 60000 65536"/>
              <a:gd name="T8" fmla="*/ 0 60000 65536"/>
              <a:gd name="T9" fmla="*/ 0 w 21600"/>
              <a:gd name="T10" fmla="*/ 0 h 27323"/>
              <a:gd name="T11" fmla="*/ 21600 w 21600"/>
              <a:gd name="T12" fmla="*/ 27323 h 273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7323" fill="none" extrusionOk="0">
                <a:moveTo>
                  <a:pt x="4080" y="0"/>
                </a:moveTo>
                <a:cubicBezTo>
                  <a:pt x="14250" y="1956"/>
                  <a:pt x="21600" y="10855"/>
                  <a:pt x="21600" y="21211"/>
                </a:cubicBezTo>
                <a:cubicBezTo>
                  <a:pt x="21600" y="23280"/>
                  <a:pt x="21302" y="25338"/>
                  <a:pt x="20717" y="27323"/>
                </a:cubicBezTo>
              </a:path>
              <a:path w="21600" h="27323" stroke="0" extrusionOk="0">
                <a:moveTo>
                  <a:pt x="4080" y="0"/>
                </a:moveTo>
                <a:cubicBezTo>
                  <a:pt x="14250" y="1956"/>
                  <a:pt x="21600" y="10855"/>
                  <a:pt x="21600" y="21211"/>
                </a:cubicBezTo>
                <a:cubicBezTo>
                  <a:pt x="21600" y="23280"/>
                  <a:pt x="21302" y="25338"/>
                  <a:pt x="20717" y="27323"/>
                </a:cubicBezTo>
                <a:lnTo>
                  <a:pt x="0" y="21211"/>
                </a:lnTo>
                <a:close/>
              </a:path>
            </a:pathLst>
          </a:custGeom>
          <a:noFill/>
          <a:ln w="28575">
            <a:solidFill>
              <a:srgbClr val="33CCCC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79878" name="Arc 8"/>
          <p:cNvSpPr>
            <a:spLocks/>
          </p:cNvSpPr>
          <p:nvPr/>
        </p:nvSpPr>
        <p:spPr bwMode="auto">
          <a:xfrm rot="9960446">
            <a:off x="2286000" y="1295400"/>
            <a:ext cx="2430463" cy="3211513"/>
          </a:xfrm>
          <a:custGeom>
            <a:avLst/>
            <a:gdLst>
              <a:gd name="T0" fmla="*/ 2147483647 w 21600"/>
              <a:gd name="T1" fmla="*/ 0 h 27323"/>
              <a:gd name="T2" fmla="*/ 2147483647 w 21600"/>
              <a:gd name="T3" fmla="*/ 2147483647 h 27323"/>
              <a:gd name="T4" fmla="*/ 0 w 21600"/>
              <a:gd name="T5" fmla="*/ 2147483647 h 27323"/>
              <a:gd name="T6" fmla="*/ 0 60000 65536"/>
              <a:gd name="T7" fmla="*/ 0 60000 65536"/>
              <a:gd name="T8" fmla="*/ 0 60000 65536"/>
              <a:gd name="T9" fmla="*/ 0 w 21600"/>
              <a:gd name="T10" fmla="*/ 0 h 27323"/>
              <a:gd name="T11" fmla="*/ 21600 w 21600"/>
              <a:gd name="T12" fmla="*/ 27323 h 273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7323" fill="none" extrusionOk="0">
                <a:moveTo>
                  <a:pt x="4080" y="0"/>
                </a:moveTo>
                <a:cubicBezTo>
                  <a:pt x="14250" y="1956"/>
                  <a:pt x="21600" y="10855"/>
                  <a:pt x="21600" y="21211"/>
                </a:cubicBezTo>
                <a:cubicBezTo>
                  <a:pt x="21600" y="23280"/>
                  <a:pt x="21302" y="25338"/>
                  <a:pt x="20717" y="27323"/>
                </a:cubicBezTo>
              </a:path>
              <a:path w="21600" h="27323" stroke="0" extrusionOk="0">
                <a:moveTo>
                  <a:pt x="4080" y="0"/>
                </a:moveTo>
                <a:cubicBezTo>
                  <a:pt x="14250" y="1956"/>
                  <a:pt x="21600" y="10855"/>
                  <a:pt x="21600" y="21211"/>
                </a:cubicBezTo>
                <a:cubicBezTo>
                  <a:pt x="21600" y="23280"/>
                  <a:pt x="21302" y="25338"/>
                  <a:pt x="20717" y="27323"/>
                </a:cubicBezTo>
                <a:lnTo>
                  <a:pt x="0" y="21211"/>
                </a:lnTo>
                <a:close/>
              </a:path>
            </a:pathLst>
          </a:custGeom>
          <a:noFill/>
          <a:ln w="28575">
            <a:solidFill>
              <a:srgbClr val="33CCCC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79879" name="Arc 9"/>
          <p:cNvSpPr>
            <a:spLocks/>
          </p:cNvSpPr>
          <p:nvPr/>
        </p:nvSpPr>
        <p:spPr bwMode="auto">
          <a:xfrm rot="9960446">
            <a:off x="2590800" y="1066800"/>
            <a:ext cx="2430463" cy="3211513"/>
          </a:xfrm>
          <a:custGeom>
            <a:avLst/>
            <a:gdLst>
              <a:gd name="T0" fmla="*/ 2147483647 w 21600"/>
              <a:gd name="T1" fmla="*/ 0 h 27323"/>
              <a:gd name="T2" fmla="*/ 2147483647 w 21600"/>
              <a:gd name="T3" fmla="*/ 2147483647 h 27323"/>
              <a:gd name="T4" fmla="*/ 0 w 21600"/>
              <a:gd name="T5" fmla="*/ 2147483647 h 27323"/>
              <a:gd name="T6" fmla="*/ 0 60000 65536"/>
              <a:gd name="T7" fmla="*/ 0 60000 65536"/>
              <a:gd name="T8" fmla="*/ 0 60000 65536"/>
              <a:gd name="T9" fmla="*/ 0 w 21600"/>
              <a:gd name="T10" fmla="*/ 0 h 27323"/>
              <a:gd name="T11" fmla="*/ 21600 w 21600"/>
              <a:gd name="T12" fmla="*/ 27323 h 273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7323" fill="none" extrusionOk="0">
                <a:moveTo>
                  <a:pt x="4080" y="0"/>
                </a:moveTo>
                <a:cubicBezTo>
                  <a:pt x="14250" y="1956"/>
                  <a:pt x="21600" y="10855"/>
                  <a:pt x="21600" y="21211"/>
                </a:cubicBezTo>
                <a:cubicBezTo>
                  <a:pt x="21600" y="23280"/>
                  <a:pt x="21302" y="25338"/>
                  <a:pt x="20717" y="27323"/>
                </a:cubicBezTo>
              </a:path>
              <a:path w="21600" h="27323" stroke="0" extrusionOk="0">
                <a:moveTo>
                  <a:pt x="4080" y="0"/>
                </a:moveTo>
                <a:cubicBezTo>
                  <a:pt x="14250" y="1956"/>
                  <a:pt x="21600" y="10855"/>
                  <a:pt x="21600" y="21211"/>
                </a:cubicBezTo>
                <a:cubicBezTo>
                  <a:pt x="21600" y="23280"/>
                  <a:pt x="21302" y="25338"/>
                  <a:pt x="20717" y="27323"/>
                </a:cubicBezTo>
                <a:lnTo>
                  <a:pt x="0" y="21211"/>
                </a:lnTo>
                <a:close/>
              </a:path>
            </a:pathLst>
          </a:custGeom>
          <a:noFill/>
          <a:ln w="28575">
            <a:solidFill>
              <a:srgbClr val="33CCCC"/>
            </a:solidFill>
            <a:round/>
            <a:headEnd/>
            <a:tailEnd/>
          </a:ln>
        </p:spPr>
        <p:txBody>
          <a:bodyPr rot="10800000"/>
          <a:lstStyle/>
          <a:p>
            <a:endParaRPr lang="en-US"/>
          </a:p>
        </p:txBody>
      </p:sp>
      <p:sp>
        <p:nvSpPr>
          <p:cNvPr id="79880" name="Line 10"/>
          <p:cNvSpPr>
            <a:spLocks noChangeShapeType="1"/>
          </p:cNvSpPr>
          <p:nvPr/>
        </p:nvSpPr>
        <p:spPr bwMode="auto">
          <a:xfrm>
            <a:off x="1219200" y="1981200"/>
            <a:ext cx="2895600" cy="29718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81" name="Oval 11"/>
          <p:cNvSpPr>
            <a:spLocks noChangeArrowheads="1"/>
          </p:cNvSpPr>
          <p:nvPr/>
        </p:nvSpPr>
        <p:spPr bwMode="auto">
          <a:xfrm>
            <a:off x="2667000" y="3429000"/>
            <a:ext cx="127000" cy="1238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79882" name="Oval 12"/>
          <p:cNvSpPr>
            <a:spLocks noChangeArrowheads="1"/>
          </p:cNvSpPr>
          <p:nvPr/>
        </p:nvSpPr>
        <p:spPr bwMode="auto">
          <a:xfrm>
            <a:off x="1905000" y="3124200"/>
            <a:ext cx="127000" cy="1238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79883" name="Oval 13"/>
          <p:cNvSpPr>
            <a:spLocks noChangeArrowheads="1"/>
          </p:cNvSpPr>
          <p:nvPr/>
        </p:nvSpPr>
        <p:spPr bwMode="auto">
          <a:xfrm>
            <a:off x="2971800" y="3200400"/>
            <a:ext cx="127000" cy="1238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79884" name="Oval 14"/>
          <p:cNvSpPr>
            <a:spLocks noChangeArrowheads="1"/>
          </p:cNvSpPr>
          <p:nvPr/>
        </p:nvSpPr>
        <p:spPr bwMode="auto">
          <a:xfrm>
            <a:off x="1676400" y="2438400"/>
            <a:ext cx="127000" cy="1238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79885" name="Oval 15"/>
          <p:cNvSpPr>
            <a:spLocks noChangeArrowheads="1"/>
          </p:cNvSpPr>
          <p:nvPr/>
        </p:nvSpPr>
        <p:spPr bwMode="auto">
          <a:xfrm>
            <a:off x="3581400" y="4419600"/>
            <a:ext cx="127000" cy="1238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79886" name="Line 16"/>
          <p:cNvSpPr>
            <a:spLocks noChangeShapeType="1"/>
          </p:cNvSpPr>
          <p:nvPr/>
        </p:nvSpPr>
        <p:spPr bwMode="auto">
          <a:xfrm>
            <a:off x="1219200" y="2514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87" name="Line 17"/>
          <p:cNvSpPr>
            <a:spLocks noChangeShapeType="1"/>
          </p:cNvSpPr>
          <p:nvPr/>
        </p:nvSpPr>
        <p:spPr bwMode="auto">
          <a:xfrm>
            <a:off x="1676400" y="25146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88" name="Line 18"/>
          <p:cNvSpPr>
            <a:spLocks noChangeShapeType="1"/>
          </p:cNvSpPr>
          <p:nvPr/>
        </p:nvSpPr>
        <p:spPr bwMode="auto">
          <a:xfrm>
            <a:off x="1219200" y="3505200"/>
            <a:ext cx="1447800" cy="0"/>
          </a:xfrm>
          <a:prstGeom prst="line">
            <a:avLst/>
          </a:prstGeom>
          <a:noFill/>
          <a:ln w="9525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89" name="Line 19"/>
          <p:cNvSpPr>
            <a:spLocks noChangeShapeType="1"/>
          </p:cNvSpPr>
          <p:nvPr/>
        </p:nvSpPr>
        <p:spPr bwMode="auto">
          <a:xfrm>
            <a:off x="2743200" y="3505200"/>
            <a:ext cx="0" cy="1447800"/>
          </a:xfrm>
          <a:prstGeom prst="line">
            <a:avLst/>
          </a:prstGeom>
          <a:noFill/>
          <a:ln w="9525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92" name="Rectangle 23"/>
          <p:cNvSpPr>
            <a:spLocks noChangeArrowheads="1"/>
          </p:cNvSpPr>
          <p:nvPr/>
        </p:nvSpPr>
        <p:spPr bwMode="auto">
          <a:xfrm>
            <a:off x="1676400" y="2133600"/>
            <a:ext cx="463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/>
              <a:t>B5</a:t>
            </a:r>
            <a:endParaRPr lang="en-US" sz="1400"/>
          </a:p>
        </p:txBody>
      </p:sp>
      <p:sp>
        <p:nvSpPr>
          <p:cNvPr id="79893" name="Rectangle 24"/>
          <p:cNvSpPr>
            <a:spLocks noChangeArrowheads="1"/>
          </p:cNvSpPr>
          <p:nvPr/>
        </p:nvSpPr>
        <p:spPr bwMode="auto">
          <a:xfrm>
            <a:off x="3352800" y="4470400"/>
            <a:ext cx="401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/>
              <a:t>B4</a:t>
            </a:r>
            <a:endParaRPr lang="en-US" sz="1400"/>
          </a:p>
        </p:txBody>
      </p:sp>
      <p:sp>
        <p:nvSpPr>
          <p:cNvPr id="79894" name="Rectangle 25"/>
          <p:cNvSpPr>
            <a:spLocks noChangeArrowheads="1"/>
          </p:cNvSpPr>
          <p:nvPr/>
        </p:nvSpPr>
        <p:spPr bwMode="auto">
          <a:xfrm>
            <a:off x="1600200" y="3048000"/>
            <a:ext cx="401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/>
              <a:t>B1</a:t>
            </a:r>
            <a:endParaRPr lang="en-US" sz="1400"/>
          </a:p>
        </p:txBody>
      </p:sp>
      <p:sp>
        <p:nvSpPr>
          <p:cNvPr id="79895" name="Rectangle 26"/>
          <p:cNvSpPr>
            <a:spLocks noChangeArrowheads="1"/>
          </p:cNvSpPr>
          <p:nvPr/>
        </p:nvSpPr>
        <p:spPr bwMode="auto">
          <a:xfrm>
            <a:off x="2362200" y="3479800"/>
            <a:ext cx="401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/>
              <a:t>B3</a:t>
            </a:r>
            <a:endParaRPr lang="en-US" sz="1400"/>
          </a:p>
        </p:txBody>
      </p:sp>
      <p:sp>
        <p:nvSpPr>
          <p:cNvPr id="79896" name="Rectangle 27"/>
          <p:cNvSpPr>
            <a:spLocks noChangeArrowheads="1"/>
          </p:cNvSpPr>
          <p:nvPr/>
        </p:nvSpPr>
        <p:spPr bwMode="auto">
          <a:xfrm>
            <a:off x="3048000" y="2946400"/>
            <a:ext cx="401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/>
              <a:t>B2</a:t>
            </a:r>
            <a:endParaRPr lang="en-US" sz="1400"/>
          </a:p>
        </p:txBody>
      </p:sp>
      <p:sp>
        <p:nvSpPr>
          <p:cNvPr id="79897" name="Rectangle 29"/>
          <p:cNvSpPr>
            <a:spLocks noChangeArrowheads="1"/>
          </p:cNvSpPr>
          <p:nvPr/>
        </p:nvSpPr>
        <p:spPr bwMode="auto">
          <a:xfrm>
            <a:off x="4876800" y="3752850"/>
            <a:ext cx="465138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fr-FR" sz="1600"/>
              <a:t>IC</a:t>
            </a:r>
            <a:r>
              <a:rPr lang="fr-FR" sz="1600" baseline="-25000"/>
              <a:t>3</a:t>
            </a:r>
          </a:p>
        </p:txBody>
      </p:sp>
      <p:sp>
        <p:nvSpPr>
          <p:cNvPr id="79898" name="Rectangle 30"/>
          <p:cNvSpPr>
            <a:spLocks noChangeArrowheads="1"/>
          </p:cNvSpPr>
          <p:nvPr/>
        </p:nvSpPr>
        <p:spPr bwMode="auto">
          <a:xfrm>
            <a:off x="4648200" y="4114800"/>
            <a:ext cx="4651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/>
              <a:t>IC</a:t>
            </a:r>
            <a:r>
              <a:rPr lang="fr-FR" sz="1600" baseline="-25000"/>
              <a:t>2</a:t>
            </a:r>
            <a:endParaRPr lang="en-US" sz="1600" baseline="-25000"/>
          </a:p>
        </p:txBody>
      </p:sp>
      <p:sp>
        <p:nvSpPr>
          <p:cNvPr id="79899" name="Rectangle 31"/>
          <p:cNvSpPr>
            <a:spLocks noChangeArrowheads="1"/>
          </p:cNvSpPr>
          <p:nvPr/>
        </p:nvSpPr>
        <p:spPr bwMode="auto">
          <a:xfrm>
            <a:off x="4343400" y="4367213"/>
            <a:ext cx="4651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/>
              <a:t>IC</a:t>
            </a:r>
            <a:r>
              <a:rPr lang="fr-FR" sz="1600" baseline="-25000"/>
              <a:t>1</a:t>
            </a:r>
            <a:endParaRPr lang="en-US" sz="1600" baseline="-25000"/>
          </a:p>
        </p:txBody>
      </p:sp>
      <p:sp>
        <p:nvSpPr>
          <p:cNvPr id="79900" name="Rectangle 32"/>
          <p:cNvSpPr>
            <a:spLocks noChangeArrowheads="1"/>
          </p:cNvSpPr>
          <p:nvPr/>
        </p:nvSpPr>
        <p:spPr bwMode="auto">
          <a:xfrm>
            <a:off x="1143000" y="5181600"/>
            <a:ext cx="170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0      1            3</a:t>
            </a:r>
            <a:endParaRPr lang="en-US"/>
          </a:p>
        </p:txBody>
      </p:sp>
      <p:sp>
        <p:nvSpPr>
          <p:cNvPr id="79901" name="Rectangle 33"/>
          <p:cNvSpPr>
            <a:spLocks noChangeArrowheads="1"/>
          </p:cNvSpPr>
          <p:nvPr/>
        </p:nvSpPr>
        <p:spPr bwMode="auto">
          <a:xfrm>
            <a:off x="4833938" y="5080000"/>
            <a:ext cx="1123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Makanan</a:t>
            </a:r>
            <a:endParaRPr lang="en-US"/>
          </a:p>
        </p:txBody>
      </p:sp>
      <p:sp>
        <p:nvSpPr>
          <p:cNvPr id="79902" name="Rectangle 34"/>
          <p:cNvSpPr>
            <a:spLocks noChangeArrowheads="1"/>
          </p:cNvSpPr>
          <p:nvPr/>
        </p:nvSpPr>
        <p:spPr bwMode="auto">
          <a:xfrm>
            <a:off x="609600" y="725488"/>
            <a:ext cx="1009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Pakaian</a:t>
            </a:r>
          </a:p>
        </p:txBody>
      </p:sp>
      <p:sp>
        <p:nvSpPr>
          <p:cNvPr id="79903" name="Rectangle 35"/>
          <p:cNvSpPr>
            <a:spLocks noChangeArrowheads="1"/>
          </p:cNvSpPr>
          <p:nvPr/>
        </p:nvSpPr>
        <p:spPr bwMode="auto">
          <a:xfrm>
            <a:off x="685800" y="5791200"/>
            <a:ext cx="40449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b="1"/>
              <a:t>Gambar Keseimbangan Konsumen</a:t>
            </a:r>
            <a:r>
              <a:rPr lang="en-US"/>
              <a:t> 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B70BEFC5-FBFF-4C60-A496-425774D01493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25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80899" name="Rectangle 4"/>
          <p:cNvSpPr>
            <a:spLocks noChangeArrowheads="1"/>
          </p:cNvSpPr>
          <p:nvPr/>
        </p:nvSpPr>
        <p:spPr bwMode="auto">
          <a:xfrm>
            <a:off x="762000" y="609600"/>
            <a:ext cx="7924800" cy="551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800">
                <a:latin typeface="Times New Roman" pitchFamily="18" charset="0"/>
              </a:rPr>
              <a:t>Sekelompok barang yang memberikan tingkat kepuasan tertinggi harus mempunyai 2 syarat: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800">
                <a:latin typeface="Times New Roman" pitchFamily="18" charset="0"/>
              </a:rPr>
              <a:t>Keadaan tersebut terjadi pada saat kurva indiferens terttinggi bersinggungan dengan garis anggaran.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800">
                <a:latin typeface="Times New Roman" pitchFamily="18" charset="0"/>
              </a:rPr>
              <a:t>Keadaan tersebut akan terjadi pada titik singgung antara kurva indiferens tertinggi dengan garis anggaran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800">
                <a:latin typeface="Times New Roman" pitchFamily="18" charset="0"/>
              </a:rPr>
              <a:t>Perhatikan Gambar 14. Dengan perpindahan sepanjang </a:t>
            </a:r>
            <a:r>
              <a:rPr lang="id-ID" sz="2800" i="1">
                <a:latin typeface="Times New Roman" pitchFamily="18" charset="0"/>
              </a:rPr>
              <a:t>budget line</a:t>
            </a:r>
            <a:r>
              <a:rPr lang="id-ID" sz="2800">
                <a:latin typeface="Times New Roman" pitchFamily="18" charset="0"/>
              </a:rPr>
              <a:t> missal dari B5 ke B3 dan lantas berpindah pada kurva indiferens yang lebih tinggi U2 &gt; U1 konsumen akan dapat meningkatkan utility-nya. Konsumen juga akan meningkat kepuasannya dengan berpindah dari B2 ke B3.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C98F9D8B-2371-4D39-9A7F-BB5A397E1EAF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26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81923" name="Rectangle 4"/>
          <p:cNvSpPr>
            <a:spLocks noChangeArrowheads="1"/>
          </p:cNvSpPr>
          <p:nvPr/>
        </p:nvSpPr>
        <p:spPr bwMode="auto">
          <a:xfrm>
            <a:off x="457200" y="609600"/>
            <a:ext cx="8229600" cy="551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800" i="1">
                <a:latin typeface="Times New Roman" pitchFamily="18" charset="0"/>
              </a:rPr>
              <a:t>Pada umumnya konsumen dalam keadaan seimbang (equilibrium) bila tingkat kemungkinan tertinggi yang ia dapatkan dihadapkan dengan sejumlah pendapatan yang tersedia dan harga barang X dan Y yang berlaku.</a:t>
            </a:r>
            <a:endParaRPr lang="id-ID" sz="2800">
              <a:latin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800">
                <a:latin typeface="Times New Roman" pitchFamily="18" charset="0"/>
              </a:rPr>
              <a:t/>
            </a:r>
            <a:br>
              <a:rPr lang="id-ID" sz="2800">
                <a:latin typeface="Times New Roman" pitchFamily="18" charset="0"/>
              </a:rPr>
            </a:br>
            <a:r>
              <a:rPr lang="id-ID" sz="2800">
                <a:latin typeface="Times New Roman" pitchFamily="18" charset="0"/>
              </a:rPr>
              <a:t>Keadaan ini akan terjadi bila kurva indiferens hanya bersinggungan dengan </a:t>
            </a:r>
            <a:r>
              <a:rPr lang="id-ID" sz="2800" i="1">
                <a:latin typeface="Times New Roman" pitchFamily="18" charset="0"/>
              </a:rPr>
              <a:t>budget line</a:t>
            </a:r>
            <a:r>
              <a:rPr lang="id-ID" sz="2800">
                <a:latin typeface="Times New Roman" pitchFamily="18" charset="0"/>
              </a:rPr>
              <a:t>. Equilibrium konsumen adalah kondisi yang dicapai bila pembelian terhadap kombinasi barang oleh konsumen yang memaksimumkan utilitynya subject to </a:t>
            </a:r>
            <a:r>
              <a:rPr lang="id-ID" sz="2800" i="1">
                <a:latin typeface="Times New Roman" pitchFamily="18" charset="0"/>
              </a:rPr>
              <a:t>budget constraint</a:t>
            </a:r>
            <a:r>
              <a:rPr lang="id-ID" sz="2800">
                <a:latin typeface="Times New Roman" pitchFamily="18" charset="0"/>
              </a:rPr>
              <a:t> (kendala anggaran) dan ini akan tercapai bila konsumsi disesuaikan dengan MRSxy = Px / Py untuk setiap dua barang. 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162925" cy="1311275"/>
          </a:xfrm>
        </p:spPr>
        <p:txBody>
          <a:bodyPr/>
          <a:lstStyle/>
          <a:p>
            <a:r>
              <a:rPr lang="en-US" sz="4000"/>
              <a:t>Kurva Konsumsi Pendapatan (Income consumption Curve)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8110538" cy="4191000"/>
          </a:xfrm>
        </p:spPr>
        <p:txBody>
          <a:bodyPr/>
          <a:lstStyle/>
          <a:p>
            <a:r>
              <a:rPr lang="en-US"/>
              <a:t>Yaitu tempat titik-titik ekuilibrium konsumen (kepuasan maksimal) dihubungkan dengan menganggap bila hanya pendapatan konsumen yang berubah (bukan oleh sebab lain)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 autoUpdateAnimBg="0"/>
      <p:bldP spid="24579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162925" cy="1311275"/>
          </a:xfrm>
        </p:spPr>
        <p:txBody>
          <a:bodyPr/>
          <a:lstStyle/>
          <a:p>
            <a:r>
              <a:rPr lang="en-US" sz="4000"/>
              <a:t>Gambar Kurva Konsumsi Pendapatan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787900" y="1600200"/>
            <a:ext cx="3735388" cy="4525963"/>
          </a:xfrm>
        </p:spPr>
        <p:txBody>
          <a:bodyPr/>
          <a:lstStyle/>
          <a:p>
            <a:r>
              <a:rPr lang="en-US" sz="2400"/>
              <a:t>Kurva konsumsi pendapatan dibentuk dengan menghubungkan titik F,E dan S, dimana ketiga titik tersebut merupakan kepuasan maksimal pada garis kendala anggaran masing-masing</a:t>
            </a: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685800" y="18288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685800" y="5791200"/>
            <a:ext cx="403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V="1">
            <a:off x="1143000" y="2362200"/>
            <a:ext cx="297180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685800" y="4876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1600200" y="4876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685800" y="4419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2133600" y="44196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685800" y="38862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2590800" y="38862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>
            <a:off x="685800" y="3124200"/>
            <a:ext cx="297180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685800" y="2057400"/>
            <a:ext cx="3962400" cy="3733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>
            <a:off x="685800" y="3975100"/>
            <a:ext cx="17526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1371600" y="5943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1981200" y="5943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2514600" y="5943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7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304800" y="4724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</a:t>
            </a:r>
          </a:p>
        </p:txBody>
      </p: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304800" y="4191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304800" y="3657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7</a:t>
            </a:r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228600" y="2895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10</a:t>
            </a:r>
          </a:p>
        </p:txBody>
      </p:sp>
      <p:sp>
        <p:nvSpPr>
          <p:cNvPr id="25630" name="Text Box 30"/>
          <p:cNvSpPr txBox="1">
            <a:spLocks noChangeArrowheads="1"/>
          </p:cNvSpPr>
          <p:nvPr/>
        </p:nvSpPr>
        <p:spPr bwMode="auto">
          <a:xfrm>
            <a:off x="228600" y="1905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14</a:t>
            </a:r>
          </a:p>
        </p:txBody>
      </p:sp>
      <p:sp>
        <p:nvSpPr>
          <p:cNvPr id="25634" name="Freeform 34"/>
          <p:cNvSpPr>
            <a:spLocks/>
          </p:cNvSpPr>
          <p:nvPr/>
        </p:nvSpPr>
        <p:spPr bwMode="auto">
          <a:xfrm>
            <a:off x="952500" y="2857500"/>
            <a:ext cx="3276600" cy="2895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32" y="1296"/>
              </a:cxn>
              <a:cxn ang="0">
                <a:pos x="2064" y="1824"/>
              </a:cxn>
            </a:cxnLst>
            <a:rect l="0" t="0" r="r" b="b"/>
            <a:pathLst>
              <a:path w="2064" h="1824">
                <a:moveTo>
                  <a:pt x="0" y="0"/>
                </a:moveTo>
                <a:cubicBezTo>
                  <a:pt x="44" y="496"/>
                  <a:pt x="88" y="992"/>
                  <a:pt x="432" y="1296"/>
                </a:cubicBezTo>
                <a:cubicBezTo>
                  <a:pt x="776" y="1600"/>
                  <a:pt x="1792" y="1736"/>
                  <a:pt x="2064" y="18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35" name="Freeform 35"/>
          <p:cNvSpPr>
            <a:spLocks/>
          </p:cNvSpPr>
          <p:nvPr/>
        </p:nvSpPr>
        <p:spPr bwMode="auto">
          <a:xfrm>
            <a:off x="1600200" y="2667000"/>
            <a:ext cx="2743200" cy="2362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6" y="1104"/>
              </a:cxn>
              <a:cxn ang="0">
                <a:pos x="1728" y="1488"/>
              </a:cxn>
            </a:cxnLst>
            <a:rect l="0" t="0" r="r" b="b"/>
            <a:pathLst>
              <a:path w="1728" h="1488">
                <a:moveTo>
                  <a:pt x="0" y="0"/>
                </a:moveTo>
                <a:cubicBezTo>
                  <a:pt x="24" y="428"/>
                  <a:pt x="48" y="856"/>
                  <a:pt x="336" y="1104"/>
                </a:cubicBezTo>
                <a:cubicBezTo>
                  <a:pt x="624" y="1352"/>
                  <a:pt x="1176" y="1420"/>
                  <a:pt x="1728" y="148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36" name="Freeform 36"/>
          <p:cNvSpPr>
            <a:spLocks/>
          </p:cNvSpPr>
          <p:nvPr/>
        </p:nvSpPr>
        <p:spPr bwMode="auto">
          <a:xfrm>
            <a:off x="2260600" y="2476500"/>
            <a:ext cx="2082800" cy="1752600"/>
          </a:xfrm>
          <a:custGeom>
            <a:avLst/>
            <a:gdLst/>
            <a:ahLst/>
            <a:cxnLst>
              <a:cxn ang="0">
                <a:pos x="64" y="0"/>
              </a:cxn>
              <a:cxn ang="0">
                <a:pos x="208" y="864"/>
              </a:cxn>
              <a:cxn ang="0">
                <a:pos x="1312" y="1104"/>
              </a:cxn>
            </a:cxnLst>
            <a:rect l="0" t="0" r="r" b="b"/>
            <a:pathLst>
              <a:path w="1312" h="1104">
                <a:moveTo>
                  <a:pt x="64" y="0"/>
                </a:moveTo>
                <a:cubicBezTo>
                  <a:pt x="32" y="340"/>
                  <a:pt x="0" y="680"/>
                  <a:pt x="208" y="864"/>
                </a:cubicBezTo>
                <a:cubicBezTo>
                  <a:pt x="416" y="1048"/>
                  <a:pt x="1128" y="1064"/>
                  <a:pt x="1312" y="110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37" name="Text Box 37"/>
          <p:cNvSpPr txBox="1">
            <a:spLocks noChangeArrowheads="1"/>
          </p:cNvSpPr>
          <p:nvPr/>
        </p:nvSpPr>
        <p:spPr bwMode="auto">
          <a:xfrm>
            <a:off x="3505200" y="5943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10</a:t>
            </a:r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4419600" y="5943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14</a:t>
            </a:r>
          </a:p>
        </p:txBody>
      </p:sp>
      <p:sp>
        <p:nvSpPr>
          <p:cNvPr id="25639" name="Text Box 39"/>
          <p:cNvSpPr txBox="1">
            <a:spLocks noChangeArrowheads="1"/>
          </p:cNvSpPr>
          <p:nvPr/>
        </p:nvSpPr>
        <p:spPr bwMode="auto">
          <a:xfrm>
            <a:off x="1676400" y="4724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</a:t>
            </a:r>
          </a:p>
        </p:txBody>
      </p:sp>
      <p:sp>
        <p:nvSpPr>
          <p:cNvPr id="25640" name="Text Box 40"/>
          <p:cNvSpPr txBox="1">
            <a:spLocks noChangeArrowheads="1"/>
          </p:cNvSpPr>
          <p:nvPr/>
        </p:nvSpPr>
        <p:spPr bwMode="auto">
          <a:xfrm>
            <a:off x="2209800" y="4191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E</a:t>
            </a:r>
          </a:p>
        </p:txBody>
      </p:sp>
      <p:sp>
        <p:nvSpPr>
          <p:cNvPr id="25641" name="Text Box 41"/>
          <p:cNvSpPr txBox="1">
            <a:spLocks noChangeArrowheads="1"/>
          </p:cNvSpPr>
          <p:nvPr/>
        </p:nvSpPr>
        <p:spPr bwMode="auto">
          <a:xfrm>
            <a:off x="2743200" y="3657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25642" name="Text Box 42"/>
          <p:cNvSpPr txBox="1">
            <a:spLocks noChangeArrowheads="1"/>
          </p:cNvSpPr>
          <p:nvPr/>
        </p:nvSpPr>
        <p:spPr bwMode="auto">
          <a:xfrm>
            <a:off x="762000" y="16002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Qy</a:t>
            </a:r>
          </a:p>
        </p:txBody>
      </p:sp>
      <p:sp>
        <p:nvSpPr>
          <p:cNvPr id="25643" name="Text Box 43"/>
          <p:cNvSpPr txBox="1">
            <a:spLocks noChangeArrowheads="1"/>
          </p:cNvSpPr>
          <p:nvPr/>
        </p:nvSpPr>
        <p:spPr bwMode="auto">
          <a:xfrm>
            <a:off x="4648200" y="5410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5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build="p" autoUpdateAnimBg="0"/>
      <p:bldP spid="25606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162925" cy="762000"/>
          </a:xfrm>
        </p:spPr>
        <p:txBody>
          <a:bodyPr/>
          <a:lstStyle/>
          <a:p>
            <a:r>
              <a:rPr lang="en-US"/>
              <a:t>Kurva Engel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05000"/>
            <a:ext cx="3979863" cy="4191000"/>
          </a:xfrm>
        </p:spPr>
        <p:txBody>
          <a:bodyPr/>
          <a:lstStyle/>
          <a:p>
            <a:r>
              <a:rPr lang="en-US" sz="2400"/>
              <a:t>Yaitu kurva yang memperlihatkan jumlah suatu komoditi yang ingin dibeli konsumen per periode waktu pada berbagai tingkat pendapatan totalnya</a:t>
            </a:r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5105400" y="2362200"/>
            <a:ext cx="0" cy="3200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5105400" y="5562600"/>
            <a:ext cx="3276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 flipV="1">
            <a:off x="5943600" y="2590800"/>
            <a:ext cx="2209800" cy="2514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5105400" y="43434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6629400" y="4343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5105400" y="35052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7315200" y="35052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5105400" y="27432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8001000" y="27432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4724400" y="4114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6</a:t>
            </a:r>
          </a:p>
        </p:txBody>
      </p:sp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4648200" y="3352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10</a:t>
            </a:r>
          </a:p>
        </p:txBody>
      </p:sp>
      <p:sp>
        <p:nvSpPr>
          <p:cNvPr id="27670" name="Text Box 22"/>
          <p:cNvSpPr txBox="1">
            <a:spLocks noChangeArrowheads="1"/>
          </p:cNvSpPr>
          <p:nvPr/>
        </p:nvSpPr>
        <p:spPr bwMode="auto">
          <a:xfrm>
            <a:off x="4648200" y="2590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14</a:t>
            </a:r>
          </a:p>
        </p:txBody>
      </p:sp>
      <p:sp>
        <p:nvSpPr>
          <p:cNvPr id="27671" name="Text Box 23"/>
          <p:cNvSpPr txBox="1">
            <a:spLocks noChangeArrowheads="1"/>
          </p:cNvSpPr>
          <p:nvPr/>
        </p:nvSpPr>
        <p:spPr bwMode="auto">
          <a:xfrm>
            <a:off x="6477000" y="5638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</a:t>
            </a:r>
          </a:p>
        </p:txBody>
      </p:sp>
      <p:sp>
        <p:nvSpPr>
          <p:cNvPr id="27672" name="Text Box 24"/>
          <p:cNvSpPr txBox="1">
            <a:spLocks noChangeArrowheads="1"/>
          </p:cNvSpPr>
          <p:nvPr/>
        </p:nvSpPr>
        <p:spPr bwMode="auto">
          <a:xfrm>
            <a:off x="7162800" y="5638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7848600" y="5638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7</a:t>
            </a:r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4800600" y="1981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</a:t>
            </a:r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8458200" y="5410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 autoUpdateAnimBg="0"/>
      <p:bldP spid="2765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868362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n-US" sz="3600" b="1">
                <a:solidFill>
                  <a:schemeClr val="tx2"/>
                </a:solidFill>
                <a:latin typeface="Times New Roman" pitchFamily="18" charset="0"/>
              </a:rPr>
              <a:t>1. Pendekatan Marginal Utility/Kardinal</a:t>
            </a:r>
            <a:r>
              <a:rPr lang="en-US" sz="360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41988" name="Rectangle 5"/>
          <p:cNvSpPr>
            <a:spLocks noChangeArrowheads="1"/>
          </p:cNvSpPr>
          <p:nvPr/>
        </p:nvSpPr>
        <p:spPr bwMode="auto">
          <a:xfrm>
            <a:off x="457200" y="1295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400">
                <a:solidFill>
                  <a:srgbClr val="000066"/>
                </a:solidFill>
                <a:latin typeface="Times New Roman" pitchFamily="18" charset="0"/>
              </a:rPr>
              <a:t>Pendekatan ini bertitik tolak pada anggapan bahwa </a:t>
            </a:r>
            <a:r>
              <a:rPr lang="id-ID" sz="2400" i="1">
                <a:solidFill>
                  <a:srgbClr val="000066"/>
                </a:solidFill>
                <a:latin typeface="Times New Roman" pitchFamily="18" charset="0"/>
              </a:rPr>
              <a:t>kepuasan</a:t>
            </a:r>
            <a:r>
              <a:rPr lang="id-ID" sz="2400">
                <a:solidFill>
                  <a:srgbClr val="000066"/>
                </a:solidFill>
                <a:latin typeface="Times New Roman" pitchFamily="18" charset="0"/>
              </a:rPr>
              <a:t> (atau </a:t>
            </a:r>
            <a:r>
              <a:rPr lang="id-ID" sz="2400" i="1">
                <a:solidFill>
                  <a:srgbClr val="000066"/>
                </a:solidFill>
                <a:latin typeface="Times New Roman" pitchFamily="18" charset="0"/>
              </a:rPr>
              <a:t>utility</a:t>
            </a:r>
            <a:r>
              <a:rPr lang="id-ID" sz="2400">
                <a:solidFill>
                  <a:srgbClr val="000066"/>
                </a:solidFill>
                <a:latin typeface="Times New Roman" pitchFamily="18" charset="0"/>
              </a:rPr>
              <a:t>) setiap konsumen dapat diukur secara kuantitatif.</a:t>
            </a:r>
          </a:p>
        </p:txBody>
      </p:sp>
      <p:sp>
        <p:nvSpPr>
          <p:cNvPr id="41991" name="Rectangle 4"/>
          <p:cNvSpPr>
            <a:spLocks noChangeArrowheads="1"/>
          </p:cNvSpPr>
          <p:nvPr/>
        </p:nvSpPr>
        <p:spPr bwMode="auto">
          <a:xfrm>
            <a:off x="533400" y="2438400"/>
            <a:ext cx="8153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id-ID" sz="2400" b="1">
                <a:latin typeface="Times New Roman" pitchFamily="18" charset="0"/>
              </a:rPr>
              <a:t>Asumsi Penggunaan Pendekatan: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400">
                <a:latin typeface="Times New Roman" pitchFamily="18" charset="0"/>
              </a:rPr>
              <a:t>Konsisten dalam preferensi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400">
                <a:latin typeface="Times New Roman" pitchFamily="18" charset="0"/>
              </a:rPr>
              <a:t>More is better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400">
                <a:latin typeface="Times New Roman" pitchFamily="18" charset="0"/>
              </a:rPr>
              <a:t>Hukum Gossen (</a:t>
            </a:r>
            <a:r>
              <a:rPr lang="id-ID" sz="2400" i="1">
                <a:latin typeface="Times New Roman" pitchFamily="18" charset="0"/>
              </a:rPr>
              <a:t>Law of Diminishing Marginal Utility</a:t>
            </a:r>
            <a:r>
              <a:rPr lang="id-ID" sz="2400">
                <a:latin typeface="Times New Roman" pitchFamily="18" charset="0"/>
              </a:rPr>
              <a:t>) berlaku, yaitu bahwa semakin banyak sesuatu barang dikonsumsikan, maka </a:t>
            </a:r>
            <a:r>
              <a:rPr lang="id-ID" sz="2400" i="1">
                <a:latin typeface="Times New Roman" pitchFamily="18" charset="0"/>
              </a:rPr>
              <a:t>tambahan</a:t>
            </a:r>
            <a:r>
              <a:rPr lang="id-ID" sz="2400">
                <a:latin typeface="Times New Roman" pitchFamily="18" charset="0"/>
              </a:rPr>
              <a:t> kepuasan (</a:t>
            </a:r>
            <a:r>
              <a:rPr lang="id-ID" sz="2400" i="1">
                <a:latin typeface="Times New Roman" pitchFamily="18" charset="0"/>
              </a:rPr>
              <a:t>marginal utility</a:t>
            </a:r>
            <a:r>
              <a:rPr lang="id-ID" sz="2400">
                <a:latin typeface="Times New Roman" pitchFamily="18" charset="0"/>
              </a:rPr>
              <a:t>) yang diperoleh dari setiap satuan tambahan yang dikonsumsikan akan </a:t>
            </a:r>
            <a:r>
              <a:rPr lang="id-ID" sz="2400" i="1">
                <a:latin typeface="Times New Roman" pitchFamily="18" charset="0"/>
              </a:rPr>
              <a:t>menurun.</a:t>
            </a:r>
            <a:endParaRPr lang="id-ID" sz="2400">
              <a:latin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400">
                <a:latin typeface="Times New Roman" pitchFamily="18" charset="0"/>
              </a:rPr>
              <a:t>Konsumen selaku berusaha mencapai kepuasan </a:t>
            </a:r>
            <a:r>
              <a:rPr lang="id-ID" sz="2400" i="1">
                <a:latin typeface="Times New Roman" pitchFamily="18" charset="0"/>
              </a:rPr>
              <a:t>total</a:t>
            </a:r>
            <a:r>
              <a:rPr lang="id-ID" sz="2400">
                <a:latin typeface="Times New Roman" pitchFamily="18" charset="0"/>
              </a:rPr>
              <a:t> yang maksimum. </a:t>
            </a: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1066800"/>
          </a:xfrm>
        </p:spPr>
        <p:txBody>
          <a:bodyPr/>
          <a:lstStyle/>
          <a:p>
            <a:r>
              <a:rPr lang="en-US" sz="3200"/>
              <a:t>Efek Subtitusi dan Efek Pendapatan (akibat perubahan harga)</a:t>
            </a:r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>
            <a:off x="1066800" y="6172200"/>
            <a:ext cx="6400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1066800" y="3733800"/>
            <a:ext cx="6324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>
            <a:off x="1066800" y="2667000"/>
            <a:ext cx="3505200" cy="1066800"/>
          </a:xfrm>
          <a:prstGeom prst="line">
            <a:avLst/>
          </a:prstGeom>
          <a:noFill/>
          <a:ln w="190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1066800" y="2133600"/>
            <a:ext cx="5181600" cy="160020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1066800" y="2133600"/>
            <a:ext cx="2209800" cy="16002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V="1">
            <a:off x="1066800" y="1752600"/>
            <a:ext cx="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V="1">
            <a:off x="1066800" y="4114800"/>
            <a:ext cx="0" cy="2057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Freeform 15"/>
          <p:cNvSpPr>
            <a:spLocks/>
          </p:cNvSpPr>
          <p:nvPr/>
        </p:nvSpPr>
        <p:spPr bwMode="auto">
          <a:xfrm>
            <a:off x="1600200" y="1905000"/>
            <a:ext cx="2819400" cy="1371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6" y="624"/>
              </a:cxn>
              <a:cxn ang="0">
                <a:pos x="672" y="768"/>
              </a:cxn>
              <a:cxn ang="0">
                <a:pos x="1776" y="864"/>
              </a:cxn>
            </a:cxnLst>
            <a:rect l="0" t="0" r="r" b="b"/>
            <a:pathLst>
              <a:path w="1776" h="864">
                <a:moveTo>
                  <a:pt x="0" y="0"/>
                </a:moveTo>
                <a:cubicBezTo>
                  <a:pt x="112" y="248"/>
                  <a:pt x="224" y="496"/>
                  <a:pt x="336" y="624"/>
                </a:cubicBezTo>
                <a:cubicBezTo>
                  <a:pt x="448" y="752"/>
                  <a:pt x="432" y="728"/>
                  <a:pt x="672" y="768"/>
                </a:cubicBezTo>
                <a:cubicBezTo>
                  <a:pt x="912" y="808"/>
                  <a:pt x="1584" y="848"/>
                  <a:pt x="1776" y="86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>
            <a:off x="2133600" y="28956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>
            <a:off x="2590800" y="31242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3124200" y="2743200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4" name="Freeform 20"/>
          <p:cNvSpPr>
            <a:spLocks/>
          </p:cNvSpPr>
          <p:nvPr/>
        </p:nvSpPr>
        <p:spPr bwMode="auto">
          <a:xfrm>
            <a:off x="2286000" y="1828800"/>
            <a:ext cx="3263900" cy="1066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28" y="576"/>
              </a:cxn>
              <a:cxn ang="0">
                <a:pos x="1824" y="576"/>
              </a:cxn>
              <a:cxn ang="0">
                <a:pos x="1920" y="576"/>
              </a:cxn>
            </a:cxnLst>
            <a:rect l="0" t="0" r="r" b="b"/>
            <a:pathLst>
              <a:path w="2056" h="672">
                <a:moveTo>
                  <a:pt x="0" y="0"/>
                </a:moveTo>
                <a:cubicBezTo>
                  <a:pt x="112" y="240"/>
                  <a:pt x="224" y="480"/>
                  <a:pt x="528" y="576"/>
                </a:cubicBezTo>
                <a:cubicBezTo>
                  <a:pt x="832" y="672"/>
                  <a:pt x="1592" y="576"/>
                  <a:pt x="1824" y="576"/>
                </a:cubicBezTo>
                <a:cubicBezTo>
                  <a:pt x="2056" y="576"/>
                  <a:pt x="1988" y="576"/>
                  <a:pt x="1920" y="57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5" name="Line 21"/>
          <p:cNvSpPr>
            <a:spLocks noChangeShapeType="1"/>
          </p:cNvSpPr>
          <p:nvPr/>
        </p:nvSpPr>
        <p:spPr bwMode="auto">
          <a:xfrm>
            <a:off x="1295400" y="4800600"/>
            <a:ext cx="28194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6" name="Line 22"/>
          <p:cNvSpPr>
            <a:spLocks noChangeShapeType="1"/>
          </p:cNvSpPr>
          <p:nvPr/>
        </p:nvSpPr>
        <p:spPr bwMode="auto">
          <a:xfrm>
            <a:off x="1752600" y="4724400"/>
            <a:ext cx="10668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2133600" y="3962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8" name="Line 24"/>
          <p:cNvSpPr>
            <a:spLocks noChangeShapeType="1"/>
          </p:cNvSpPr>
          <p:nvPr/>
        </p:nvSpPr>
        <p:spPr bwMode="auto">
          <a:xfrm>
            <a:off x="2590800" y="4038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9" name="Text Box 25"/>
          <p:cNvSpPr txBox="1">
            <a:spLocks noChangeArrowheads="1"/>
          </p:cNvSpPr>
          <p:nvPr/>
        </p:nvSpPr>
        <p:spPr bwMode="auto">
          <a:xfrm>
            <a:off x="593725" y="1484313"/>
            <a:ext cx="625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Qy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7543800" y="3505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Qx</a:t>
            </a:r>
          </a:p>
        </p:txBody>
      </p:sp>
      <p:sp>
        <p:nvSpPr>
          <p:cNvPr id="36891" name="Text Box 27"/>
          <p:cNvSpPr txBox="1">
            <a:spLocks noChangeArrowheads="1"/>
          </p:cNvSpPr>
          <p:nvPr/>
        </p:nvSpPr>
        <p:spPr bwMode="auto">
          <a:xfrm>
            <a:off x="609600" y="3886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Px</a:t>
            </a:r>
          </a:p>
        </p:txBody>
      </p:sp>
      <p:sp>
        <p:nvSpPr>
          <p:cNvPr id="36892" name="Text Box 28"/>
          <p:cNvSpPr txBox="1">
            <a:spLocks noChangeArrowheads="1"/>
          </p:cNvSpPr>
          <p:nvPr/>
        </p:nvSpPr>
        <p:spPr bwMode="auto">
          <a:xfrm>
            <a:off x="7543800" y="59436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Qy</a:t>
            </a:r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1143000" y="1676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94" name="Text Box 30"/>
          <p:cNvSpPr txBox="1">
            <a:spLocks noChangeArrowheads="1"/>
          </p:cNvSpPr>
          <p:nvPr/>
        </p:nvSpPr>
        <p:spPr bwMode="auto">
          <a:xfrm>
            <a:off x="1066800" y="1828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</a:t>
            </a:r>
          </a:p>
        </p:txBody>
      </p:sp>
      <p:sp>
        <p:nvSpPr>
          <p:cNvPr id="36895" name="Text Box 31"/>
          <p:cNvSpPr txBox="1">
            <a:spLocks noChangeArrowheads="1"/>
          </p:cNvSpPr>
          <p:nvPr/>
        </p:nvSpPr>
        <p:spPr bwMode="auto">
          <a:xfrm>
            <a:off x="1066800" y="2362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</a:t>
            </a:r>
            <a:r>
              <a:rPr lang="en-US" sz="1600"/>
              <a:t>’</a:t>
            </a:r>
            <a:endParaRPr lang="en-US"/>
          </a:p>
        </p:txBody>
      </p:sp>
      <p:sp>
        <p:nvSpPr>
          <p:cNvPr id="36896" name="Text Box 32"/>
          <p:cNvSpPr txBox="1">
            <a:spLocks noChangeArrowheads="1"/>
          </p:cNvSpPr>
          <p:nvPr/>
        </p:nvSpPr>
        <p:spPr bwMode="auto">
          <a:xfrm>
            <a:off x="2133600" y="2667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</a:t>
            </a:r>
          </a:p>
        </p:txBody>
      </p:sp>
      <p:sp>
        <p:nvSpPr>
          <p:cNvPr id="36897" name="Text Box 33"/>
          <p:cNvSpPr txBox="1">
            <a:spLocks noChangeArrowheads="1"/>
          </p:cNvSpPr>
          <p:nvPr/>
        </p:nvSpPr>
        <p:spPr bwMode="auto">
          <a:xfrm>
            <a:off x="2590800" y="2743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6898" name="Text Box 34"/>
          <p:cNvSpPr txBox="1">
            <a:spLocks noChangeArrowheads="1"/>
          </p:cNvSpPr>
          <p:nvPr/>
        </p:nvSpPr>
        <p:spPr bwMode="auto">
          <a:xfrm>
            <a:off x="2590800" y="2819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G</a:t>
            </a:r>
          </a:p>
        </p:txBody>
      </p:sp>
      <p:sp>
        <p:nvSpPr>
          <p:cNvPr id="36899" name="Text Box 35"/>
          <p:cNvSpPr txBox="1">
            <a:spLocks noChangeArrowheads="1"/>
          </p:cNvSpPr>
          <p:nvPr/>
        </p:nvSpPr>
        <p:spPr bwMode="auto">
          <a:xfrm>
            <a:off x="3048000" y="2438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36900" name="Text Box 36"/>
          <p:cNvSpPr txBox="1">
            <a:spLocks noChangeArrowheads="1"/>
          </p:cNvSpPr>
          <p:nvPr/>
        </p:nvSpPr>
        <p:spPr bwMode="auto">
          <a:xfrm>
            <a:off x="3200400" y="3429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L</a:t>
            </a:r>
          </a:p>
        </p:txBody>
      </p:sp>
      <p:sp>
        <p:nvSpPr>
          <p:cNvPr id="36901" name="Text Box 37"/>
          <p:cNvSpPr txBox="1">
            <a:spLocks noChangeArrowheads="1"/>
          </p:cNvSpPr>
          <p:nvPr/>
        </p:nvSpPr>
        <p:spPr bwMode="auto">
          <a:xfrm>
            <a:off x="4495800" y="3429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S’</a:t>
            </a:r>
          </a:p>
        </p:txBody>
      </p:sp>
      <p:sp>
        <p:nvSpPr>
          <p:cNvPr id="36902" name="Text Box 38"/>
          <p:cNvSpPr txBox="1">
            <a:spLocks noChangeArrowheads="1"/>
          </p:cNvSpPr>
          <p:nvPr/>
        </p:nvSpPr>
        <p:spPr bwMode="auto">
          <a:xfrm>
            <a:off x="6172200" y="3429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36903" name="Text Box 39"/>
          <p:cNvSpPr txBox="1">
            <a:spLocks noChangeArrowheads="1"/>
          </p:cNvSpPr>
          <p:nvPr/>
        </p:nvSpPr>
        <p:spPr bwMode="auto">
          <a:xfrm>
            <a:off x="5105400" y="2362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III</a:t>
            </a:r>
          </a:p>
        </p:txBody>
      </p:sp>
      <p:sp>
        <p:nvSpPr>
          <p:cNvPr id="36904" name="Text Box 40"/>
          <p:cNvSpPr txBox="1">
            <a:spLocks noChangeArrowheads="1"/>
          </p:cNvSpPr>
          <p:nvPr/>
        </p:nvSpPr>
        <p:spPr bwMode="auto">
          <a:xfrm>
            <a:off x="4419600" y="3200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II</a:t>
            </a:r>
          </a:p>
        </p:txBody>
      </p:sp>
      <p:sp>
        <p:nvSpPr>
          <p:cNvPr id="36905" name="Text Box 41"/>
          <p:cNvSpPr txBox="1">
            <a:spLocks noChangeArrowheads="1"/>
          </p:cNvSpPr>
          <p:nvPr/>
        </p:nvSpPr>
        <p:spPr bwMode="auto">
          <a:xfrm>
            <a:off x="2057400" y="4876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E’</a:t>
            </a:r>
          </a:p>
        </p:txBody>
      </p:sp>
      <p:sp>
        <p:nvSpPr>
          <p:cNvPr id="36906" name="Text Box 42"/>
          <p:cNvSpPr txBox="1">
            <a:spLocks noChangeArrowheads="1"/>
          </p:cNvSpPr>
          <p:nvPr/>
        </p:nvSpPr>
        <p:spPr bwMode="auto">
          <a:xfrm>
            <a:off x="2514600" y="5410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G’</a:t>
            </a:r>
          </a:p>
        </p:txBody>
      </p:sp>
      <p:sp>
        <p:nvSpPr>
          <p:cNvPr id="36907" name="Text Box 43"/>
          <p:cNvSpPr txBox="1">
            <a:spLocks noChangeArrowheads="1"/>
          </p:cNvSpPr>
          <p:nvPr/>
        </p:nvSpPr>
        <p:spPr bwMode="auto">
          <a:xfrm>
            <a:off x="2743200" y="58674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D’x</a:t>
            </a:r>
          </a:p>
        </p:txBody>
      </p:sp>
      <p:sp>
        <p:nvSpPr>
          <p:cNvPr id="36908" name="Text Box 44"/>
          <p:cNvSpPr txBox="1">
            <a:spLocks noChangeArrowheads="1"/>
          </p:cNvSpPr>
          <p:nvPr/>
        </p:nvSpPr>
        <p:spPr bwMode="auto">
          <a:xfrm>
            <a:off x="3124200" y="53340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T’</a:t>
            </a:r>
          </a:p>
        </p:txBody>
      </p:sp>
      <p:sp>
        <p:nvSpPr>
          <p:cNvPr id="36909" name="Text Box 45"/>
          <p:cNvSpPr txBox="1">
            <a:spLocks noChangeArrowheads="1"/>
          </p:cNvSpPr>
          <p:nvPr/>
        </p:nvSpPr>
        <p:spPr bwMode="auto">
          <a:xfrm>
            <a:off x="4038600" y="5715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Dx</a:t>
            </a:r>
          </a:p>
        </p:txBody>
      </p:sp>
      <p:sp>
        <p:nvSpPr>
          <p:cNvPr id="36910" name="Text Box 46"/>
          <p:cNvSpPr txBox="1">
            <a:spLocks noChangeArrowheads="1"/>
          </p:cNvSpPr>
          <p:nvPr/>
        </p:nvSpPr>
        <p:spPr bwMode="auto">
          <a:xfrm>
            <a:off x="2971800" y="6172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9</a:t>
            </a:r>
          </a:p>
        </p:txBody>
      </p:sp>
      <p:sp>
        <p:nvSpPr>
          <p:cNvPr id="36911" name="Text Box 47"/>
          <p:cNvSpPr txBox="1">
            <a:spLocks noChangeArrowheads="1"/>
          </p:cNvSpPr>
          <p:nvPr/>
        </p:nvSpPr>
        <p:spPr bwMode="auto">
          <a:xfrm>
            <a:off x="1981200" y="6172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36912" name="Line 48"/>
          <p:cNvSpPr>
            <a:spLocks noChangeShapeType="1"/>
          </p:cNvSpPr>
          <p:nvPr/>
        </p:nvSpPr>
        <p:spPr bwMode="auto">
          <a:xfrm flipH="1">
            <a:off x="1066800" y="57150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13" name="Line 49"/>
          <p:cNvSpPr>
            <a:spLocks noChangeShapeType="1"/>
          </p:cNvSpPr>
          <p:nvPr/>
        </p:nvSpPr>
        <p:spPr bwMode="auto">
          <a:xfrm flipH="1">
            <a:off x="1066800" y="5181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14" name="Text Box 50"/>
          <p:cNvSpPr txBox="1">
            <a:spLocks noChangeArrowheads="1"/>
          </p:cNvSpPr>
          <p:nvPr/>
        </p:nvSpPr>
        <p:spPr bwMode="auto">
          <a:xfrm>
            <a:off x="685800" y="5029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36915" name="Text Box 51"/>
          <p:cNvSpPr txBox="1">
            <a:spLocks noChangeArrowheads="1"/>
          </p:cNvSpPr>
          <p:nvPr/>
        </p:nvSpPr>
        <p:spPr bwMode="auto">
          <a:xfrm>
            <a:off x="609600" y="5562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0.5</a:t>
            </a:r>
          </a:p>
        </p:txBody>
      </p:sp>
      <p:sp>
        <p:nvSpPr>
          <p:cNvPr id="36916" name="Text Box 52"/>
          <p:cNvSpPr txBox="1">
            <a:spLocks noChangeArrowheads="1"/>
          </p:cNvSpPr>
          <p:nvPr/>
        </p:nvSpPr>
        <p:spPr bwMode="auto">
          <a:xfrm>
            <a:off x="4038600" y="4191000"/>
            <a:ext cx="312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Efek Pendapatan</a:t>
            </a:r>
          </a:p>
        </p:txBody>
      </p:sp>
      <p:sp>
        <p:nvSpPr>
          <p:cNvPr id="36917" name="Text Box 53"/>
          <p:cNvSpPr txBox="1">
            <a:spLocks noChangeArrowheads="1"/>
          </p:cNvSpPr>
          <p:nvPr/>
        </p:nvSpPr>
        <p:spPr bwMode="auto">
          <a:xfrm>
            <a:off x="4038600" y="4648200"/>
            <a:ext cx="220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Efek penggantian</a:t>
            </a:r>
          </a:p>
        </p:txBody>
      </p:sp>
      <p:sp>
        <p:nvSpPr>
          <p:cNvPr id="36919" name="Line 55"/>
          <p:cNvSpPr>
            <a:spLocks noChangeShapeType="1"/>
          </p:cNvSpPr>
          <p:nvPr/>
        </p:nvSpPr>
        <p:spPr bwMode="auto">
          <a:xfrm flipH="1">
            <a:off x="2971800" y="4419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20" name="Line 56"/>
          <p:cNvSpPr>
            <a:spLocks noChangeShapeType="1"/>
          </p:cNvSpPr>
          <p:nvPr/>
        </p:nvSpPr>
        <p:spPr bwMode="auto">
          <a:xfrm flipV="1">
            <a:off x="2971800" y="4114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21" name="Line 57"/>
          <p:cNvSpPr>
            <a:spLocks noChangeShapeType="1"/>
          </p:cNvSpPr>
          <p:nvPr/>
        </p:nvSpPr>
        <p:spPr bwMode="auto">
          <a:xfrm flipH="1">
            <a:off x="2438400" y="48006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22" name="Line 58"/>
          <p:cNvSpPr>
            <a:spLocks noChangeShapeType="1"/>
          </p:cNvSpPr>
          <p:nvPr/>
        </p:nvSpPr>
        <p:spPr bwMode="auto">
          <a:xfrm flipV="1">
            <a:off x="2438400" y="4038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23" name="Text Box 59"/>
          <p:cNvSpPr txBox="1">
            <a:spLocks noChangeArrowheads="1"/>
          </p:cNvSpPr>
          <p:nvPr/>
        </p:nvSpPr>
        <p:spPr bwMode="auto">
          <a:xfrm>
            <a:off x="4343400" y="3733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14</a:t>
            </a:r>
          </a:p>
        </p:txBody>
      </p:sp>
      <p:sp>
        <p:nvSpPr>
          <p:cNvPr id="36924" name="Text Box 60"/>
          <p:cNvSpPr txBox="1">
            <a:spLocks noChangeArrowheads="1"/>
          </p:cNvSpPr>
          <p:nvPr/>
        </p:nvSpPr>
        <p:spPr bwMode="auto">
          <a:xfrm>
            <a:off x="6172200" y="3733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20</a:t>
            </a:r>
          </a:p>
        </p:txBody>
      </p:sp>
      <p:sp>
        <p:nvSpPr>
          <p:cNvPr id="36925" name="Text Box 61"/>
          <p:cNvSpPr txBox="1">
            <a:spLocks noChangeArrowheads="1"/>
          </p:cNvSpPr>
          <p:nvPr/>
        </p:nvSpPr>
        <p:spPr bwMode="auto">
          <a:xfrm>
            <a:off x="685800" y="2514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7</a:t>
            </a:r>
          </a:p>
        </p:txBody>
      </p:sp>
      <p:sp>
        <p:nvSpPr>
          <p:cNvPr id="36926" name="Text Box 62"/>
          <p:cNvSpPr txBox="1">
            <a:spLocks noChangeArrowheads="1"/>
          </p:cNvSpPr>
          <p:nvPr/>
        </p:nvSpPr>
        <p:spPr bwMode="auto">
          <a:xfrm>
            <a:off x="609600" y="1905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utilitywtrmrk"/>
          <p:cNvPicPr>
            <a:picLocks noChangeAspect="1" noChangeArrowheads="1"/>
          </p:cNvPicPr>
          <p:nvPr/>
        </p:nvPicPr>
        <p:blipFill>
          <a:blip r:embed="rId2">
            <a:lum bright="60000" contrast="-90000"/>
          </a:blip>
          <a:srcRect/>
          <a:stretch>
            <a:fillRect/>
          </a:stretch>
        </p:blipFill>
        <p:spPr bwMode="auto">
          <a:xfrm>
            <a:off x="1042988" y="1341438"/>
            <a:ext cx="6985000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0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Konsep Dasar: Utility</a:t>
            </a: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7993063" cy="4578350"/>
          </a:xfrm>
        </p:spPr>
        <p:txBody>
          <a:bodyPr/>
          <a:lstStyle/>
          <a:p>
            <a:pPr>
              <a:spcAft>
                <a:spcPct val="25000"/>
              </a:spcAft>
            </a:pPr>
            <a:r>
              <a:rPr lang="en-US" b="1" i="1"/>
              <a:t>Utility</a:t>
            </a:r>
            <a:r>
              <a:rPr lang="en-US"/>
              <a:t> adalah kepuasan yang diperoleh dalam mengkosumsi barang dan jasa.</a:t>
            </a:r>
          </a:p>
          <a:p>
            <a:pPr>
              <a:spcAft>
                <a:spcPct val="25000"/>
              </a:spcAft>
            </a:pPr>
            <a:r>
              <a:rPr lang="en-US" b="1" i="1"/>
              <a:t>Total Utility</a:t>
            </a:r>
            <a:r>
              <a:rPr lang="en-US"/>
              <a:t> adalah kepuasan total dalam mengkonsumsi sejumlah barang dan jasa.</a:t>
            </a:r>
          </a:p>
          <a:p>
            <a:r>
              <a:rPr lang="en-US" b="1" i="1"/>
              <a:t>Marginal utility</a:t>
            </a:r>
            <a:r>
              <a:rPr lang="en-US"/>
              <a:t> dalah tambahan kepuasan yang diperoleh dalam menambah satu satuan barang/jasa yang dikonsumsi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9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9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2" grpId="0" build="p" bldLvl="2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4" name="Picture 2" descr="utilitywtrmrk"/>
          <p:cNvPicPr>
            <a:picLocks noChangeAspect="1" noChangeArrowheads="1"/>
          </p:cNvPicPr>
          <p:nvPr/>
        </p:nvPicPr>
        <p:blipFill>
          <a:blip r:embed="rId2">
            <a:lum bright="60000" contrast="-90000"/>
          </a:blip>
          <a:srcRect/>
          <a:stretch>
            <a:fillRect/>
          </a:stretch>
        </p:blipFill>
        <p:spPr bwMode="auto">
          <a:xfrm>
            <a:off x="971550" y="1828800"/>
            <a:ext cx="7632700" cy="3328988"/>
          </a:xfrm>
          <a:prstGeom prst="rect">
            <a:avLst/>
          </a:prstGeom>
          <a:noFill/>
        </p:spPr>
      </p:pic>
      <p:sp>
        <p:nvSpPr>
          <p:cNvPr id="9011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Diminishing Marginal Utility/ MU yang menurun</a:t>
            </a:r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4213" y="1827213"/>
            <a:ext cx="8064500" cy="3921125"/>
          </a:xfrm>
        </p:spPr>
        <p:txBody>
          <a:bodyPr/>
          <a:lstStyle/>
          <a:p>
            <a:pPr marL="279400" indent="-279400">
              <a:spcAft>
                <a:spcPct val="10000"/>
              </a:spcAft>
            </a:pPr>
            <a:r>
              <a:rPr lang="en-US"/>
              <a:t>   The </a:t>
            </a:r>
            <a:r>
              <a:rPr lang="en-US" b="1" i="1"/>
              <a:t>law of diminishing marginal utility:</a:t>
            </a:r>
          </a:p>
          <a:p>
            <a:pPr marL="517525" lvl="1" indent="0">
              <a:spcAft>
                <a:spcPct val="10000"/>
              </a:spcAft>
              <a:buFontTx/>
              <a:buNone/>
            </a:pPr>
            <a:r>
              <a:rPr lang="en-US"/>
              <a:t>The more of one good consumed in a given period, the less satisfaction (utility) generated by consuming each additional (marginal) unit of the same good.---</a:t>
            </a:r>
            <a:r>
              <a:rPr lang="en-US" i="1"/>
              <a:t>Semakin banyak barang/jasa dikonsumsi pada suatu periode tertentu, semakin menurun tambahan kepuasan (MU)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0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 build="p" bldLvl="2" autoUpdateAnimBg="0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Diminishing Marginal Utility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5486400"/>
            <a:ext cx="4343400" cy="1243013"/>
          </a:xfrm>
        </p:spPr>
        <p:txBody>
          <a:bodyPr/>
          <a:lstStyle/>
          <a:p>
            <a:r>
              <a:rPr lang="en-US" sz="1800" i="1"/>
              <a:t>Total utility</a:t>
            </a:r>
            <a:r>
              <a:rPr lang="en-US" sz="1800"/>
              <a:t> increases at a decreasing rate, while </a:t>
            </a:r>
            <a:r>
              <a:rPr lang="en-US" sz="1800" i="1"/>
              <a:t>marginal utility</a:t>
            </a:r>
            <a:r>
              <a:rPr lang="en-US" sz="1800"/>
              <a:t> decreases.</a:t>
            </a:r>
          </a:p>
        </p:txBody>
      </p:sp>
      <p:pic>
        <p:nvPicPr>
          <p:cNvPr id="91140" name="Picture 4" descr="util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447800"/>
            <a:ext cx="2749550" cy="5257800"/>
          </a:xfrm>
          <a:prstGeom prst="rect">
            <a:avLst/>
          </a:prstGeom>
          <a:noFill/>
        </p:spPr>
      </p:pic>
      <p:graphicFrame>
        <p:nvGraphicFramePr>
          <p:cNvPr id="91188" name="Group 52"/>
          <p:cNvGraphicFramePr>
            <a:graphicFrameLocks noGrp="1"/>
          </p:cNvGraphicFramePr>
          <p:nvPr/>
        </p:nvGraphicFramePr>
        <p:xfrm>
          <a:off x="4648200" y="1752600"/>
          <a:ext cx="3886200" cy="3291840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</a:tblGrid>
              <a:tr h="4905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Utility and Marginal Utility of Trips to the Club Per Week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99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TRIPS TO CLUB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UTILITY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MARGINAL UTILITY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R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marR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R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</a:t>
                      </a:r>
                    </a:p>
                  </a:txBody>
                  <a:tcPr marR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R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</a:t>
                      </a:r>
                    </a:p>
                  </a:txBody>
                  <a:tcPr marR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R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32</a:t>
                      </a:r>
                    </a:p>
                  </a:txBody>
                  <a:tcPr marR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R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</a:t>
                      </a:r>
                    </a:p>
                  </a:txBody>
                  <a:tcPr marR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R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</a:t>
                      </a:r>
                    </a:p>
                  </a:txBody>
                  <a:tcPr marR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1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 bldLvl="2" autoUpdateAnimBg="0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9DECCDAA-E548-4637-B949-FEE0D45F3F0F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7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3251" name="Rectangle 4"/>
          <p:cNvSpPr>
            <a:spLocks noChangeArrowheads="1"/>
          </p:cNvSpPr>
          <p:nvPr/>
        </p:nvSpPr>
        <p:spPr bwMode="auto">
          <a:xfrm>
            <a:off x="1905000" y="838200"/>
            <a:ext cx="6477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fr-FR" sz="2400">
                <a:latin typeface="Times New Roman" pitchFamily="18" charset="0"/>
              </a:rPr>
              <a:t>Kepuasan Total Maksimum tercapai bila:</a:t>
            </a:r>
          </a:p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endParaRPr lang="fr-FR" sz="2400">
              <a:latin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fr-FR" sz="2400">
                <a:latin typeface="Times New Roman" pitchFamily="18" charset="0"/>
              </a:rPr>
              <a:t> 	</a:t>
            </a:r>
            <a:r>
              <a:rPr lang="en-US" sz="2400">
                <a:latin typeface="Times New Roman" pitchFamily="18" charset="0"/>
              </a:rPr>
              <a:t> </a:t>
            </a:r>
            <a:endParaRPr lang="fr-FR" sz="2400">
              <a:latin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fr-FR" sz="2400">
                <a:latin typeface="Times New Roman" pitchFamily="18" charset="0"/>
              </a:rPr>
              <a:t>	dan 	Px = MUx, atau   </a:t>
            </a:r>
          </a:p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endParaRPr lang="fr-FR" sz="2400">
              <a:latin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fr-FR" sz="2400">
                <a:latin typeface="Times New Roman" pitchFamily="18" charset="0"/>
              </a:rPr>
              <a:t>Perhatikan bahwa dengan pendekatan Marginal Utility ini, kurva Marginal Utility (yang diukur dengan uang) tidak lain adalah </a:t>
            </a:r>
            <a:r>
              <a:rPr lang="fr-FR" sz="2400" b="1">
                <a:latin typeface="Times New Roman" pitchFamily="18" charset="0"/>
              </a:rPr>
              <a:t>Kurva Permintaan Konsumen</a:t>
            </a:r>
            <a:r>
              <a:rPr lang="fr-FR" sz="2400">
                <a:latin typeface="Times New Roman" pitchFamily="18" charset="0"/>
              </a:rPr>
              <a:t>, karena menunjukkan tingkat pembeliannya (atau jumlah yang ia minta) pada berbagai tingkat harga. 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5325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graphicFrame>
        <p:nvGraphicFramePr>
          <p:cNvPr id="53253" name="Object 6"/>
          <p:cNvGraphicFramePr>
            <a:graphicFrameLocks noChangeAspect="1"/>
          </p:cNvGraphicFramePr>
          <p:nvPr/>
        </p:nvGraphicFramePr>
        <p:xfrm>
          <a:off x="2514600" y="1371600"/>
          <a:ext cx="182880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4" name="Equation" r:id="rId3" imgW="863225" imgH="393529" progId="Equation.3">
                  <p:embed/>
                </p:oleObj>
              </mc:Choice>
              <mc:Fallback>
                <p:oleObj name="Equation" r:id="rId3" imgW="863225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371600"/>
                        <a:ext cx="1828800" cy="81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graphicFrame>
        <p:nvGraphicFramePr>
          <p:cNvPr id="53255" name="Object 8"/>
          <p:cNvGraphicFramePr>
            <a:graphicFrameLocks noChangeAspect="1"/>
          </p:cNvGraphicFramePr>
          <p:nvPr/>
        </p:nvGraphicFramePr>
        <p:xfrm>
          <a:off x="5334000" y="1295400"/>
          <a:ext cx="16764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5" name="Equation" r:id="rId5" imgW="837836" imgH="393529" progId="Equation.3">
                  <p:embed/>
                </p:oleObj>
              </mc:Choice>
              <mc:Fallback>
                <p:oleObj name="Equation" r:id="rId5" imgW="837836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295400"/>
                        <a:ext cx="1676400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6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graphicFrame>
        <p:nvGraphicFramePr>
          <p:cNvPr id="53257" name="Object 10"/>
          <p:cNvGraphicFramePr>
            <a:graphicFrameLocks noChangeAspect="1"/>
          </p:cNvGraphicFramePr>
          <p:nvPr/>
        </p:nvGraphicFramePr>
        <p:xfrm>
          <a:off x="6248400" y="1981200"/>
          <a:ext cx="1219200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6" name="Equation" r:id="rId7" imgW="634725" imgH="457002" progId="Equation.3">
                  <p:embed/>
                </p:oleObj>
              </mc:Choice>
              <mc:Fallback>
                <p:oleObj name="Equation" r:id="rId7" imgW="634725" imgH="457002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981200"/>
                        <a:ext cx="1219200" cy="884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DC2EC3A8-379E-4BEF-8854-BFF36A2B502D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8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762000" y="533400"/>
            <a:ext cx="7924800" cy="559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200" dirty="0">
                <a:latin typeface="Times New Roman" pitchFamily="18" charset="0"/>
              </a:rPr>
              <a:t>Untuk kasus di mana konsumen menghadapi beberapa macam barang yang dibeli, maka posisi equilibrium konsumen adalah: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endParaRPr lang="id-ID" sz="2200" dirty="0">
              <a:latin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endParaRPr lang="id-ID" sz="2200" dirty="0">
              <a:latin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endParaRPr lang="id-ID" sz="2200" dirty="0">
              <a:latin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200" dirty="0">
                <a:latin typeface="Times New Roman" pitchFamily="18" charset="0"/>
              </a:rPr>
              <a:t>Syarat ini bisa dicapai dengan anggapan bahwa konsumen mempunyai uang (atau penghasilan atau ‘budget’) yang </a:t>
            </a:r>
            <a:r>
              <a:rPr lang="id-ID" sz="2200" i="1" dirty="0">
                <a:latin typeface="Times New Roman" pitchFamily="18" charset="0"/>
              </a:rPr>
              <a:t>cukup</a:t>
            </a:r>
            <a:r>
              <a:rPr lang="id-ID" sz="2200" dirty="0">
                <a:latin typeface="Times New Roman" pitchFamily="18" charset="0"/>
              </a:rPr>
              <a:t> untuk dibelanjakan bagi setiap barang sampai Marginal Utility setiap barang </a:t>
            </a:r>
            <a:r>
              <a:rPr lang="id-ID" sz="2200" i="1" dirty="0">
                <a:latin typeface="Times New Roman" pitchFamily="18" charset="0"/>
              </a:rPr>
              <a:t>sama dengan</a:t>
            </a:r>
            <a:r>
              <a:rPr lang="id-ID" sz="2200" dirty="0">
                <a:latin typeface="Times New Roman" pitchFamily="18" charset="0"/>
              </a:rPr>
              <a:t> harga masing-masing barang.  Bila kita menganggap suatu kasus yang lebih realistis di mana konsumen hanya mempunyai sejumlah uang yang tertentu yang </a:t>
            </a:r>
            <a:r>
              <a:rPr lang="id-ID" sz="2200" i="1" dirty="0">
                <a:latin typeface="Times New Roman" pitchFamily="18" charset="0"/>
              </a:rPr>
              <a:t>tidak cukup</a:t>
            </a:r>
            <a:r>
              <a:rPr lang="id-ID" sz="2200" dirty="0">
                <a:latin typeface="Times New Roman" pitchFamily="18" charset="0"/>
              </a:rPr>
              <a:t> untuk membeli barang sampai pada tingkat MU = P untuk setiap barang, maka </a:t>
            </a:r>
            <a:r>
              <a:rPr lang="id-ID" sz="2200" dirty="0" smtClean="0">
                <a:latin typeface="Times New Roman" pitchFamily="18" charset="0"/>
              </a:rPr>
              <a:t>dibuktikan bahwa </a:t>
            </a:r>
            <a:r>
              <a:rPr lang="id-ID" sz="2200" i="1" dirty="0">
                <a:latin typeface="Times New Roman" pitchFamily="18" charset="0"/>
              </a:rPr>
              <a:t>dengan uang yang terbatas tersebut</a:t>
            </a:r>
            <a:r>
              <a:rPr lang="id-ID" sz="2200" dirty="0">
                <a:latin typeface="Times New Roman" pitchFamily="18" charset="0"/>
              </a:rPr>
              <a:t> ia bisa mencapai kepuasan total yang paling tinggi bila ia mengalokasikan pembelanjaannya sehingga memenuhi syarat:</a:t>
            </a:r>
          </a:p>
        </p:txBody>
      </p:sp>
      <p:sp>
        <p:nvSpPr>
          <p:cNvPr id="5427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graphicFrame>
        <p:nvGraphicFramePr>
          <p:cNvPr id="54277" name="Object 6"/>
          <p:cNvGraphicFramePr>
            <a:graphicFrameLocks noChangeAspect="1"/>
          </p:cNvGraphicFramePr>
          <p:nvPr/>
        </p:nvGraphicFramePr>
        <p:xfrm>
          <a:off x="2590800" y="1371600"/>
          <a:ext cx="3200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4" name="Equation" r:id="rId4" imgW="2032000" imgH="431800" progId="Equation.3">
                  <p:embed/>
                </p:oleObj>
              </mc:Choice>
              <mc:Fallback>
                <p:oleObj name="Equation" r:id="rId4" imgW="2032000" imgH="431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371600"/>
                        <a:ext cx="3200400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8" name="Rectangle 7"/>
          <p:cNvSpPr>
            <a:spLocks noChangeArrowheads="1"/>
          </p:cNvSpPr>
          <p:nvPr/>
        </p:nvSpPr>
        <p:spPr bwMode="auto">
          <a:xfrm>
            <a:off x="0" y="3171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graphicFrame>
        <p:nvGraphicFramePr>
          <p:cNvPr id="54279" name="Object 8"/>
          <p:cNvGraphicFramePr>
            <a:graphicFrameLocks noChangeAspect="1"/>
          </p:cNvGraphicFramePr>
          <p:nvPr/>
        </p:nvGraphicFramePr>
        <p:xfrm>
          <a:off x="2514600" y="5257800"/>
          <a:ext cx="3276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5" name="Equation" r:id="rId6" imgW="2108200" imgH="444500" progId="Equation.3">
                  <p:embed/>
                </p:oleObj>
              </mc:Choice>
              <mc:Fallback>
                <p:oleObj name="Equation" r:id="rId6" imgW="2108200" imgH="444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257800"/>
                        <a:ext cx="32766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3"/>
          <p:cNvSpPr txBox="1">
            <a:spLocks noGrp="1"/>
          </p:cNvSpPr>
          <p:nvPr/>
        </p:nvSpPr>
        <p:spPr bwMode="auto">
          <a:xfrm>
            <a:off x="4267200" y="6324600"/>
            <a:ext cx="609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/>
            <a:fld id="{0BF32A25-509E-406F-BA36-A2F6EF129BE1}" type="slidenum">
              <a:rPr lang="en-US" sz="1600">
                <a:solidFill>
                  <a:srgbClr val="FFFFFF"/>
                </a:solidFill>
                <a:latin typeface="Times New Roman" pitchFamily="18" charset="0"/>
              </a:rPr>
              <a:pPr algn="ctr"/>
              <a:t>9</a:t>
            </a:fld>
            <a:endParaRPr lang="en-US" sz="1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8371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944562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n-US" sz="4000" b="1">
                <a:solidFill>
                  <a:schemeClr val="tx2"/>
                </a:solidFill>
                <a:latin typeface="Times New Roman" pitchFamily="18" charset="0"/>
              </a:rPr>
              <a:t>2. Pendekatan Indifference Curve</a:t>
            </a:r>
            <a:r>
              <a:rPr lang="en-US" sz="400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58372" name="Rectangle 5"/>
          <p:cNvSpPr>
            <a:spLocks noChangeArrowheads="1"/>
          </p:cNvSpPr>
          <p:nvPr/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id-ID" sz="2800" b="1">
                <a:latin typeface="Times New Roman" pitchFamily="18" charset="0"/>
              </a:rPr>
              <a:t>a. Indifference Curve</a:t>
            </a:r>
            <a:endParaRPr lang="id-ID" sz="2800">
              <a:latin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400">
                <a:latin typeface="Times New Roman" pitchFamily="18" charset="0"/>
              </a:rPr>
              <a:t>Dengan cara kedua, yaitu mendasari penentuan tingkat kepuasan menggunakan </a:t>
            </a:r>
            <a:r>
              <a:rPr lang="id-ID" sz="2400" i="1">
                <a:latin typeface="Times New Roman" pitchFamily="18" charset="0"/>
              </a:rPr>
              <a:t>metode ordinal; </a:t>
            </a:r>
            <a:r>
              <a:rPr lang="id-ID" sz="2400">
                <a:latin typeface="Times New Roman" pitchFamily="18" charset="0"/>
              </a:rPr>
              <a:t>tingkat kepuasan diukur melalui order atau rangking tetapi tidak disebutkan nilai gunanya secara pasti.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Ú"/>
            </a:pPr>
            <a:r>
              <a:rPr lang="id-ID" sz="2400">
                <a:latin typeface="Times New Roman" pitchFamily="18" charset="0"/>
              </a:rPr>
              <a:t>Misalnya kita ambil contoh dua komoditas yaitu buah jeruk (X) dan apel (Y). Untuk mendapatkan X dan Y konsumen dihadapkan pada kendala keterbatasan dana. Karena itu konsumen dapat mengubah-ubah kombinasi X dan Y yang dibeli sedemikian rupa sehingga jika salah satu diperbanyak jumlahnya maka yang lain mestilah dikurangi agar kepuasan yang diperoleh konsumen tetap sama. Fenomena ini dinyatakan dengan </a:t>
            </a:r>
            <a:r>
              <a:rPr lang="id-ID" sz="2400" i="1">
                <a:latin typeface="Times New Roman" pitchFamily="18" charset="0"/>
              </a:rPr>
              <a:t>kurva kepuasan sama</a:t>
            </a:r>
            <a:r>
              <a:rPr lang="id-ID" sz="2400">
                <a:latin typeface="Times New Roman" pitchFamily="18" charset="0"/>
              </a:rPr>
              <a:t> atau </a:t>
            </a:r>
            <a:r>
              <a:rPr lang="id-ID" sz="2400" i="1">
                <a:latin typeface="Times New Roman" pitchFamily="18" charset="0"/>
              </a:rPr>
              <a:t>indifference curve</a:t>
            </a:r>
            <a:r>
              <a:rPr lang="id-ID" sz="2400">
                <a:latin typeface="Times New Roman" pitchFamily="18" charset="0"/>
              </a:rPr>
              <a:t>. </a:t>
            </a: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</TotalTime>
  <Words>1353</Words>
  <Application>Microsoft Office PowerPoint</Application>
  <PresentationFormat>On-screen Show (4:3)</PresentationFormat>
  <Paragraphs>265</Paragraphs>
  <Slides>30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Default Design</vt:lpstr>
      <vt:lpstr>Slipstream</vt:lpstr>
      <vt:lpstr>Equation</vt:lpstr>
      <vt:lpstr> Teori Perilaku Konsumen</vt:lpstr>
      <vt:lpstr>Ada dua pendekatan</vt:lpstr>
      <vt:lpstr>PowerPoint Presentation</vt:lpstr>
      <vt:lpstr>Konsep Dasar: Utility</vt:lpstr>
      <vt:lpstr>Diminishing Marginal Utility/ MU yang menurun</vt:lpstr>
      <vt:lpstr>Diminishing Marginal Utility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Kurva Konsumsi Pendapatan (Income consumption Curve) </vt:lpstr>
      <vt:lpstr>Gambar Kurva Konsumsi Pendapatan</vt:lpstr>
      <vt:lpstr>Kurva Engel</vt:lpstr>
      <vt:lpstr>Efek Subtitusi dan Efek Pendapatan (akibat perubahan harga)</vt:lpstr>
    </vt:vector>
  </TitlesOfParts>
  <Company>Lam MM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 Ekonomi Mikro</dc:title>
  <dc:creator>Hadir</dc:creator>
  <cp:lastModifiedBy>z1401</cp:lastModifiedBy>
  <cp:revision>22</cp:revision>
  <dcterms:created xsi:type="dcterms:W3CDTF">2004-03-31T03:10:39Z</dcterms:created>
  <dcterms:modified xsi:type="dcterms:W3CDTF">2016-11-21T01:08:33Z</dcterms:modified>
</cp:coreProperties>
</file>