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0" autoAdjust="0"/>
    <p:restoredTop sz="94660"/>
  </p:normalViewPr>
  <p:slideViewPr>
    <p:cSldViewPr snapToGrid="0">
      <p:cViewPr varScale="1">
        <p:scale>
          <a:sx n="43" d="100"/>
          <a:sy n="43" d="100"/>
        </p:scale>
        <p:origin x="78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990600"/>
            <a:ext cx="8915399" cy="2262781"/>
          </a:xfrm>
        </p:spPr>
        <p:txBody>
          <a:bodyPr/>
          <a:lstStyle/>
          <a:p>
            <a:r>
              <a:rPr lang="id-ID" dirty="0" smtClean="0"/>
              <a:t>STRUKTUR PENULISAN ESAI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3583579"/>
            <a:ext cx="8915399" cy="1126283"/>
          </a:xfrm>
        </p:spPr>
        <p:txBody>
          <a:bodyPr>
            <a:normAutofit/>
          </a:bodyPr>
          <a:lstStyle/>
          <a:p>
            <a:r>
              <a:rPr lang="id-ID" sz="2400" dirty="0"/>
              <a:t>Drs. Ansori, M. Si.</a:t>
            </a:r>
          </a:p>
          <a:p>
            <a:r>
              <a:rPr lang="id-ID" sz="2400" dirty="0"/>
              <a:t>196609191994031002</a:t>
            </a:r>
          </a:p>
          <a:p>
            <a:endParaRPr lang="id-ID" sz="2400" dirty="0"/>
          </a:p>
          <a:p>
            <a:endParaRPr lang="id-ID" sz="2400" dirty="0"/>
          </a:p>
          <a:p>
            <a:endParaRPr lang="id-ID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47530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43113" y="1927225"/>
            <a:ext cx="8229600" cy="35179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	Organisasi gagasan dalam sebuah esai direalisasikan dalam tiga bagian: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	(1) Pendahuluan (Paragraf Pembuka)</a:t>
            </a:r>
          </a:p>
          <a:p>
            <a:pPr>
              <a:buFontTx/>
              <a:buNone/>
            </a:pPr>
            <a:r>
              <a:rPr lang="en-US"/>
              <a:t>	(2) Tubuh Esai </a:t>
            </a:r>
          </a:p>
          <a:p>
            <a:pPr>
              <a:buFontTx/>
              <a:buNone/>
            </a:pPr>
            <a:r>
              <a:rPr lang="en-US"/>
              <a:t>	(3) Penutup (Paragraf Kesimpulan)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773113"/>
            <a:ext cx="8229600" cy="1143000"/>
          </a:xfrm>
          <a:noFill/>
          <a:ln/>
        </p:spPr>
        <p:txBody>
          <a:bodyPr/>
          <a:lstStyle/>
          <a:p>
            <a:r>
              <a:rPr lang="en-US"/>
              <a:t>ORGANISASI ESAI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981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4648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AAF55B36-3A82-4B26-8D75-7BBAC4D361BB}" type="slidenum">
              <a:rPr lang="en-US" sz="1400"/>
              <a:pPr algn="r"/>
              <a:t>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833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43113" y="1916114"/>
            <a:ext cx="8229600" cy="4465637"/>
          </a:xfrm>
        </p:spPr>
        <p:txBody>
          <a:bodyPr/>
          <a:lstStyle/>
          <a:p>
            <a:pPr algn="just"/>
            <a:r>
              <a:rPr lang="en-US"/>
              <a:t>Pedahuluan (paragraf pembuka) memperkenalkan subjek atau topik yang menjadi bahasan dalam esai. </a:t>
            </a:r>
          </a:p>
          <a:p>
            <a:pPr algn="just"/>
            <a:r>
              <a:rPr lang="en-US"/>
              <a:t>Paragraf pembuka ini biasanya berisi latar belakang informasi yang mengidentifikasi subjek bahasan dan pengantar tentang subjek tersebut. </a:t>
            </a:r>
          </a:p>
          <a:p>
            <a:pPr algn="just"/>
            <a:r>
              <a:rPr lang="en-US"/>
              <a:t>Dalam paragraf pembuka ini penulis juga menyatakan pendapatnya tentang subjek yang akan dibahas dan dikembangkan dalam tubuh esai. </a:t>
            </a:r>
          </a:p>
          <a:p>
            <a:pPr algn="just"/>
            <a:r>
              <a:rPr lang="en-US"/>
              <a:t>Pernyataan penulis ini sering disebut </a:t>
            </a:r>
            <a:r>
              <a:rPr lang="en-US" b="1"/>
              <a:t>kalimat tesis</a:t>
            </a:r>
            <a:r>
              <a:rPr lang="en-US"/>
              <a:t> (</a:t>
            </a:r>
            <a:r>
              <a:rPr lang="en-US" i="1"/>
              <a:t>thesis statement</a:t>
            </a:r>
            <a:r>
              <a:rPr lang="en-US"/>
              <a:t>). Tesis ini umumnya dinyatakan pada kalimat terakhir di paragraf pembuka.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773113"/>
            <a:ext cx="82296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(1) Pendahuluan (Paragraf Pembuka)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981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4648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3F7B056-C9DF-426D-97CE-9C19DAAD8399}" type="slidenum">
              <a:rPr lang="en-US" sz="1400"/>
              <a:pPr algn="r"/>
              <a:t>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1186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43113" y="1773238"/>
            <a:ext cx="8229600" cy="4464050"/>
          </a:xfrm>
        </p:spPr>
        <p:txBody>
          <a:bodyPr/>
          <a:lstStyle/>
          <a:p>
            <a:pPr algn="just"/>
            <a:r>
              <a:rPr lang="en-US"/>
              <a:t>Tubuh esai menyajikan seluruh informasi tentang subjek dan menjabarkan gagasan-gagasan (sub topik) yang spesifik dan terperinci dari pernyataan tesis yang telah dirumuskan dalam paragraf pembuka. </a:t>
            </a:r>
          </a:p>
          <a:p>
            <a:r>
              <a:rPr lang="en-US"/>
              <a:t>Tubuh esai terdiri atas beberapa paragraf. </a:t>
            </a:r>
          </a:p>
          <a:p>
            <a:pPr algn="just"/>
            <a:r>
              <a:rPr lang="en-US"/>
              <a:t>Jumlah paragraf dalam tubuh esai tergantung dari jumlah gagasan yang disampaikan penulis untuk mendukung pernyataan tesisnya. </a:t>
            </a:r>
          </a:p>
          <a:p>
            <a:pPr algn="just"/>
            <a:r>
              <a:rPr lang="sv-SE"/>
              <a:t>Paragraf-paragraf pendukung tesis ini memuat argumen-argumen dan analisa-analisa dengan melihat relevansi dan relasinya dengan masing-masing sub topik.</a:t>
            </a:r>
            <a:r>
              <a:rPr lang="en-US"/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773113"/>
            <a:ext cx="8229600" cy="1143000"/>
          </a:xfrm>
          <a:noFill/>
          <a:ln/>
        </p:spPr>
        <p:txBody>
          <a:bodyPr/>
          <a:lstStyle/>
          <a:p>
            <a:r>
              <a:rPr lang="en-US"/>
              <a:t>(2) Tubuh Esai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981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4648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64B5526E-7613-4BC7-B503-C0327BF3926A}" type="slidenum">
              <a:rPr lang="en-US" sz="1400"/>
              <a:pPr algn="r"/>
              <a:t>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2681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43113" y="2276475"/>
            <a:ext cx="8229600" cy="3384550"/>
          </a:xfrm>
        </p:spPr>
        <p:txBody>
          <a:bodyPr/>
          <a:lstStyle/>
          <a:p>
            <a:pPr algn="just"/>
            <a:r>
              <a:rPr lang="en-US"/>
              <a:t>Paragraf penutup adalah konklusi yang memberikan kesimpulan dengan menyebutkan kembali ide pokok, ringkasan dari tubuh esai, atau menambahkan beberapa observasi tentang subjek (topik) bahasan.</a:t>
            </a:r>
          </a:p>
          <a:p>
            <a:pPr algn="just"/>
            <a:r>
              <a:rPr lang="en-US"/>
              <a:t>Paragraf kesimpulan merupakan </a:t>
            </a:r>
            <a:r>
              <a:rPr lang="sv-SE"/>
              <a:t>sebuah sintesis yang bertujuan untuk meyakinkan pembaca.</a:t>
            </a:r>
          </a:p>
          <a:p>
            <a:pPr algn="just"/>
            <a:r>
              <a:rPr lang="sv-SE"/>
              <a:t>Paragraf penutup merupakan penegasan dari tesis yang telah dikemukakan dan dibahas dalam tubuh esai.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981075"/>
            <a:ext cx="8229600" cy="1079500"/>
          </a:xfrm>
          <a:noFill/>
          <a:ln/>
        </p:spPr>
        <p:txBody>
          <a:bodyPr/>
          <a:lstStyle/>
          <a:p>
            <a:r>
              <a:rPr lang="en-US"/>
              <a:t>(3) Penutup (Paragraf Kesimpulan)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981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4648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DE5302B9-01A5-4583-A0BD-2B5DE365AD2E}" type="slidenum">
              <a:rPr lang="en-US" sz="1400"/>
              <a:pPr algn="r"/>
              <a:t>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980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43113" y="1989138"/>
            <a:ext cx="8229600" cy="3816350"/>
          </a:xfrm>
        </p:spPr>
        <p:txBody>
          <a:bodyPr/>
          <a:lstStyle/>
          <a:p>
            <a:pPr algn="just"/>
            <a:r>
              <a:rPr lang="en-US"/>
              <a:t>Setelah menentukan topik yang akan kita tulis, merumuskan tesis adalah langkah awal yang harus kita lakukan sebelum menulis esai. </a:t>
            </a:r>
          </a:p>
          <a:p>
            <a:pPr algn="just"/>
            <a:r>
              <a:rPr lang="en-US"/>
              <a:t>Sebelum merumuskan tesis, topik yang akan kita tulis harus cukup  spesifik.</a:t>
            </a:r>
          </a:p>
          <a:p>
            <a:pPr algn="just"/>
            <a:r>
              <a:rPr lang="en-US"/>
              <a:t>Rumusan tesis harus mencerminkan atau memberi gambaran kepada pembaca gagasan-gagasan apa yang akan kita sajikan dalam tubuh esai.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773113"/>
            <a:ext cx="8229600" cy="1143000"/>
          </a:xfrm>
          <a:noFill/>
          <a:ln/>
        </p:spPr>
        <p:txBody>
          <a:bodyPr/>
          <a:lstStyle/>
          <a:p>
            <a:r>
              <a:rPr lang="en-US"/>
              <a:t>MERUMUSKAN TESIS (1)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981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4648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4EF64279-1488-4F59-9BED-848373CC0B5F}" type="slidenum">
              <a:rPr lang="en-US" sz="1400"/>
              <a:pPr algn="r"/>
              <a:t>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9521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43113" y="1927226"/>
            <a:ext cx="8229600" cy="3878263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/>
              <a:t>Topik: Pendidikan 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Pembatasan topik 1: Memilih Perguruan Tinggi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Pembatasan topik 2: UBINUS, Perguruan Tinggi Pilihan Lulusan SMA</a:t>
            </a:r>
          </a:p>
          <a:p>
            <a:pPr marL="457200" indent="-457200">
              <a:buFontTx/>
              <a:buAutoNum type="arabicPeriod"/>
            </a:pPr>
            <a:r>
              <a:rPr lang="en-US"/>
              <a:t>Rumusan tesis:</a:t>
            </a:r>
          </a:p>
          <a:p>
            <a:pPr marL="457200" indent="-457200" algn="just">
              <a:buNone/>
            </a:pPr>
            <a:r>
              <a:rPr lang="en-US"/>
              <a:t>	</a:t>
            </a:r>
            <a:r>
              <a:rPr lang="en-US" i="1"/>
              <a:t>Semakin banyak lulusan SMA memilih UBINUS sebagai perguruan tinggi pilihan karena biaya pendidikan yang terjangkau, fasilitas yang menunjang, pelayanan yang baik, dan staf pengajar yang berkualitas</a:t>
            </a:r>
            <a:r>
              <a:rPr lang="en-US"/>
              <a:t>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773113"/>
            <a:ext cx="8229600" cy="1143000"/>
          </a:xfrm>
          <a:noFill/>
          <a:ln/>
        </p:spPr>
        <p:txBody>
          <a:bodyPr/>
          <a:lstStyle/>
          <a:p>
            <a:r>
              <a:rPr lang="en-US"/>
              <a:t>MERUMUSKAN TESIS (2)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981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4648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C1DC10DA-25BD-4894-BBE8-0F1812BF9E0D}" type="slidenum">
              <a:rPr lang="en-US" sz="1400"/>
              <a:pPr algn="r"/>
              <a:t>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97219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43113" y="1916114"/>
            <a:ext cx="8229600" cy="3889375"/>
          </a:xfrm>
        </p:spPr>
        <p:txBody>
          <a:bodyPr/>
          <a:lstStyle/>
          <a:p>
            <a:pPr algn="just"/>
            <a:r>
              <a:rPr lang="en-US"/>
              <a:t>Rumusan tesis di atas memberi gambaran kepada pembaca gagasan-gagasan apa yang akan dikembangkan dalam tubuh esai.</a:t>
            </a:r>
          </a:p>
          <a:p>
            <a:pPr algn="just"/>
            <a:r>
              <a:rPr lang="en-US"/>
              <a:t>Dari rumusan tesis tersebut, tubuh esai akan terdiri atas empat paragraf:</a:t>
            </a:r>
          </a:p>
          <a:p>
            <a:pPr algn="just">
              <a:buFontTx/>
              <a:buNone/>
            </a:pPr>
            <a:r>
              <a:rPr lang="en-US"/>
              <a:t>	- Paragraf Tubuh Esai 1: pendidikan yang terjangkau</a:t>
            </a:r>
          </a:p>
          <a:p>
            <a:pPr algn="just">
              <a:buFontTx/>
              <a:buNone/>
            </a:pPr>
            <a:r>
              <a:rPr lang="en-US"/>
              <a:t>	- Paragraf Tubuh Esai 2: fasilitas yang menunjang</a:t>
            </a:r>
          </a:p>
          <a:p>
            <a:pPr algn="just">
              <a:buFontTx/>
              <a:buNone/>
            </a:pPr>
            <a:r>
              <a:rPr lang="en-US"/>
              <a:t>	- Paragraf Tubuh Esai 3: pelayanan yang baik</a:t>
            </a:r>
          </a:p>
          <a:p>
            <a:pPr algn="just">
              <a:buFontTx/>
              <a:buNone/>
            </a:pPr>
            <a:r>
              <a:rPr lang="en-US"/>
              <a:t>	- Paragraf Tubuh Esai 4: staf pengajar yang berkualitas</a:t>
            </a:r>
          </a:p>
          <a:p>
            <a:pPr algn="just">
              <a:buFontTx/>
              <a:buNone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773113"/>
            <a:ext cx="8229600" cy="1143000"/>
          </a:xfrm>
          <a:noFill/>
          <a:ln/>
        </p:spPr>
        <p:txBody>
          <a:bodyPr/>
          <a:lstStyle/>
          <a:p>
            <a:r>
              <a:rPr lang="en-US"/>
              <a:t>MERUMUSKAN TESIS (3)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981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4648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86B719F-3B21-47A2-9021-2320504F7D94}" type="slidenum">
              <a:rPr lang="en-US" sz="1400"/>
              <a:pPr algn="r"/>
              <a:t>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9419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43113" y="2060575"/>
            <a:ext cx="8229600" cy="338455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/>
              <a:t>	</a:t>
            </a:r>
            <a:r>
              <a:rPr lang="en-US" sz="2800"/>
              <a:t>Jadi, seandainya kalimat tesis tersebut dikembangkan menjadi sebuah esai, esai tersebut akan berjumlah enam paragraf: </a:t>
            </a:r>
          </a:p>
          <a:p>
            <a:pPr>
              <a:buFontTx/>
              <a:buNone/>
            </a:pPr>
            <a:r>
              <a:rPr lang="en-US" sz="2800"/>
              <a:t>	- satu paragraf pembuka (pendahuluan)</a:t>
            </a:r>
          </a:p>
          <a:p>
            <a:pPr>
              <a:buFontTx/>
              <a:buNone/>
            </a:pPr>
            <a:r>
              <a:rPr lang="en-US" sz="2800"/>
              <a:t>	- empat paragraf tubuh (isi)</a:t>
            </a:r>
          </a:p>
          <a:p>
            <a:pPr>
              <a:buFontTx/>
              <a:buNone/>
            </a:pPr>
            <a:r>
              <a:rPr lang="en-US" sz="2800"/>
              <a:t>	- satu paragraf penutup (kesimpulan)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773113"/>
            <a:ext cx="8229600" cy="1143000"/>
          </a:xfrm>
          <a:noFill/>
          <a:ln/>
        </p:spPr>
        <p:txBody>
          <a:bodyPr/>
          <a:lstStyle/>
          <a:p>
            <a:r>
              <a:rPr lang="en-US"/>
              <a:t>MERUMUSKAN TESIS (4)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981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4648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400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0D0504FF-94E3-4085-B8CF-55414C85B942}" type="slidenum">
              <a:rPr lang="en-US" sz="1400"/>
              <a:pPr algn="r"/>
              <a:t>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6712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</TotalTime>
  <Words>385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STRUKTUR PENULISAN ESAI</vt:lpstr>
      <vt:lpstr>ORGANISASI ESAI</vt:lpstr>
      <vt:lpstr>(1) Pendahuluan (Paragraf Pembuka)</vt:lpstr>
      <vt:lpstr>(2) Tubuh Esai</vt:lpstr>
      <vt:lpstr>(3) Penutup (Paragraf Kesimpulan)</vt:lpstr>
      <vt:lpstr>MERUMUSKAN TESIS (1)</vt:lpstr>
      <vt:lpstr>MERUMUSKAN TESIS (2)</vt:lpstr>
      <vt:lpstr>MERUMUSKAN TESIS (3)</vt:lpstr>
      <vt:lpstr>MERUMUSKAN TESIS (4)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PENULISAN ESAI</dc:title>
  <dc:creator>Windows 8</dc:creator>
  <cp:lastModifiedBy>Windows 8</cp:lastModifiedBy>
  <cp:revision>3</cp:revision>
  <dcterms:created xsi:type="dcterms:W3CDTF">2020-10-20T03:07:54Z</dcterms:created>
  <dcterms:modified xsi:type="dcterms:W3CDTF">2020-11-15T09:44:54Z</dcterms:modified>
</cp:coreProperties>
</file>