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9" r:id="rId2"/>
    <p:sldId id="257" r:id="rId3"/>
    <p:sldId id="258" r:id="rId4"/>
    <p:sldId id="259" r:id="rId5"/>
    <p:sldId id="279" r:id="rId6"/>
    <p:sldId id="280" r:id="rId7"/>
    <p:sldId id="281" r:id="rId8"/>
    <p:sldId id="263" r:id="rId9"/>
    <p:sldId id="276" r:id="rId10"/>
    <p:sldId id="277" r:id="rId11"/>
    <p:sldId id="282" r:id="rId12"/>
    <p:sldId id="265" r:id="rId13"/>
    <p:sldId id="266" r:id="rId14"/>
    <p:sldId id="267" r:id="rId15"/>
    <p:sldId id="268" r:id="rId16"/>
    <p:sldId id="283" r:id="rId17"/>
    <p:sldId id="284" r:id="rId18"/>
    <p:sldId id="271" r:id="rId19"/>
    <p:sldId id="285" r:id="rId20"/>
    <p:sldId id="286" r:id="rId21"/>
    <p:sldId id="287" r:id="rId22"/>
    <p:sldId id="288" r:id="rId23"/>
    <p:sldId id="278" r:id="rId24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DE20E7-D82C-42B4-B252-9A6F59895890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432508-9507-4CFA-9836-54C63DF1D3C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88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CEB7DF89-6BA6-4C40-AD8F-C0543E729A98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D735510-16CF-41B9-86D1-090474EF83B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07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6FD6F-E02D-4654-BEF9-87FD386DF058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CA1E-696A-4CE7-87D7-5375FFC6C67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985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17A5-5369-4BF6-8587-B78E5627EC51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1A97-C479-4668-8451-2F655AE7B70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24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25521-1C5F-4806-912A-350B2FB35214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A109-03A7-4B55-A58C-E9B4A807E90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67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EDF3-D5FD-428F-B2AB-89B73A10C274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A512-64E7-4035-80F5-3375FB6FF01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180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33AAF-5652-4F8E-B588-CA910B68872C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AC424-E9CB-4BF5-A24B-8E0B22A3598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6F8B7-678B-4F76-B7E8-E3B7D12B861F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654D-FB55-4D76-A963-7E1595B747B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308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0B71-308C-4E1D-AF1A-304DB44693D4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5C03-59F4-4181-A467-F46E81B7A48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34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B2A0-7C1A-4582-A078-32298DF2FABE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8048-004F-479B-A00E-A18A4012A55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12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A80E-0D1E-4A50-8F5A-9C9D86E4E989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3C350-5FF6-426E-824D-A9F7372CAEC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755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58D9-9891-44B6-9B78-0BD81DA267D9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2FB6-907A-4373-86B2-860B7A64F5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62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BBCFC0-C9F4-4E0F-A19C-816D3CB52E82}" type="datetimeFigureOut">
              <a:rPr lang="id-ID"/>
              <a:pPr>
                <a:defRPr/>
              </a:pPr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23FDC-0903-494D-B997-C29A91D014E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6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4104456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UKURAN PEMUSATAN DATA</a:t>
            </a:r>
            <a:b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(DB156213) 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 SKS (3-0)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600400" cy="1260629"/>
          </a:xfrm>
        </p:spPr>
        <p:txBody>
          <a:bodyPr/>
          <a:lstStyle/>
          <a:p>
            <a:r>
              <a:rPr lang="en-US" b="1" dirty="0"/>
              <a:t>Karina </a:t>
            </a:r>
            <a:r>
              <a:rPr lang="en-US" b="1" dirty="0" err="1"/>
              <a:t>Farkha</a:t>
            </a:r>
            <a:r>
              <a:rPr lang="en-US" b="1" dirty="0"/>
              <a:t> Dina, </a:t>
            </a:r>
            <a:r>
              <a:rPr lang="en-US" b="1" dirty="0" err="1"/>
              <a:t>S.Pi</a:t>
            </a:r>
            <a:r>
              <a:rPr lang="en-US" b="1" dirty="0"/>
              <a:t>, M.P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90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750" y="30163"/>
            <a:ext cx="7024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Sifat Rata-Rata Hitung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7920038" cy="4564062"/>
          </a:xfrm>
        </p:spPr>
        <p:txBody>
          <a:bodyPr/>
          <a:lstStyle/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Rata-rata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hitung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sebagai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satu-satunya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ukuran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pemusatan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maka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jumlah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deviasi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setiap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terhadap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rata-rata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hitungnya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selalu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sama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nol.</a:t>
            </a: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Rata-rata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hitung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sebagai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titik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keseimbangan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dari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keseluruhan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data,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maka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letaknya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berada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di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tengah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data.</a:t>
            </a: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Rata-rata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hitung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nilainya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sangat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dipengaruhi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oleh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ekstrim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yaitu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sangat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besar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sangat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kecil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.</a:t>
            </a:r>
            <a:endParaRPr lang="id-ID" b="1" dirty="0">
              <a:solidFill>
                <a:schemeClr val="tx1"/>
              </a:solidFill>
              <a:cs typeface="Arial" pitchFamily="34" charset="0"/>
            </a:endParaRP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447675" indent="-350838" eaLnBrk="1" hangingPunct="1">
              <a:lnSpc>
                <a:spcPct val="80000"/>
              </a:lnSpc>
              <a:buClr>
                <a:schemeClr val="tx1"/>
              </a:buClr>
              <a:buSzTx/>
              <a:defRPr/>
            </a:pP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Bagi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data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sekelompok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data yang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sifatnya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terbuka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lebih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dari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kurang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dari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mempunyai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rata-rata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hitung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. </a:t>
            </a:r>
          </a:p>
          <a:p>
            <a:pPr marL="69850" indent="0" eaLnBrk="1" hangingPunct="1">
              <a:buFont typeface="Wingdings 2" pitchFamily="18" charset="2"/>
              <a:buNone/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820150" cy="1143000"/>
          </a:xfrm>
        </p:spPr>
        <p:txBody>
          <a:bodyPr/>
          <a:lstStyle/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lphaLcParenR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RATA-RATA HITUNG DATA DISTRIBUSI FREKUENSI DENGAN PENGELOMPOKKAN</a:t>
            </a:r>
            <a:endParaRPr lang="id-ID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844824"/>
            <a:ext cx="7920880" cy="4464496"/>
          </a:xfrm>
          <a:blipFill rotWithShape="1">
            <a:blip r:embed="rId2"/>
            <a:stretch>
              <a:fillRect l="-308" t="-1093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27113"/>
            <a:ext cx="8207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Contoh :</a:t>
            </a:r>
            <a:br>
              <a:rPr lang="id-ID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Berat tubuh ikan mas </a:t>
            </a:r>
            <a:r>
              <a:rPr lang="id-ID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Cyprinus sp</a:t>
            </a: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didapat dari tambak Desa Tunggulrejo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2276475"/>
          <a:ext cx="4335462" cy="4167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Berat Tubuh Ikan (gr)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Nt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f. Nt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41-45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46-50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51-55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56-60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61-65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315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66-70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71-75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76-80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d-ID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</a:rPr>
                        <a:t>1845</a:t>
                      </a:r>
                      <a:endParaRPr lang="id-ID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2636912"/>
            <a:ext cx="2592288" cy="4144276"/>
          </a:xfrm>
          <a:prstGeom prst="rect">
            <a:avLst/>
          </a:prstGeom>
          <a:blipFill rotWithShape="1">
            <a:blip r:embed="rId2"/>
            <a:stretch>
              <a:fillRect l="-4695" t="-1473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1152525"/>
          </a:xfrm>
        </p:spPr>
        <p:txBody>
          <a:bodyPr/>
          <a:lstStyle/>
          <a:p>
            <a:pPr marL="447675" indent="-447675" eaLnBrk="1" hangingPunct="1">
              <a:buClr>
                <a:schemeClr val="accent1">
                  <a:lumMod val="50000"/>
                </a:schemeClr>
              </a:buClr>
              <a:buFont typeface="+mj-lt"/>
              <a:buAutoNum type="alphaLcParenR" startAt="2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Distribusi Frekuensi Berkelompok Dengan Interval kelas tidak sama</a:t>
            </a:r>
          </a:p>
        </p:txBody>
      </p:sp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3568" y="1988840"/>
            <a:ext cx="7776864" cy="4320480"/>
          </a:xfrm>
          <a:blipFill rotWithShape="1">
            <a:blip r:embed="rId2"/>
            <a:stretch>
              <a:fillRect l="-313" t="-1128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208962" cy="1079500"/>
          </a:xfrm>
        </p:spPr>
        <p:txBody>
          <a:bodyPr/>
          <a:lstStyle/>
          <a:p>
            <a:pPr eaLnBrk="1" hangingPunct="1"/>
            <a:r>
              <a:rPr lang="id-ID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Contoh :</a:t>
            </a:r>
            <a:br>
              <a:rPr lang="id-ID" sz="24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</a:br>
            <a:r>
              <a:rPr lang="id-ID" sz="32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Berat tubuh ikan mas </a:t>
            </a:r>
            <a:r>
              <a:rPr lang="id-ID" sz="3200" i="1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Cyprinus sp</a:t>
            </a:r>
            <a:r>
              <a:rPr lang="id-ID" sz="3200">
                <a:solidFill>
                  <a:schemeClr val="tx1"/>
                </a:solidFill>
                <a:latin typeface="Arial" charset="0"/>
                <a:ea typeface="Calibri" pitchFamily="34" charset="0"/>
                <a:cs typeface="Arial" charset="0"/>
              </a:rPr>
              <a:t> didapat dari tambak Desa Tunggulrejo</a:t>
            </a:r>
            <a:endParaRPr lang="id-ID" sz="3200">
              <a:ea typeface="Calibri" pitchFamily="34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2060848"/>
          <a:ext cx="5904655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1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Berat Tubuh (gr)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d-ID" sz="1800" baseline="-250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id-ID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blipFill rotWithShape="1">
                      <a:blip r:embed="rId2"/>
                      <a:stretch>
                        <a:fillRect l="-148387" t="-877" r="-39296" b="-24210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fd’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41-50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45,5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-2,5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-20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51-65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66-70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+ 2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+ 14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71-80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75,5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+ 3,5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+ 24,5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n = 30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d-ID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  <a:effectLst/>
                        </a:rPr>
                        <a:t>+ 18,5</a:t>
                      </a:r>
                      <a:endParaRPr lang="id-ID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732588" y="3213100"/>
            <a:ext cx="1871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id-ID" sz="2000"/>
              <a:t>Interval yang digunakan = 5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3688" y="5085184"/>
            <a:ext cx="4968552" cy="1754326"/>
          </a:xfrm>
          <a:prstGeom prst="rect">
            <a:avLst/>
          </a:prstGeom>
          <a:blipFill rotWithShape="1">
            <a:blip r:embed="rId3"/>
            <a:stretch>
              <a:fillRect t="-33681"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653337" cy="1143000"/>
          </a:xfrm>
        </p:spPr>
        <p:txBody>
          <a:bodyPr/>
          <a:lstStyle/>
          <a:p>
            <a:pPr marL="514350" indent="-514350" eaLnBrk="1" hangingPunct="1">
              <a:buClr>
                <a:schemeClr val="accent1">
                  <a:lumMod val="50000"/>
                </a:schemeClr>
              </a:buClr>
              <a:buFont typeface="+mj-lt"/>
              <a:buAutoNum type="alphaUcPeriod" startAt="3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Rata-Rata Hitung Dengan Beban (Weighted Mean)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4213" y="1916113"/>
            <a:ext cx="7848600" cy="4608512"/>
          </a:xfrm>
        </p:spPr>
        <p:txBody>
          <a:bodyPr/>
          <a:lstStyle/>
          <a:p>
            <a:pPr marL="69850" indent="0" eaLnBrk="1" hangingPunct="1">
              <a:buFont typeface="Wingdings 2" pitchFamily="18" charset="2"/>
              <a:buNone/>
            </a:pPr>
            <a:r>
              <a:rPr lang="id-ID" b="1">
                <a:solidFill>
                  <a:schemeClr val="tx1"/>
                </a:solidFill>
              </a:rPr>
              <a:t>Bila pengamatan terdiri dari kelompok dengan jumlah observasi yang tidak sama dan kita akan menghitung dari semua kelompok berdasarkan hasil rata-rata yang diperoleh dari masing-masing kelompok </a:t>
            </a:r>
          </a:p>
          <a:p>
            <a:pPr marL="69850" indent="0" eaLnBrk="1" hangingPunct="1">
              <a:buFont typeface="Wingdings 2" pitchFamily="18" charset="2"/>
              <a:buNone/>
            </a:pPr>
            <a:endParaRPr lang="id-ID" b="1">
              <a:solidFill>
                <a:schemeClr val="tx1"/>
              </a:solidFill>
            </a:endParaRPr>
          </a:p>
          <a:p>
            <a:pPr marL="69850" indent="0" eaLnBrk="1" hangingPunct="1">
              <a:buFont typeface="Wingdings 2" pitchFamily="18" charset="2"/>
              <a:buNone/>
            </a:pPr>
            <a:r>
              <a:rPr lang="id-ID" b="1">
                <a:solidFill>
                  <a:schemeClr val="tx1"/>
                </a:solidFill>
              </a:rPr>
              <a:t>Maka penghitungan rata-rata harus dilakukan dengan </a:t>
            </a:r>
            <a:r>
              <a:rPr lang="id-ID" b="1">
                <a:solidFill>
                  <a:srgbClr val="FF0000"/>
                </a:solidFill>
              </a:rPr>
              <a:t>pembebanan</a:t>
            </a:r>
          </a:p>
          <a:p>
            <a:pPr marL="69850" indent="0" eaLnBrk="1" hangingPunct="1">
              <a:buFont typeface="Wingdings 2" pitchFamily="18" charset="2"/>
              <a:buNone/>
            </a:pPr>
            <a:endParaRPr lang="id-ID" b="1"/>
          </a:p>
          <a:p>
            <a:pPr marL="69850" indent="0" eaLnBrk="1" hangingPunct="1">
              <a:buFont typeface="Wingdings 2" pitchFamily="18" charset="2"/>
              <a:buNone/>
            </a:pPr>
            <a:r>
              <a:rPr lang="id-ID" b="1">
                <a:solidFill>
                  <a:schemeClr val="tx1"/>
                </a:solidFill>
              </a:rPr>
              <a:t>Jika tidak dilakukan maka akan menghasilkan nilai rata-rata yang menyesatkan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79838" y="3565525"/>
            <a:ext cx="936625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653337" cy="864071"/>
          </a:xfrm>
        </p:spPr>
        <p:txBody>
          <a:bodyPr/>
          <a:lstStyle/>
          <a:p>
            <a:pPr marL="514350" indent="-514350" eaLnBrk="1" hangingPunct="1">
              <a:buClr>
                <a:schemeClr val="accent1">
                  <a:lumMod val="50000"/>
                </a:schemeClr>
              </a:buClr>
              <a:buFont typeface="+mj-lt"/>
              <a:buAutoNum type="alphaUcPeriod" startAt="3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Rata-Rata Hitung Dengan Beban (Weighted Mean)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640960" cy="4896544"/>
              </a:xfrm>
            </p:spPr>
            <p:txBody>
              <a:bodyPr/>
              <a:lstStyle/>
              <a:p>
                <a:r>
                  <a:rPr lang="id-ID" b="1" dirty="0">
                    <a:solidFill>
                      <a:schemeClr val="tx1"/>
                    </a:solidFill>
                  </a:rPr>
                  <a:t>Jumlah hasil kali antara jumlah pengamatan tiap kelompok dengan rata-rata nya, dibagi dengan jumlah pengamatan tiap kelompok</a:t>
                </a:r>
              </a:p>
              <a:p>
                <a:r>
                  <a:rPr lang="id-ID" b="1" dirty="0">
                    <a:solidFill>
                      <a:schemeClr val="tx1"/>
                    </a:solidFill>
                  </a:rPr>
                  <a:t>RUMUS :</a:t>
                </a: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Dimana</a:t>
                </a:r>
              </a:p>
              <a:p>
                <a:pPr marL="6985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	= rata-rata dgn beban</a:t>
                </a:r>
              </a:p>
              <a:p>
                <a:pPr marL="6985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	= jumlah pengamatan kelompok ke-i</a:t>
                </a:r>
              </a:p>
              <a:p>
                <a:pPr marL="6985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	= rata-rata kelompok ke-i</a:t>
                </a:r>
              </a:p>
              <a:p>
                <a:pPr marL="6985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640960" cy="4896544"/>
              </a:xfrm>
              <a:blipFill rotWithShape="1">
                <a:blip r:embed="rId2"/>
                <a:stretch>
                  <a:fillRect l="-353" t="-996" b="-784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t="47709" r="31025" b="33749"/>
          <a:stretch/>
        </p:blipFill>
        <p:spPr bwMode="auto">
          <a:xfrm>
            <a:off x="2123728" y="3514720"/>
            <a:ext cx="5400600" cy="181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692696"/>
                <a:ext cx="8352928" cy="5760640"/>
              </a:xfrm>
            </p:spPr>
            <p:txBody>
              <a:bodyPr/>
              <a:lstStyle/>
              <a:p>
                <a:pPr marL="6985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CONTOH :</a:t>
                </a:r>
              </a:p>
              <a:p>
                <a:pPr marL="527050" indent="-457200">
                  <a:buClrTx/>
                  <a:buSzPct val="100000"/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Pengukuran berat tubuh 3 kelompok ikan yaitu ikan mas 3 ekor, ikan tawes 5 ekor dan ikan mujaer 10 ekor. Hasil pengukuran sebagai berikut :</a:t>
                </a:r>
              </a:p>
              <a:p>
                <a:pPr marL="527050" indent="-457200">
                  <a:buClrTx/>
                  <a:buSzPct val="100000"/>
                  <a:buFont typeface="+mj-lt"/>
                  <a:buAutoNum type="alphaLcParenR"/>
                </a:pPr>
                <a:r>
                  <a:rPr lang="id-ID" b="1" dirty="0">
                    <a:solidFill>
                      <a:schemeClr val="tx1"/>
                    </a:solidFill>
                  </a:rPr>
                  <a:t>Kelompok ikan Mas 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	50  55  54 	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 = 53 gr</a:t>
                </a: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52705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id-ID" b="1" dirty="0">
                    <a:solidFill>
                      <a:schemeClr val="tx1"/>
                    </a:solidFill>
                  </a:rPr>
                  <a:t>Kelompok ikan Tawes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	50  53  52  55  57	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53,5 gr</a:t>
                </a: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52705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id-ID" b="1" dirty="0">
                    <a:solidFill>
                      <a:schemeClr val="tx1"/>
                    </a:solidFill>
                  </a:rPr>
                  <a:t>Kelompok ikan Mujaer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	51  55  57  60  52  48  47  58  59  62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 =54,9 gr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692696"/>
                <a:ext cx="8352928" cy="5760640"/>
              </a:xfrm>
              <a:blipFill rotWithShape="1">
                <a:blip r:embed="rId2"/>
                <a:stretch>
                  <a:fillRect l="-365" t="-847" r="-18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2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44090"/>
              </p:ext>
            </p:extLst>
          </p:nvPr>
        </p:nvGraphicFramePr>
        <p:xfrm>
          <a:off x="684213" y="765175"/>
          <a:ext cx="6264275" cy="2159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Kelompok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d-ID" sz="2000" b="1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id-ID" sz="2000" b="1" baseline="-25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id-ID" sz="2000" b="1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r>
                        <a:rPr lang="id-ID" sz="2000" b="1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Ikan Mas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Ikan Tawes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53,5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267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Ikan Mujaer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54,9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549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chemeClr val="tx1"/>
                          </a:solidFill>
                          <a:effectLst/>
                        </a:rPr>
                        <a:t>161,3</a:t>
                      </a:r>
                      <a:endParaRPr lang="id-ID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chemeClr val="tx1"/>
                          </a:solidFill>
                          <a:effectLst/>
                        </a:rPr>
                        <a:t>975</a:t>
                      </a:r>
                      <a:endParaRPr lang="id-ID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21535" y="3092376"/>
            <a:ext cx="3528392" cy="461665"/>
          </a:xfrm>
          <a:prstGeom prst="rect">
            <a:avLst/>
          </a:prstGeom>
          <a:blipFill rotWithShape="1">
            <a:blip r:embed="rId2"/>
            <a:stretch>
              <a:fillRect l="-345"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798267"/>
            <a:ext cx="8515499" cy="3231654"/>
          </a:xfrm>
          <a:prstGeom prst="rect">
            <a:avLst/>
          </a:prstGeom>
          <a:blipFill rotWithShape="1">
            <a:blip r:embed="rId3"/>
            <a:stretch>
              <a:fillRect l="-1074" t="-1509"/>
            </a:stretch>
          </a:blipFill>
        </p:spPr>
        <p:txBody>
          <a:bodyPr/>
          <a:lstStyle/>
          <a:p>
            <a:pPr>
              <a:defRPr/>
            </a:pPr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32656"/>
            <a:ext cx="7024687" cy="1512167"/>
          </a:xfrm>
        </p:spPr>
        <p:txBody>
          <a:bodyPr/>
          <a:lstStyle/>
          <a:p>
            <a:pPr marL="742950" indent="-742950">
              <a:buClr>
                <a:schemeClr val="accent1">
                  <a:lumMod val="50000"/>
                </a:schemeClr>
              </a:buClr>
              <a:buFont typeface="+mj-lt"/>
              <a:buAutoNum type="arabicParenR" startAt="2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RATA-RATA UKUR (GEOMETRIC MEAN)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2132856"/>
                <a:ext cx="7632848" cy="4248472"/>
              </a:xfrm>
            </p:spPr>
            <p:txBody>
              <a:bodyPr/>
              <a:lstStyle/>
              <a:p>
                <a:pPr marL="527050" indent="-457200">
                  <a:buClr>
                    <a:schemeClr val="accent1">
                      <a:lumMod val="50000"/>
                    </a:schemeClr>
                  </a:buClr>
                  <a:buSzPct val="100000"/>
                  <a:buFont typeface="+mj-lt"/>
                  <a:buAutoNum type="alphaLcParenR"/>
                </a:pPr>
                <a:r>
                  <a:rPr lang="id-ID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RATA-RATA UKUR Dengan n KECIL</a:t>
                </a: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r>
                  <a:rPr lang="id-ID" b="1" dirty="0">
                    <a:solidFill>
                      <a:schemeClr val="tx1"/>
                    </a:solidFill>
                  </a:rPr>
                  <a:t>akar pangkat n dari hasil perkalian tiap pengamatan</a:t>
                </a:r>
              </a:p>
              <a:p>
                <a:r>
                  <a:rPr lang="id-ID" b="1" dirty="0">
                    <a:solidFill>
                      <a:schemeClr val="tx1"/>
                    </a:solidFill>
                  </a:rPr>
                  <a:t>RUMUS </a:t>
                </a:r>
              </a:p>
              <a:p>
                <a:pPr marL="6985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e>
                      </m:acc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deg>
                        <m:e>
                          <m:sSub>
                            <m:sSub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…..</m:t>
                          </m:r>
                          <m:sSub>
                            <m:sSub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2132856"/>
                <a:ext cx="7632848" cy="4248472"/>
              </a:xfrm>
              <a:blipFill rotWithShape="1">
                <a:blip r:embed="rId2"/>
                <a:stretch>
                  <a:fillRect l="-1198" t="-200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4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115888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Pengertian Ukuran Pemusatan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7993063" cy="4897437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Guna memperoleh informasi lebih mendalam, maka data yang telah diolah harus dianalisa</a:t>
            </a:r>
            <a:r>
              <a:rPr lang="id-ID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id-ID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disebut dengan Ukuran Pemusatan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id-ID" b="1" dirty="0">
              <a:latin typeface="Calibri" pitchFamily="34" charset="0"/>
              <a:cs typeface="Calibri" pitchFamily="34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Merupakan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tunggal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mewakili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semua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data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kumpulan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pengamatan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dimana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tersebut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menunjukkan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pusat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data.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Ukuran yang banyak digunakan adalah 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>
                <a:solidFill>
                  <a:schemeClr val="tx1"/>
                </a:solidFill>
              </a:rPr>
              <a:t>a). Ukuran Nilai Tengah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>
                <a:solidFill>
                  <a:schemeClr val="tx1"/>
                </a:solidFill>
              </a:rPr>
              <a:t>b). Ukuran Dispersi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51275" y="2492375"/>
            <a:ext cx="50482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064896" cy="5184576"/>
              </a:xfrm>
            </p:spPr>
            <p:txBody>
              <a:bodyPr/>
              <a:lstStyle/>
              <a:p>
                <a:pPr marL="6985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CONTOH :</a:t>
                </a:r>
              </a:p>
              <a:p>
                <a:pPr marL="527050" indent="-457200">
                  <a:buClrTx/>
                  <a:buSzPct val="100000"/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Hasil pengamatan suatu penyakit terhadap 3 ekor ikan dengan hasil sebagai berikut :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Ikan I = sembuh dlm 3 hari; ikan II = sembuh dalam 9 hari; ikan III = sembuh dlm 27 hari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Rata-rata kesembuhan adalah sebagai berikut :</a:t>
                </a: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e>
                      </m:acc>
                      <m:r>
                        <a:rPr lang="id-ID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g>
                        <m:e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id-ID" dirty="0"/>
              </a:p>
              <a:p>
                <a:pPr marL="698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d-ID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d-ID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e>
                      </m:acc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  </m:t>
                      </m:r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𝒉𝒂𝒓𝒊</m:t>
                      </m:r>
                    </m:oMath>
                  </m:oMathPara>
                </a14:m>
                <a:endParaRPr lang="id-ID" dirty="0"/>
              </a:p>
              <a:p>
                <a:pPr marL="69850" indent="0">
                  <a:buNone/>
                </a:pPr>
                <a:endParaRPr lang="id-ID" dirty="0"/>
              </a:p>
              <a:p>
                <a:pPr marL="69850" indent="0">
                  <a:buNone/>
                </a:pPr>
                <a:endParaRPr lang="id-ID" dirty="0"/>
              </a:p>
              <a:p>
                <a:pPr marL="69850" indent="0"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064896" cy="5184576"/>
              </a:xfrm>
              <a:blipFill rotWithShape="1">
                <a:blip r:embed="rId2"/>
                <a:stretch>
                  <a:fillRect l="-302" t="-940" r="-20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6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844823"/>
                <a:ext cx="7776864" cy="4392489"/>
              </a:xfrm>
            </p:spPr>
            <p:txBody>
              <a:bodyPr/>
              <a:lstStyle/>
              <a:p>
                <a:pPr marL="527050" indent="-457200">
                  <a:buClr>
                    <a:schemeClr val="accent1">
                      <a:lumMod val="50000"/>
                    </a:schemeClr>
                  </a:buClr>
                  <a:buSzPct val="100000"/>
                  <a:buFont typeface="+mj-lt"/>
                  <a:buAutoNum type="alphaLcParenR" startAt="2"/>
                </a:pPr>
                <a:r>
                  <a:rPr lang="id-ID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RATA-RATA UKUR Dengan n BESAR</a:t>
                </a:r>
              </a:p>
              <a:p>
                <a:pPr marL="69850" indent="0">
                  <a:buClr>
                    <a:schemeClr val="accent1">
                      <a:lumMod val="50000"/>
                    </a:schemeClr>
                  </a:buClr>
                  <a:buSzPct val="100000"/>
                  <a:buNone/>
                </a:pPr>
                <a:endParaRPr lang="id-ID" dirty="0"/>
              </a:p>
              <a:p>
                <a:pPr>
                  <a:buClr>
                    <a:schemeClr val="accent1">
                      <a:lumMod val="50000"/>
                    </a:schemeClr>
                  </a:buClr>
                  <a:buSzPct val="100000"/>
                </a:pPr>
                <a:r>
                  <a:rPr lang="id-ID" b="1" dirty="0">
                    <a:solidFill>
                      <a:schemeClr val="tx1"/>
                    </a:solidFill>
                  </a:rPr>
                  <a:t>Dengan menggunakan logaritma tiap pengamatan dibagi dengan banyaknya pengamatan</a:t>
                </a:r>
              </a:p>
              <a:p>
                <a:pPr>
                  <a:buClr>
                    <a:schemeClr val="accent1">
                      <a:lumMod val="50000"/>
                    </a:schemeClr>
                  </a:buClr>
                  <a:buSzPct val="100000"/>
                </a:pPr>
                <a:r>
                  <a:rPr lang="id-ID" b="1" dirty="0">
                    <a:solidFill>
                      <a:schemeClr val="tx1"/>
                    </a:solidFill>
                  </a:rPr>
                  <a:t>Hingga rata-rata ukur =  dengan anti log dari jumlah logaritma masing-masing pengamatan di bagi dengan banyaknya pengamatan</a:t>
                </a:r>
              </a:p>
              <a:p>
                <a:pPr marL="69850" indent="0" algn="ctr">
                  <a:buClr>
                    <a:schemeClr val="accent1">
                      <a:lumMod val="50000"/>
                    </a:schemeClr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chemeClr val="tx1"/>
                        </a:solidFill>
                        <a:latin typeface="Cambria Math"/>
                      </a:rPr>
                      <m:t>𝑳𝒐𝒈</m:t>
                    </m:r>
                    <m:r>
                      <a:rPr lang="id-ID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𝑳𝒐𝒈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nary>
                      </m:num>
                      <m:den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 algn="ctr">
                  <a:buClr>
                    <a:schemeClr val="accent1">
                      <a:lumMod val="50000"/>
                    </a:schemeClr>
                  </a:buClr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 = Anti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𝑳𝒐𝒈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</m:nary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>
                    <a:schemeClr val="accent1">
                      <a:lumMod val="50000"/>
                    </a:schemeClr>
                  </a:buClr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844823"/>
                <a:ext cx="7776864" cy="4392489"/>
              </a:xfrm>
              <a:blipFill rotWithShape="1">
                <a:blip r:embed="rId2"/>
                <a:stretch>
                  <a:fillRect l="-1097" t="-1944" b="-7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 bwMode="auto">
          <a:xfrm>
            <a:off x="1042988" y="332657"/>
            <a:ext cx="702468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Clr>
                <a:schemeClr val="accent1">
                  <a:lumMod val="50000"/>
                </a:schemeClr>
              </a:buClr>
              <a:buFont typeface="+mj-lt"/>
              <a:buAutoNum type="arabicParenR" startAt="2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RATA-RATA UKUR (GEOMETRIC MEAN)</a:t>
            </a:r>
          </a:p>
        </p:txBody>
      </p:sp>
    </p:spTree>
    <p:extLst>
      <p:ext uri="{BB962C8B-B14F-4D97-AF65-F5344CB8AC3E}">
        <p14:creationId xmlns:p14="http://schemas.microsoft.com/office/powerpoint/2010/main" val="364774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404664"/>
                <a:ext cx="7920880" cy="6048672"/>
              </a:xfrm>
            </p:spPr>
            <p:txBody>
              <a:bodyPr/>
              <a:lstStyle/>
              <a:p>
                <a:r>
                  <a:rPr lang="id-ID" b="1" dirty="0">
                    <a:solidFill>
                      <a:schemeClr val="tx1"/>
                    </a:solidFill>
                  </a:rPr>
                  <a:t>CONTOH :</a:t>
                </a:r>
              </a:p>
              <a:p>
                <a:pPr marL="6985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527050" indent="-457200">
                  <a:buClrTx/>
                  <a:buSzPct val="100000"/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Hasil pengamatan suatu penyakit terhadap 3 ekor ikan dengan hasil sebagai berikut :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Ikan I = sembuh dlm 3 hari; ikan II = sembuh dalam 9 hari; ikan III = sembuh dlm 27 hari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Rata-rata kesembuhan adalah sebagai berikut :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Log 3 = 0,4771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Log 9 = 0,9642</a:t>
                </a:r>
              </a:p>
              <a:p>
                <a:pPr marL="69850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Log 27 = 1,4313</a:t>
                </a:r>
              </a:p>
              <a:p>
                <a:pPr marL="6985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𝑳𝒐𝒈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𝟒𝟕𝟕𝟏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𝟗𝟔𝟒𝟐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𝟒𝟑𝟏𝟑</m:t>
                        </m:r>
                      </m:num>
                      <m:den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𝑳𝒐𝒈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𝟖𝟔𝟐𝟔</m:t>
                        </m:r>
                      </m:num>
                      <m:den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0,9542</a:t>
                </a:r>
              </a:p>
              <a:p>
                <a:pPr marL="6985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acc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anti log 0,9542 = 9 hari</a:t>
                </a: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9850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404664"/>
                <a:ext cx="7920880" cy="6048672"/>
              </a:xfrm>
              <a:blipFill rotWithShape="1">
                <a:blip r:embed="rId2"/>
                <a:stretch>
                  <a:fillRect l="-308" t="-806" r="-615" b="-100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28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920880" cy="1143000"/>
          </a:xfrm>
        </p:spPr>
        <p:txBody>
          <a:bodyPr/>
          <a:lstStyle/>
          <a:p>
            <a:pPr eaLnBrk="1" hangingPunct="1"/>
            <a:r>
              <a:rPr lang="id-ID" sz="8800" b="1" dirty="0">
                <a:solidFill>
                  <a:schemeClr val="accent1">
                    <a:lumMod val="50000"/>
                  </a:schemeClr>
                </a:solidFill>
              </a:rPr>
              <a:t>TERIMA KASIH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351837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Ukuran Nilai Tengah (Central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7993062" cy="496887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id-ID" b="1" dirty="0">
                <a:solidFill>
                  <a:schemeClr val="tx1"/>
                </a:solidFill>
              </a:rPr>
              <a:t>Nilai Tengah 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>
                <a:solidFill>
                  <a:schemeClr val="tx1"/>
                </a:solidFill>
              </a:rPr>
              <a:t>suatu nilai yang dapat mewakili sekelompok nilai hasil pengamatan yang telah disusun dalam distribusi frekuensi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>
                <a:solidFill>
                  <a:schemeClr val="tx1"/>
                </a:solidFill>
              </a:rPr>
              <a:t> </a:t>
            </a: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id-ID" b="1" dirty="0">
              <a:solidFill>
                <a:schemeClr val="tx1"/>
              </a:solidFill>
            </a:endParaRPr>
          </a:p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d-ID" b="1" dirty="0">
                <a:solidFill>
                  <a:schemeClr val="tx1"/>
                </a:solidFill>
              </a:rPr>
              <a:t>Dikenal dengan Rata-Rata </a:t>
            </a:r>
          </a:p>
          <a:p>
            <a:pPr marL="41148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>
                <a:solidFill>
                  <a:schemeClr val="tx1"/>
                </a:solidFill>
              </a:rPr>
              <a:t>mempunyai kecenderungan untuk terletak di tengah distribusi </a:t>
            </a:r>
          </a:p>
          <a:p>
            <a:pPr marL="41148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b="1" dirty="0">
                <a:solidFill>
                  <a:schemeClr val="tx1"/>
                </a:solidFill>
              </a:rPr>
              <a:t>mempunyai kecenderungan di tengah (central value)</a:t>
            </a:r>
          </a:p>
        </p:txBody>
      </p:sp>
      <p:sp>
        <p:nvSpPr>
          <p:cNvPr id="5" name="Down Arrow 4"/>
          <p:cNvSpPr/>
          <p:nvPr/>
        </p:nvSpPr>
        <p:spPr>
          <a:xfrm>
            <a:off x="4125913" y="3070225"/>
            <a:ext cx="6477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/>
          <a:lstStyle/>
          <a:p>
            <a:pPr eaLnBrk="1" hangingPunct="1">
              <a:defRPr/>
            </a:pP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Macam Nilai Tengah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27088" y="1628775"/>
            <a:ext cx="7777162" cy="4537075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  <a:defRPr/>
            </a:pPr>
            <a:r>
              <a:rPr lang="id-ID" sz="2800" b="1" dirty="0">
                <a:solidFill>
                  <a:schemeClr val="tx1"/>
                </a:solidFill>
              </a:rPr>
              <a:t>Dalam statistik dikenal bermacam-macam nilai tengah, yang sering digunakan :</a:t>
            </a:r>
          </a:p>
          <a:p>
            <a:pPr marL="68263" indent="0" eaLnBrk="1" hangingPunct="1">
              <a:buFont typeface="Wingdings 2" pitchFamily="18" charset="2"/>
              <a:buNone/>
              <a:defRPr/>
            </a:pPr>
            <a:endParaRPr lang="id-ID" sz="2800" b="1" dirty="0">
              <a:solidFill>
                <a:schemeClr val="tx1"/>
              </a:solidFill>
            </a:endParaRPr>
          </a:p>
          <a:p>
            <a:pPr marL="582613" indent="-514350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id-ID" sz="2800" b="1" dirty="0">
                <a:solidFill>
                  <a:schemeClr val="tx1"/>
                </a:solidFill>
              </a:rPr>
              <a:t>Rata-rata hitung (Arithmatic mean = Mean)</a:t>
            </a:r>
          </a:p>
          <a:p>
            <a:pPr marL="582613" indent="-514350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id-ID" sz="2800" b="1" dirty="0">
                <a:solidFill>
                  <a:schemeClr val="tx1"/>
                </a:solidFill>
              </a:rPr>
              <a:t>Rata-rata Ukur  (Geomeric Mean)</a:t>
            </a:r>
          </a:p>
          <a:p>
            <a:pPr marL="582613" indent="-514350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id-ID" sz="2800" b="1" dirty="0">
                <a:solidFill>
                  <a:schemeClr val="tx1"/>
                </a:solidFill>
              </a:rPr>
              <a:t>Median</a:t>
            </a:r>
          </a:p>
          <a:p>
            <a:pPr marL="582613" indent="-514350" eaLnBrk="1" hangingPunct="1">
              <a:buClrTx/>
              <a:buSzPct val="100000"/>
              <a:buFont typeface="+mj-lt"/>
              <a:buAutoNum type="alphaLcParenR"/>
              <a:defRPr/>
            </a:pPr>
            <a:r>
              <a:rPr lang="id-ID" sz="2800" b="1" dirty="0">
                <a:solidFill>
                  <a:schemeClr val="tx1"/>
                </a:solidFill>
              </a:rPr>
              <a:t>Modus (Mode)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675687" cy="1295400"/>
          </a:xfrm>
        </p:spPr>
        <p:txBody>
          <a:bodyPr/>
          <a:lstStyle/>
          <a:p>
            <a:pPr marL="742950" indent="-742950">
              <a:buClr>
                <a:schemeClr val="accent1">
                  <a:lumMod val="50000"/>
                </a:schemeClr>
              </a:buClr>
              <a:buFont typeface="+mj-lt"/>
              <a:buAutoNum type="arabicParenR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RATA-RATA HITUNG </a:t>
            </a:r>
            <a:b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(ARITHMATIC MEAN)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1484784"/>
            <a:ext cx="8352928" cy="4896544"/>
          </a:xfrm>
          <a:blipFill rotWithShape="1">
            <a:blip r:embed="rId2"/>
            <a:stretch>
              <a:fillRect l="-365" t="-996" b="-4732"/>
            </a:stretch>
          </a:blipFill>
        </p:spPr>
        <p:txBody>
          <a:bodyPr/>
          <a:lstStyle/>
          <a:p>
            <a:r>
              <a:rPr lang="id-ID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39552" y="836712"/>
            <a:ext cx="8280920" cy="5472608"/>
          </a:xfrm>
          <a:blipFill rotWithShape="1">
            <a:blip r:embed="rId2"/>
            <a:stretch>
              <a:fillRect l="-368" t="-891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353425" cy="1368425"/>
          </a:xfrm>
        </p:spPr>
        <p:txBody>
          <a:bodyPr/>
          <a:lstStyle/>
          <a:p>
            <a:pPr marL="514350" indent="-514350">
              <a:buClr>
                <a:schemeClr val="accent1">
                  <a:lumMod val="50000"/>
                </a:schemeClr>
              </a:buClr>
              <a:buFont typeface="+mj-lt"/>
              <a:buAutoNum type="alphaUcPeriod"/>
              <a:defRPr/>
            </a:pPr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RATA-RATA HITUNG DATA DISTRIBUSI FREKUENSI TANPA PENGELOMPOKKAN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11560" y="1844824"/>
            <a:ext cx="7992888" cy="4608512"/>
          </a:xfrm>
          <a:blipFill rotWithShape="1">
            <a:blip r:embed="rId2"/>
            <a:stretch>
              <a:fillRect l="-305" t="-1058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27113"/>
            <a:ext cx="8351837" cy="1465262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Contoh :</a:t>
            </a:r>
            <a:br>
              <a:rPr lang="id-ID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Berat tubuh ikan mas </a:t>
            </a:r>
            <a:r>
              <a:rPr lang="id-ID" i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Cyprinus sp</a:t>
            </a:r>
            <a:r>
              <a:rPr lang="id-ID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didapat dari tambak Desa Tunggulrejo</a:t>
            </a:r>
            <a:br>
              <a:rPr lang="id-ID" sz="6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650" y="1989138"/>
          <a:ext cx="5111750" cy="5048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Berat Tubuh Ikan (gr)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fx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195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216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id-ID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1866</a:t>
                      </a:r>
                      <a:endParaRPr lang="id-ID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2160" y="2852936"/>
            <a:ext cx="2592288" cy="2792880"/>
          </a:xfrm>
          <a:prstGeom prst="rect">
            <a:avLst/>
          </a:prstGeom>
          <a:blipFill rotWithShape="1">
            <a:blip r:embed="rId2"/>
            <a:stretch>
              <a:fillRect l="-3529" t="-1747"/>
            </a:stretch>
          </a:blipFill>
        </p:spPr>
        <p:txBody>
          <a:bodyPr/>
          <a:lstStyle/>
          <a:p>
            <a:r>
              <a:rPr lang="id-ID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135937" cy="1143000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lphaUcPeriod" startAt="2"/>
              <a:defRPr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Rata-rata Hitung Distribusi Frekuensi Berkelompok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188" y="2133600"/>
            <a:ext cx="8064500" cy="4319588"/>
          </a:xfrm>
        </p:spPr>
        <p:txBody>
          <a:bodyPr/>
          <a:lstStyle/>
          <a:p>
            <a:pPr marL="517525" lvl="1" indent="-420688" eaLnBrk="1" hangingPunct="1">
              <a:buClr>
                <a:schemeClr val="tx1"/>
              </a:buClr>
              <a:buSzTx/>
            </a:pP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Setiap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kelompok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baik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bentuk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skala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interval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rasio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mempunyai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rata-rata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hitung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.</a:t>
            </a:r>
            <a:endParaRPr lang="id-ID" sz="2400" b="1" dirty="0">
              <a:solidFill>
                <a:schemeClr val="tx1"/>
              </a:solidFill>
              <a:cs typeface="Arial" charset="0"/>
            </a:endParaRPr>
          </a:p>
          <a:p>
            <a:pPr marL="517525" lvl="1" indent="-420688" eaLnBrk="1" hangingPunct="1">
              <a:buClr>
                <a:schemeClr val="tx1"/>
              </a:buClr>
              <a:buSzTx/>
            </a:pP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Semua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nilai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data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harus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dimasukkan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ke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perhitungan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rata-rata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hitung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.</a:t>
            </a:r>
            <a:endParaRPr lang="id-ID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517525" lvl="1" indent="-420688" eaLnBrk="1" hangingPunct="1">
              <a:buClr>
                <a:schemeClr val="tx1"/>
              </a:buClr>
              <a:buSzTx/>
            </a:pP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kelompok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baik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kelas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maupun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kesatuan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dalam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populasi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sampel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hanya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mempunyai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rata-rata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hitung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.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517525" lvl="1" indent="-420688" eaLnBrk="1" hangingPunct="1">
              <a:buClr>
                <a:schemeClr val="tx1"/>
              </a:buClr>
              <a:buSzTx/>
            </a:pP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Rata-rata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hitung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membandingkan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karakteristik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dua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populasi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Arial" charset="0"/>
              </a:rPr>
              <a:t>sampel</a:t>
            </a:r>
            <a:r>
              <a:rPr lang="en-US" sz="24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eaLnBrk="1" hangingPunct="1"/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427</TotalTime>
  <Words>923</Words>
  <Application>Microsoft Office PowerPoint</Application>
  <PresentationFormat>On-screen Show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Wingdings 2</vt:lpstr>
      <vt:lpstr>Austin</vt:lpstr>
      <vt:lpstr>UKURAN PEMUSATAN DATA    (DB156213)   2 SKS (3-0)</vt:lpstr>
      <vt:lpstr>Pengertian Ukuran Pemusatan</vt:lpstr>
      <vt:lpstr>Ukuran Nilai Tengah (Central Value)</vt:lpstr>
      <vt:lpstr>Macam Nilai Tengah</vt:lpstr>
      <vt:lpstr>RATA-RATA HITUNG  (ARITHMATIC MEAN)</vt:lpstr>
      <vt:lpstr>PowerPoint Presentation</vt:lpstr>
      <vt:lpstr>RATA-RATA HITUNG DATA DISTRIBUSI FREKUENSI TANPA PENGELOMPOKKAN</vt:lpstr>
      <vt:lpstr>Contoh : Berat tubuh ikan mas Cyprinus sp didapat dari tambak Desa Tunggulrejo </vt:lpstr>
      <vt:lpstr>Rata-rata Hitung Distribusi Frekuensi Berkelompok</vt:lpstr>
      <vt:lpstr>Sifat Rata-Rata Hitung</vt:lpstr>
      <vt:lpstr>RATA-RATA HITUNG DATA DISTRIBUSI FREKUENSI DENGAN PENGELOMPOKKAN</vt:lpstr>
      <vt:lpstr>Contoh : Berat tubuh ikan mas Cyprinus sp didapat dari tambak Desa Tunggulrejo</vt:lpstr>
      <vt:lpstr>Distribusi Frekuensi Berkelompok Dengan Interval kelas tidak sama</vt:lpstr>
      <vt:lpstr>Contoh : Berat tubuh ikan mas Cyprinus sp didapat dari tambak Desa Tunggulrejo</vt:lpstr>
      <vt:lpstr>Rata-Rata Hitung Dengan Beban (Weighted Mean)</vt:lpstr>
      <vt:lpstr>Rata-Rata Hitung Dengan Beban (Weighted Mean)</vt:lpstr>
      <vt:lpstr>PowerPoint Presentation</vt:lpstr>
      <vt:lpstr>PowerPoint Presentation</vt:lpstr>
      <vt:lpstr>RATA-RATA UKUR (GEOMETRIC MEAN)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PEMUSATAN DATA</dc:title>
  <dc:creator>User</dc:creator>
  <cp:lastModifiedBy>Karina Farkhadin</cp:lastModifiedBy>
  <cp:revision>47</cp:revision>
  <dcterms:created xsi:type="dcterms:W3CDTF">2015-03-03T06:26:22Z</dcterms:created>
  <dcterms:modified xsi:type="dcterms:W3CDTF">2023-09-11T02:33:59Z</dcterms:modified>
</cp:coreProperties>
</file>