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804" r:id="rId2"/>
  </p:sldMasterIdLst>
  <p:notesMasterIdLst>
    <p:notesMasterId r:id="rId23"/>
  </p:notesMasterIdLst>
  <p:handoutMasterIdLst>
    <p:handoutMasterId r:id="rId24"/>
  </p:handoutMasterIdLst>
  <p:sldIdLst>
    <p:sldId id="372" r:id="rId3"/>
    <p:sldId id="373" r:id="rId4"/>
    <p:sldId id="374" r:id="rId5"/>
    <p:sldId id="375" r:id="rId6"/>
    <p:sldId id="376" r:id="rId7"/>
    <p:sldId id="377" r:id="rId8"/>
    <p:sldId id="378" r:id="rId9"/>
    <p:sldId id="379" r:id="rId10"/>
    <p:sldId id="380" r:id="rId11"/>
    <p:sldId id="433" r:id="rId12"/>
    <p:sldId id="381" r:id="rId13"/>
    <p:sldId id="434" r:id="rId14"/>
    <p:sldId id="435" r:id="rId15"/>
    <p:sldId id="436" r:id="rId16"/>
    <p:sldId id="382" r:id="rId17"/>
    <p:sldId id="383" r:id="rId18"/>
    <p:sldId id="384" r:id="rId19"/>
    <p:sldId id="385" r:id="rId20"/>
    <p:sldId id="386" r:id="rId21"/>
    <p:sldId id="371" r:id="rId2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9" autoAdjust="0"/>
    <p:restoredTop sz="94617" autoAdjust="0"/>
  </p:normalViewPr>
  <p:slideViewPr>
    <p:cSldViewPr>
      <p:cViewPr varScale="1">
        <p:scale>
          <a:sx n="76" d="100"/>
          <a:sy n="76" d="100"/>
        </p:scale>
        <p:origin x="-1008" y="-80"/>
      </p:cViewPr>
      <p:guideLst>
        <p:guide orient="horz" pos="2160"/>
        <p:guide pos="283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9448"/>
    </p:cViewPr>
  </p:sorterViewPr>
  <p:notesViewPr>
    <p:cSldViewPr>
      <p:cViewPr varScale="1">
        <p:scale>
          <a:sx n="58" d="100"/>
          <a:sy n="58" d="100"/>
        </p:scale>
        <p:origin x="-181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20480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20480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20480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9D9D8545-8948-4F41-B25F-EAED4F70D52D}" type="slidenum">
              <a:rPr lang="en-US"/>
              <a:pPr/>
              <a:t>‹#›</a:t>
            </a:fld>
            <a:endParaRPr lang="en-US"/>
          </a:p>
        </p:txBody>
      </p:sp>
    </p:spTree>
    <p:extLst>
      <p:ext uri="{BB962C8B-B14F-4D97-AF65-F5344CB8AC3E}">
        <p14:creationId xmlns:p14="http://schemas.microsoft.com/office/powerpoint/2010/main" val="8234716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1024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E43F7792-AFB4-4861-9B1F-A78367A7D498}" type="slidenum">
              <a:rPr lang="en-US"/>
              <a:pPr/>
              <a:t>‹#›</a:t>
            </a:fld>
            <a:endParaRPr lang="en-US"/>
          </a:p>
        </p:txBody>
      </p:sp>
    </p:spTree>
    <p:extLst>
      <p:ext uri="{BB962C8B-B14F-4D97-AF65-F5344CB8AC3E}">
        <p14:creationId xmlns:p14="http://schemas.microsoft.com/office/powerpoint/2010/main" val="1570178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45090" name="Freeform 2"/>
          <p:cNvSpPr>
            <a:spLocks/>
          </p:cNvSpPr>
          <p:nvPr/>
        </p:nvSpPr>
        <p:spPr bwMode="blackWhite">
          <a:xfrm>
            <a:off x="20638" y="12700"/>
            <a:ext cx="8896350" cy="6780213"/>
          </a:xfrm>
          <a:custGeom>
            <a:avLst/>
            <a:gdLst/>
            <a:ahLst/>
            <a:cxnLst>
              <a:cxn ang="0">
                <a:pos x="2822" y="0"/>
              </a:cxn>
              <a:cxn ang="0">
                <a:pos x="0" y="975"/>
              </a:cxn>
              <a:cxn ang="0">
                <a:pos x="2169" y="3619"/>
              </a:cxn>
              <a:cxn ang="0">
                <a:pos x="3985" y="1125"/>
              </a:cxn>
              <a:cxn ang="0">
                <a:pos x="2822" y="0"/>
              </a:cxn>
              <a:cxn ang="0">
                <a:pos x="2822" y="0"/>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round/>
            <a:headEnd/>
            <a:tailEnd/>
          </a:ln>
        </p:spPr>
        <p:txBody>
          <a:bodyPr/>
          <a:lstStyle/>
          <a:p>
            <a:endParaRPr lang="id-ID"/>
          </a:p>
        </p:txBody>
      </p:sp>
      <p:sp>
        <p:nvSpPr>
          <p:cNvPr id="345091"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r>
              <a:rPr lang="en-US"/>
              <a:t>Click to edit Master title style</a:t>
            </a:r>
          </a:p>
        </p:txBody>
      </p:sp>
      <p:sp>
        <p:nvSpPr>
          <p:cNvPr id="345092"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r>
              <a:rPr lang="en-US"/>
              <a:t>Click to edit Master subtitle style</a:t>
            </a:r>
          </a:p>
        </p:txBody>
      </p:sp>
      <p:sp>
        <p:nvSpPr>
          <p:cNvPr id="345093" name="Rectangle 5"/>
          <p:cNvSpPr>
            <a:spLocks noGrp="1" noChangeArrowheads="1"/>
          </p:cNvSpPr>
          <p:nvPr>
            <p:ph type="dt" sz="half" idx="2"/>
          </p:nvPr>
        </p:nvSpPr>
        <p:spPr>
          <a:xfrm>
            <a:off x="685800" y="6248400"/>
            <a:ext cx="1905000" cy="457200"/>
          </a:xfrm>
        </p:spPr>
        <p:txBody>
          <a:bodyPr/>
          <a:lstStyle>
            <a:lvl1pPr>
              <a:defRPr/>
            </a:lvl1pPr>
          </a:lstStyle>
          <a:p>
            <a:endParaRPr lang="en-US"/>
          </a:p>
        </p:txBody>
      </p:sp>
      <p:sp>
        <p:nvSpPr>
          <p:cNvPr id="345094" name="Rectangle 6"/>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345095" name="Rectangle 7"/>
          <p:cNvSpPr>
            <a:spLocks noGrp="1" noChangeArrowheads="1"/>
          </p:cNvSpPr>
          <p:nvPr>
            <p:ph type="sldNum" sz="quarter" idx="4"/>
          </p:nvPr>
        </p:nvSpPr>
        <p:spPr>
          <a:xfrm>
            <a:off x="6553200" y="6248400"/>
            <a:ext cx="1905000" cy="457200"/>
          </a:xfrm>
        </p:spPr>
        <p:txBody>
          <a:bodyPr/>
          <a:lstStyle>
            <a:lvl1pPr>
              <a:defRPr/>
            </a:lvl1pPr>
          </a:lstStyle>
          <a:p>
            <a:fld id="{9F9EBABC-A8C4-49CF-83DD-E7F083BC7707}" type="slidenum">
              <a:rPr lang="en-US"/>
              <a:pPr/>
              <a:t>‹#›</a:t>
            </a:fld>
            <a:endParaRPr lang="en-US"/>
          </a:p>
        </p:txBody>
      </p:sp>
      <p:grpSp>
        <p:nvGrpSpPr>
          <p:cNvPr id="345096" name="Group 8"/>
          <p:cNvGrpSpPr>
            <a:grpSpLocks/>
          </p:cNvGrpSpPr>
          <p:nvPr/>
        </p:nvGrpSpPr>
        <p:grpSpPr bwMode="auto">
          <a:xfrm>
            <a:off x="195263" y="234950"/>
            <a:ext cx="3787775" cy="1778000"/>
            <a:chOff x="123" y="148"/>
            <a:chExt cx="2386" cy="1120"/>
          </a:xfrm>
        </p:grpSpPr>
        <p:sp>
          <p:nvSpPr>
            <p:cNvPr id="345097" name="Freeform 9"/>
            <p:cNvSpPr>
              <a:spLocks/>
            </p:cNvSpPr>
            <p:nvPr userDrawn="1"/>
          </p:nvSpPr>
          <p:spPr bwMode="auto">
            <a:xfrm>
              <a:off x="177" y="177"/>
              <a:ext cx="2250" cy="1017"/>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endParaRPr lang="id-ID"/>
            </a:p>
          </p:txBody>
        </p:sp>
        <p:sp>
          <p:nvSpPr>
            <p:cNvPr id="345098" name="Freeform 10"/>
            <p:cNvSpPr>
              <a:spLocks/>
            </p:cNvSpPr>
            <p:nvPr userDrawn="1"/>
          </p:nvSpPr>
          <p:spPr bwMode="auto">
            <a:xfrm>
              <a:off x="166" y="261"/>
              <a:ext cx="2244" cy="1007"/>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endParaRPr lang="id-ID"/>
            </a:p>
          </p:txBody>
        </p:sp>
        <p:sp>
          <p:nvSpPr>
            <p:cNvPr id="345099" name="Freeform 11"/>
            <p:cNvSpPr>
              <a:spLocks/>
            </p:cNvSpPr>
            <p:nvPr userDrawn="1"/>
          </p:nvSpPr>
          <p:spPr bwMode="auto">
            <a:xfrm>
              <a:off x="474" y="344"/>
              <a:ext cx="1488" cy="919"/>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endParaRPr lang="id-ID"/>
            </a:p>
          </p:txBody>
        </p:sp>
        <p:grpSp>
          <p:nvGrpSpPr>
            <p:cNvPr id="345100" name="Group 12"/>
            <p:cNvGrpSpPr>
              <a:grpSpLocks/>
            </p:cNvGrpSpPr>
            <p:nvPr userDrawn="1"/>
          </p:nvGrpSpPr>
          <p:grpSpPr bwMode="auto">
            <a:xfrm>
              <a:off x="123" y="148"/>
              <a:ext cx="2386" cy="1081"/>
              <a:chOff x="123" y="148"/>
              <a:chExt cx="2386" cy="1081"/>
            </a:xfrm>
          </p:grpSpPr>
          <p:sp>
            <p:nvSpPr>
              <p:cNvPr id="345101" name="Freeform 13"/>
              <p:cNvSpPr>
                <a:spLocks/>
              </p:cNvSpPr>
              <p:nvPr userDrawn="1"/>
            </p:nvSpPr>
            <p:spPr bwMode="auto">
              <a:xfrm>
                <a:off x="2005" y="934"/>
                <a:ext cx="212" cy="214"/>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endParaRPr lang="id-ID"/>
              </a:p>
            </p:txBody>
          </p:sp>
          <p:sp>
            <p:nvSpPr>
              <p:cNvPr id="345102" name="Freeform 14"/>
              <p:cNvSpPr>
                <a:spLocks/>
              </p:cNvSpPr>
              <p:nvPr userDrawn="1"/>
            </p:nvSpPr>
            <p:spPr bwMode="auto">
              <a:xfrm>
                <a:off x="123" y="148"/>
                <a:ext cx="2386" cy="108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endParaRPr lang="id-ID"/>
              </a:p>
            </p:txBody>
          </p:sp>
          <p:sp>
            <p:nvSpPr>
              <p:cNvPr id="345103" name="Freeform 15"/>
              <p:cNvSpPr>
                <a:spLocks/>
              </p:cNvSpPr>
              <p:nvPr userDrawn="1"/>
            </p:nvSpPr>
            <p:spPr bwMode="auto">
              <a:xfrm>
                <a:off x="324" y="158"/>
                <a:ext cx="1686" cy="614"/>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endParaRPr lang="id-ID"/>
              </a:p>
            </p:txBody>
          </p:sp>
          <p:sp>
            <p:nvSpPr>
              <p:cNvPr id="345104" name="Freeform 16"/>
              <p:cNvSpPr>
                <a:spLocks/>
              </p:cNvSpPr>
              <p:nvPr userDrawn="1"/>
            </p:nvSpPr>
            <p:spPr bwMode="auto">
              <a:xfrm>
                <a:off x="409" y="251"/>
                <a:ext cx="227" cy="410"/>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endParaRPr lang="id-ID"/>
              </a:p>
            </p:txBody>
          </p:sp>
          <p:sp>
            <p:nvSpPr>
              <p:cNvPr id="345105" name="Freeform 17"/>
              <p:cNvSpPr>
                <a:spLocks/>
              </p:cNvSpPr>
              <p:nvPr userDrawn="1"/>
            </p:nvSpPr>
            <p:spPr bwMode="auto">
              <a:xfrm>
                <a:off x="846" y="536"/>
                <a:ext cx="691" cy="36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endParaRPr lang="id-ID"/>
              </a:p>
            </p:txBody>
          </p:sp>
        </p:grpSp>
      </p:grpSp>
      <p:grpSp>
        <p:nvGrpSpPr>
          <p:cNvPr id="345106" name="Group 18"/>
          <p:cNvGrpSpPr>
            <a:grpSpLocks/>
          </p:cNvGrpSpPr>
          <p:nvPr/>
        </p:nvGrpSpPr>
        <p:grpSpPr bwMode="auto">
          <a:xfrm>
            <a:off x="7915275" y="4368800"/>
            <a:ext cx="742950" cy="1058863"/>
            <a:chOff x="4986" y="2752"/>
            <a:chExt cx="468" cy="667"/>
          </a:xfrm>
        </p:grpSpPr>
        <p:sp>
          <p:nvSpPr>
            <p:cNvPr id="345107" name="Freeform 19"/>
            <p:cNvSpPr>
              <a:spLocks/>
            </p:cNvSpPr>
            <p:nvPr userDrawn="1"/>
          </p:nvSpPr>
          <p:spPr bwMode="auto">
            <a:xfrm rot="7320404">
              <a:off x="4909" y="2936"/>
              <a:ext cx="629" cy="293"/>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endParaRPr lang="id-ID"/>
            </a:p>
          </p:txBody>
        </p:sp>
        <p:sp>
          <p:nvSpPr>
            <p:cNvPr id="345108" name="Freeform 20"/>
            <p:cNvSpPr>
              <a:spLocks/>
            </p:cNvSpPr>
            <p:nvPr userDrawn="1"/>
          </p:nvSpPr>
          <p:spPr bwMode="auto">
            <a:xfrm rot="7320404">
              <a:off x="4893" y="2923"/>
              <a:ext cx="627" cy="29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w="9525">
              <a:noFill/>
              <a:round/>
              <a:headEnd/>
              <a:tailEnd/>
            </a:ln>
          </p:spPr>
          <p:txBody>
            <a:bodyPr/>
            <a:lstStyle/>
            <a:p>
              <a:endParaRPr lang="id-ID"/>
            </a:p>
          </p:txBody>
        </p:sp>
        <p:sp>
          <p:nvSpPr>
            <p:cNvPr id="345109" name="Freeform 21"/>
            <p:cNvSpPr>
              <a:spLocks/>
            </p:cNvSpPr>
            <p:nvPr userDrawn="1"/>
          </p:nvSpPr>
          <p:spPr bwMode="auto">
            <a:xfrm rot="7320404">
              <a:off x="5000" y="2912"/>
              <a:ext cx="416" cy="265"/>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endParaRPr lang="id-ID"/>
            </a:p>
          </p:txBody>
        </p:sp>
        <p:grpSp>
          <p:nvGrpSpPr>
            <p:cNvPr id="345110" name="Group 22"/>
            <p:cNvGrpSpPr>
              <a:grpSpLocks/>
            </p:cNvGrpSpPr>
            <p:nvPr userDrawn="1"/>
          </p:nvGrpSpPr>
          <p:grpSpPr bwMode="auto">
            <a:xfrm>
              <a:off x="4986" y="2752"/>
              <a:ext cx="468" cy="667"/>
              <a:chOff x="4986" y="2752"/>
              <a:chExt cx="468" cy="667"/>
            </a:xfrm>
          </p:grpSpPr>
          <p:sp>
            <p:nvSpPr>
              <p:cNvPr id="345111" name="Freeform 23"/>
              <p:cNvSpPr>
                <a:spLocks/>
              </p:cNvSpPr>
              <p:nvPr userDrawn="1"/>
            </p:nvSpPr>
            <p:spPr bwMode="auto">
              <a:xfrm rot="7320404">
                <a:off x="4987" y="3190"/>
                <a:ext cx="59" cy="61"/>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endParaRPr lang="id-ID"/>
              </a:p>
            </p:txBody>
          </p:sp>
          <p:sp>
            <p:nvSpPr>
              <p:cNvPr id="345112" name="Freeform 24"/>
              <p:cNvSpPr>
                <a:spLocks/>
              </p:cNvSpPr>
              <p:nvPr userDrawn="1"/>
            </p:nvSpPr>
            <p:spPr bwMode="auto">
              <a:xfrm rot="7320404">
                <a:off x="4887" y="2930"/>
                <a:ext cx="667" cy="31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endParaRPr lang="id-ID"/>
              </a:p>
            </p:txBody>
          </p:sp>
          <p:sp>
            <p:nvSpPr>
              <p:cNvPr id="345113" name="Freeform 25"/>
              <p:cNvSpPr>
                <a:spLocks/>
              </p:cNvSpPr>
              <p:nvPr userDrawn="1"/>
            </p:nvSpPr>
            <p:spPr bwMode="auto">
              <a:xfrm rot="7320404">
                <a:off x="5062" y="2997"/>
                <a:ext cx="472" cy="176"/>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endParaRPr lang="id-ID"/>
              </a:p>
            </p:txBody>
          </p:sp>
          <p:sp>
            <p:nvSpPr>
              <p:cNvPr id="345114" name="Freeform 26"/>
              <p:cNvSpPr>
                <a:spLocks/>
              </p:cNvSpPr>
              <p:nvPr userDrawn="1"/>
            </p:nvSpPr>
            <p:spPr bwMode="auto">
              <a:xfrm rot="7320404">
                <a:off x="5363" y="2874"/>
                <a:ext cx="63" cy="118"/>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endParaRPr lang="id-ID"/>
              </a:p>
            </p:txBody>
          </p:sp>
          <p:sp>
            <p:nvSpPr>
              <p:cNvPr id="345115" name="Freeform 27"/>
              <p:cNvSpPr>
                <a:spLocks/>
              </p:cNvSpPr>
              <p:nvPr userDrawn="1"/>
            </p:nvSpPr>
            <p:spPr bwMode="auto">
              <a:xfrm rot="7320404">
                <a:off x="5136" y="3000"/>
                <a:ext cx="193" cy="10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endParaRPr lang="id-ID"/>
              </a:p>
            </p:txBody>
          </p:sp>
        </p:grpSp>
      </p:grpSp>
      <p:sp>
        <p:nvSpPr>
          <p:cNvPr id="345116" name="Freeform 28"/>
          <p:cNvSpPr>
            <a:spLocks/>
          </p:cNvSpPr>
          <p:nvPr/>
        </p:nvSpPr>
        <p:spPr bwMode="auto">
          <a:xfrm>
            <a:off x="901700" y="5054600"/>
            <a:ext cx="6807200" cy="728663"/>
          </a:xfrm>
          <a:custGeom>
            <a:avLst/>
            <a:gdLst/>
            <a:ahLst/>
            <a:cxnLst>
              <a:cxn ang="0">
                <a:pos x="0" y="0"/>
              </a:cxn>
              <a:cxn ang="0">
                <a:pos x="816" y="256"/>
              </a:cxn>
              <a:cxn ang="0">
                <a:pos x="1560" y="144"/>
              </a:cxn>
              <a:cxn ang="0">
                <a:pos x="1856" y="376"/>
              </a:cxn>
              <a:cxn ang="0">
                <a:pos x="2344" y="152"/>
              </a:cxn>
              <a:cxn ang="0">
                <a:pos x="3536" y="456"/>
              </a:cxn>
              <a:cxn ang="0">
                <a:pos x="4288" y="136"/>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p:spPr>
        <p:txBody>
          <a:bodyPr/>
          <a:lstStyle/>
          <a:p>
            <a:endParaRPr lang="id-ID"/>
          </a:p>
        </p:txBody>
      </p:sp>
      <p:sp>
        <p:nvSpPr>
          <p:cNvPr id="345117" name="Freeform 29"/>
          <p:cNvSpPr>
            <a:spLocks/>
          </p:cNvSpPr>
          <p:nvPr/>
        </p:nvSpPr>
        <p:spPr bwMode="auto">
          <a:xfrm>
            <a:off x="4076700" y="1930400"/>
            <a:ext cx="889000" cy="381000"/>
          </a:xfrm>
          <a:custGeom>
            <a:avLst/>
            <a:gdLst/>
            <a:ahLst/>
            <a:cxnLst>
              <a:cxn ang="0">
                <a:pos x="0" y="32"/>
              </a:cxn>
              <a:cxn ang="0">
                <a:pos x="280" y="144"/>
              </a:cxn>
              <a:cxn ang="0">
                <a:pos x="448" y="16"/>
              </a:cxn>
              <a:cxn ang="0">
                <a:pos x="560" y="240"/>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p:spPr>
        <p:txBody>
          <a:bodyPr/>
          <a:lstStyle/>
          <a:p>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A2C0254-4075-4454-98C0-F5A356D7C34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9F6DB50-D8D2-40A1-A996-21B0C4338BF0}"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F9EBABC-A8C4-49CF-83DD-E7F083BC770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00C4B3-12F8-4F30-94ED-25B44C4A4245}"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0500DC49-6551-45FB-8B19-8EFC5C9EFF0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A7EF297-2D0E-4E0D-981A-D7AB1F0C69BC}"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C97537E-2C14-4D6C-9057-B98B1B4FA1A0}"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125FC05-58E8-4895-9BB3-E8A935F28836}"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4178406C-8903-4FA1-9873-5434A49FD752}"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91DE90F-44EA-4333-9C19-8983ED67EC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400C4B3-12F8-4F30-94ED-25B44C4A4245}"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5349940-E80E-4F92-A564-00B6EAA32DE0}"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2C0254-4075-4454-98C0-F5A356D7C34A}"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9F6DB50-D8D2-40A1-A996-21B0C4338B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500DC49-6551-45FB-8B19-8EFC5C9EFF0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A7EF297-2D0E-4E0D-981A-D7AB1F0C69B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C97537E-2C14-4D6C-9057-B98B1B4FA1A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125FC05-58E8-4895-9BB3-E8A935F2883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178406C-8903-4FA1-9873-5434A49FD752}"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91DE90F-44EA-4333-9C19-8983ED67EC8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5349940-E80E-4F92-A564-00B6EAA32DE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4066" name="Freeform 2"/>
          <p:cNvSpPr>
            <a:spLocks/>
          </p:cNvSpPr>
          <p:nvPr/>
        </p:nvSpPr>
        <p:spPr bwMode="auto">
          <a:xfrm rot="-3172564">
            <a:off x="7777957" y="-15081"/>
            <a:ext cx="1162050" cy="2084387"/>
          </a:xfrm>
          <a:custGeom>
            <a:avLst/>
            <a:gdLst/>
            <a:ahLst/>
            <a:cxnLst>
              <a:cxn ang="0">
                <a:pos x="2903" y="433"/>
              </a:cxn>
              <a:cxn ang="0">
                <a:pos x="2565" y="80"/>
              </a:cxn>
              <a:cxn ang="0">
                <a:pos x="2241" y="0"/>
              </a:cxn>
              <a:cxn ang="0">
                <a:pos x="110" y="2811"/>
              </a:cxn>
              <a:cxn ang="0">
                <a:pos x="110" y="3228"/>
              </a:cxn>
              <a:cxn ang="0">
                <a:pos x="0" y="3631"/>
              </a:cxn>
              <a:cxn ang="0">
                <a:pos x="72" y="3686"/>
              </a:cxn>
              <a:cxn ang="0">
                <a:pos x="441" y="3355"/>
              </a:cxn>
              <a:cxn ang="0">
                <a:pos x="740" y="3228"/>
              </a:cxn>
              <a:cxn ang="0">
                <a:pos x="2903" y="433"/>
              </a:cxn>
              <a:cxn ang="0">
                <a:pos x="2903" y="433"/>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round/>
            <a:headEnd/>
            <a:tailEnd/>
          </a:ln>
        </p:spPr>
        <p:txBody>
          <a:bodyPr/>
          <a:lstStyle/>
          <a:p>
            <a:endParaRPr lang="id-ID"/>
          </a:p>
        </p:txBody>
      </p:sp>
      <p:sp>
        <p:nvSpPr>
          <p:cNvPr id="344067" name="Rectangle 3"/>
          <p:cNvSpPr>
            <a:spLocks noGrp="1" noChangeArrowheads="1"/>
          </p:cNvSpPr>
          <p:nvPr>
            <p:ph type="title"/>
          </p:nvPr>
        </p:nvSpPr>
        <p:spPr bwMode="auto">
          <a:xfrm>
            <a:off x="685800" y="152400"/>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44068" name="Rectangle 4"/>
          <p:cNvSpPr>
            <a:spLocks noGrp="1" noChangeArrowheads="1"/>
          </p:cNvSpPr>
          <p:nvPr>
            <p:ph type="body" idx="1"/>
          </p:nvPr>
        </p:nvSpPr>
        <p:spPr bwMode="auto">
          <a:xfrm>
            <a:off x="685800" y="1828800"/>
            <a:ext cx="76962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4069" name="Rectangle 5"/>
          <p:cNvSpPr>
            <a:spLocks noGrp="1" noChangeArrowheads="1"/>
          </p:cNvSpPr>
          <p:nvPr>
            <p:ph type="dt" sz="half" idx="2"/>
          </p:nvPr>
        </p:nvSpPr>
        <p:spPr bwMode="auto">
          <a:xfrm>
            <a:off x="13716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344070" name="Rectangle 6"/>
          <p:cNvSpPr>
            <a:spLocks noGrp="1" noChangeArrowheads="1"/>
          </p:cNvSpPr>
          <p:nvPr>
            <p:ph type="ftr" sz="quarter" idx="3"/>
          </p:nvPr>
        </p:nvSpPr>
        <p:spPr bwMode="auto">
          <a:xfrm>
            <a:off x="35560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p>
        </p:txBody>
      </p:sp>
      <p:sp>
        <p:nvSpPr>
          <p:cNvPr id="344071" name="Rectangle 7"/>
          <p:cNvSpPr>
            <a:spLocks noGrp="1" noChangeArrowheads="1"/>
          </p:cNvSpPr>
          <p:nvPr>
            <p:ph type="sldNum" sz="quarter" idx="4"/>
          </p:nvPr>
        </p:nvSpPr>
        <p:spPr bwMode="auto">
          <a:xfrm>
            <a:off x="67183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atin typeface="+mn-lt"/>
              </a:defRPr>
            </a:lvl1pPr>
          </a:lstStyle>
          <a:p>
            <a:fld id="{A84E0DA9-2BA2-4919-80F3-D3978061ABFC}" type="slidenum">
              <a:rPr lang="en-US"/>
              <a:pPr/>
              <a:t>‹#›</a:t>
            </a:fld>
            <a:endParaRPr lang="en-US"/>
          </a:p>
        </p:txBody>
      </p:sp>
      <p:sp>
        <p:nvSpPr>
          <p:cNvPr id="344072" name="Freeform 8"/>
          <p:cNvSpPr>
            <a:spLocks/>
          </p:cNvSpPr>
          <p:nvPr/>
        </p:nvSpPr>
        <p:spPr bwMode="auto">
          <a:xfrm rot="-3172564">
            <a:off x="7865269" y="24607"/>
            <a:ext cx="1165225" cy="2097087"/>
          </a:xfrm>
          <a:custGeom>
            <a:avLst/>
            <a:gdLst/>
            <a:ahLst/>
            <a:cxnLst>
              <a:cxn ang="0">
                <a:pos x="2293" y="0"/>
              </a:cxn>
              <a:cxn ang="0">
                <a:pos x="130" y="2835"/>
              </a:cxn>
              <a:cxn ang="0">
                <a:pos x="131" y="3201"/>
              </a:cxn>
              <a:cxn ang="0">
                <a:pos x="0" y="3633"/>
              </a:cxn>
              <a:cxn ang="0">
                <a:pos x="50" y="3703"/>
              </a:cxn>
              <a:cxn ang="0">
                <a:pos x="422" y="3352"/>
              </a:cxn>
              <a:cxn ang="0">
                <a:pos x="763" y="3220"/>
              </a:cxn>
              <a:cxn ang="0">
                <a:pos x="2911" y="428"/>
              </a:cxn>
              <a:cxn ang="0">
                <a:pos x="2589" y="96"/>
              </a:cxn>
              <a:cxn ang="0">
                <a:pos x="2293" y="0"/>
              </a:cxn>
              <a:cxn ang="0">
                <a:pos x="2293" y="0"/>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round/>
            <a:headEnd/>
            <a:tailEnd/>
          </a:ln>
        </p:spPr>
        <p:txBody>
          <a:bodyPr/>
          <a:lstStyle/>
          <a:p>
            <a:endParaRPr lang="id-ID"/>
          </a:p>
        </p:txBody>
      </p:sp>
      <p:sp>
        <p:nvSpPr>
          <p:cNvPr id="344073" name="Freeform 9"/>
          <p:cNvSpPr>
            <a:spLocks/>
          </p:cNvSpPr>
          <p:nvPr/>
        </p:nvSpPr>
        <p:spPr bwMode="auto">
          <a:xfrm rot="-3172564">
            <a:off x="7831138" y="192088"/>
            <a:ext cx="1025525" cy="1571625"/>
          </a:xfrm>
          <a:custGeom>
            <a:avLst/>
            <a:gdLst/>
            <a:ahLst/>
            <a:cxnLst>
              <a:cxn ang="0">
                <a:pos x="0" y="2485"/>
              </a:cxn>
              <a:cxn ang="0">
                <a:pos x="432" y="2553"/>
              </a:cxn>
              <a:cxn ang="0">
                <a:pos x="736" y="2777"/>
              </a:cxn>
              <a:cxn ang="0">
                <a:pos x="2561" y="399"/>
              </a:cxn>
              <a:cxn ang="0">
                <a:pos x="2118" y="82"/>
              </a:cxn>
              <a:cxn ang="0">
                <a:pos x="1898" y="0"/>
              </a:cxn>
              <a:cxn ang="0">
                <a:pos x="0" y="2485"/>
              </a:cxn>
              <a:cxn ang="0">
                <a:pos x="0" y="248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round/>
            <a:headEnd/>
            <a:tailEnd/>
          </a:ln>
        </p:spPr>
        <p:txBody>
          <a:bodyPr/>
          <a:lstStyle/>
          <a:p>
            <a:endParaRPr lang="id-ID"/>
          </a:p>
        </p:txBody>
      </p:sp>
      <p:grpSp>
        <p:nvGrpSpPr>
          <p:cNvPr id="344074" name="Group 10"/>
          <p:cNvGrpSpPr>
            <a:grpSpLocks/>
          </p:cNvGrpSpPr>
          <p:nvPr/>
        </p:nvGrpSpPr>
        <p:grpSpPr bwMode="auto">
          <a:xfrm>
            <a:off x="7938" y="5540375"/>
            <a:ext cx="1784350" cy="1246188"/>
            <a:chOff x="5" y="3490"/>
            <a:chExt cx="1124" cy="785"/>
          </a:xfrm>
        </p:grpSpPr>
        <p:sp>
          <p:nvSpPr>
            <p:cNvPr id="344075" name="Freeform 11"/>
            <p:cNvSpPr>
              <a:spLocks/>
            </p:cNvSpPr>
            <p:nvPr userDrawn="1"/>
          </p:nvSpPr>
          <p:spPr bwMode="auto">
            <a:xfrm>
              <a:off x="24" y="3505"/>
              <a:ext cx="1089" cy="649"/>
            </a:xfrm>
            <a:custGeom>
              <a:avLst/>
              <a:gdLst/>
              <a:ahLst/>
              <a:cxnLst>
                <a:cxn ang="0">
                  <a:pos x="1587" y="1260"/>
                </a:cxn>
                <a:cxn ang="0">
                  <a:pos x="1420" y="1106"/>
                </a:cxn>
                <a:cxn ang="0">
                  <a:pos x="1331" y="477"/>
                </a:cxn>
                <a:cxn ang="0">
                  <a:pos x="2139" y="330"/>
                </a:cxn>
                <a:cxn ang="0">
                  <a:pos x="2177" y="203"/>
                </a:cxn>
                <a:cxn ang="0">
                  <a:pos x="2099" y="100"/>
                </a:cxn>
                <a:cxn ang="0">
                  <a:pos x="1276" y="211"/>
                </a:cxn>
                <a:cxn ang="0">
                  <a:pos x="1219" y="32"/>
                </a:cxn>
                <a:cxn ang="0">
                  <a:pos x="1085" y="0"/>
                </a:cxn>
                <a:cxn ang="0">
                  <a:pos x="958" y="28"/>
                </a:cxn>
                <a:cxn ang="0">
                  <a:pos x="888" y="106"/>
                </a:cxn>
                <a:cxn ang="0">
                  <a:pos x="937" y="285"/>
                </a:cxn>
                <a:cxn ang="0">
                  <a:pos x="660" y="441"/>
                </a:cxn>
                <a:cxn ang="0">
                  <a:pos x="983" y="473"/>
                </a:cxn>
                <a:cxn ang="0">
                  <a:pos x="1112" y="889"/>
                </a:cxn>
                <a:cxn ang="0">
                  <a:pos x="141" y="469"/>
                </a:cxn>
                <a:cxn ang="0">
                  <a:pos x="46" y="509"/>
                </a:cxn>
                <a:cxn ang="0">
                  <a:pos x="0" y="636"/>
                </a:cxn>
                <a:cxn ang="0">
                  <a:pos x="55" y="779"/>
                </a:cxn>
                <a:cxn ang="0">
                  <a:pos x="1139" y="1288"/>
                </a:cxn>
                <a:cxn ang="0">
                  <a:pos x="1378" y="1256"/>
                </a:cxn>
                <a:cxn ang="0">
                  <a:pos x="1570" y="1298"/>
                </a:cxn>
                <a:cxn ang="0">
                  <a:pos x="1587" y="1260"/>
                </a:cxn>
                <a:cxn ang="0">
                  <a:pos x="1587" y="1260"/>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round/>
              <a:headEnd/>
              <a:tailEnd/>
            </a:ln>
          </p:spPr>
          <p:txBody>
            <a:bodyPr/>
            <a:lstStyle/>
            <a:p>
              <a:endParaRPr lang="id-ID"/>
            </a:p>
          </p:txBody>
        </p:sp>
        <p:sp>
          <p:nvSpPr>
            <p:cNvPr id="344076" name="Freeform 12"/>
            <p:cNvSpPr>
              <a:spLocks/>
            </p:cNvSpPr>
            <p:nvPr userDrawn="1"/>
          </p:nvSpPr>
          <p:spPr bwMode="auto">
            <a:xfrm>
              <a:off x="1022" y="3582"/>
              <a:ext cx="71" cy="129"/>
            </a:xfrm>
            <a:custGeom>
              <a:avLst/>
              <a:gdLst/>
              <a:ahLst/>
              <a:cxnLst>
                <a:cxn ang="0">
                  <a:pos x="0" y="7"/>
                </a:cxn>
                <a:cxn ang="0">
                  <a:pos x="120" y="0"/>
                </a:cxn>
                <a:cxn ang="0">
                  <a:pos x="143" y="233"/>
                </a:cxn>
                <a:cxn ang="0">
                  <a:pos x="8" y="258"/>
                </a:cxn>
                <a:cxn ang="0">
                  <a:pos x="0" y="7"/>
                </a:cxn>
                <a:cxn ang="0">
                  <a:pos x="0" y="7"/>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w="9525">
              <a:noFill/>
              <a:round/>
              <a:headEnd/>
              <a:tailEnd/>
            </a:ln>
          </p:spPr>
          <p:txBody>
            <a:bodyPr/>
            <a:lstStyle/>
            <a:p>
              <a:endParaRPr lang="id-ID"/>
            </a:p>
          </p:txBody>
        </p:sp>
        <p:sp>
          <p:nvSpPr>
            <p:cNvPr id="344077" name="Freeform 13"/>
            <p:cNvSpPr>
              <a:spLocks/>
            </p:cNvSpPr>
            <p:nvPr userDrawn="1"/>
          </p:nvSpPr>
          <p:spPr bwMode="auto">
            <a:xfrm>
              <a:off x="20" y="3774"/>
              <a:ext cx="792" cy="41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endParaRPr lang="id-ID"/>
            </a:p>
          </p:txBody>
        </p:sp>
        <p:sp>
          <p:nvSpPr>
            <p:cNvPr id="344078" name="Freeform 14"/>
            <p:cNvSpPr>
              <a:spLocks/>
            </p:cNvSpPr>
            <p:nvPr userDrawn="1"/>
          </p:nvSpPr>
          <p:spPr bwMode="auto">
            <a:xfrm>
              <a:off x="129" y="3808"/>
              <a:ext cx="525" cy="374"/>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endParaRPr lang="id-ID"/>
            </a:p>
          </p:txBody>
        </p:sp>
        <p:sp>
          <p:nvSpPr>
            <p:cNvPr id="344079" name="Freeform 15"/>
            <p:cNvSpPr>
              <a:spLocks/>
            </p:cNvSpPr>
            <p:nvPr userDrawn="1"/>
          </p:nvSpPr>
          <p:spPr bwMode="auto">
            <a:xfrm>
              <a:off x="485" y="3532"/>
              <a:ext cx="135" cy="121"/>
            </a:xfrm>
            <a:custGeom>
              <a:avLst/>
              <a:gdLst/>
              <a:ahLst/>
              <a:cxnLst>
                <a:cxn ang="0">
                  <a:pos x="0" y="28"/>
                </a:cxn>
                <a:cxn ang="0">
                  <a:pos x="160" y="0"/>
                </a:cxn>
                <a:cxn ang="0">
                  <a:pos x="251" y="36"/>
                </a:cxn>
                <a:cxn ang="0">
                  <a:pos x="272" y="139"/>
                </a:cxn>
                <a:cxn ang="0">
                  <a:pos x="164" y="146"/>
                </a:cxn>
                <a:cxn ang="0">
                  <a:pos x="32" y="241"/>
                </a:cxn>
                <a:cxn ang="0">
                  <a:pos x="0" y="28"/>
                </a:cxn>
                <a:cxn ang="0">
                  <a:pos x="0" y="28"/>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round/>
              <a:headEnd/>
              <a:tailEnd/>
            </a:ln>
          </p:spPr>
          <p:txBody>
            <a:bodyPr/>
            <a:lstStyle/>
            <a:p>
              <a:endParaRPr lang="id-ID"/>
            </a:p>
          </p:txBody>
        </p:sp>
        <p:sp>
          <p:nvSpPr>
            <p:cNvPr id="344080" name="Freeform 16"/>
            <p:cNvSpPr>
              <a:spLocks/>
            </p:cNvSpPr>
            <p:nvPr userDrawn="1"/>
          </p:nvSpPr>
          <p:spPr bwMode="auto">
            <a:xfrm>
              <a:off x="641" y="4163"/>
              <a:ext cx="76" cy="112"/>
            </a:xfrm>
            <a:custGeom>
              <a:avLst/>
              <a:gdLst/>
              <a:ahLst/>
              <a:cxnLst>
                <a:cxn ang="0">
                  <a:pos x="152" y="4"/>
                </a:cxn>
                <a:cxn ang="0">
                  <a:pos x="152" y="224"/>
                </a:cxn>
                <a:cxn ang="0">
                  <a:pos x="0" y="8"/>
                </a:cxn>
                <a:cxn ang="0">
                  <a:pos x="72" y="0"/>
                </a:cxn>
                <a:cxn ang="0">
                  <a:pos x="152" y="4"/>
                </a:cxn>
                <a:cxn ang="0">
                  <a:pos x="152" y="4"/>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w="9525">
              <a:noFill/>
              <a:round/>
              <a:headEnd/>
              <a:tailEnd/>
            </a:ln>
          </p:spPr>
          <p:txBody>
            <a:bodyPr/>
            <a:lstStyle/>
            <a:p>
              <a:endParaRPr lang="id-ID"/>
            </a:p>
          </p:txBody>
        </p:sp>
        <p:sp>
          <p:nvSpPr>
            <p:cNvPr id="344081" name="Freeform 17"/>
            <p:cNvSpPr>
              <a:spLocks/>
            </p:cNvSpPr>
            <p:nvPr userDrawn="1"/>
          </p:nvSpPr>
          <p:spPr bwMode="auto">
            <a:xfrm>
              <a:off x="504" y="3607"/>
              <a:ext cx="193" cy="383"/>
            </a:xfrm>
            <a:custGeom>
              <a:avLst/>
              <a:gdLst/>
              <a:ahLst/>
              <a:cxnLst>
                <a:cxn ang="0">
                  <a:pos x="0" y="80"/>
                </a:cxn>
                <a:cxn ang="0">
                  <a:pos x="87" y="0"/>
                </a:cxn>
                <a:cxn ang="0">
                  <a:pos x="232" y="6"/>
                </a:cxn>
                <a:cxn ang="0">
                  <a:pos x="386" y="764"/>
                </a:cxn>
                <a:cxn ang="0">
                  <a:pos x="279" y="720"/>
                </a:cxn>
                <a:cxn ang="0">
                  <a:pos x="152" y="677"/>
                </a:cxn>
                <a:cxn ang="0">
                  <a:pos x="0" y="80"/>
                </a:cxn>
                <a:cxn ang="0">
                  <a:pos x="0" y="80"/>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round/>
              <a:headEnd/>
              <a:tailEnd/>
            </a:ln>
          </p:spPr>
          <p:txBody>
            <a:bodyPr/>
            <a:lstStyle/>
            <a:p>
              <a:endParaRPr lang="id-ID"/>
            </a:p>
          </p:txBody>
        </p:sp>
        <p:sp>
          <p:nvSpPr>
            <p:cNvPr id="344082" name="Freeform 18"/>
            <p:cNvSpPr>
              <a:spLocks/>
            </p:cNvSpPr>
            <p:nvPr userDrawn="1"/>
          </p:nvSpPr>
          <p:spPr bwMode="auto">
            <a:xfrm>
              <a:off x="668" y="3590"/>
              <a:ext cx="364" cy="174"/>
            </a:xfrm>
            <a:custGeom>
              <a:avLst/>
              <a:gdLst/>
              <a:ahLst/>
              <a:cxnLst>
                <a:cxn ang="0">
                  <a:pos x="692" y="0"/>
                </a:cxn>
                <a:cxn ang="0">
                  <a:pos x="0" y="106"/>
                </a:cxn>
                <a:cxn ang="0">
                  <a:pos x="28" y="348"/>
                </a:cxn>
                <a:cxn ang="0">
                  <a:pos x="715" y="237"/>
                </a:cxn>
                <a:cxn ang="0">
                  <a:pos x="728" y="43"/>
                </a:cxn>
                <a:cxn ang="0">
                  <a:pos x="692" y="0"/>
                </a:cxn>
                <a:cxn ang="0">
                  <a:pos x="692" y="0"/>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round/>
              <a:headEnd/>
              <a:tailEnd/>
            </a:ln>
          </p:spPr>
          <p:txBody>
            <a:bodyPr/>
            <a:lstStyle/>
            <a:p>
              <a:endParaRPr lang="id-ID"/>
            </a:p>
          </p:txBody>
        </p:sp>
        <p:sp>
          <p:nvSpPr>
            <p:cNvPr id="344083" name="Freeform 19"/>
            <p:cNvSpPr>
              <a:spLocks/>
            </p:cNvSpPr>
            <p:nvPr userDrawn="1"/>
          </p:nvSpPr>
          <p:spPr bwMode="auto">
            <a:xfrm>
              <a:off x="347" y="3693"/>
              <a:ext cx="156" cy="67"/>
            </a:xfrm>
            <a:custGeom>
              <a:avLst/>
              <a:gdLst/>
              <a:ahLst/>
              <a:cxnLst>
                <a:cxn ang="0">
                  <a:pos x="272" y="0"/>
                </a:cxn>
                <a:cxn ang="0">
                  <a:pos x="0" y="78"/>
                </a:cxn>
                <a:cxn ang="0">
                  <a:pos x="312" y="135"/>
                </a:cxn>
                <a:cxn ang="0">
                  <a:pos x="272" y="0"/>
                </a:cxn>
                <a:cxn ang="0">
                  <a:pos x="272" y="0"/>
                </a:cxn>
              </a:cxnLst>
              <a:rect l="0" t="0" r="r" b="b"/>
              <a:pathLst>
                <a:path w="312" h="135">
                  <a:moveTo>
                    <a:pt x="272" y="0"/>
                  </a:moveTo>
                  <a:lnTo>
                    <a:pt x="0" y="78"/>
                  </a:lnTo>
                  <a:lnTo>
                    <a:pt x="312" y="135"/>
                  </a:lnTo>
                  <a:lnTo>
                    <a:pt x="272" y="0"/>
                  </a:lnTo>
                  <a:lnTo>
                    <a:pt x="272" y="0"/>
                  </a:lnTo>
                  <a:close/>
                </a:path>
              </a:pathLst>
            </a:custGeom>
            <a:solidFill>
              <a:schemeClr val="accent1"/>
            </a:solidFill>
            <a:ln w="9525">
              <a:noFill/>
              <a:round/>
              <a:headEnd/>
              <a:tailEnd/>
            </a:ln>
          </p:spPr>
          <p:txBody>
            <a:bodyPr/>
            <a:lstStyle/>
            <a:p>
              <a:endParaRPr lang="id-ID"/>
            </a:p>
          </p:txBody>
        </p:sp>
        <p:grpSp>
          <p:nvGrpSpPr>
            <p:cNvPr id="344084" name="Group 20"/>
            <p:cNvGrpSpPr>
              <a:grpSpLocks/>
            </p:cNvGrpSpPr>
            <p:nvPr userDrawn="1"/>
          </p:nvGrpSpPr>
          <p:grpSpPr bwMode="auto">
            <a:xfrm>
              <a:off x="5" y="3490"/>
              <a:ext cx="1124" cy="780"/>
              <a:chOff x="5" y="3490"/>
              <a:chExt cx="1124" cy="780"/>
            </a:xfrm>
          </p:grpSpPr>
          <p:grpSp>
            <p:nvGrpSpPr>
              <p:cNvPr id="344085" name="Group 21"/>
              <p:cNvGrpSpPr>
                <a:grpSpLocks/>
              </p:cNvGrpSpPr>
              <p:nvPr userDrawn="1"/>
            </p:nvGrpSpPr>
            <p:grpSpPr bwMode="auto">
              <a:xfrm>
                <a:off x="499" y="3562"/>
                <a:ext cx="548" cy="708"/>
                <a:chOff x="499" y="3562"/>
                <a:chExt cx="548" cy="708"/>
              </a:xfrm>
            </p:grpSpPr>
            <p:sp>
              <p:nvSpPr>
                <p:cNvPr id="344086" name="Freeform 22"/>
                <p:cNvSpPr>
                  <a:spLocks/>
                </p:cNvSpPr>
                <p:nvPr userDrawn="1"/>
              </p:nvSpPr>
              <p:spPr bwMode="auto">
                <a:xfrm>
                  <a:off x="499" y="3587"/>
                  <a:ext cx="157" cy="87"/>
                </a:xfrm>
                <a:custGeom>
                  <a:avLst/>
                  <a:gdLst/>
                  <a:ahLst/>
                  <a:cxnLst>
                    <a:cxn ang="0">
                      <a:pos x="0" y="107"/>
                    </a:cxn>
                    <a:cxn ang="0">
                      <a:pos x="114" y="10"/>
                    </a:cxn>
                    <a:cxn ang="0">
                      <a:pos x="213" y="0"/>
                    </a:cxn>
                    <a:cxn ang="0">
                      <a:pos x="292" y="27"/>
                    </a:cxn>
                    <a:cxn ang="0">
                      <a:pos x="313" y="91"/>
                    </a:cxn>
                    <a:cxn ang="0">
                      <a:pos x="167" y="67"/>
                    </a:cxn>
                    <a:cxn ang="0">
                      <a:pos x="74" y="101"/>
                    </a:cxn>
                    <a:cxn ang="0">
                      <a:pos x="13" y="175"/>
                    </a:cxn>
                    <a:cxn ang="0">
                      <a:pos x="0" y="107"/>
                    </a:cxn>
                    <a:cxn ang="0">
                      <a:pos x="0" y="107"/>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round/>
                  <a:headEnd/>
                  <a:tailEnd/>
                </a:ln>
              </p:spPr>
              <p:txBody>
                <a:bodyPr/>
                <a:lstStyle/>
                <a:p>
                  <a:endParaRPr lang="id-ID"/>
                </a:p>
              </p:txBody>
            </p:sp>
            <p:sp>
              <p:nvSpPr>
                <p:cNvPr id="344087" name="Freeform 23"/>
                <p:cNvSpPr>
                  <a:spLocks/>
                </p:cNvSpPr>
                <p:nvPr userDrawn="1"/>
              </p:nvSpPr>
              <p:spPr bwMode="auto">
                <a:xfrm>
                  <a:off x="636" y="4137"/>
                  <a:ext cx="115" cy="133"/>
                </a:xfrm>
                <a:custGeom>
                  <a:avLst/>
                  <a:gdLst/>
                  <a:ahLst/>
                  <a:cxnLst>
                    <a:cxn ang="0">
                      <a:pos x="0" y="40"/>
                    </a:cxn>
                    <a:cxn ang="0">
                      <a:pos x="160" y="266"/>
                    </a:cxn>
                    <a:cxn ang="0">
                      <a:pos x="230" y="251"/>
                    </a:cxn>
                    <a:cxn ang="0">
                      <a:pos x="223" y="17"/>
                    </a:cxn>
                    <a:cxn ang="0">
                      <a:pos x="166" y="0"/>
                    </a:cxn>
                    <a:cxn ang="0">
                      <a:pos x="179" y="197"/>
                    </a:cxn>
                    <a:cxn ang="0">
                      <a:pos x="71" y="4"/>
                    </a:cxn>
                    <a:cxn ang="0">
                      <a:pos x="0" y="40"/>
                    </a:cxn>
                    <a:cxn ang="0">
                      <a:pos x="0" y="40"/>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round/>
                  <a:headEnd/>
                  <a:tailEnd/>
                </a:ln>
              </p:spPr>
              <p:txBody>
                <a:bodyPr/>
                <a:lstStyle/>
                <a:p>
                  <a:endParaRPr lang="id-ID"/>
                </a:p>
              </p:txBody>
            </p:sp>
            <p:sp>
              <p:nvSpPr>
                <p:cNvPr id="344088" name="Freeform 24"/>
                <p:cNvSpPr>
                  <a:spLocks/>
                </p:cNvSpPr>
                <p:nvPr userDrawn="1"/>
              </p:nvSpPr>
              <p:spPr bwMode="auto">
                <a:xfrm>
                  <a:off x="1004" y="3562"/>
                  <a:ext cx="43" cy="117"/>
                </a:xfrm>
                <a:custGeom>
                  <a:avLst/>
                  <a:gdLst/>
                  <a:ahLst/>
                  <a:cxnLst>
                    <a:cxn ang="0">
                      <a:pos x="0" y="19"/>
                    </a:cxn>
                    <a:cxn ang="0">
                      <a:pos x="36" y="93"/>
                    </a:cxn>
                    <a:cxn ang="0">
                      <a:pos x="44" y="154"/>
                    </a:cxn>
                    <a:cxn ang="0">
                      <a:pos x="27" y="234"/>
                    </a:cxn>
                    <a:cxn ang="0">
                      <a:pos x="80" y="220"/>
                    </a:cxn>
                    <a:cxn ang="0">
                      <a:pos x="87" y="116"/>
                    </a:cxn>
                    <a:cxn ang="0">
                      <a:pos x="46" y="0"/>
                    </a:cxn>
                    <a:cxn ang="0">
                      <a:pos x="0" y="19"/>
                    </a:cxn>
                    <a:cxn ang="0">
                      <a:pos x="0" y="19"/>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round/>
                  <a:headEnd/>
                  <a:tailEnd/>
                </a:ln>
              </p:spPr>
              <p:txBody>
                <a:bodyPr/>
                <a:lstStyle/>
                <a:p>
                  <a:endParaRPr lang="id-ID"/>
                </a:p>
              </p:txBody>
            </p:sp>
          </p:grpSp>
          <p:sp>
            <p:nvSpPr>
              <p:cNvPr id="344089" name="Freeform 25"/>
              <p:cNvSpPr>
                <a:spLocks/>
              </p:cNvSpPr>
              <p:nvPr userDrawn="1"/>
            </p:nvSpPr>
            <p:spPr bwMode="auto">
              <a:xfrm>
                <a:off x="76" y="3732"/>
                <a:ext cx="595" cy="250"/>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endParaRPr lang="id-ID"/>
              </a:p>
            </p:txBody>
          </p:sp>
          <p:sp>
            <p:nvSpPr>
              <p:cNvPr id="344090" name="Freeform 26"/>
              <p:cNvSpPr>
                <a:spLocks/>
              </p:cNvSpPr>
              <p:nvPr userDrawn="1"/>
            </p:nvSpPr>
            <p:spPr bwMode="auto">
              <a:xfrm>
                <a:off x="260" y="3886"/>
                <a:ext cx="244" cy="148"/>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endParaRPr lang="id-ID"/>
              </a:p>
            </p:txBody>
          </p:sp>
          <p:sp>
            <p:nvSpPr>
              <p:cNvPr id="344091" name="Freeform 27"/>
              <p:cNvSpPr>
                <a:spLocks/>
              </p:cNvSpPr>
              <p:nvPr userDrawn="1"/>
            </p:nvSpPr>
            <p:spPr bwMode="auto">
              <a:xfrm>
                <a:off x="565" y="3680"/>
                <a:ext cx="107" cy="238"/>
              </a:xfrm>
              <a:custGeom>
                <a:avLst/>
                <a:gdLst/>
                <a:ahLst/>
                <a:cxnLst>
                  <a:cxn ang="0">
                    <a:pos x="24" y="0"/>
                  </a:cxn>
                  <a:cxn ang="0">
                    <a:pos x="91" y="25"/>
                  </a:cxn>
                  <a:cxn ang="0">
                    <a:pos x="80" y="192"/>
                  </a:cxn>
                  <a:cxn ang="0">
                    <a:pos x="106" y="327"/>
                  </a:cxn>
                  <a:cxn ang="0">
                    <a:pos x="213" y="451"/>
                  </a:cxn>
                  <a:cxn ang="0">
                    <a:pos x="97" y="478"/>
                  </a:cxn>
                  <a:cxn ang="0">
                    <a:pos x="30" y="344"/>
                  </a:cxn>
                  <a:cxn ang="0">
                    <a:pos x="0" y="57"/>
                  </a:cxn>
                  <a:cxn ang="0">
                    <a:pos x="24" y="0"/>
                  </a:cxn>
                  <a:cxn ang="0">
                    <a:pos x="24" y="0"/>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round/>
                <a:headEnd/>
                <a:tailEnd/>
              </a:ln>
            </p:spPr>
            <p:txBody>
              <a:bodyPr/>
              <a:lstStyle/>
              <a:p>
                <a:endParaRPr lang="id-ID"/>
              </a:p>
            </p:txBody>
          </p:sp>
          <p:grpSp>
            <p:nvGrpSpPr>
              <p:cNvPr id="344092" name="Group 28"/>
              <p:cNvGrpSpPr>
                <a:grpSpLocks/>
              </p:cNvGrpSpPr>
              <p:nvPr userDrawn="1"/>
            </p:nvGrpSpPr>
            <p:grpSpPr bwMode="auto">
              <a:xfrm>
                <a:off x="5" y="3490"/>
                <a:ext cx="1124" cy="678"/>
                <a:chOff x="5" y="3490"/>
                <a:chExt cx="1124" cy="678"/>
              </a:xfrm>
            </p:grpSpPr>
            <p:sp>
              <p:nvSpPr>
                <p:cNvPr id="344093" name="Freeform 29"/>
                <p:cNvSpPr>
                  <a:spLocks/>
                </p:cNvSpPr>
                <p:nvPr userDrawn="1"/>
              </p:nvSpPr>
              <p:spPr bwMode="auto">
                <a:xfrm>
                  <a:off x="669" y="4048"/>
                  <a:ext cx="75" cy="87"/>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endParaRPr lang="id-ID"/>
                </a:p>
              </p:txBody>
            </p:sp>
            <p:sp>
              <p:nvSpPr>
                <p:cNvPr id="344094" name="Freeform 30"/>
                <p:cNvSpPr>
                  <a:spLocks/>
                </p:cNvSpPr>
                <p:nvPr userDrawn="1"/>
              </p:nvSpPr>
              <p:spPr bwMode="auto">
                <a:xfrm>
                  <a:off x="5" y="3728"/>
                  <a:ext cx="842" cy="440"/>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endParaRPr lang="id-ID"/>
                </a:p>
              </p:txBody>
            </p:sp>
            <p:sp>
              <p:nvSpPr>
                <p:cNvPr id="344095" name="Freeform 31"/>
                <p:cNvSpPr>
                  <a:spLocks/>
                </p:cNvSpPr>
                <p:nvPr userDrawn="1"/>
              </p:nvSpPr>
              <p:spPr bwMode="auto">
                <a:xfrm>
                  <a:off x="106" y="3770"/>
                  <a:ext cx="80" cy="167"/>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endParaRPr lang="id-ID"/>
                </a:p>
              </p:txBody>
            </p:sp>
            <p:sp>
              <p:nvSpPr>
                <p:cNvPr id="344096" name="Freeform 32"/>
                <p:cNvSpPr>
                  <a:spLocks/>
                </p:cNvSpPr>
                <p:nvPr userDrawn="1"/>
              </p:nvSpPr>
              <p:spPr bwMode="auto">
                <a:xfrm>
                  <a:off x="449" y="3490"/>
                  <a:ext cx="322" cy="594"/>
                </a:xfrm>
                <a:custGeom>
                  <a:avLst/>
                  <a:gdLst/>
                  <a:ahLst/>
                  <a:cxnLst>
                    <a:cxn ang="0">
                      <a:pos x="218" y="896"/>
                    </a:cxn>
                    <a:cxn ang="0">
                      <a:pos x="0" y="124"/>
                    </a:cxn>
                    <a:cxn ang="0">
                      <a:pos x="81" y="38"/>
                    </a:cxn>
                    <a:cxn ang="0">
                      <a:pos x="258" y="0"/>
                    </a:cxn>
                    <a:cxn ang="0">
                      <a:pos x="399" y="57"/>
                    </a:cxn>
                    <a:cxn ang="0">
                      <a:pos x="642" y="1188"/>
                    </a:cxn>
                    <a:cxn ang="0">
                      <a:pos x="555" y="1091"/>
                    </a:cxn>
                    <a:cxn ang="0">
                      <a:pos x="355" y="97"/>
                    </a:cxn>
                    <a:cxn ang="0">
                      <a:pos x="226" y="61"/>
                    </a:cxn>
                    <a:cxn ang="0">
                      <a:pos x="119" y="74"/>
                    </a:cxn>
                    <a:cxn ang="0">
                      <a:pos x="76" y="141"/>
                    </a:cxn>
                    <a:cxn ang="0">
                      <a:pos x="306" y="924"/>
                    </a:cxn>
                    <a:cxn ang="0">
                      <a:pos x="218" y="896"/>
                    </a:cxn>
                    <a:cxn ang="0">
                      <a:pos x="218" y="896"/>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round/>
                  <a:headEnd/>
                  <a:tailEnd/>
                </a:ln>
              </p:spPr>
              <p:txBody>
                <a:bodyPr/>
                <a:lstStyle/>
                <a:p>
                  <a:endParaRPr lang="id-ID"/>
                </a:p>
              </p:txBody>
            </p:sp>
            <p:sp>
              <p:nvSpPr>
                <p:cNvPr id="344097" name="Freeform 33"/>
                <p:cNvSpPr>
                  <a:spLocks/>
                </p:cNvSpPr>
                <p:nvPr userDrawn="1"/>
              </p:nvSpPr>
              <p:spPr bwMode="auto">
                <a:xfrm>
                  <a:off x="578" y="3650"/>
                  <a:ext cx="96" cy="252"/>
                </a:xfrm>
                <a:custGeom>
                  <a:avLst/>
                  <a:gdLst/>
                  <a:ahLst/>
                  <a:cxnLst>
                    <a:cxn ang="0">
                      <a:pos x="0" y="27"/>
                    </a:cxn>
                    <a:cxn ang="0">
                      <a:pos x="76" y="194"/>
                    </a:cxn>
                    <a:cxn ang="0">
                      <a:pos x="113" y="318"/>
                    </a:cxn>
                    <a:cxn ang="0">
                      <a:pos x="116" y="504"/>
                    </a:cxn>
                    <a:cxn ang="0">
                      <a:pos x="192" y="504"/>
                    </a:cxn>
                    <a:cxn ang="0">
                      <a:pos x="187" y="360"/>
                    </a:cxn>
                    <a:cxn ang="0">
                      <a:pos x="162" y="208"/>
                    </a:cxn>
                    <a:cxn ang="0">
                      <a:pos x="99" y="59"/>
                    </a:cxn>
                    <a:cxn ang="0">
                      <a:pos x="63" y="0"/>
                    </a:cxn>
                    <a:cxn ang="0">
                      <a:pos x="0" y="27"/>
                    </a:cxn>
                    <a:cxn ang="0">
                      <a:pos x="0" y="27"/>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round/>
                  <a:headEnd/>
                  <a:tailEnd/>
                </a:ln>
              </p:spPr>
              <p:txBody>
                <a:bodyPr/>
                <a:lstStyle/>
                <a:p>
                  <a:endParaRPr lang="id-ID"/>
                </a:p>
              </p:txBody>
            </p:sp>
            <p:sp>
              <p:nvSpPr>
                <p:cNvPr id="344098" name="Freeform 34"/>
                <p:cNvSpPr>
                  <a:spLocks/>
                </p:cNvSpPr>
                <p:nvPr userDrawn="1"/>
              </p:nvSpPr>
              <p:spPr bwMode="auto">
                <a:xfrm>
                  <a:off x="328" y="3630"/>
                  <a:ext cx="195" cy="135"/>
                </a:xfrm>
                <a:custGeom>
                  <a:avLst/>
                  <a:gdLst/>
                  <a:ahLst/>
                  <a:cxnLst>
                    <a:cxn ang="0">
                      <a:pos x="297" y="0"/>
                    </a:cxn>
                    <a:cxn ang="0">
                      <a:pos x="257" y="17"/>
                    </a:cxn>
                    <a:cxn ang="0">
                      <a:pos x="253" y="66"/>
                    </a:cxn>
                    <a:cxn ang="0">
                      <a:pos x="0" y="169"/>
                    </a:cxn>
                    <a:cxn ang="0">
                      <a:pos x="0" y="222"/>
                    </a:cxn>
                    <a:cxn ang="0">
                      <a:pos x="284" y="226"/>
                    </a:cxn>
                    <a:cxn ang="0">
                      <a:pos x="320" y="269"/>
                    </a:cxn>
                    <a:cxn ang="0">
                      <a:pos x="390" y="266"/>
                    </a:cxn>
                    <a:cxn ang="0">
                      <a:pos x="383" y="190"/>
                    </a:cxn>
                    <a:cxn ang="0">
                      <a:pos x="116" y="176"/>
                    </a:cxn>
                    <a:cxn ang="0">
                      <a:pos x="333" y="89"/>
                    </a:cxn>
                    <a:cxn ang="0">
                      <a:pos x="297" y="0"/>
                    </a:cxn>
                    <a:cxn ang="0">
                      <a:pos x="297" y="0"/>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round/>
                  <a:headEnd/>
                  <a:tailEnd/>
                </a:ln>
              </p:spPr>
              <p:txBody>
                <a:bodyPr/>
                <a:lstStyle/>
                <a:p>
                  <a:endParaRPr lang="id-ID"/>
                </a:p>
              </p:txBody>
            </p:sp>
            <p:sp>
              <p:nvSpPr>
                <p:cNvPr id="344099" name="Freeform 35"/>
                <p:cNvSpPr>
                  <a:spLocks/>
                </p:cNvSpPr>
                <p:nvPr userDrawn="1"/>
              </p:nvSpPr>
              <p:spPr bwMode="auto">
                <a:xfrm>
                  <a:off x="658" y="3538"/>
                  <a:ext cx="471" cy="212"/>
                </a:xfrm>
                <a:custGeom>
                  <a:avLst/>
                  <a:gdLst/>
                  <a:ahLst/>
                  <a:cxnLst>
                    <a:cxn ang="0">
                      <a:pos x="0" y="131"/>
                    </a:cxn>
                    <a:cxn ang="0">
                      <a:pos x="863" y="0"/>
                    </a:cxn>
                    <a:cxn ang="0">
                      <a:pos x="926" y="78"/>
                    </a:cxn>
                    <a:cxn ang="0">
                      <a:pos x="941" y="181"/>
                    </a:cxn>
                    <a:cxn ang="0">
                      <a:pos x="903" y="282"/>
                    </a:cxn>
                    <a:cxn ang="0">
                      <a:pos x="57" y="424"/>
                    </a:cxn>
                    <a:cxn ang="0">
                      <a:pos x="53" y="384"/>
                    </a:cxn>
                    <a:cxn ang="0">
                      <a:pos x="863" y="242"/>
                    </a:cxn>
                    <a:cxn ang="0">
                      <a:pos x="893" y="145"/>
                    </a:cxn>
                    <a:cxn ang="0">
                      <a:pos x="840" y="57"/>
                    </a:cxn>
                    <a:cxn ang="0">
                      <a:pos x="0" y="185"/>
                    </a:cxn>
                    <a:cxn ang="0">
                      <a:pos x="0" y="131"/>
                    </a:cxn>
                    <a:cxn ang="0">
                      <a:pos x="0" y="131"/>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round/>
                  <a:headEnd/>
                  <a:tailEnd/>
                </a:ln>
              </p:spPr>
              <p:txBody>
                <a:bodyPr/>
                <a:lstStyle/>
                <a:p>
                  <a:endParaRPr lang="id-ID"/>
                </a:p>
              </p:txBody>
            </p:sp>
            <p:sp>
              <p:nvSpPr>
                <p:cNvPr id="344100" name="Freeform 36"/>
                <p:cNvSpPr>
                  <a:spLocks/>
                </p:cNvSpPr>
                <p:nvPr userDrawn="1"/>
              </p:nvSpPr>
              <p:spPr bwMode="auto">
                <a:xfrm>
                  <a:off x="717" y="3606"/>
                  <a:ext cx="245" cy="86"/>
                </a:xfrm>
                <a:custGeom>
                  <a:avLst/>
                  <a:gdLst/>
                  <a:ahLst/>
                  <a:cxnLst>
                    <a:cxn ang="0">
                      <a:pos x="0" y="126"/>
                    </a:cxn>
                    <a:cxn ang="0">
                      <a:pos x="66" y="173"/>
                    </a:cxn>
                    <a:cxn ang="0">
                      <a:pos x="222" y="166"/>
                    </a:cxn>
                    <a:cxn ang="0">
                      <a:pos x="418" y="116"/>
                    </a:cxn>
                    <a:cxn ang="0">
                      <a:pos x="488" y="42"/>
                    </a:cxn>
                    <a:cxn ang="0">
                      <a:pos x="443" y="2"/>
                    </a:cxn>
                    <a:cxn ang="0">
                      <a:pos x="253" y="0"/>
                    </a:cxn>
                    <a:cxn ang="0">
                      <a:pos x="110" y="12"/>
                    </a:cxn>
                    <a:cxn ang="0">
                      <a:pos x="15" y="76"/>
                    </a:cxn>
                    <a:cxn ang="0">
                      <a:pos x="112" y="95"/>
                    </a:cxn>
                    <a:cxn ang="0">
                      <a:pos x="275" y="53"/>
                    </a:cxn>
                    <a:cxn ang="0">
                      <a:pos x="416" y="53"/>
                    </a:cxn>
                    <a:cxn ang="0">
                      <a:pos x="268" y="110"/>
                    </a:cxn>
                    <a:cxn ang="0">
                      <a:pos x="142" y="126"/>
                    </a:cxn>
                    <a:cxn ang="0">
                      <a:pos x="0" y="126"/>
                    </a:cxn>
                    <a:cxn ang="0">
                      <a:pos x="0" y="126"/>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round/>
                  <a:headEnd/>
                  <a:tailEnd/>
                </a:ln>
              </p:spPr>
              <p:txBody>
                <a:bodyPr/>
                <a:lstStyle/>
                <a:p>
                  <a:endParaRPr lang="id-ID"/>
                </a:p>
              </p:txBody>
            </p:sp>
          </p:grpSp>
        </p:grpSp>
      </p:grpSp>
      <p:grpSp>
        <p:nvGrpSpPr>
          <p:cNvPr id="344101" name="Group 37"/>
          <p:cNvGrpSpPr>
            <a:grpSpLocks/>
          </p:cNvGrpSpPr>
          <p:nvPr/>
        </p:nvGrpSpPr>
        <p:grpSpPr bwMode="auto">
          <a:xfrm>
            <a:off x="8680450" y="2116138"/>
            <a:ext cx="385763" cy="4308475"/>
            <a:chOff x="5468" y="1333"/>
            <a:chExt cx="243" cy="2714"/>
          </a:xfrm>
        </p:grpSpPr>
        <p:sp>
          <p:nvSpPr>
            <p:cNvPr id="344102" name="Freeform 38"/>
            <p:cNvSpPr>
              <a:spLocks/>
            </p:cNvSpPr>
            <p:nvPr userDrawn="1"/>
          </p:nvSpPr>
          <p:spPr bwMode="auto">
            <a:xfrm flipH="1">
              <a:off x="5468" y="2620"/>
              <a:ext cx="205" cy="1427"/>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endParaRPr lang="id-ID"/>
            </a:p>
          </p:txBody>
        </p:sp>
        <p:sp>
          <p:nvSpPr>
            <p:cNvPr id="344103" name="Freeform 39"/>
            <p:cNvSpPr>
              <a:spLocks/>
            </p:cNvSpPr>
            <p:nvPr userDrawn="1"/>
          </p:nvSpPr>
          <p:spPr bwMode="auto">
            <a:xfrm flipH="1">
              <a:off x="5506" y="1333"/>
              <a:ext cx="205" cy="1633"/>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endParaRPr lang="id-ID"/>
            </a:p>
          </p:txBody>
        </p:sp>
      </p:grpSp>
      <p:grpSp>
        <p:nvGrpSpPr>
          <p:cNvPr id="344104" name="Group 40"/>
          <p:cNvGrpSpPr>
            <a:grpSpLocks/>
          </p:cNvGrpSpPr>
          <p:nvPr/>
        </p:nvGrpSpPr>
        <p:grpSpPr bwMode="auto">
          <a:xfrm>
            <a:off x="7318375" y="90488"/>
            <a:ext cx="2133600" cy="1911350"/>
            <a:chOff x="4610" y="57"/>
            <a:chExt cx="1344" cy="1204"/>
          </a:xfrm>
        </p:grpSpPr>
        <p:grpSp>
          <p:nvGrpSpPr>
            <p:cNvPr id="344105" name="Group 41"/>
            <p:cNvGrpSpPr>
              <a:grpSpLocks/>
            </p:cNvGrpSpPr>
            <p:nvPr userDrawn="1"/>
          </p:nvGrpSpPr>
          <p:grpSpPr bwMode="auto">
            <a:xfrm>
              <a:off x="4610" y="57"/>
              <a:ext cx="1344" cy="1204"/>
              <a:chOff x="4610" y="57"/>
              <a:chExt cx="1344" cy="1204"/>
            </a:xfrm>
          </p:grpSpPr>
          <p:sp>
            <p:nvSpPr>
              <p:cNvPr id="344106" name="Freeform 42"/>
              <p:cNvSpPr>
                <a:spLocks/>
              </p:cNvSpPr>
              <p:nvPr userDrawn="1"/>
            </p:nvSpPr>
            <p:spPr bwMode="auto">
              <a:xfrm rot="-3172564">
                <a:off x="5430" y="1086"/>
                <a:ext cx="62" cy="288"/>
              </a:xfrm>
              <a:custGeom>
                <a:avLst/>
                <a:gdLst/>
                <a:ahLst/>
                <a:cxnLst>
                  <a:cxn ang="0">
                    <a:pos x="123" y="9"/>
                  </a:cxn>
                  <a:cxn ang="0">
                    <a:pos x="131" y="342"/>
                  </a:cxn>
                  <a:cxn ang="0">
                    <a:pos x="0" y="806"/>
                  </a:cxn>
                  <a:cxn ang="0">
                    <a:pos x="79" y="789"/>
                  </a:cxn>
                  <a:cxn ang="0">
                    <a:pos x="218" y="376"/>
                  </a:cxn>
                  <a:cxn ang="0">
                    <a:pos x="245" y="0"/>
                  </a:cxn>
                  <a:cxn ang="0">
                    <a:pos x="123" y="9"/>
                  </a:cxn>
                  <a:cxn ang="0">
                    <a:pos x="123" y="9"/>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round/>
                <a:headEnd/>
                <a:tailEnd/>
              </a:ln>
            </p:spPr>
            <p:txBody>
              <a:bodyPr/>
              <a:lstStyle/>
              <a:p>
                <a:endParaRPr lang="id-ID"/>
              </a:p>
            </p:txBody>
          </p:sp>
          <p:grpSp>
            <p:nvGrpSpPr>
              <p:cNvPr id="344107" name="Group 43"/>
              <p:cNvGrpSpPr>
                <a:grpSpLocks/>
              </p:cNvGrpSpPr>
              <p:nvPr userDrawn="1"/>
            </p:nvGrpSpPr>
            <p:grpSpPr bwMode="auto">
              <a:xfrm>
                <a:off x="4610" y="57"/>
                <a:ext cx="1344" cy="985"/>
                <a:chOff x="4610" y="57"/>
                <a:chExt cx="1344" cy="985"/>
              </a:xfrm>
            </p:grpSpPr>
            <p:sp>
              <p:nvSpPr>
                <p:cNvPr id="344108" name="Freeform 44"/>
                <p:cNvSpPr>
                  <a:spLocks/>
                </p:cNvSpPr>
                <p:nvPr userDrawn="1"/>
              </p:nvSpPr>
              <p:spPr bwMode="auto">
                <a:xfrm rot="-3172564">
                  <a:off x="4966" y="71"/>
                  <a:ext cx="153" cy="125"/>
                </a:xfrm>
                <a:custGeom>
                  <a:avLst/>
                  <a:gdLst/>
                  <a:ahLst/>
                  <a:cxnLst>
                    <a:cxn ang="0">
                      <a:pos x="0" y="0"/>
                    </a:cxn>
                    <a:cxn ang="0">
                      <a:pos x="298" y="184"/>
                    </a:cxn>
                    <a:cxn ang="0">
                      <a:pos x="500" y="349"/>
                    </a:cxn>
                    <a:cxn ang="0">
                      <a:pos x="604" y="140"/>
                    </a:cxn>
                    <a:cxn ang="0">
                      <a:pos x="359" y="9"/>
                    </a:cxn>
                    <a:cxn ang="0">
                      <a:pos x="464" y="184"/>
                    </a:cxn>
                    <a:cxn ang="0">
                      <a:pos x="131" y="17"/>
                    </a:cxn>
                    <a:cxn ang="0">
                      <a:pos x="0" y="0"/>
                    </a:cxn>
                    <a:cxn ang="0">
                      <a:pos x="0" y="0"/>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round/>
                  <a:headEnd/>
                  <a:tailEnd/>
                </a:ln>
              </p:spPr>
              <p:txBody>
                <a:bodyPr/>
                <a:lstStyle/>
                <a:p>
                  <a:endParaRPr lang="id-ID"/>
                </a:p>
              </p:txBody>
            </p:sp>
            <p:sp>
              <p:nvSpPr>
                <p:cNvPr id="344109" name="Freeform 45"/>
                <p:cNvSpPr>
                  <a:spLocks/>
                </p:cNvSpPr>
                <p:nvPr userDrawn="1"/>
              </p:nvSpPr>
              <p:spPr bwMode="auto">
                <a:xfrm rot="-3172564">
                  <a:off x="5048" y="332"/>
                  <a:ext cx="269" cy="438"/>
                </a:xfrm>
                <a:custGeom>
                  <a:avLst/>
                  <a:gdLst/>
                  <a:ahLst/>
                  <a:cxnLst>
                    <a:cxn ang="0">
                      <a:pos x="741" y="129"/>
                    </a:cxn>
                    <a:cxn ang="0">
                      <a:pos x="485" y="352"/>
                    </a:cxn>
                    <a:cxn ang="0">
                      <a:pos x="163" y="762"/>
                    </a:cxn>
                    <a:cxn ang="0">
                      <a:pos x="0" y="1101"/>
                    </a:cxn>
                    <a:cxn ang="0">
                      <a:pos x="59" y="1230"/>
                    </a:cxn>
                    <a:cxn ang="0">
                      <a:pos x="262" y="1201"/>
                    </a:cxn>
                    <a:cxn ang="0">
                      <a:pos x="578" y="914"/>
                    </a:cxn>
                    <a:cxn ang="0">
                      <a:pos x="876" y="534"/>
                    </a:cxn>
                    <a:cxn ang="0">
                      <a:pos x="1034" y="270"/>
                    </a:cxn>
                    <a:cxn ang="0">
                      <a:pos x="1064" y="84"/>
                    </a:cxn>
                    <a:cxn ang="0">
                      <a:pos x="977" y="0"/>
                    </a:cxn>
                    <a:cxn ang="0">
                      <a:pos x="836" y="65"/>
                    </a:cxn>
                    <a:cxn ang="0">
                      <a:pos x="969" y="107"/>
                    </a:cxn>
                    <a:cxn ang="0">
                      <a:pos x="876" y="352"/>
                    </a:cxn>
                    <a:cxn ang="0">
                      <a:pos x="690" y="656"/>
                    </a:cxn>
                    <a:cxn ang="0">
                      <a:pos x="350" y="1008"/>
                    </a:cxn>
                    <a:cxn ang="0">
                      <a:pos x="116" y="1114"/>
                    </a:cxn>
                    <a:cxn ang="0">
                      <a:pos x="135" y="943"/>
                    </a:cxn>
                    <a:cxn ang="0">
                      <a:pos x="437" y="504"/>
                    </a:cxn>
                    <a:cxn ang="0">
                      <a:pos x="831" y="118"/>
                    </a:cxn>
                    <a:cxn ang="0">
                      <a:pos x="741" y="129"/>
                    </a:cxn>
                    <a:cxn ang="0">
                      <a:pos x="741" y="129"/>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round/>
                  <a:headEnd/>
                  <a:tailEnd/>
                </a:ln>
              </p:spPr>
              <p:txBody>
                <a:bodyPr/>
                <a:lstStyle/>
                <a:p>
                  <a:endParaRPr lang="id-ID"/>
                </a:p>
              </p:txBody>
            </p:sp>
            <p:sp>
              <p:nvSpPr>
                <p:cNvPr id="344110" name="Freeform 46"/>
                <p:cNvSpPr>
                  <a:spLocks/>
                </p:cNvSpPr>
                <p:nvPr userDrawn="1"/>
              </p:nvSpPr>
              <p:spPr bwMode="auto">
                <a:xfrm rot="-3172564">
                  <a:off x="4858" y="182"/>
                  <a:ext cx="505" cy="898"/>
                </a:xfrm>
                <a:custGeom>
                  <a:avLst/>
                  <a:gdLst/>
                  <a:ahLst/>
                  <a:cxnLst>
                    <a:cxn ang="0">
                      <a:pos x="1941" y="0"/>
                    </a:cxn>
                    <a:cxn ang="0">
                      <a:pos x="0" y="2521"/>
                    </a:cxn>
                    <a:cxn ang="0">
                      <a:pos x="192" y="2450"/>
                    </a:cxn>
                    <a:cxn ang="0">
                      <a:pos x="2002" y="61"/>
                    </a:cxn>
                    <a:cxn ang="0">
                      <a:pos x="1941" y="0"/>
                    </a:cxn>
                    <a:cxn ang="0">
                      <a:pos x="1941" y="0"/>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round/>
                  <a:headEnd/>
                  <a:tailEnd/>
                </a:ln>
              </p:spPr>
              <p:txBody>
                <a:bodyPr/>
                <a:lstStyle/>
                <a:p>
                  <a:endParaRPr lang="id-ID"/>
                </a:p>
              </p:txBody>
            </p:sp>
            <p:sp>
              <p:nvSpPr>
                <p:cNvPr id="344111" name="Freeform 47"/>
                <p:cNvSpPr>
                  <a:spLocks/>
                </p:cNvSpPr>
                <p:nvPr userDrawn="1"/>
              </p:nvSpPr>
              <p:spPr bwMode="auto">
                <a:xfrm rot="-3172564">
                  <a:off x="4903" y="-19"/>
                  <a:ext cx="758" cy="1344"/>
                </a:xfrm>
                <a:custGeom>
                  <a:avLst/>
                  <a:gdLst/>
                  <a:ahLst/>
                  <a:cxnLst>
                    <a:cxn ang="0">
                      <a:pos x="95" y="2844"/>
                    </a:cxn>
                    <a:cxn ang="0">
                      <a:pos x="394" y="2834"/>
                    </a:cxn>
                    <a:cxn ang="0">
                      <a:pos x="821" y="3009"/>
                    </a:cxn>
                    <a:cxn ang="0">
                      <a:pos x="681" y="2817"/>
                    </a:cxn>
                    <a:cxn ang="0">
                      <a:pos x="367" y="2703"/>
                    </a:cxn>
                    <a:cxn ang="0">
                      <a:pos x="637" y="2720"/>
                    </a:cxn>
                    <a:cxn ang="0">
                      <a:pos x="979" y="2870"/>
                    </a:cxn>
                    <a:cxn ang="0">
                      <a:pos x="2859" y="420"/>
                    </a:cxn>
                    <a:cxn ang="0">
                      <a:pos x="2578" y="148"/>
                    </a:cxn>
                    <a:cxn ang="0">
                      <a:pos x="2308" y="0"/>
                    </a:cxn>
                    <a:cxn ang="0">
                      <a:pos x="2692" y="78"/>
                    </a:cxn>
                    <a:cxn ang="0">
                      <a:pos x="3007" y="428"/>
                    </a:cxn>
                    <a:cxn ang="0">
                      <a:pos x="831" y="3273"/>
                    </a:cxn>
                    <a:cxn ang="0">
                      <a:pos x="481" y="3412"/>
                    </a:cxn>
                    <a:cxn ang="0">
                      <a:pos x="105" y="3771"/>
                    </a:cxn>
                    <a:cxn ang="0">
                      <a:pos x="0" y="3667"/>
                    </a:cxn>
                    <a:cxn ang="0">
                      <a:pos x="131" y="3631"/>
                    </a:cxn>
                    <a:cxn ang="0">
                      <a:pos x="376" y="3385"/>
                    </a:cxn>
                    <a:cxn ang="0">
                      <a:pos x="165" y="3273"/>
                    </a:cxn>
                    <a:cxn ang="0">
                      <a:pos x="165" y="3176"/>
                    </a:cxn>
                    <a:cxn ang="0">
                      <a:pos x="411" y="3298"/>
                    </a:cxn>
                    <a:cxn ang="0">
                      <a:pos x="411" y="3186"/>
                    </a:cxn>
                    <a:cxn ang="0">
                      <a:pos x="603" y="3220"/>
                    </a:cxn>
                    <a:cxn ang="0">
                      <a:pos x="428" y="3079"/>
                    </a:cxn>
                    <a:cxn ang="0">
                      <a:pos x="629" y="3062"/>
                    </a:cxn>
                    <a:cxn ang="0">
                      <a:pos x="95" y="2844"/>
                    </a:cxn>
                    <a:cxn ang="0">
                      <a:pos x="95" y="2844"/>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round/>
                  <a:headEnd/>
                  <a:tailEnd/>
                </a:ln>
              </p:spPr>
              <p:txBody>
                <a:bodyPr/>
                <a:lstStyle/>
                <a:p>
                  <a:endParaRPr lang="id-ID"/>
                </a:p>
              </p:txBody>
            </p:sp>
            <p:sp>
              <p:nvSpPr>
                <p:cNvPr id="344112" name="Freeform 48"/>
                <p:cNvSpPr>
                  <a:spLocks/>
                </p:cNvSpPr>
                <p:nvPr userDrawn="1"/>
              </p:nvSpPr>
              <p:spPr bwMode="auto">
                <a:xfrm rot="-3172564">
                  <a:off x="5297" y="897"/>
                  <a:ext cx="169" cy="122"/>
                </a:xfrm>
                <a:custGeom>
                  <a:avLst/>
                  <a:gdLst/>
                  <a:ahLst/>
                  <a:cxnLst>
                    <a:cxn ang="0">
                      <a:pos x="0" y="80"/>
                    </a:cxn>
                    <a:cxn ang="0">
                      <a:pos x="255" y="106"/>
                    </a:cxn>
                    <a:cxn ang="0">
                      <a:pos x="639" y="342"/>
                    </a:cxn>
                    <a:cxn ang="0">
                      <a:pos x="673" y="289"/>
                    </a:cxn>
                    <a:cxn ang="0">
                      <a:pos x="447" y="114"/>
                    </a:cxn>
                    <a:cxn ang="0">
                      <a:pos x="26" y="0"/>
                    </a:cxn>
                    <a:cxn ang="0">
                      <a:pos x="0" y="80"/>
                    </a:cxn>
                    <a:cxn ang="0">
                      <a:pos x="0" y="80"/>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round/>
                  <a:headEnd/>
                  <a:tailEnd/>
                </a:ln>
              </p:spPr>
              <p:txBody>
                <a:bodyPr/>
                <a:lstStyle/>
                <a:p>
                  <a:endParaRPr lang="id-ID"/>
                </a:p>
              </p:txBody>
            </p:sp>
            <p:sp>
              <p:nvSpPr>
                <p:cNvPr id="344113" name="Freeform 49"/>
                <p:cNvSpPr>
                  <a:spLocks/>
                </p:cNvSpPr>
                <p:nvPr userDrawn="1"/>
              </p:nvSpPr>
              <p:spPr bwMode="auto">
                <a:xfrm rot="-3172564">
                  <a:off x="5253" y="806"/>
                  <a:ext cx="181" cy="144"/>
                </a:xfrm>
                <a:custGeom>
                  <a:avLst/>
                  <a:gdLst/>
                  <a:ahLst/>
                  <a:cxnLst>
                    <a:cxn ang="0">
                      <a:pos x="0" y="78"/>
                    </a:cxn>
                    <a:cxn ang="0">
                      <a:pos x="340" y="148"/>
                    </a:cxn>
                    <a:cxn ang="0">
                      <a:pos x="638" y="403"/>
                    </a:cxn>
                    <a:cxn ang="0">
                      <a:pos x="716" y="296"/>
                    </a:cxn>
                    <a:cxn ang="0">
                      <a:pos x="420" y="114"/>
                    </a:cxn>
                    <a:cxn ang="0">
                      <a:pos x="70" y="0"/>
                    </a:cxn>
                    <a:cxn ang="0">
                      <a:pos x="0" y="78"/>
                    </a:cxn>
                    <a:cxn ang="0">
                      <a:pos x="0" y="78"/>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round/>
                  <a:headEnd/>
                  <a:tailEnd/>
                </a:ln>
              </p:spPr>
              <p:txBody>
                <a:bodyPr/>
                <a:lstStyle/>
                <a:p>
                  <a:endParaRPr lang="id-ID"/>
                </a:p>
              </p:txBody>
            </p:sp>
            <p:sp>
              <p:nvSpPr>
                <p:cNvPr id="344114" name="Freeform 50"/>
                <p:cNvSpPr>
                  <a:spLocks/>
                </p:cNvSpPr>
                <p:nvPr userDrawn="1"/>
              </p:nvSpPr>
              <p:spPr bwMode="auto">
                <a:xfrm rot="-3172564">
                  <a:off x="4985" y="210"/>
                  <a:ext cx="181" cy="147"/>
                </a:xfrm>
                <a:custGeom>
                  <a:avLst/>
                  <a:gdLst/>
                  <a:ahLst/>
                  <a:cxnLst>
                    <a:cxn ang="0">
                      <a:pos x="0" y="78"/>
                    </a:cxn>
                    <a:cxn ang="0">
                      <a:pos x="316" y="139"/>
                    </a:cxn>
                    <a:cxn ang="0">
                      <a:pos x="649" y="411"/>
                    </a:cxn>
                    <a:cxn ang="0">
                      <a:pos x="717" y="314"/>
                    </a:cxn>
                    <a:cxn ang="0">
                      <a:pos x="394" y="87"/>
                    </a:cxn>
                    <a:cxn ang="0">
                      <a:pos x="54" y="0"/>
                    </a:cxn>
                    <a:cxn ang="0">
                      <a:pos x="0" y="78"/>
                    </a:cxn>
                    <a:cxn ang="0">
                      <a:pos x="0" y="78"/>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round/>
                  <a:headEnd/>
                  <a:tailEnd/>
                </a:ln>
              </p:spPr>
              <p:txBody>
                <a:bodyPr/>
                <a:lstStyle/>
                <a:p>
                  <a:endParaRPr lang="id-ID"/>
                </a:p>
              </p:txBody>
            </p:sp>
            <p:sp>
              <p:nvSpPr>
                <p:cNvPr id="344115" name="Freeform 51"/>
                <p:cNvSpPr>
                  <a:spLocks/>
                </p:cNvSpPr>
                <p:nvPr userDrawn="1"/>
              </p:nvSpPr>
              <p:spPr bwMode="auto">
                <a:xfrm rot="-3172564">
                  <a:off x="4948" y="142"/>
                  <a:ext cx="179" cy="138"/>
                </a:xfrm>
                <a:custGeom>
                  <a:avLst/>
                  <a:gdLst/>
                  <a:ahLst/>
                  <a:cxnLst>
                    <a:cxn ang="0">
                      <a:pos x="0" y="88"/>
                    </a:cxn>
                    <a:cxn ang="0">
                      <a:pos x="272" y="131"/>
                    </a:cxn>
                    <a:cxn ang="0">
                      <a:pos x="665" y="386"/>
                    </a:cxn>
                    <a:cxn ang="0">
                      <a:pos x="709" y="308"/>
                    </a:cxn>
                    <a:cxn ang="0">
                      <a:pos x="306" y="53"/>
                    </a:cxn>
                    <a:cxn ang="0">
                      <a:pos x="43" y="0"/>
                    </a:cxn>
                    <a:cxn ang="0">
                      <a:pos x="0" y="88"/>
                    </a:cxn>
                    <a:cxn ang="0">
                      <a:pos x="0" y="88"/>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round/>
                  <a:headEnd/>
                  <a:tailEnd/>
                </a:ln>
              </p:spPr>
              <p:txBody>
                <a:bodyPr/>
                <a:lstStyle/>
                <a:p>
                  <a:endParaRPr lang="id-ID"/>
                </a:p>
              </p:txBody>
            </p:sp>
          </p:grpSp>
        </p:grpSp>
        <p:sp>
          <p:nvSpPr>
            <p:cNvPr id="344116"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p:spPr>
          <p:txBody>
            <a:bodyPr/>
            <a:lstStyle/>
            <a:p>
              <a:endParaRPr lang="id-ID"/>
            </a:p>
          </p:txBody>
        </p:sp>
      </p:grpSp>
    </p:spTree>
  </p:cSld>
  <p:clrMap bg1="lt1" tx1="dk1" bg2="lt2" tx2="dk2" accent1="accent1" accent2="accent2" accent3="accent3" accent4="accent4" accent5="accent5" accent6="accent6" hlink="hlink" folHlink="folHlink"/>
  <p:sldLayoutIdLst>
    <p:sldLayoutId id="2147483665"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rtl="0" fontAlgn="base">
        <a:spcBef>
          <a:spcPct val="0"/>
        </a:spcBef>
        <a:spcAft>
          <a:spcPct val="0"/>
        </a:spcAft>
        <a:defRPr sz="44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itchFamily="66" charset="0"/>
        </a:defRPr>
      </a:lvl2pPr>
      <a:lvl3pPr algn="ctr" rtl="0" fontAlgn="base">
        <a:spcBef>
          <a:spcPct val="0"/>
        </a:spcBef>
        <a:spcAft>
          <a:spcPct val="0"/>
        </a:spcAft>
        <a:defRPr sz="4400">
          <a:solidFill>
            <a:schemeClr val="tx1"/>
          </a:solidFill>
          <a:latin typeface="Comic Sans MS" pitchFamily="66" charset="0"/>
        </a:defRPr>
      </a:lvl3pPr>
      <a:lvl4pPr algn="ctr" rtl="0" fontAlgn="base">
        <a:spcBef>
          <a:spcPct val="0"/>
        </a:spcBef>
        <a:spcAft>
          <a:spcPct val="0"/>
        </a:spcAft>
        <a:defRPr sz="4400">
          <a:solidFill>
            <a:schemeClr val="tx1"/>
          </a:solidFill>
          <a:latin typeface="Comic Sans MS" pitchFamily="66" charset="0"/>
        </a:defRPr>
      </a:lvl4pPr>
      <a:lvl5pPr algn="ctr" rtl="0" fontAlgn="base">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68CC47A3-116C-4BD4-83F1-7AFE8B9D693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APA%20Style.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ctrTitle"/>
          </p:nvPr>
        </p:nvSpPr>
        <p:spPr>
          <a:xfrm>
            <a:off x="928662" y="2571744"/>
            <a:ext cx="7772400" cy="1143000"/>
          </a:xfrm>
        </p:spPr>
        <p:txBody>
          <a:bodyPr/>
          <a:lstStyle/>
          <a:p>
            <a:r>
              <a:rPr lang="sv-SE" sz="5400" dirty="0"/>
              <a:t>PENULISAN TINJAUAN PUSTAKA</a:t>
            </a:r>
            <a:r>
              <a:rPr lang="en-US" dirty="0"/>
              <a:t> </a:t>
            </a:r>
          </a:p>
        </p:txBody>
      </p:sp>
      <p:sp>
        <p:nvSpPr>
          <p:cNvPr id="187395" name="Rectangle 3"/>
          <p:cNvSpPr>
            <a:spLocks noChangeArrowheads="1"/>
          </p:cNvSpPr>
          <p:nvPr/>
        </p:nvSpPr>
        <p:spPr bwMode="auto">
          <a:xfrm>
            <a:off x="3995739" y="4086225"/>
            <a:ext cx="4362476" cy="1143000"/>
          </a:xfrm>
          <a:prstGeom prst="rect">
            <a:avLst/>
          </a:prstGeom>
          <a:noFill/>
          <a:ln w="9525">
            <a:noFill/>
            <a:miter lim="800000"/>
            <a:headEnd/>
            <a:tailEnd/>
          </a:ln>
          <a:effectLst/>
        </p:spPr>
        <p:txBody>
          <a:bodyPr anchor="ctr"/>
          <a:lstStyle/>
          <a:p>
            <a:r>
              <a:rPr lang="id-ID" sz="4000" b="1" dirty="0" smtClean="0">
                <a:latin typeface="Brush Script MT" pitchFamily="66" charset="0"/>
              </a:rPr>
              <a:t>PERTEMUAN - 5</a:t>
            </a:r>
            <a:endParaRPr lang="en-US" sz="4000" b="1" dirty="0">
              <a:latin typeface="Brush Script MT"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Rot="1" noChangeArrowheads="1"/>
          </p:cNvSpPr>
          <p:nvPr>
            <p:ph type="title"/>
          </p:nvPr>
        </p:nvSpPr>
        <p:spPr>
          <a:xfrm>
            <a:off x="1071538" y="571480"/>
            <a:ext cx="5715040" cy="785818"/>
          </a:xfrm>
        </p:spPr>
        <p:txBody>
          <a:bodyPr/>
          <a:lstStyle/>
          <a:p>
            <a:pPr algn="l"/>
            <a:r>
              <a:rPr lang="en-US" sz="3600" b="1" dirty="0">
                <a:effectLst>
                  <a:outerShdw blurRad="38100" dist="38100" dir="2700000" algn="tl">
                    <a:srgbClr val="000000">
                      <a:alpha val="43137"/>
                    </a:srgbClr>
                  </a:outerShdw>
                </a:effectLst>
              </a:rPr>
              <a:t>CARA </a:t>
            </a:r>
            <a:r>
              <a:rPr lang="en-US" sz="3600" b="1" dirty="0" smtClean="0">
                <a:effectLst>
                  <a:outerShdw blurRad="38100" dist="38100" dir="2700000" algn="tl">
                    <a:srgbClr val="000000">
                      <a:alpha val="43137"/>
                    </a:srgbClr>
                  </a:outerShdw>
                </a:effectLst>
              </a:rPr>
              <a:t>MERUJUK</a:t>
            </a:r>
            <a:endParaRPr lang="en-US" sz="3600" b="1" dirty="0">
              <a:effectLst>
                <a:outerShdw blurRad="38100" dist="38100" dir="2700000" algn="tl">
                  <a:srgbClr val="000000">
                    <a:alpha val="43137"/>
                  </a:srgbClr>
                </a:outerShdw>
              </a:effectLst>
            </a:endParaRPr>
          </a:p>
        </p:txBody>
      </p:sp>
      <p:sp>
        <p:nvSpPr>
          <p:cNvPr id="283651" name="Rectangle 3"/>
          <p:cNvSpPr>
            <a:spLocks noGrp="1" noChangeArrowheads="1"/>
          </p:cNvSpPr>
          <p:nvPr>
            <p:ph idx="1"/>
          </p:nvPr>
        </p:nvSpPr>
        <p:spPr>
          <a:xfrm>
            <a:off x="654050" y="2060575"/>
            <a:ext cx="7693025" cy="3830638"/>
          </a:xfrm>
        </p:spPr>
        <p:txBody>
          <a:bodyPr/>
          <a:lstStyle/>
          <a:p>
            <a:pPr algn="just">
              <a:lnSpc>
                <a:spcPct val="80000"/>
              </a:lnSpc>
            </a:pPr>
            <a:r>
              <a:rPr lang="en-US" sz="2800" dirty="0" err="1"/>
              <a:t>Perujukan</a:t>
            </a:r>
            <a:r>
              <a:rPr lang="en-US" sz="2800" dirty="0"/>
              <a:t> </a:t>
            </a:r>
            <a:r>
              <a:rPr lang="en-US" sz="2800" dirty="0" err="1"/>
              <a:t>dilakukan</a:t>
            </a:r>
            <a:r>
              <a:rPr lang="en-US" sz="2800" dirty="0"/>
              <a:t> </a:t>
            </a:r>
            <a:r>
              <a:rPr lang="en-US" sz="2800" dirty="0" err="1"/>
              <a:t>dengan</a:t>
            </a:r>
            <a:r>
              <a:rPr lang="en-US" sz="2800" dirty="0"/>
              <a:t> </a:t>
            </a:r>
            <a:r>
              <a:rPr lang="en-US" sz="2800" dirty="0" err="1"/>
              <a:t>menggunakan</a:t>
            </a:r>
            <a:r>
              <a:rPr lang="en-US" sz="2800" dirty="0"/>
              <a:t> </a:t>
            </a:r>
            <a:r>
              <a:rPr lang="en-US" sz="2800" dirty="0" err="1"/>
              <a:t>nama</a:t>
            </a:r>
            <a:r>
              <a:rPr lang="en-US" sz="2800" dirty="0"/>
              <a:t> </a:t>
            </a:r>
            <a:r>
              <a:rPr lang="en-US" sz="2800" dirty="0" err="1"/>
              <a:t>akhir</a:t>
            </a:r>
            <a:r>
              <a:rPr lang="en-US" sz="2800" dirty="0"/>
              <a:t> </a:t>
            </a:r>
            <a:r>
              <a:rPr lang="en-US" sz="2800" dirty="0" err="1"/>
              <a:t>dan</a:t>
            </a:r>
            <a:r>
              <a:rPr lang="en-US" sz="2800" dirty="0"/>
              <a:t> </a:t>
            </a:r>
            <a:r>
              <a:rPr lang="en-US" sz="2800" dirty="0" err="1"/>
              <a:t>tahun</a:t>
            </a:r>
            <a:endParaRPr lang="en-US" sz="2800" dirty="0"/>
          </a:p>
          <a:p>
            <a:pPr algn="just">
              <a:lnSpc>
                <a:spcPct val="80000"/>
              </a:lnSpc>
            </a:pPr>
            <a:r>
              <a:rPr lang="en-US" sz="2800" dirty="0" err="1"/>
              <a:t>Jika</a:t>
            </a:r>
            <a:r>
              <a:rPr lang="en-US" sz="2800" dirty="0"/>
              <a:t> </a:t>
            </a:r>
            <a:r>
              <a:rPr lang="en-US" sz="2800" dirty="0" err="1"/>
              <a:t>terdapat</a:t>
            </a:r>
            <a:r>
              <a:rPr lang="en-US" sz="2800" dirty="0"/>
              <a:t> </a:t>
            </a:r>
            <a:r>
              <a:rPr lang="en-US" sz="2800" dirty="0" err="1"/>
              <a:t>dua</a:t>
            </a:r>
            <a:r>
              <a:rPr lang="en-US" sz="2800" dirty="0"/>
              <a:t> </a:t>
            </a:r>
            <a:r>
              <a:rPr lang="en-US" sz="2800" dirty="0" err="1"/>
              <a:t>pengarang</a:t>
            </a:r>
            <a:r>
              <a:rPr lang="en-US" sz="2800" dirty="0"/>
              <a:t>, </a:t>
            </a:r>
            <a:r>
              <a:rPr lang="en-US" sz="2800" dirty="0" err="1"/>
              <a:t>perujukan</a:t>
            </a:r>
            <a:r>
              <a:rPr lang="en-US" sz="2800" dirty="0"/>
              <a:t> </a:t>
            </a:r>
            <a:r>
              <a:rPr lang="en-US" sz="2800" dirty="0" err="1"/>
              <a:t>dilakukan</a:t>
            </a:r>
            <a:r>
              <a:rPr lang="en-US" sz="2800" dirty="0"/>
              <a:t> </a:t>
            </a:r>
            <a:r>
              <a:rPr lang="en-US" sz="2800" dirty="0" err="1"/>
              <a:t>dengan</a:t>
            </a:r>
            <a:r>
              <a:rPr lang="en-US" sz="2800" dirty="0"/>
              <a:t> </a:t>
            </a:r>
            <a:r>
              <a:rPr lang="en-US" sz="2800" dirty="0" err="1"/>
              <a:t>cara</a:t>
            </a:r>
            <a:r>
              <a:rPr lang="en-US" sz="2800" dirty="0"/>
              <a:t> </a:t>
            </a:r>
            <a:r>
              <a:rPr lang="en-US" sz="2800" dirty="0" err="1"/>
              <a:t>menyebut</a:t>
            </a:r>
            <a:r>
              <a:rPr lang="en-US" sz="2800" dirty="0"/>
              <a:t> </a:t>
            </a:r>
            <a:r>
              <a:rPr lang="en-US" sz="2800" dirty="0" err="1"/>
              <a:t>nama</a:t>
            </a:r>
            <a:r>
              <a:rPr lang="en-US" sz="2800" dirty="0"/>
              <a:t> </a:t>
            </a:r>
            <a:r>
              <a:rPr lang="en-US" sz="2800" dirty="0" err="1"/>
              <a:t>akhir</a:t>
            </a:r>
            <a:r>
              <a:rPr lang="en-US" sz="2800" dirty="0"/>
              <a:t> </a:t>
            </a:r>
            <a:r>
              <a:rPr lang="en-US" sz="2800" dirty="0" err="1"/>
              <a:t>kedua</a:t>
            </a:r>
            <a:r>
              <a:rPr lang="en-US" sz="2800" dirty="0"/>
              <a:t> </a:t>
            </a:r>
            <a:r>
              <a:rPr lang="en-US" sz="2800" dirty="0" err="1"/>
              <a:t>pengarang</a:t>
            </a:r>
            <a:r>
              <a:rPr lang="en-US" sz="2800" dirty="0"/>
              <a:t> </a:t>
            </a:r>
            <a:r>
              <a:rPr lang="en-US" sz="2800" dirty="0" err="1"/>
              <a:t>tersebut</a:t>
            </a:r>
            <a:endParaRPr lang="en-US" sz="2800" dirty="0"/>
          </a:p>
          <a:p>
            <a:pPr algn="just">
              <a:lnSpc>
                <a:spcPct val="80000"/>
              </a:lnSpc>
            </a:pPr>
            <a:r>
              <a:rPr lang="en-US" sz="2800" dirty="0" err="1"/>
              <a:t>Jika</a:t>
            </a:r>
            <a:r>
              <a:rPr lang="en-US" sz="2800" dirty="0"/>
              <a:t> </a:t>
            </a:r>
            <a:r>
              <a:rPr lang="en-US" sz="2800" dirty="0" err="1"/>
              <a:t>ada</a:t>
            </a:r>
            <a:r>
              <a:rPr lang="en-US" sz="2800" dirty="0"/>
              <a:t> </a:t>
            </a:r>
            <a:r>
              <a:rPr lang="en-US" sz="2800" dirty="0" err="1"/>
              <a:t>tiga</a:t>
            </a:r>
            <a:r>
              <a:rPr lang="en-US" sz="2800" dirty="0"/>
              <a:t> </a:t>
            </a:r>
            <a:r>
              <a:rPr lang="en-US" sz="2800" dirty="0" err="1"/>
              <a:t>pengarang</a:t>
            </a:r>
            <a:r>
              <a:rPr lang="en-US" sz="2800" dirty="0"/>
              <a:t> </a:t>
            </a:r>
            <a:r>
              <a:rPr lang="en-US" sz="2800" dirty="0" err="1"/>
              <a:t>atau</a:t>
            </a:r>
            <a:r>
              <a:rPr lang="en-US" sz="2800" dirty="0"/>
              <a:t> </a:t>
            </a:r>
            <a:r>
              <a:rPr lang="en-US" sz="2800" dirty="0" err="1"/>
              <a:t>lebih</a:t>
            </a:r>
            <a:r>
              <a:rPr lang="en-US" sz="2800" dirty="0"/>
              <a:t>, </a:t>
            </a:r>
            <a:r>
              <a:rPr lang="en-US" sz="2800" dirty="0" err="1"/>
              <a:t>penulisan</a:t>
            </a:r>
            <a:r>
              <a:rPr lang="en-US" sz="2800" dirty="0"/>
              <a:t> </a:t>
            </a:r>
            <a:r>
              <a:rPr lang="en-US" sz="2800" dirty="0" err="1"/>
              <a:t>rujukan</a:t>
            </a:r>
            <a:r>
              <a:rPr lang="en-US" sz="2800" dirty="0"/>
              <a:t> </a:t>
            </a:r>
            <a:r>
              <a:rPr lang="en-US" sz="2800" dirty="0" err="1"/>
              <a:t>dilakukan</a:t>
            </a:r>
            <a:r>
              <a:rPr lang="en-US" sz="2800" dirty="0"/>
              <a:t> </a:t>
            </a:r>
            <a:r>
              <a:rPr lang="en-US" sz="2800" dirty="0" err="1"/>
              <a:t>dengan</a:t>
            </a:r>
            <a:r>
              <a:rPr lang="en-US" sz="2800" dirty="0"/>
              <a:t> </a:t>
            </a:r>
            <a:r>
              <a:rPr lang="en-US" sz="2800" dirty="0" err="1"/>
              <a:t>cara</a:t>
            </a:r>
            <a:r>
              <a:rPr lang="en-US" sz="2800" dirty="0"/>
              <a:t> </a:t>
            </a:r>
            <a:r>
              <a:rPr lang="en-US" sz="2800" dirty="0" err="1"/>
              <a:t>menulis</a:t>
            </a:r>
            <a:r>
              <a:rPr lang="en-US" sz="2800" dirty="0"/>
              <a:t> </a:t>
            </a:r>
            <a:r>
              <a:rPr lang="en-US" sz="2800" dirty="0" err="1"/>
              <a:t>nama</a:t>
            </a:r>
            <a:r>
              <a:rPr lang="en-US" sz="2800" dirty="0"/>
              <a:t> </a:t>
            </a:r>
            <a:r>
              <a:rPr lang="en-US" sz="2800" dirty="0" err="1"/>
              <a:t>pertama</a:t>
            </a:r>
            <a:r>
              <a:rPr lang="en-US" sz="2800" dirty="0"/>
              <a:t> </a:t>
            </a:r>
            <a:r>
              <a:rPr lang="en-US" sz="2800" dirty="0" err="1"/>
              <a:t>dari</a:t>
            </a:r>
            <a:r>
              <a:rPr lang="en-US" sz="2800" dirty="0"/>
              <a:t> </a:t>
            </a:r>
            <a:r>
              <a:rPr lang="en-US" sz="2800" dirty="0" err="1"/>
              <a:t>pengarang</a:t>
            </a:r>
            <a:r>
              <a:rPr lang="en-US" sz="2800" dirty="0"/>
              <a:t> </a:t>
            </a:r>
            <a:r>
              <a:rPr lang="en-US" sz="2800" dirty="0" err="1"/>
              <a:t>tersebut</a:t>
            </a:r>
            <a:r>
              <a:rPr lang="en-US" sz="2800" dirty="0"/>
              <a:t> </a:t>
            </a:r>
            <a:r>
              <a:rPr lang="en-US" sz="2800" dirty="0" err="1"/>
              <a:t>diikuti</a:t>
            </a:r>
            <a:r>
              <a:rPr lang="en-US" sz="2800" dirty="0"/>
              <a:t> </a:t>
            </a:r>
            <a:r>
              <a:rPr lang="en-US" sz="2800" dirty="0" err="1"/>
              <a:t>dengan</a:t>
            </a:r>
            <a:r>
              <a:rPr lang="en-US" sz="2800" dirty="0"/>
              <a:t> </a:t>
            </a:r>
            <a:r>
              <a:rPr lang="en-US" sz="2800" dirty="0" err="1"/>
              <a:t>dkk</a:t>
            </a:r>
            <a:r>
              <a:rPr lang="en-US" sz="2800" dirty="0"/>
              <a:t>. </a:t>
            </a:r>
            <a:r>
              <a:rPr lang="en-US" sz="2800" dirty="0" err="1"/>
              <a:t>Atau</a:t>
            </a:r>
            <a:r>
              <a:rPr lang="en-US" sz="2800" dirty="0"/>
              <a:t> et al.</a:t>
            </a:r>
          </a:p>
          <a:p>
            <a:pPr algn="just">
              <a:lnSpc>
                <a:spcPct val="80000"/>
              </a:lnSpc>
            </a:pP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Rot="1" noChangeArrowheads="1"/>
          </p:cNvSpPr>
          <p:nvPr>
            <p:ph type="title"/>
          </p:nvPr>
        </p:nvSpPr>
        <p:spPr>
          <a:xfrm>
            <a:off x="642910" y="285728"/>
            <a:ext cx="6870700" cy="966806"/>
          </a:xfrm>
        </p:spPr>
        <p:txBody>
          <a:bodyPr/>
          <a:lstStyle/>
          <a:p>
            <a:r>
              <a:rPr lang="en-US" sz="2800" dirty="0" err="1"/>
              <a:t>Penulisan</a:t>
            </a:r>
            <a:r>
              <a:rPr lang="en-US" sz="2800" dirty="0"/>
              <a:t> </a:t>
            </a:r>
            <a:r>
              <a:rPr lang="en-US" sz="2800" dirty="0" err="1"/>
              <a:t>Kutipan</a:t>
            </a:r>
            <a:r>
              <a:rPr lang="en-US" sz="2800" dirty="0"/>
              <a:t> (</a:t>
            </a:r>
            <a:r>
              <a:rPr lang="sv-SE" sz="2800" b="0" i="1" dirty="0">
                <a:cs typeface="Arial" charset="0"/>
              </a:rPr>
              <a:t>Nama penulis yang diacu dalam uraian</a:t>
            </a:r>
            <a:r>
              <a:rPr lang="en-US" sz="2800" dirty="0">
                <a:cs typeface="Times New Roman" pitchFamily="18" charset="0"/>
              </a:rPr>
              <a:t>)</a:t>
            </a:r>
          </a:p>
        </p:txBody>
      </p:sp>
      <p:sp>
        <p:nvSpPr>
          <p:cNvPr id="196611" name="Rectangle 3"/>
          <p:cNvSpPr>
            <a:spLocks noGrp="1" noChangeArrowheads="1"/>
          </p:cNvSpPr>
          <p:nvPr>
            <p:ph idx="1"/>
          </p:nvPr>
        </p:nvSpPr>
        <p:spPr>
          <a:xfrm>
            <a:off x="714348" y="1285860"/>
            <a:ext cx="7696200" cy="4100530"/>
          </a:xfrm>
        </p:spPr>
        <p:txBody>
          <a:bodyPr/>
          <a:lstStyle/>
          <a:p>
            <a:pPr marL="457200" indent="-457200" algn="just">
              <a:lnSpc>
                <a:spcPct val="90000"/>
              </a:lnSpc>
              <a:buFont typeface="Wingdings" pitchFamily="2" charset="2"/>
              <a:buNone/>
            </a:pPr>
            <a:r>
              <a:rPr lang="sv-SE" sz="2000" b="1" dirty="0">
                <a:cs typeface="Arial" charset="0"/>
              </a:rPr>
              <a:t>	Penulis yang tulisannya diacu dalam uraian hanya disebutkan nama akhirya saja, dan kalau lebih dari 2 orang, hanya nama akhir penulis pertama yang dicantumkan dlikuti dengan dkk atau </a:t>
            </a:r>
            <a:r>
              <a:rPr lang="sv-SE" sz="2000" b="1" i="1" dirty="0">
                <a:cs typeface="Arial" charset="0"/>
              </a:rPr>
              <a:t>et al</a:t>
            </a:r>
            <a:r>
              <a:rPr lang="sv-SE" sz="2000" b="1" dirty="0">
                <a:cs typeface="Arial" charset="0"/>
              </a:rPr>
              <a:t>:</a:t>
            </a:r>
            <a:endParaRPr lang="en-US" sz="2000" b="1" dirty="0">
              <a:cs typeface="Times New Roman" pitchFamily="18" charset="0"/>
            </a:endParaRPr>
          </a:p>
          <a:p>
            <a:pPr marL="457200" indent="-457200" algn="just">
              <a:lnSpc>
                <a:spcPct val="90000"/>
              </a:lnSpc>
              <a:buFont typeface="Wingdings" pitchFamily="2" charset="2"/>
              <a:buAutoNum type="alphaLcPeriod"/>
            </a:pPr>
            <a:r>
              <a:rPr lang="sv-SE" sz="2000" b="1" dirty="0">
                <a:cs typeface="Arial" charset="0"/>
              </a:rPr>
              <a:t>Menurut Calvin (1978) .........</a:t>
            </a:r>
          </a:p>
          <a:p>
            <a:pPr marL="457200" indent="-457200" algn="just">
              <a:lnSpc>
                <a:spcPct val="90000"/>
              </a:lnSpc>
              <a:buFont typeface="Wingdings" pitchFamily="2" charset="2"/>
              <a:buNone/>
            </a:pPr>
            <a:endParaRPr lang="en-US" sz="2000" b="1" dirty="0">
              <a:cs typeface="Times New Roman" pitchFamily="18" charset="0"/>
            </a:endParaRPr>
          </a:p>
          <a:p>
            <a:pPr marL="457200" indent="-457200" algn="just">
              <a:lnSpc>
                <a:spcPct val="90000"/>
              </a:lnSpc>
              <a:buFont typeface="Wingdings" pitchFamily="2" charset="2"/>
              <a:buNone/>
            </a:pPr>
            <a:r>
              <a:rPr lang="sv-SE" sz="2000" b="1" dirty="0">
                <a:cs typeface="Arial" charset="0"/>
              </a:rPr>
              <a:t>b. </a:t>
            </a:r>
            <a:r>
              <a:rPr lang="id-ID" sz="2000" b="1" dirty="0">
                <a:cs typeface="Arial" charset="0"/>
              </a:rPr>
              <a:t>P</a:t>
            </a:r>
            <a:r>
              <a:rPr lang="sv-SE" sz="2000" b="1" dirty="0" smtClean="0">
                <a:cs typeface="Arial" charset="0"/>
              </a:rPr>
              <a:t>irolisis </a:t>
            </a:r>
            <a:r>
              <a:rPr lang="sv-SE" sz="2000" b="1" dirty="0">
                <a:cs typeface="Arial" charset="0"/>
              </a:rPr>
              <a:t>ampas tebu (Othmer dan Fernstrom, 1943) menghasilkan....</a:t>
            </a:r>
          </a:p>
          <a:p>
            <a:pPr marL="457200" indent="-457200" algn="just">
              <a:lnSpc>
                <a:spcPct val="90000"/>
              </a:lnSpc>
              <a:buFont typeface="Wingdings" pitchFamily="2" charset="2"/>
              <a:buNone/>
            </a:pPr>
            <a:endParaRPr lang="en-US" sz="2000" b="1" dirty="0">
              <a:cs typeface="Times New Roman" pitchFamily="18" charset="0"/>
            </a:endParaRPr>
          </a:p>
          <a:p>
            <a:pPr marL="457200" indent="-457200" algn="just">
              <a:lnSpc>
                <a:spcPct val="90000"/>
              </a:lnSpc>
              <a:buFont typeface="Wingdings" pitchFamily="2" charset="2"/>
              <a:buNone/>
            </a:pPr>
            <a:r>
              <a:rPr lang="sv-SE" sz="2000" b="1" dirty="0">
                <a:cs typeface="Arial" charset="0"/>
              </a:rPr>
              <a:t>c. </a:t>
            </a:r>
            <a:r>
              <a:rPr lang="sv-SE" sz="2000" b="1" dirty="0" smtClean="0">
                <a:cs typeface="Arial" charset="0"/>
              </a:rPr>
              <a:t>Bensin </a:t>
            </a:r>
            <a:r>
              <a:rPr lang="sv-SE" sz="2000" b="1" dirty="0">
                <a:cs typeface="Arial" charset="0"/>
              </a:rPr>
              <a:t>dapat dibuat dari metanol (Meisel dkk, 1976) ...Yang membuat tulisan pada contoh (c) berjumiah 4 orang, yaitu Meisel, S.L., McCullough, J.P., Leckthaler, C.H., dan Weisz, P.B.</a:t>
            </a:r>
            <a:endParaRPr lang="en-US" sz="2000" b="1" dirty="0">
              <a:cs typeface="Times New Roman" pitchFamily="18" charset="0"/>
            </a:endParaRPr>
          </a:p>
          <a:p>
            <a:pPr marL="457200" indent="-457200" algn="just">
              <a:lnSpc>
                <a:spcPct val="90000"/>
              </a:lnSpc>
            </a:pPr>
            <a:endParaRPr lang="en-US" sz="1600" dirty="0">
              <a:cs typeface="Times New Roman" pitchFamily="18" charset="0"/>
            </a:endParaRPr>
          </a:p>
          <a:p>
            <a:pPr marL="457200" indent="-457200" algn="just">
              <a:lnSpc>
                <a:spcPct val="90000"/>
              </a:lnSpc>
            </a:pPr>
            <a:endParaRPr lang="en-US" sz="1600" dirty="0">
              <a:cs typeface="Times New Roman" pitchFamily="18" charset="0"/>
            </a:endParaRPr>
          </a:p>
          <a:p>
            <a:pPr marL="457200" indent="-457200" algn="just">
              <a:lnSpc>
                <a:spcPct val="90000"/>
              </a:lnSpc>
            </a:pPr>
            <a:endParaRPr lang="en-US" sz="14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Rot="1" noChangeArrowheads="1"/>
          </p:cNvSpPr>
          <p:nvPr>
            <p:ph type="title"/>
          </p:nvPr>
        </p:nvSpPr>
        <p:spPr/>
        <p:txBody>
          <a:bodyPr/>
          <a:lstStyle/>
          <a:p>
            <a:r>
              <a:rPr lang="en-US" sz="3600"/>
              <a:t>    Merujuk Kutipan Langsung Kurang dari 40 kata</a:t>
            </a:r>
          </a:p>
        </p:txBody>
      </p:sp>
      <p:sp>
        <p:nvSpPr>
          <p:cNvPr id="284675" name="Rectangle 3"/>
          <p:cNvSpPr>
            <a:spLocks noGrp="1" noChangeArrowheads="1"/>
          </p:cNvSpPr>
          <p:nvPr>
            <p:ph idx="1"/>
          </p:nvPr>
        </p:nvSpPr>
        <p:spPr>
          <a:xfrm>
            <a:off x="508000" y="1773238"/>
            <a:ext cx="7564462" cy="4191000"/>
          </a:xfrm>
        </p:spPr>
        <p:txBody>
          <a:bodyPr>
            <a:normAutofit fontScale="92500" lnSpcReduction="10000"/>
          </a:bodyPr>
          <a:lstStyle/>
          <a:p>
            <a:pPr algn="just">
              <a:lnSpc>
                <a:spcPct val="80000"/>
              </a:lnSpc>
            </a:pPr>
            <a:r>
              <a:rPr lang="en-US" sz="2400" dirty="0" err="1"/>
              <a:t>Nama</a:t>
            </a:r>
            <a:r>
              <a:rPr lang="en-US" sz="2400" dirty="0"/>
              <a:t> </a:t>
            </a:r>
            <a:r>
              <a:rPr lang="en-US" sz="2400" dirty="0" err="1"/>
              <a:t>pengarang</a:t>
            </a:r>
            <a:r>
              <a:rPr lang="en-US" sz="2400" dirty="0"/>
              <a:t> </a:t>
            </a:r>
            <a:r>
              <a:rPr lang="en-US" sz="2400" dirty="0" err="1"/>
              <a:t>disebut</a:t>
            </a:r>
            <a:r>
              <a:rPr lang="en-US" sz="2400" dirty="0"/>
              <a:t> </a:t>
            </a:r>
            <a:r>
              <a:rPr lang="en-US" sz="2400" dirty="0" err="1"/>
              <a:t>dalam</a:t>
            </a:r>
            <a:r>
              <a:rPr lang="en-US" sz="2400" dirty="0"/>
              <a:t> </a:t>
            </a:r>
            <a:r>
              <a:rPr lang="en-US" sz="2400" dirty="0" err="1"/>
              <a:t>teks</a:t>
            </a:r>
            <a:r>
              <a:rPr lang="en-US" sz="2400" dirty="0"/>
              <a:t> </a:t>
            </a:r>
            <a:r>
              <a:rPr lang="en-US" sz="2400" dirty="0" err="1"/>
              <a:t>secara</a:t>
            </a:r>
            <a:r>
              <a:rPr lang="en-US" sz="2400" dirty="0"/>
              <a:t> </a:t>
            </a:r>
            <a:r>
              <a:rPr lang="en-US" sz="2400" dirty="0" err="1"/>
              <a:t>terpadu</a:t>
            </a:r>
            <a:r>
              <a:rPr lang="en-US" sz="2400" dirty="0"/>
              <a:t> : </a:t>
            </a:r>
          </a:p>
          <a:p>
            <a:pPr algn="just">
              <a:lnSpc>
                <a:spcPct val="80000"/>
              </a:lnSpc>
            </a:pPr>
            <a:r>
              <a:rPr lang="en-US" sz="2400" dirty="0" err="1"/>
              <a:t>Soebronto</a:t>
            </a:r>
            <a:r>
              <a:rPr lang="en-US" sz="2400" dirty="0"/>
              <a:t> </a:t>
            </a:r>
            <a:r>
              <a:rPr lang="en-US" sz="2400" dirty="0" smtClean="0"/>
              <a:t>(1990: </a:t>
            </a:r>
            <a:r>
              <a:rPr lang="en-US" sz="2400" dirty="0"/>
              <a:t>123 ) </a:t>
            </a:r>
            <a:r>
              <a:rPr lang="en-US" sz="2400" dirty="0" err="1"/>
              <a:t>menyimpulkan</a:t>
            </a:r>
            <a:r>
              <a:rPr lang="en-US" sz="2400" dirty="0"/>
              <a:t> </a:t>
            </a:r>
            <a:r>
              <a:rPr lang="en-US" sz="2400" dirty="0" smtClean="0"/>
              <a:t>“</a:t>
            </a:r>
            <a:r>
              <a:rPr lang="en-US" sz="2400" dirty="0" err="1" smtClean="0"/>
              <a:t>ada</a:t>
            </a:r>
            <a:r>
              <a:rPr lang="en-US" sz="2400" dirty="0" smtClean="0"/>
              <a:t> </a:t>
            </a:r>
            <a:r>
              <a:rPr lang="en-US" sz="2400" dirty="0" err="1"/>
              <a:t>hubungan</a:t>
            </a:r>
            <a:r>
              <a:rPr lang="en-US" sz="2400" dirty="0"/>
              <a:t> yang </a:t>
            </a:r>
            <a:r>
              <a:rPr lang="en-US" sz="2400" dirty="0" err="1"/>
              <a:t>erat</a:t>
            </a:r>
            <a:r>
              <a:rPr lang="en-US" sz="2400" dirty="0"/>
              <a:t> </a:t>
            </a:r>
            <a:r>
              <a:rPr lang="en-US" sz="2400" dirty="0" err="1"/>
              <a:t>antara</a:t>
            </a:r>
            <a:r>
              <a:rPr lang="en-US" sz="2400" dirty="0"/>
              <a:t> </a:t>
            </a:r>
            <a:r>
              <a:rPr lang="en-US" sz="2400" dirty="0" err="1"/>
              <a:t>faktor</a:t>
            </a:r>
            <a:r>
              <a:rPr lang="en-US" sz="2400" dirty="0"/>
              <a:t> </a:t>
            </a:r>
            <a:r>
              <a:rPr lang="en-US" sz="2400" dirty="0" err="1"/>
              <a:t>sosial</a:t>
            </a:r>
            <a:r>
              <a:rPr lang="en-US" sz="2400" dirty="0"/>
              <a:t> </a:t>
            </a:r>
            <a:r>
              <a:rPr lang="en-US" sz="2400" dirty="0" err="1"/>
              <a:t>ekonomi</a:t>
            </a:r>
            <a:r>
              <a:rPr lang="en-US" sz="2400" dirty="0"/>
              <a:t> </a:t>
            </a:r>
            <a:r>
              <a:rPr lang="en-US" sz="2400" dirty="0" err="1"/>
              <a:t>dengan</a:t>
            </a:r>
            <a:r>
              <a:rPr lang="en-US" sz="2400" dirty="0"/>
              <a:t> </a:t>
            </a:r>
            <a:r>
              <a:rPr lang="en-US" sz="2400" dirty="0" err="1"/>
              <a:t>kemajuan</a:t>
            </a:r>
            <a:r>
              <a:rPr lang="en-US" sz="2400" dirty="0"/>
              <a:t> </a:t>
            </a:r>
            <a:r>
              <a:rPr lang="en-US" sz="2400" dirty="0" err="1"/>
              <a:t>belajar</a:t>
            </a:r>
            <a:r>
              <a:rPr lang="en-US" sz="2400" dirty="0"/>
              <a:t> “</a:t>
            </a:r>
          </a:p>
          <a:p>
            <a:pPr algn="just">
              <a:lnSpc>
                <a:spcPct val="80000"/>
              </a:lnSpc>
            </a:pPr>
            <a:r>
              <a:rPr lang="en-US" sz="2400" dirty="0" err="1"/>
              <a:t>Nama</a:t>
            </a:r>
            <a:r>
              <a:rPr lang="en-US" sz="2400" dirty="0"/>
              <a:t> </a:t>
            </a:r>
            <a:r>
              <a:rPr lang="en-US" sz="2400" dirty="0" err="1"/>
              <a:t>pengarang</a:t>
            </a:r>
            <a:r>
              <a:rPr lang="en-US" sz="2400" dirty="0"/>
              <a:t> </a:t>
            </a:r>
            <a:r>
              <a:rPr lang="en-US" sz="2400" dirty="0" err="1"/>
              <a:t>disebut</a:t>
            </a:r>
            <a:r>
              <a:rPr lang="en-US" sz="2400" dirty="0"/>
              <a:t> </a:t>
            </a:r>
            <a:r>
              <a:rPr lang="en-US" sz="2400" dirty="0" err="1"/>
              <a:t>bersama</a:t>
            </a:r>
            <a:r>
              <a:rPr lang="en-US" sz="2400" dirty="0"/>
              <a:t> </a:t>
            </a:r>
            <a:r>
              <a:rPr lang="en-US" sz="2400" dirty="0" err="1"/>
              <a:t>dengan</a:t>
            </a:r>
            <a:r>
              <a:rPr lang="en-US" sz="2400" dirty="0"/>
              <a:t> </a:t>
            </a:r>
            <a:r>
              <a:rPr lang="en-US" sz="2400" dirty="0" err="1"/>
              <a:t>tahun</a:t>
            </a:r>
            <a:r>
              <a:rPr lang="en-US" sz="2400" dirty="0"/>
              <a:t> </a:t>
            </a:r>
            <a:r>
              <a:rPr lang="en-US" sz="2400" dirty="0" err="1"/>
              <a:t>penerbitan</a:t>
            </a:r>
            <a:r>
              <a:rPr lang="en-US" sz="2400" dirty="0"/>
              <a:t> </a:t>
            </a:r>
            <a:r>
              <a:rPr lang="en-US" sz="2400" dirty="0" err="1"/>
              <a:t>dan</a:t>
            </a:r>
            <a:r>
              <a:rPr lang="en-US" sz="2400" dirty="0"/>
              <a:t> </a:t>
            </a:r>
            <a:r>
              <a:rPr lang="en-US" sz="2400" dirty="0" err="1"/>
              <a:t>nomor</a:t>
            </a:r>
            <a:r>
              <a:rPr lang="en-US" sz="2400" dirty="0"/>
              <a:t> </a:t>
            </a:r>
            <a:r>
              <a:rPr lang="en-US" sz="2400" dirty="0" err="1"/>
              <a:t>halaman</a:t>
            </a:r>
            <a:r>
              <a:rPr lang="en-US" sz="2400" dirty="0"/>
              <a:t>.</a:t>
            </a:r>
          </a:p>
          <a:p>
            <a:pPr algn="just">
              <a:lnSpc>
                <a:spcPct val="80000"/>
              </a:lnSpc>
            </a:pPr>
            <a:r>
              <a:rPr lang="en-US" sz="2400" dirty="0" err="1"/>
              <a:t>Kesimpulan</a:t>
            </a:r>
            <a:r>
              <a:rPr lang="en-US" sz="2400" dirty="0"/>
              <a:t> </a:t>
            </a:r>
            <a:r>
              <a:rPr lang="en-US" sz="2400" dirty="0" err="1"/>
              <a:t>dari</a:t>
            </a:r>
            <a:r>
              <a:rPr lang="en-US" sz="2400" dirty="0"/>
              <a:t> </a:t>
            </a:r>
            <a:r>
              <a:rPr lang="en-US" sz="2400" dirty="0" err="1"/>
              <a:t>penelitian</a:t>
            </a:r>
            <a:r>
              <a:rPr lang="en-US" sz="2400" dirty="0"/>
              <a:t> </a:t>
            </a:r>
            <a:r>
              <a:rPr lang="en-US" sz="2400" dirty="0" err="1"/>
              <a:t>ini</a:t>
            </a:r>
            <a:r>
              <a:rPr lang="en-US" sz="2400" dirty="0"/>
              <a:t> </a:t>
            </a:r>
            <a:r>
              <a:rPr lang="en-US" sz="2400" dirty="0" err="1"/>
              <a:t>adalah</a:t>
            </a:r>
            <a:r>
              <a:rPr lang="en-US" sz="2400" dirty="0"/>
              <a:t> “ </a:t>
            </a:r>
            <a:r>
              <a:rPr lang="en-US" sz="2400" dirty="0" err="1"/>
              <a:t>ada</a:t>
            </a:r>
            <a:r>
              <a:rPr lang="en-US" sz="2400" dirty="0"/>
              <a:t> </a:t>
            </a:r>
            <a:r>
              <a:rPr lang="en-US" sz="2400" dirty="0" err="1"/>
              <a:t>hubungan</a:t>
            </a:r>
            <a:r>
              <a:rPr lang="en-US" sz="2400" dirty="0"/>
              <a:t> yang </a:t>
            </a:r>
            <a:r>
              <a:rPr lang="en-US" sz="2400" dirty="0" err="1"/>
              <a:t>erat</a:t>
            </a:r>
            <a:r>
              <a:rPr lang="en-US" sz="2400" dirty="0"/>
              <a:t> </a:t>
            </a:r>
            <a:r>
              <a:rPr lang="en-US" sz="2400" dirty="0" err="1"/>
              <a:t>antara</a:t>
            </a:r>
            <a:r>
              <a:rPr lang="en-US" sz="2400" dirty="0"/>
              <a:t> </a:t>
            </a:r>
            <a:r>
              <a:rPr lang="en-US" sz="2400" dirty="0" err="1"/>
              <a:t>faktor</a:t>
            </a:r>
            <a:r>
              <a:rPr lang="en-US" sz="2400" dirty="0"/>
              <a:t> </a:t>
            </a:r>
            <a:r>
              <a:rPr lang="en-US" sz="2400" dirty="0" err="1"/>
              <a:t>sosial</a:t>
            </a:r>
            <a:r>
              <a:rPr lang="en-US" sz="2400" dirty="0"/>
              <a:t> </a:t>
            </a:r>
            <a:r>
              <a:rPr lang="en-US" sz="2400" dirty="0" err="1"/>
              <a:t>ekonomi</a:t>
            </a:r>
            <a:r>
              <a:rPr lang="en-US" sz="2400" dirty="0"/>
              <a:t> </a:t>
            </a:r>
            <a:r>
              <a:rPr lang="en-US" sz="2400" dirty="0" err="1"/>
              <a:t>dengan</a:t>
            </a:r>
            <a:r>
              <a:rPr lang="en-US" sz="2400" dirty="0"/>
              <a:t> </a:t>
            </a:r>
            <a:r>
              <a:rPr lang="en-US" sz="2400" dirty="0" err="1"/>
              <a:t>kemajuan</a:t>
            </a:r>
            <a:r>
              <a:rPr lang="en-US" sz="2400" dirty="0"/>
              <a:t> </a:t>
            </a:r>
            <a:r>
              <a:rPr lang="en-US" sz="2400" dirty="0" err="1"/>
              <a:t>belajar</a:t>
            </a:r>
            <a:r>
              <a:rPr lang="en-US" sz="2400" dirty="0"/>
              <a:t> </a:t>
            </a:r>
            <a:r>
              <a:rPr lang="en-US" sz="2400" dirty="0" smtClean="0"/>
              <a:t>“(</a:t>
            </a:r>
            <a:r>
              <a:rPr lang="en-US" sz="2400" dirty="0" err="1"/>
              <a:t>Soebronto</a:t>
            </a:r>
            <a:r>
              <a:rPr lang="en-US" sz="2400" dirty="0"/>
              <a:t>, </a:t>
            </a:r>
            <a:r>
              <a:rPr lang="en-US" sz="2400" dirty="0" smtClean="0"/>
              <a:t>1990: </a:t>
            </a:r>
            <a:r>
              <a:rPr lang="en-US" sz="2400" dirty="0"/>
              <a:t>13 ).</a:t>
            </a:r>
          </a:p>
          <a:p>
            <a:pPr algn="just">
              <a:lnSpc>
                <a:spcPct val="80000"/>
              </a:lnSpc>
            </a:pPr>
            <a:r>
              <a:rPr lang="en-US" sz="2400" dirty="0" err="1"/>
              <a:t>Jika</a:t>
            </a:r>
            <a:r>
              <a:rPr lang="en-US" sz="2400" dirty="0"/>
              <a:t> </a:t>
            </a:r>
            <a:r>
              <a:rPr lang="en-US" sz="2400" dirty="0" err="1"/>
              <a:t>ada</a:t>
            </a:r>
            <a:r>
              <a:rPr lang="en-US" sz="2400" dirty="0"/>
              <a:t> </a:t>
            </a:r>
            <a:r>
              <a:rPr lang="en-US" sz="2400" dirty="0" err="1"/>
              <a:t>tanda</a:t>
            </a:r>
            <a:r>
              <a:rPr lang="en-US" sz="2400" dirty="0"/>
              <a:t> </a:t>
            </a:r>
            <a:r>
              <a:rPr lang="en-US" sz="2400" dirty="0" err="1"/>
              <a:t>kutip</a:t>
            </a:r>
            <a:r>
              <a:rPr lang="en-US" sz="2400" dirty="0"/>
              <a:t> </a:t>
            </a:r>
            <a:r>
              <a:rPr lang="en-US" sz="2400" dirty="0" err="1"/>
              <a:t>dalam</a:t>
            </a:r>
            <a:r>
              <a:rPr lang="en-US" sz="2400" dirty="0"/>
              <a:t> </a:t>
            </a:r>
            <a:r>
              <a:rPr lang="en-US" sz="2400" dirty="0" err="1"/>
              <a:t>kutipan</a:t>
            </a:r>
            <a:r>
              <a:rPr lang="en-US" sz="2400" dirty="0"/>
              <a:t> </a:t>
            </a:r>
            <a:r>
              <a:rPr lang="en-US" sz="2400" dirty="0" err="1"/>
              <a:t>digunakan</a:t>
            </a:r>
            <a:r>
              <a:rPr lang="en-US" sz="2400" dirty="0"/>
              <a:t> </a:t>
            </a:r>
            <a:r>
              <a:rPr lang="en-US" sz="2400" dirty="0" err="1"/>
              <a:t>tanda</a:t>
            </a:r>
            <a:r>
              <a:rPr lang="en-US" sz="2400" dirty="0"/>
              <a:t> </a:t>
            </a:r>
            <a:r>
              <a:rPr lang="en-US" sz="2400" dirty="0" err="1"/>
              <a:t>kutip</a:t>
            </a:r>
            <a:r>
              <a:rPr lang="en-US" sz="2400" dirty="0"/>
              <a:t> </a:t>
            </a:r>
            <a:r>
              <a:rPr lang="en-US" sz="2400" dirty="0" err="1"/>
              <a:t>tunggal</a:t>
            </a:r>
            <a:r>
              <a:rPr lang="en-US" sz="2400" dirty="0"/>
              <a:t>.</a:t>
            </a:r>
          </a:p>
          <a:p>
            <a:pPr algn="just">
              <a:lnSpc>
                <a:spcPct val="80000"/>
              </a:lnSpc>
            </a:pPr>
            <a:r>
              <a:rPr lang="en-US" sz="2400" dirty="0" err="1"/>
              <a:t>Kesimpulan</a:t>
            </a:r>
            <a:r>
              <a:rPr lang="en-US" sz="2400" dirty="0"/>
              <a:t> </a:t>
            </a:r>
            <a:r>
              <a:rPr lang="en-US" sz="2400" dirty="0" err="1"/>
              <a:t>dari</a:t>
            </a:r>
            <a:r>
              <a:rPr lang="en-US" sz="2400" dirty="0"/>
              <a:t> </a:t>
            </a:r>
            <a:r>
              <a:rPr lang="en-US" sz="2400" dirty="0" err="1"/>
              <a:t>penelitian</a:t>
            </a:r>
            <a:r>
              <a:rPr lang="en-US" sz="2400" dirty="0"/>
              <a:t> </a:t>
            </a:r>
            <a:r>
              <a:rPr lang="en-US" sz="2400" dirty="0" err="1"/>
              <a:t>tersebut</a:t>
            </a:r>
            <a:r>
              <a:rPr lang="en-US" sz="2400" dirty="0"/>
              <a:t> </a:t>
            </a:r>
            <a:r>
              <a:rPr lang="en-US" sz="2400" dirty="0" err="1"/>
              <a:t>adalah</a:t>
            </a:r>
            <a:r>
              <a:rPr lang="en-US" sz="2400" dirty="0"/>
              <a:t> </a:t>
            </a:r>
            <a:r>
              <a:rPr lang="en-US" sz="2400" dirty="0" smtClean="0"/>
              <a:t>“</a:t>
            </a:r>
            <a:r>
              <a:rPr lang="en-US" sz="2400" dirty="0" err="1" smtClean="0"/>
              <a:t>terdapat</a:t>
            </a:r>
            <a:r>
              <a:rPr lang="en-US" sz="2400" dirty="0" smtClean="0"/>
              <a:t> </a:t>
            </a:r>
            <a:r>
              <a:rPr lang="en-US" sz="2400" dirty="0" err="1"/>
              <a:t>kecenderungan</a:t>
            </a:r>
            <a:r>
              <a:rPr lang="en-US" sz="2400" dirty="0"/>
              <a:t> </a:t>
            </a:r>
            <a:r>
              <a:rPr lang="en-US" sz="2400" dirty="0" err="1"/>
              <a:t>semakin</a:t>
            </a:r>
            <a:r>
              <a:rPr lang="en-US" sz="2400" dirty="0"/>
              <a:t> </a:t>
            </a:r>
            <a:r>
              <a:rPr lang="en-US" sz="2400" dirty="0" err="1" smtClean="0"/>
              <a:t>banyak</a:t>
            </a:r>
            <a:r>
              <a:rPr lang="id-ID" sz="2400" dirty="0" smtClean="0"/>
              <a:t> </a:t>
            </a:r>
            <a:r>
              <a:rPr lang="en-US" sz="2400" dirty="0" smtClean="0"/>
              <a:t>‘</a:t>
            </a:r>
            <a:r>
              <a:rPr lang="en-US" sz="2400" dirty="0" err="1" smtClean="0"/>
              <a:t>campur</a:t>
            </a:r>
            <a:r>
              <a:rPr lang="en-US" sz="2400" dirty="0" smtClean="0"/>
              <a:t> </a:t>
            </a:r>
            <a:r>
              <a:rPr lang="en-US" sz="2400" dirty="0" err="1" smtClean="0"/>
              <a:t>tangan</a:t>
            </a:r>
            <a:r>
              <a:rPr lang="en-US" sz="2400" dirty="0" smtClean="0"/>
              <a:t>‘ </a:t>
            </a:r>
            <a:r>
              <a:rPr lang="en-US" sz="2400" dirty="0" err="1" smtClean="0"/>
              <a:t>pimpinan</a:t>
            </a:r>
            <a:r>
              <a:rPr lang="en-US" sz="2400" dirty="0" smtClean="0"/>
              <a:t> </a:t>
            </a:r>
            <a:r>
              <a:rPr lang="en-US" sz="2400" dirty="0" err="1"/>
              <a:t>perusahaan</a:t>
            </a:r>
            <a:r>
              <a:rPr lang="en-US" sz="2400" dirty="0"/>
              <a:t> </a:t>
            </a:r>
            <a:r>
              <a:rPr lang="en-US" sz="2400" dirty="0" err="1"/>
              <a:t>semakin</a:t>
            </a:r>
            <a:r>
              <a:rPr lang="en-US" sz="2400" dirty="0"/>
              <a:t> </a:t>
            </a:r>
            <a:r>
              <a:rPr lang="en-US" sz="2400" dirty="0" err="1"/>
              <a:t>rendah</a:t>
            </a:r>
            <a:r>
              <a:rPr lang="en-US" sz="2400" dirty="0"/>
              <a:t> </a:t>
            </a:r>
            <a:r>
              <a:rPr lang="en-US" sz="2400" dirty="0" err="1"/>
              <a:t>tingkat</a:t>
            </a:r>
            <a:r>
              <a:rPr lang="en-US" sz="2400" dirty="0"/>
              <a:t> </a:t>
            </a:r>
            <a:r>
              <a:rPr lang="en-US" sz="2400" dirty="0" err="1"/>
              <a:t>partisipasi</a:t>
            </a:r>
            <a:r>
              <a:rPr lang="en-US" sz="2400" dirty="0"/>
              <a:t> </a:t>
            </a:r>
            <a:r>
              <a:rPr lang="en-US" sz="2400" dirty="0" err="1"/>
              <a:t>karyawan</a:t>
            </a:r>
            <a:r>
              <a:rPr lang="en-US" sz="2400" dirty="0"/>
              <a:t> </a:t>
            </a:r>
            <a:r>
              <a:rPr lang="en-US" sz="2400" dirty="0" err="1"/>
              <a:t>di</a:t>
            </a:r>
            <a:r>
              <a:rPr lang="en-US" sz="2400" dirty="0"/>
              <a:t> </a:t>
            </a:r>
            <a:r>
              <a:rPr lang="en-US" sz="2400" dirty="0" err="1"/>
              <a:t>daerah</a:t>
            </a:r>
            <a:r>
              <a:rPr lang="en-US" sz="2400" dirty="0"/>
              <a:t> </a:t>
            </a:r>
            <a:r>
              <a:rPr lang="en-US" sz="2400" dirty="0" err="1" smtClean="0"/>
              <a:t>perkotaan</a:t>
            </a:r>
            <a:r>
              <a:rPr lang="en-US" sz="2400" dirty="0" smtClean="0"/>
              <a:t> </a:t>
            </a:r>
            <a:r>
              <a:rPr lang="en-US" sz="2400" dirty="0"/>
              <a:t>( </a:t>
            </a:r>
            <a:r>
              <a:rPr lang="en-US" sz="2400" dirty="0" err="1"/>
              <a:t>Soewignyo</a:t>
            </a:r>
            <a:r>
              <a:rPr lang="en-US" sz="2400" dirty="0"/>
              <a:t>, </a:t>
            </a:r>
            <a:r>
              <a:rPr lang="en-US" sz="2400" dirty="0" smtClean="0"/>
              <a:t>1991: </a:t>
            </a:r>
            <a:r>
              <a:rPr lang="en-US" sz="2400" dirty="0"/>
              <a:t>101 )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Rot="1" noChangeArrowheads="1"/>
          </p:cNvSpPr>
          <p:nvPr>
            <p:ph type="title"/>
          </p:nvPr>
        </p:nvSpPr>
        <p:spPr>
          <a:xfrm>
            <a:off x="457200" y="341313"/>
            <a:ext cx="8229600" cy="1143000"/>
          </a:xfrm>
        </p:spPr>
        <p:txBody>
          <a:bodyPr>
            <a:normAutofit/>
          </a:bodyPr>
          <a:lstStyle/>
          <a:p>
            <a:r>
              <a:rPr lang="en-US" sz="3200" dirty="0" err="1"/>
              <a:t>Merujuk</a:t>
            </a:r>
            <a:r>
              <a:rPr lang="en-US" sz="3200" dirty="0"/>
              <a:t> </a:t>
            </a:r>
            <a:r>
              <a:rPr lang="en-US" sz="3200" dirty="0" err="1"/>
              <a:t>kutipan</a:t>
            </a:r>
            <a:r>
              <a:rPr lang="en-US" sz="3200" dirty="0"/>
              <a:t> </a:t>
            </a:r>
            <a:r>
              <a:rPr lang="en-US" sz="3200" dirty="0" err="1"/>
              <a:t>langsung</a:t>
            </a:r>
            <a:r>
              <a:rPr lang="en-US" sz="3200" dirty="0"/>
              <a:t> 40 </a:t>
            </a:r>
            <a:r>
              <a:rPr lang="en-US" sz="3200" dirty="0" err="1"/>
              <a:t>kata</a:t>
            </a:r>
            <a:r>
              <a:rPr lang="en-US" sz="3200" dirty="0"/>
              <a:t> </a:t>
            </a:r>
            <a:r>
              <a:rPr lang="en-US" sz="3200" dirty="0" err="1"/>
              <a:t>atau</a:t>
            </a:r>
            <a:r>
              <a:rPr lang="en-US" sz="3200" dirty="0"/>
              <a:t> </a:t>
            </a:r>
            <a:r>
              <a:rPr lang="en-US" sz="3200" dirty="0" err="1" smtClean="0"/>
              <a:t>lebih</a:t>
            </a:r>
            <a:endParaRPr lang="en-US" sz="3200" dirty="0"/>
          </a:p>
        </p:txBody>
      </p:sp>
      <p:sp>
        <p:nvSpPr>
          <p:cNvPr id="285699" name="Rectangle 3"/>
          <p:cNvSpPr>
            <a:spLocks noGrp="1" noChangeArrowheads="1"/>
          </p:cNvSpPr>
          <p:nvPr>
            <p:ph idx="1"/>
          </p:nvPr>
        </p:nvSpPr>
        <p:spPr>
          <a:xfrm>
            <a:off x="395289" y="1571625"/>
            <a:ext cx="7677174" cy="3657600"/>
          </a:xfrm>
        </p:spPr>
        <p:txBody>
          <a:bodyPr>
            <a:normAutofit fontScale="85000" lnSpcReduction="20000"/>
          </a:bodyPr>
          <a:lstStyle/>
          <a:p>
            <a:pPr algn="just">
              <a:buFont typeface="Wingdings" pitchFamily="2" charset="2"/>
              <a:buNone/>
              <a:tabLst>
                <a:tab pos="715963" algn="l"/>
              </a:tabLst>
            </a:pPr>
            <a:r>
              <a:rPr lang="en-US" sz="2800" dirty="0"/>
              <a:t>	</a:t>
            </a:r>
            <a:r>
              <a:rPr lang="en-US" sz="2800" dirty="0" err="1"/>
              <a:t>Kutipan</a:t>
            </a:r>
            <a:r>
              <a:rPr lang="en-US" sz="2800" dirty="0"/>
              <a:t> yang </a:t>
            </a:r>
            <a:r>
              <a:rPr lang="en-US" sz="2800" dirty="0" err="1"/>
              <a:t>berisi</a:t>
            </a:r>
            <a:r>
              <a:rPr lang="en-US" sz="2800" dirty="0"/>
              <a:t> 40 </a:t>
            </a:r>
            <a:r>
              <a:rPr lang="en-US" sz="2800" dirty="0" err="1"/>
              <a:t>kata</a:t>
            </a:r>
            <a:r>
              <a:rPr lang="en-US" sz="2800" dirty="0"/>
              <a:t> </a:t>
            </a:r>
            <a:r>
              <a:rPr lang="en-US" sz="2800" dirty="0" err="1"/>
              <a:t>atau</a:t>
            </a:r>
            <a:r>
              <a:rPr lang="en-US" sz="2800" dirty="0"/>
              <a:t> </a:t>
            </a:r>
            <a:r>
              <a:rPr lang="en-US" sz="2800" dirty="0" err="1"/>
              <a:t>lebih</a:t>
            </a:r>
            <a:r>
              <a:rPr lang="en-US" sz="2800" dirty="0"/>
              <a:t> </a:t>
            </a:r>
            <a:r>
              <a:rPr lang="en-US" sz="2800" dirty="0" err="1"/>
              <a:t>ditulis</a:t>
            </a:r>
            <a:r>
              <a:rPr lang="en-US" sz="2800" dirty="0"/>
              <a:t> </a:t>
            </a:r>
            <a:r>
              <a:rPr lang="en-US" sz="2800" dirty="0" err="1"/>
              <a:t>tanpa</a:t>
            </a:r>
            <a:r>
              <a:rPr lang="en-US" sz="2800" dirty="0"/>
              <a:t> </a:t>
            </a:r>
            <a:r>
              <a:rPr lang="en-US" sz="2800" dirty="0" err="1"/>
              <a:t>tanda</a:t>
            </a:r>
            <a:r>
              <a:rPr lang="en-US" sz="2800" dirty="0"/>
              <a:t> </a:t>
            </a:r>
            <a:r>
              <a:rPr lang="en-US" sz="2800" dirty="0" err="1"/>
              <a:t>kutip</a:t>
            </a:r>
            <a:r>
              <a:rPr lang="en-US" sz="2800" dirty="0"/>
              <a:t> </a:t>
            </a:r>
            <a:r>
              <a:rPr lang="en-US" sz="2800" dirty="0" err="1"/>
              <a:t>secara</a:t>
            </a:r>
            <a:r>
              <a:rPr lang="en-US" sz="2800" dirty="0"/>
              <a:t> </a:t>
            </a:r>
            <a:r>
              <a:rPr lang="en-US" sz="2800" dirty="0" err="1"/>
              <a:t>terpisah</a:t>
            </a:r>
            <a:r>
              <a:rPr lang="en-US" sz="2800" dirty="0"/>
              <a:t> </a:t>
            </a:r>
            <a:r>
              <a:rPr lang="en-US" sz="2800" dirty="0" err="1"/>
              <a:t>dari</a:t>
            </a:r>
            <a:r>
              <a:rPr lang="en-US" sz="2800" dirty="0"/>
              <a:t> </a:t>
            </a:r>
            <a:r>
              <a:rPr lang="en-US" sz="2800" dirty="0" err="1"/>
              <a:t>teks</a:t>
            </a:r>
            <a:r>
              <a:rPr lang="en-US" sz="2800" dirty="0"/>
              <a:t> yang </a:t>
            </a:r>
            <a:r>
              <a:rPr lang="en-US" sz="2800" dirty="0" err="1"/>
              <a:t>mendahului</a:t>
            </a:r>
            <a:r>
              <a:rPr lang="en-US" sz="2800" dirty="0"/>
              <a:t>, </a:t>
            </a:r>
            <a:r>
              <a:rPr lang="en-US" sz="2800" dirty="0" err="1"/>
              <a:t>dimulai</a:t>
            </a:r>
            <a:r>
              <a:rPr lang="en-US" sz="2800" dirty="0"/>
              <a:t> </a:t>
            </a:r>
            <a:r>
              <a:rPr lang="en-US" sz="2800" dirty="0" err="1"/>
              <a:t>pada</a:t>
            </a:r>
            <a:r>
              <a:rPr lang="en-US" sz="2800" dirty="0"/>
              <a:t> </a:t>
            </a:r>
            <a:r>
              <a:rPr lang="en-US" sz="2800" dirty="0" err="1"/>
              <a:t>ketukan</a:t>
            </a:r>
            <a:r>
              <a:rPr lang="en-US" sz="2800" dirty="0"/>
              <a:t> </a:t>
            </a:r>
            <a:r>
              <a:rPr lang="en-US" sz="2800" dirty="0" err="1"/>
              <a:t>ke</a:t>
            </a:r>
            <a:r>
              <a:rPr lang="en-US" sz="2800" dirty="0"/>
              <a:t> 6 </a:t>
            </a:r>
            <a:r>
              <a:rPr lang="en-US" sz="2800" dirty="0" err="1"/>
              <a:t>dari</a:t>
            </a:r>
            <a:r>
              <a:rPr lang="en-US" sz="2800" dirty="0"/>
              <a:t> </a:t>
            </a:r>
            <a:r>
              <a:rPr lang="en-US" sz="2800" dirty="0" err="1"/>
              <a:t>garis</a:t>
            </a:r>
            <a:r>
              <a:rPr lang="en-US" sz="2800" dirty="0"/>
              <a:t> </a:t>
            </a:r>
            <a:r>
              <a:rPr lang="en-US" sz="2800" dirty="0" err="1"/>
              <a:t>tepi</a:t>
            </a:r>
            <a:r>
              <a:rPr lang="en-US" sz="2800" dirty="0"/>
              <a:t> </a:t>
            </a:r>
            <a:r>
              <a:rPr lang="en-US" sz="2800" dirty="0" err="1"/>
              <a:t>sebelah</a:t>
            </a:r>
            <a:r>
              <a:rPr lang="en-US" sz="2800" dirty="0"/>
              <a:t> </a:t>
            </a:r>
            <a:r>
              <a:rPr lang="en-US" sz="2800" dirty="0" err="1"/>
              <a:t>kiri</a:t>
            </a:r>
            <a:r>
              <a:rPr lang="en-US" sz="2800" dirty="0"/>
              <a:t>, </a:t>
            </a:r>
            <a:r>
              <a:rPr lang="en-US" sz="2800" dirty="0" err="1"/>
              <a:t>dan</a:t>
            </a:r>
            <a:r>
              <a:rPr lang="en-US" sz="2800" dirty="0"/>
              <a:t> </a:t>
            </a:r>
            <a:r>
              <a:rPr lang="en-US" sz="2800" dirty="0" err="1"/>
              <a:t>diketik</a:t>
            </a:r>
            <a:r>
              <a:rPr lang="en-US" sz="2800" dirty="0"/>
              <a:t> </a:t>
            </a:r>
            <a:r>
              <a:rPr lang="en-US" sz="2800" dirty="0" err="1"/>
              <a:t>dengan</a:t>
            </a:r>
            <a:r>
              <a:rPr lang="en-US" sz="2800" dirty="0"/>
              <a:t> </a:t>
            </a:r>
            <a:r>
              <a:rPr lang="en-US" sz="2800" dirty="0" err="1"/>
              <a:t>spasi</a:t>
            </a:r>
            <a:r>
              <a:rPr lang="en-US" sz="2800" dirty="0"/>
              <a:t> </a:t>
            </a:r>
            <a:r>
              <a:rPr lang="en-US" sz="2800" dirty="0" err="1"/>
              <a:t>tunggal</a:t>
            </a:r>
            <a:r>
              <a:rPr lang="en-US" sz="2800" dirty="0"/>
              <a:t> :</a:t>
            </a:r>
          </a:p>
          <a:p>
            <a:pPr>
              <a:buFont typeface="Wingdings" pitchFamily="2" charset="2"/>
              <a:buNone/>
              <a:tabLst>
                <a:tab pos="715963" algn="l"/>
              </a:tabLst>
            </a:pPr>
            <a:r>
              <a:rPr lang="en-US" sz="2800" dirty="0"/>
              <a:t>	Smith ( 1990 : 276 ) </a:t>
            </a:r>
            <a:r>
              <a:rPr lang="en-US" sz="2800" dirty="0" err="1"/>
              <a:t>menarik</a:t>
            </a:r>
            <a:r>
              <a:rPr lang="en-US" sz="2800" dirty="0"/>
              <a:t> </a:t>
            </a:r>
            <a:r>
              <a:rPr lang="en-US" sz="2800" dirty="0" err="1"/>
              <a:t>kesimpulan</a:t>
            </a:r>
            <a:r>
              <a:rPr lang="en-US" sz="2800" dirty="0"/>
              <a:t> </a:t>
            </a:r>
            <a:r>
              <a:rPr lang="en-US" sz="2800" dirty="0" err="1"/>
              <a:t>sebagai</a:t>
            </a:r>
            <a:r>
              <a:rPr lang="en-US" sz="2800" dirty="0"/>
              <a:t> </a:t>
            </a:r>
            <a:r>
              <a:rPr lang="en-US" sz="2800" dirty="0" err="1"/>
              <a:t>berikut</a:t>
            </a:r>
            <a:r>
              <a:rPr lang="en-US" sz="2800" dirty="0"/>
              <a:t> :</a:t>
            </a:r>
          </a:p>
          <a:p>
            <a:pPr lvl="1" algn="just">
              <a:buFont typeface="Wingdings" pitchFamily="2" charset="2"/>
              <a:buNone/>
              <a:tabLst>
                <a:tab pos="715963" algn="l"/>
              </a:tabLst>
            </a:pPr>
            <a:r>
              <a:rPr lang="en-US" sz="2400" dirty="0"/>
              <a:t>		The “ placebo effect “, with had been verified in previous studies, disappeared when behavior were studied in the manner. Furthermore, the behavior ere never exhibited again, even when real drug well administered. Earlier studies were clearly premature in attributing the results to a placebo effect.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idx="1"/>
          </p:nvPr>
        </p:nvSpPr>
        <p:spPr>
          <a:xfrm>
            <a:off x="0" y="357166"/>
            <a:ext cx="8072462" cy="6000792"/>
          </a:xfrm>
        </p:spPr>
        <p:txBody>
          <a:bodyPr>
            <a:noAutofit/>
          </a:bodyPr>
          <a:lstStyle/>
          <a:p>
            <a:pPr algn="just">
              <a:lnSpc>
                <a:spcPct val="80000"/>
              </a:lnSpc>
              <a:buFont typeface="Wingdings" pitchFamily="2" charset="2"/>
              <a:buNone/>
            </a:pPr>
            <a:r>
              <a:rPr lang="en-US" sz="2000" dirty="0"/>
              <a:t>	</a:t>
            </a:r>
          </a:p>
          <a:p>
            <a:pPr algn="just">
              <a:lnSpc>
                <a:spcPct val="80000"/>
              </a:lnSpc>
              <a:buFont typeface="Wingdings" pitchFamily="2" charset="2"/>
              <a:buNone/>
            </a:pPr>
            <a:r>
              <a:rPr lang="en-US" sz="2000" dirty="0"/>
              <a:t>         </a:t>
            </a:r>
            <a:r>
              <a:rPr lang="en-US" sz="2000" dirty="0" err="1"/>
              <a:t>Kutipan</a:t>
            </a:r>
            <a:r>
              <a:rPr lang="en-US" sz="2000" dirty="0"/>
              <a:t> yang </a:t>
            </a:r>
            <a:r>
              <a:rPr lang="en-US" sz="2000" dirty="0" err="1"/>
              <a:t>sebagian</a:t>
            </a:r>
            <a:r>
              <a:rPr lang="en-US" sz="2000" dirty="0"/>
              <a:t> </a:t>
            </a:r>
            <a:r>
              <a:rPr lang="en-US" sz="2000" dirty="0" err="1"/>
              <a:t>dihilangkan</a:t>
            </a:r>
            <a:r>
              <a:rPr lang="en-US" sz="2000" dirty="0"/>
              <a:t> :</a:t>
            </a:r>
          </a:p>
          <a:p>
            <a:pPr algn="just">
              <a:lnSpc>
                <a:spcPct val="80000"/>
              </a:lnSpc>
              <a:buFont typeface="Wingdings" pitchFamily="2" charset="2"/>
              <a:buNone/>
            </a:pPr>
            <a:r>
              <a:rPr lang="en-US" sz="2000" dirty="0"/>
              <a:t>	“ </a:t>
            </a:r>
            <a:r>
              <a:rPr lang="en-US" sz="2000" dirty="0" err="1"/>
              <a:t>Semua</a:t>
            </a:r>
            <a:r>
              <a:rPr lang="en-US" sz="2000" dirty="0"/>
              <a:t> </a:t>
            </a:r>
            <a:r>
              <a:rPr lang="en-US" sz="2000" dirty="0" err="1"/>
              <a:t>pihak</a:t>
            </a:r>
            <a:r>
              <a:rPr lang="en-US" sz="2000" dirty="0"/>
              <a:t> yang </a:t>
            </a:r>
            <a:r>
              <a:rPr lang="en-US" sz="2000" dirty="0" err="1"/>
              <a:t>terlibat</a:t>
            </a:r>
            <a:r>
              <a:rPr lang="en-US" sz="2000" dirty="0"/>
              <a:t> </a:t>
            </a:r>
            <a:r>
              <a:rPr lang="en-US" sz="2000" dirty="0" err="1"/>
              <a:t>dalam</a:t>
            </a:r>
            <a:r>
              <a:rPr lang="en-US" sz="2000" dirty="0"/>
              <a:t> </a:t>
            </a:r>
            <a:r>
              <a:rPr lang="en-US" sz="2000" dirty="0" err="1"/>
              <a:t>pelaksanaan</a:t>
            </a:r>
            <a:r>
              <a:rPr lang="en-US" sz="2000" dirty="0"/>
              <a:t> </a:t>
            </a:r>
            <a:r>
              <a:rPr lang="en-US" sz="2000" dirty="0" err="1"/>
              <a:t>pendidikan</a:t>
            </a:r>
            <a:r>
              <a:rPr lang="en-US" sz="2000" dirty="0"/>
              <a:t> </a:t>
            </a:r>
            <a:r>
              <a:rPr lang="en-US" sz="2000" dirty="0" err="1"/>
              <a:t>di</a:t>
            </a:r>
            <a:r>
              <a:rPr lang="en-US" sz="2000" dirty="0"/>
              <a:t> </a:t>
            </a:r>
            <a:r>
              <a:rPr lang="en-US" sz="2000" dirty="0" err="1"/>
              <a:t>sekolah</a:t>
            </a:r>
            <a:r>
              <a:rPr lang="en-US" sz="2000" dirty="0"/>
              <a:t> …. </a:t>
            </a:r>
            <a:r>
              <a:rPr lang="en-US" sz="2000" dirty="0" err="1"/>
              <a:t>Diharapkan</a:t>
            </a:r>
            <a:r>
              <a:rPr lang="en-US" sz="2000" dirty="0"/>
              <a:t> </a:t>
            </a:r>
            <a:r>
              <a:rPr lang="en-US" sz="2000" dirty="0" err="1"/>
              <a:t>sudah</a:t>
            </a:r>
            <a:r>
              <a:rPr lang="en-US" sz="2000" dirty="0"/>
              <a:t> </a:t>
            </a:r>
            <a:r>
              <a:rPr lang="en-US" sz="2000" dirty="0" err="1"/>
              <a:t>melaksanakan</a:t>
            </a:r>
            <a:r>
              <a:rPr lang="en-US" sz="2000" dirty="0"/>
              <a:t> </a:t>
            </a:r>
            <a:r>
              <a:rPr lang="en-US" sz="2000" dirty="0" err="1"/>
              <a:t>kurikulum</a:t>
            </a:r>
            <a:r>
              <a:rPr lang="en-US" sz="2000" dirty="0"/>
              <a:t> </a:t>
            </a:r>
            <a:r>
              <a:rPr lang="en-US" sz="2000" dirty="0" err="1"/>
              <a:t>baru</a:t>
            </a:r>
            <a:r>
              <a:rPr lang="en-US" sz="2000" dirty="0"/>
              <a:t> “ </a:t>
            </a:r>
            <a:r>
              <a:rPr lang="en-US" sz="2000" dirty="0" smtClean="0"/>
              <a:t>(</a:t>
            </a:r>
            <a:r>
              <a:rPr lang="en-US" sz="2000" dirty="0" err="1" smtClean="0"/>
              <a:t>Manan</a:t>
            </a:r>
            <a:r>
              <a:rPr lang="en-US" sz="2000" dirty="0"/>
              <a:t>, </a:t>
            </a:r>
            <a:r>
              <a:rPr lang="en-US" sz="2000" dirty="0" smtClean="0"/>
              <a:t>1995: </a:t>
            </a:r>
            <a:r>
              <a:rPr lang="en-US" sz="2000" dirty="0"/>
              <a:t>278 )</a:t>
            </a:r>
          </a:p>
          <a:p>
            <a:pPr algn="just">
              <a:lnSpc>
                <a:spcPct val="80000"/>
              </a:lnSpc>
              <a:buFont typeface="Wingdings" pitchFamily="2" charset="2"/>
              <a:buNone/>
            </a:pPr>
            <a:r>
              <a:rPr lang="en-US" sz="2000" dirty="0"/>
              <a:t>	</a:t>
            </a:r>
          </a:p>
          <a:p>
            <a:pPr algn="just">
              <a:lnSpc>
                <a:spcPct val="80000"/>
              </a:lnSpc>
              <a:buFont typeface="Wingdings" pitchFamily="2" charset="2"/>
              <a:buNone/>
            </a:pPr>
            <a:r>
              <a:rPr lang="en-US" sz="2000" dirty="0"/>
              <a:t>	</a:t>
            </a:r>
            <a:r>
              <a:rPr lang="en-US" sz="2000" dirty="0" err="1"/>
              <a:t>Jika</a:t>
            </a:r>
            <a:r>
              <a:rPr lang="en-US" sz="2000" dirty="0"/>
              <a:t> </a:t>
            </a:r>
            <a:r>
              <a:rPr lang="en-US" sz="2000" dirty="0" err="1"/>
              <a:t>ada</a:t>
            </a:r>
            <a:r>
              <a:rPr lang="en-US" sz="2000" dirty="0"/>
              <a:t> </a:t>
            </a:r>
            <a:r>
              <a:rPr lang="en-US" sz="2000" dirty="0" err="1"/>
              <a:t>kalimat</a:t>
            </a:r>
            <a:r>
              <a:rPr lang="en-US" sz="2000" dirty="0"/>
              <a:t> yang </a:t>
            </a:r>
            <a:r>
              <a:rPr lang="en-US" sz="2000" dirty="0" err="1"/>
              <a:t>dibuang</a:t>
            </a:r>
            <a:r>
              <a:rPr lang="en-US" sz="2000" dirty="0"/>
              <a:t>, </a:t>
            </a:r>
            <a:r>
              <a:rPr lang="en-US" sz="2000" dirty="0" err="1"/>
              <a:t>maka</a:t>
            </a:r>
            <a:r>
              <a:rPr lang="en-US" sz="2000" dirty="0"/>
              <a:t> </a:t>
            </a:r>
            <a:r>
              <a:rPr lang="en-US" sz="2000" dirty="0" err="1"/>
              <a:t>kalimat</a:t>
            </a:r>
            <a:r>
              <a:rPr lang="en-US" sz="2000" dirty="0"/>
              <a:t> yang </a:t>
            </a:r>
            <a:r>
              <a:rPr lang="en-US" sz="2000" dirty="0" err="1"/>
              <a:t>dibuang</a:t>
            </a:r>
            <a:r>
              <a:rPr lang="en-US" sz="2000" dirty="0"/>
              <a:t> </a:t>
            </a:r>
            <a:r>
              <a:rPr lang="en-US" sz="2000" dirty="0" err="1"/>
              <a:t>diganti</a:t>
            </a:r>
            <a:r>
              <a:rPr lang="en-US" sz="2000" dirty="0"/>
              <a:t> </a:t>
            </a:r>
            <a:r>
              <a:rPr lang="en-US" sz="2000" dirty="0" err="1"/>
              <a:t>dengan</a:t>
            </a:r>
            <a:r>
              <a:rPr lang="en-US" sz="2000" dirty="0"/>
              <a:t> 4 </a:t>
            </a:r>
            <a:r>
              <a:rPr lang="en-US" sz="2000" dirty="0" err="1"/>
              <a:t>titik</a:t>
            </a:r>
            <a:r>
              <a:rPr lang="en-US" sz="2000" dirty="0"/>
              <a:t> :</a:t>
            </a:r>
          </a:p>
          <a:p>
            <a:pPr algn="just">
              <a:lnSpc>
                <a:spcPct val="80000"/>
              </a:lnSpc>
              <a:buFont typeface="Wingdings" pitchFamily="2" charset="2"/>
              <a:buNone/>
            </a:pPr>
            <a:r>
              <a:rPr lang="en-US" sz="2000" dirty="0"/>
              <a:t>	“ </a:t>
            </a:r>
            <a:r>
              <a:rPr lang="en-US" sz="2000" dirty="0" err="1"/>
              <a:t>Gerak</a:t>
            </a:r>
            <a:r>
              <a:rPr lang="en-US" sz="2000" dirty="0"/>
              <a:t> </a:t>
            </a:r>
            <a:r>
              <a:rPr lang="en-US" sz="2000" dirty="0" err="1"/>
              <a:t>manipulatif</a:t>
            </a:r>
            <a:r>
              <a:rPr lang="en-US" sz="2000" dirty="0"/>
              <a:t> </a:t>
            </a:r>
            <a:r>
              <a:rPr lang="en-US" sz="2000" dirty="0" err="1"/>
              <a:t>adalah</a:t>
            </a:r>
            <a:r>
              <a:rPr lang="en-US" sz="2000" dirty="0"/>
              <a:t> </a:t>
            </a:r>
            <a:r>
              <a:rPr lang="en-US" sz="2000" dirty="0" err="1"/>
              <a:t>keterampilan</a:t>
            </a:r>
            <a:r>
              <a:rPr lang="en-US" sz="2000" dirty="0"/>
              <a:t> yang </a:t>
            </a:r>
            <a:r>
              <a:rPr lang="en-US" sz="2000" dirty="0" err="1"/>
              <a:t>memerlukan</a:t>
            </a:r>
            <a:r>
              <a:rPr lang="en-US" sz="2000" dirty="0"/>
              <a:t> </a:t>
            </a:r>
            <a:r>
              <a:rPr lang="en-US" sz="2000" dirty="0" err="1"/>
              <a:t>koordinasi</a:t>
            </a:r>
            <a:r>
              <a:rPr lang="en-US" sz="2000" dirty="0"/>
              <a:t> </a:t>
            </a:r>
            <a:r>
              <a:rPr lang="en-US" sz="2000" dirty="0" err="1"/>
              <a:t>antara</a:t>
            </a:r>
            <a:r>
              <a:rPr lang="en-US" sz="2000" dirty="0"/>
              <a:t> </a:t>
            </a:r>
            <a:r>
              <a:rPr lang="en-US" sz="2000" dirty="0" err="1"/>
              <a:t>mata</a:t>
            </a:r>
            <a:r>
              <a:rPr lang="en-US" sz="2000" dirty="0"/>
              <a:t>, </a:t>
            </a:r>
            <a:r>
              <a:rPr lang="en-US" sz="2000" dirty="0" err="1"/>
              <a:t>tangan</a:t>
            </a:r>
            <a:r>
              <a:rPr lang="en-US" sz="2000" dirty="0"/>
              <a:t>, </a:t>
            </a:r>
            <a:r>
              <a:rPr lang="en-US" sz="2000" dirty="0" err="1"/>
              <a:t>atau</a:t>
            </a:r>
            <a:r>
              <a:rPr lang="en-US" sz="2000" dirty="0"/>
              <a:t> </a:t>
            </a:r>
            <a:r>
              <a:rPr lang="en-US" sz="2000" dirty="0" err="1"/>
              <a:t>bagian</a:t>
            </a:r>
            <a:r>
              <a:rPr lang="en-US" sz="2000" dirty="0"/>
              <a:t> </a:t>
            </a:r>
            <a:r>
              <a:rPr lang="en-US" sz="2000" dirty="0" err="1"/>
              <a:t>tubuh</a:t>
            </a:r>
            <a:r>
              <a:rPr lang="en-US" sz="2000" dirty="0"/>
              <a:t> lain …. Yang </a:t>
            </a:r>
            <a:r>
              <a:rPr lang="en-US" sz="2000" dirty="0" err="1"/>
              <a:t>termasuk</a:t>
            </a:r>
            <a:r>
              <a:rPr lang="en-US" sz="2000" dirty="0"/>
              <a:t> </a:t>
            </a:r>
            <a:r>
              <a:rPr lang="en-US" sz="2000" dirty="0" err="1"/>
              <a:t>bagian</a:t>
            </a:r>
            <a:r>
              <a:rPr lang="en-US" sz="2000" dirty="0"/>
              <a:t> </a:t>
            </a:r>
            <a:r>
              <a:rPr lang="en-US" sz="2000" dirty="0" err="1"/>
              <a:t>manipulatif</a:t>
            </a:r>
            <a:r>
              <a:rPr lang="en-US" sz="2000" dirty="0"/>
              <a:t> </a:t>
            </a:r>
            <a:r>
              <a:rPr lang="en-US" sz="2000" dirty="0" err="1"/>
              <a:t>antara</a:t>
            </a:r>
            <a:r>
              <a:rPr lang="en-US" sz="2000" dirty="0"/>
              <a:t> lain </a:t>
            </a:r>
            <a:r>
              <a:rPr lang="en-US" sz="2000" dirty="0" err="1"/>
              <a:t>adalah</a:t>
            </a:r>
            <a:r>
              <a:rPr lang="en-US" sz="2000" dirty="0"/>
              <a:t> </a:t>
            </a:r>
            <a:r>
              <a:rPr lang="en-US" sz="2000" dirty="0" err="1"/>
              <a:t>menangkap</a:t>
            </a:r>
            <a:r>
              <a:rPr lang="en-US" sz="2000" dirty="0"/>
              <a:t> bola, </a:t>
            </a:r>
            <a:r>
              <a:rPr lang="en-US" sz="2000" dirty="0" err="1"/>
              <a:t>menendang</a:t>
            </a:r>
            <a:r>
              <a:rPr lang="en-US" sz="2000" dirty="0"/>
              <a:t> bola, </a:t>
            </a:r>
            <a:r>
              <a:rPr lang="en-US" sz="2000" dirty="0" err="1"/>
              <a:t>dan</a:t>
            </a:r>
            <a:r>
              <a:rPr lang="en-US" sz="2000" dirty="0"/>
              <a:t> </a:t>
            </a:r>
            <a:r>
              <a:rPr lang="en-US" sz="2000" dirty="0" err="1"/>
              <a:t>menggambar</a:t>
            </a:r>
            <a:r>
              <a:rPr lang="en-US" sz="2000" dirty="0"/>
              <a:t> </a:t>
            </a:r>
            <a:r>
              <a:rPr lang="en-US" sz="2000" dirty="0" smtClean="0"/>
              <a:t>“(</a:t>
            </a:r>
            <a:r>
              <a:rPr lang="en-US" sz="2000" dirty="0" err="1"/>
              <a:t>Asin</a:t>
            </a:r>
            <a:r>
              <a:rPr lang="en-US" sz="2000" dirty="0"/>
              <a:t>, </a:t>
            </a:r>
            <a:r>
              <a:rPr lang="en-US" sz="2000" dirty="0" smtClean="0"/>
              <a:t>1995: </a:t>
            </a:r>
            <a:r>
              <a:rPr lang="en-US" sz="2000" dirty="0"/>
              <a:t>315 )</a:t>
            </a:r>
          </a:p>
          <a:p>
            <a:pPr algn="just">
              <a:lnSpc>
                <a:spcPct val="80000"/>
              </a:lnSpc>
              <a:buFont typeface="Wingdings" pitchFamily="2" charset="2"/>
              <a:buNone/>
            </a:pPr>
            <a:endParaRPr lang="en-US" sz="2000" dirty="0"/>
          </a:p>
          <a:p>
            <a:pPr algn="just">
              <a:lnSpc>
                <a:spcPct val="80000"/>
              </a:lnSpc>
              <a:buFont typeface="Wingdings" pitchFamily="2" charset="2"/>
              <a:buNone/>
            </a:pPr>
            <a:r>
              <a:rPr lang="en-US" sz="2000" dirty="0"/>
              <a:t>	</a:t>
            </a:r>
            <a:r>
              <a:rPr lang="en-US" sz="2000" dirty="0" err="1"/>
              <a:t>Nama</a:t>
            </a:r>
            <a:r>
              <a:rPr lang="en-US" sz="2000" dirty="0"/>
              <a:t> </a:t>
            </a:r>
            <a:r>
              <a:rPr lang="en-US" sz="2000" dirty="0" err="1"/>
              <a:t>pengarang</a:t>
            </a:r>
            <a:r>
              <a:rPr lang="en-US" sz="2000" dirty="0"/>
              <a:t> </a:t>
            </a:r>
            <a:r>
              <a:rPr lang="en-US" sz="2000" dirty="0" err="1"/>
              <a:t>disebut</a:t>
            </a:r>
            <a:r>
              <a:rPr lang="en-US" sz="2000" dirty="0"/>
              <a:t> </a:t>
            </a:r>
            <a:r>
              <a:rPr lang="en-US" sz="2000" dirty="0" err="1"/>
              <a:t>terpadu</a:t>
            </a:r>
            <a:r>
              <a:rPr lang="en-US" sz="2000" dirty="0"/>
              <a:t> </a:t>
            </a:r>
            <a:r>
              <a:rPr lang="en-US" sz="2000" dirty="0" err="1"/>
              <a:t>dalam</a:t>
            </a:r>
            <a:r>
              <a:rPr lang="en-US" sz="2000" dirty="0"/>
              <a:t> </a:t>
            </a:r>
            <a:r>
              <a:rPr lang="en-US" sz="2000" dirty="0" err="1" smtClean="0"/>
              <a:t>teks</a:t>
            </a:r>
            <a:r>
              <a:rPr lang="en-US" sz="2000" dirty="0" smtClean="0"/>
              <a:t>: </a:t>
            </a:r>
            <a:endParaRPr lang="en-US" sz="2000" dirty="0"/>
          </a:p>
          <a:p>
            <a:pPr algn="just">
              <a:lnSpc>
                <a:spcPct val="80000"/>
              </a:lnSpc>
              <a:buFont typeface="Wingdings" pitchFamily="2" charset="2"/>
              <a:buNone/>
            </a:pPr>
            <a:r>
              <a:rPr lang="en-US" sz="2000" dirty="0"/>
              <a:t>	</a:t>
            </a:r>
            <a:r>
              <a:rPr lang="en-US" sz="2000" dirty="0" err="1"/>
              <a:t>Salminin</a:t>
            </a:r>
            <a:r>
              <a:rPr lang="en-US" sz="2000" dirty="0"/>
              <a:t> </a:t>
            </a:r>
            <a:r>
              <a:rPr lang="en-US" sz="2000" dirty="0" smtClean="0"/>
              <a:t>(1990: 13) </a:t>
            </a:r>
            <a:r>
              <a:rPr lang="en-US" sz="2000" dirty="0" err="1"/>
              <a:t>tidak</a:t>
            </a:r>
            <a:r>
              <a:rPr lang="en-US" sz="2000" dirty="0"/>
              <a:t> </a:t>
            </a:r>
            <a:r>
              <a:rPr lang="en-US" sz="2000" dirty="0" err="1"/>
              <a:t>menduga</a:t>
            </a:r>
            <a:r>
              <a:rPr lang="en-US" sz="2000" dirty="0"/>
              <a:t> </a:t>
            </a:r>
            <a:r>
              <a:rPr lang="en-US" sz="2000" dirty="0" err="1"/>
              <a:t>bahwa</a:t>
            </a:r>
            <a:r>
              <a:rPr lang="en-US" sz="2000" dirty="0"/>
              <a:t> </a:t>
            </a:r>
            <a:r>
              <a:rPr lang="en-US" sz="2000" dirty="0" err="1"/>
              <a:t>mahasiswa</a:t>
            </a:r>
            <a:r>
              <a:rPr lang="en-US" sz="2000" dirty="0"/>
              <a:t> </a:t>
            </a:r>
            <a:r>
              <a:rPr lang="en-US" sz="2000" dirty="0" err="1"/>
              <a:t>tahun</a:t>
            </a:r>
            <a:r>
              <a:rPr lang="en-US" sz="2000" dirty="0"/>
              <a:t> </a:t>
            </a:r>
            <a:r>
              <a:rPr lang="en-US" sz="2000" dirty="0" err="1"/>
              <a:t>ketiga</a:t>
            </a:r>
            <a:r>
              <a:rPr lang="en-US" sz="2000" dirty="0"/>
              <a:t> </a:t>
            </a:r>
            <a:r>
              <a:rPr lang="en-US" sz="2000" dirty="0" err="1"/>
              <a:t>lebih</a:t>
            </a:r>
            <a:r>
              <a:rPr lang="en-US" sz="2000" dirty="0"/>
              <a:t> </a:t>
            </a:r>
            <a:r>
              <a:rPr lang="en-US" sz="2000" dirty="0" err="1"/>
              <a:t>baik</a:t>
            </a:r>
            <a:r>
              <a:rPr lang="en-US" sz="2000" dirty="0"/>
              <a:t> </a:t>
            </a:r>
            <a:r>
              <a:rPr lang="en-US" sz="2000" dirty="0" err="1"/>
              <a:t>daripada</a:t>
            </a:r>
            <a:r>
              <a:rPr lang="en-US" sz="2000" dirty="0"/>
              <a:t> </a:t>
            </a:r>
            <a:r>
              <a:rPr lang="en-US" sz="2000" dirty="0" err="1"/>
              <a:t>mahasiswa</a:t>
            </a:r>
            <a:r>
              <a:rPr lang="en-US" sz="2000" dirty="0"/>
              <a:t> </a:t>
            </a:r>
            <a:r>
              <a:rPr lang="en-US" sz="2000" dirty="0" err="1"/>
              <a:t>tahun</a:t>
            </a:r>
            <a:r>
              <a:rPr lang="en-US" sz="2000" dirty="0"/>
              <a:t> </a:t>
            </a:r>
            <a:r>
              <a:rPr lang="en-US" sz="2000" dirty="0" err="1"/>
              <a:t>keempat</a:t>
            </a:r>
            <a:r>
              <a:rPr lang="en-US" sz="2000" dirty="0"/>
              <a:t>.</a:t>
            </a:r>
          </a:p>
          <a:p>
            <a:pPr algn="just">
              <a:lnSpc>
                <a:spcPct val="80000"/>
              </a:lnSpc>
              <a:buFont typeface="Wingdings" pitchFamily="2" charset="2"/>
              <a:buNone/>
            </a:pPr>
            <a:endParaRPr lang="en-US" sz="2000" dirty="0"/>
          </a:p>
          <a:p>
            <a:pPr algn="just">
              <a:lnSpc>
                <a:spcPct val="80000"/>
              </a:lnSpc>
              <a:buFont typeface="Wingdings" pitchFamily="2" charset="2"/>
              <a:buNone/>
            </a:pPr>
            <a:r>
              <a:rPr lang="en-US" sz="2000" dirty="0"/>
              <a:t>	</a:t>
            </a:r>
            <a:r>
              <a:rPr lang="en-US" sz="2000" dirty="0" err="1"/>
              <a:t>Nama</a:t>
            </a:r>
            <a:r>
              <a:rPr lang="en-US" sz="2000" dirty="0"/>
              <a:t> </a:t>
            </a:r>
            <a:r>
              <a:rPr lang="en-US" sz="2000" dirty="0" err="1"/>
              <a:t>pengarang</a:t>
            </a:r>
            <a:r>
              <a:rPr lang="en-US" sz="2000" dirty="0"/>
              <a:t> </a:t>
            </a:r>
            <a:r>
              <a:rPr lang="en-US" sz="2000" dirty="0" err="1"/>
              <a:t>disebut</a:t>
            </a:r>
            <a:r>
              <a:rPr lang="en-US" sz="2000" dirty="0"/>
              <a:t> </a:t>
            </a:r>
            <a:r>
              <a:rPr lang="en-US" sz="2000" dirty="0" err="1"/>
              <a:t>dalam</a:t>
            </a:r>
            <a:r>
              <a:rPr lang="en-US" sz="2000" dirty="0"/>
              <a:t> </a:t>
            </a:r>
            <a:r>
              <a:rPr lang="en-US" sz="2000" dirty="0" err="1"/>
              <a:t>kurung</a:t>
            </a:r>
            <a:r>
              <a:rPr lang="en-US" sz="2000" dirty="0"/>
              <a:t> </a:t>
            </a:r>
            <a:r>
              <a:rPr lang="en-US" sz="2000" dirty="0" err="1"/>
              <a:t>bersama</a:t>
            </a:r>
            <a:r>
              <a:rPr lang="en-US" sz="2000" dirty="0"/>
              <a:t> </a:t>
            </a:r>
            <a:r>
              <a:rPr lang="en-US" sz="2000" dirty="0" err="1" smtClean="0"/>
              <a:t>tahun</a:t>
            </a:r>
            <a:r>
              <a:rPr lang="en-US" sz="2000" dirty="0" smtClean="0"/>
              <a:t> </a:t>
            </a:r>
            <a:r>
              <a:rPr lang="en-US" sz="2000" dirty="0" err="1" smtClean="0"/>
              <a:t>penerbitannya</a:t>
            </a:r>
            <a:r>
              <a:rPr lang="en-US" sz="2000" dirty="0" smtClean="0"/>
              <a:t>:</a:t>
            </a:r>
            <a:endParaRPr lang="en-US" sz="2000" dirty="0"/>
          </a:p>
          <a:p>
            <a:pPr algn="just">
              <a:lnSpc>
                <a:spcPct val="80000"/>
              </a:lnSpc>
              <a:buFont typeface="Wingdings" pitchFamily="2" charset="2"/>
              <a:buNone/>
            </a:pPr>
            <a:r>
              <a:rPr lang="en-US" sz="2000" dirty="0"/>
              <a:t>	</a:t>
            </a:r>
            <a:r>
              <a:rPr lang="en-US" sz="2000" dirty="0" err="1"/>
              <a:t>Mahasiswa</a:t>
            </a:r>
            <a:r>
              <a:rPr lang="en-US" sz="2000" dirty="0"/>
              <a:t> </a:t>
            </a:r>
            <a:r>
              <a:rPr lang="en-US" sz="2000" dirty="0" err="1"/>
              <a:t>tahun</a:t>
            </a:r>
            <a:r>
              <a:rPr lang="en-US" sz="2000" dirty="0"/>
              <a:t> </a:t>
            </a:r>
            <a:r>
              <a:rPr lang="en-US" sz="2000" dirty="0" err="1"/>
              <a:t>ketiga</a:t>
            </a:r>
            <a:r>
              <a:rPr lang="en-US" sz="2000" dirty="0"/>
              <a:t> </a:t>
            </a:r>
            <a:r>
              <a:rPr lang="en-US" sz="2000" dirty="0" err="1"/>
              <a:t>ternyata</a:t>
            </a:r>
            <a:r>
              <a:rPr lang="en-US" sz="2000" dirty="0"/>
              <a:t> </a:t>
            </a:r>
            <a:r>
              <a:rPr lang="en-US" sz="2000" dirty="0" err="1"/>
              <a:t>lebih</a:t>
            </a:r>
            <a:r>
              <a:rPr lang="en-US" sz="2000" dirty="0"/>
              <a:t> </a:t>
            </a:r>
            <a:r>
              <a:rPr lang="en-US" sz="2000" dirty="0" err="1"/>
              <a:t>baik</a:t>
            </a:r>
            <a:r>
              <a:rPr lang="en-US" sz="2000" dirty="0"/>
              <a:t> </a:t>
            </a:r>
            <a:r>
              <a:rPr lang="en-US" sz="2000" dirty="0" err="1"/>
              <a:t>daripada</a:t>
            </a:r>
            <a:r>
              <a:rPr lang="en-US" sz="2000" dirty="0"/>
              <a:t> </a:t>
            </a:r>
            <a:r>
              <a:rPr lang="en-US" sz="2000" dirty="0" err="1"/>
              <a:t>mahasiswa</a:t>
            </a:r>
            <a:r>
              <a:rPr lang="en-US" sz="2000" dirty="0"/>
              <a:t> </a:t>
            </a:r>
            <a:r>
              <a:rPr lang="en-US" sz="2000" dirty="0" err="1"/>
              <a:t>tahun</a:t>
            </a:r>
            <a:r>
              <a:rPr lang="en-US" sz="2000" dirty="0"/>
              <a:t> </a:t>
            </a:r>
            <a:r>
              <a:rPr lang="en-US" sz="2000" dirty="0" err="1"/>
              <a:t>keempat</a:t>
            </a:r>
            <a:r>
              <a:rPr lang="en-US" sz="2000" dirty="0"/>
              <a:t> </a:t>
            </a:r>
            <a:r>
              <a:rPr lang="en-US" sz="2000" dirty="0" smtClean="0"/>
              <a:t>(</a:t>
            </a:r>
            <a:r>
              <a:rPr lang="en-US" sz="2000" dirty="0" err="1" smtClean="0"/>
              <a:t>Salimi</a:t>
            </a:r>
            <a:r>
              <a:rPr lang="en-US" sz="2000" dirty="0"/>
              <a:t>, </a:t>
            </a:r>
            <a:r>
              <a:rPr lang="en-US" sz="2000" dirty="0" smtClean="0"/>
              <a:t>1990: </a:t>
            </a:r>
            <a:r>
              <a:rPr lang="en-US" sz="2000" dirty="0"/>
              <a:t>13 )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Rot="1" noChangeArrowheads="1"/>
          </p:cNvSpPr>
          <p:nvPr>
            <p:ph type="title"/>
          </p:nvPr>
        </p:nvSpPr>
        <p:spPr>
          <a:xfrm>
            <a:off x="714348" y="642918"/>
            <a:ext cx="7072362" cy="928694"/>
          </a:xfrm>
        </p:spPr>
        <p:txBody>
          <a:bodyPr/>
          <a:lstStyle/>
          <a:p>
            <a:r>
              <a:rPr lang="en-US" b="1" dirty="0" err="1">
                <a:effectLst>
                  <a:outerShdw blurRad="38100" dist="38100" dir="2700000" algn="tl">
                    <a:srgbClr val="000000">
                      <a:alpha val="43137"/>
                    </a:srgbClr>
                  </a:outerShdw>
                </a:effectLst>
              </a:rPr>
              <a:t>Penulisan</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Daftar</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Pustaka</a:t>
            </a:r>
            <a:endParaRPr lang="en-US" b="1" dirty="0">
              <a:effectLst>
                <a:outerShdw blurRad="38100" dist="38100" dir="2700000" algn="tl">
                  <a:srgbClr val="000000">
                    <a:alpha val="43137"/>
                  </a:srgbClr>
                </a:outerShdw>
              </a:effectLst>
            </a:endParaRPr>
          </a:p>
        </p:txBody>
      </p:sp>
      <p:sp>
        <p:nvSpPr>
          <p:cNvPr id="197635" name="Rectangle 3"/>
          <p:cNvSpPr>
            <a:spLocks noGrp="1" noChangeArrowheads="1"/>
          </p:cNvSpPr>
          <p:nvPr>
            <p:ph idx="1"/>
          </p:nvPr>
        </p:nvSpPr>
        <p:spPr>
          <a:xfrm>
            <a:off x="714348" y="1571612"/>
            <a:ext cx="7696200" cy="3786214"/>
          </a:xfrm>
        </p:spPr>
        <p:txBody>
          <a:bodyPr/>
          <a:lstStyle/>
          <a:p>
            <a:pPr>
              <a:lnSpc>
                <a:spcPct val="90000"/>
              </a:lnSpc>
            </a:pPr>
            <a:r>
              <a:rPr lang="sv-SE" sz="2400" dirty="0">
                <a:cs typeface="Arial" charset="0"/>
              </a:rPr>
              <a:t>Dalam daftar pustaka, semua penulis harus dicantumkan namanya, dan tidak boleh hanya penulis pertama diambah dkk atau et al. saja</a:t>
            </a:r>
            <a:r>
              <a:rPr lang="sv-SE" sz="2400" dirty="0" smtClean="0">
                <a:cs typeface="Arial" charset="0"/>
              </a:rPr>
              <a:t>.</a:t>
            </a:r>
            <a:endParaRPr lang="sv-SE" sz="2400" dirty="0">
              <a:cs typeface="Arial" charset="0"/>
            </a:endParaRPr>
          </a:p>
          <a:p>
            <a:pPr>
              <a:lnSpc>
                <a:spcPct val="90000"/>
              </a:lnSpc>
              <a:buFont typeface="Wingdings" pitchFamily="2" charset="2"/>
              <a:buNone/>
            </a:pPr>
            <a:r>
              <a:rPr lang="sv-SE" sz="2400" dirty="0">
                <a:cs typeface="Arial" charset="0"/>
              </a:rPr>
              <a:t>Contoh:</a:t>
            </a:r>
            <a:endParaRPr lang="en-US" sz="2400" dirty="0">
              <a:cs typeface="Times New Roman" pitchFamily="18" charset="0"/>
            </a:endParaRPr>
          </a:p>
          <a:p>
            <a:pPr>
              <a:lnSpc>
                <a:spcPct val="90000"/>
              </a:lnSpc>
            </a:pPr>
            <a:r>
              <a:rPr lang="sv-SE" sz="2400" dirty="0">
                <a:cs typeface="Arial" charset="0"/>
              </a:rPr>
              <a:t>Meisei, S.L., McCullough, J.P., Leckthaler, C.H., dan Weisz, P.B., 1 976, ....</a:t>
            </a:r>
            <a:endParaRPr lang="en-US" sz="2400" dirty="0">
              <a:cs typeface="Times New Roman" pitchFamily="18" charset="0"/>
            </a:endParaRPr>
          </a:p>
          <a:p>
            <a:pPr>
              <a:lnSpc>
                <a:spcPct val="90000"/>
              </a:lnSpc>
              <a:buFont typeface="Wingdings" pitchFamily="2" charset="2"/>
              <a:buNone/>
            </a:pPr>
            <a:r>
              <a:rPr lang="nl-NL" sz="2400" dirty="0">
                <a:cs typeface="Arial" charset="0"/>
              </a:rPr>
              <a:t>Tidak boleh hanya:</a:t>
            </a:r>
            <a:endParaRPr lang="en-US" sz="2400" dirty="0">
              <a:cs typeface="Times New Roman" pitchFamily="18" charset="0"/>
            </a:endParaRPr>
          </a:p>
          <a:p>
            <a:pPr>
              <a:lnSpc>
                <a:spcPct val="90000"/>
              </a:lnSpc>
            </a:pPr>
            <a:r>
              <a:rPr lang="nl-NL" sz="2400" dirty="0">
                <a:cs typeface="Arial" charset="0"/>
              </a:rPr>
              <a:t>Meisel, S.L. dkk atau Meisel, S.L. et al.</a:t>
            </a:r>
          </a:p>
          <a:p>
            <a:pPr>
              <a:lnSpc>
                <a:spcPct val="90000"/>
              </a:lnSpc>
            </a:pPr>
            <a:r>
              <a:rPr lang="en-US" sz="2400" dirty="0" err="1">
                <a:cs typeface="Times New Roman" pitchFamily="18" charset="0"/>
              </a:rPr>
              <a:t>Lebih</a:t>
            </a:r>
            <a:r>
              <a:rPr lang="en-US" sz="2400" dirty="0">
                <a:cs typeface="Times New Roman" pitchFamily="18" charset="0"/>
              </a:rPr>
              <a:t> </a:t>
            </a:r>
            <a:r>
              <a:rPr lang="en-US" sz="2400" dirty="0" err="1">
                <a:cs typeface="Times New Roman" pitchFamily="18" charset="0"/>
              </a:rPr>
              <a:t>lengkap</a:t>
            </a:r>
            <a:r>
              <a:rPr lang="en-US" sz="2400" dirty="0">
                <a:cs typeface="Times New Roman" pitchFamily="18" charset="0"/>
              </a:rPr>
              <a:t> Baca </a:t>
            </a:r>
            <a:r>
              <a:rPr lang="en-US" sz="2400" dirty="0" err="1">
                <a:cs typeface="Times New Roman" pitchFamily="18" charset="0"/>
              </a:rPr>
              <a:t>buku</a:t>
            </a:r>
            <a:r>
              <a:rPr lang="en-US" sz="2400" dirty="0">
                <a:cs typeface="Times New Roman" pitchFamily="18" charset="0"/>
              </a:rPr>
              <a:t> </a:t>
            </a:r>
            <a:r>
              <a:rPr lang="en-US" sz="2400" dirty="0" err="1">
                <a:cs typeface="Times New Roman" pitchFamily="18" charset="0"/>
              </a:rPr>
              <a:t>pedoman</a:t>
            </a:r>
            <a:r>
              <a:rPr lang="en-US" sz="2400" dirty="0">
                <a:cs typeface="Times New Roman" pitchFamily="18" charset="0"/>
              </a:rPr>
              <a:t> </a:t>
            </a:r>
            <a:r>
              <a:rPr lang="en-US" sz="2400" dirty="0" err="1">
                <a:cs typeface="Times New Roman" pitchFamily="18" charset="0"/>
              </a:rPr>
              <a:t>penulisan</a:t>
            </a:r>
            <a:r>
              <a:rPr lang="en-US" sz="2400" dirty="0">
                <a:cs typeface="Times New Roman" pitchFamily="18" charset="0"/>
              </a:rPr>
              <a:t> </a:t>
            </a:r>
            <a:r>
              <a:rPr lang="en-US" sz="2400" dirty="0" err="1">
                <a:cs typeface="Times New Roman" pitchFamily="18" charset="0"/>
              </a:rPr>
              <a:t>Skripsi</a:t>
            </a:r>
            <a:r>
              <a:rPr lang="en-US" sz="2400" dirty="0">
                <a:cs typeface="Times New Roman" pitchFamily="18" charset="0"/>
              </a:rPr>
              <a:t> </a:t>
            </a:r>
            <a:r>
              <a:rPr lang="en-US" sz="2400" dirty="0" err="1" smtClean="0">
                <a:cs typeface="Times New Roman" pitchFamily="18" charset="0"/>
              </a:rPr>
              <a:t>terbaru</a:t>
            </a:r>
            <a:r>
              <a:rPr lang="en-US" sz="2400" dirty="0">
                <a:cs typeface="Times New Roman" pitchFamily="18" charset="0"/>
              </a:rPr>
              <a:t>….!</a:t>
            </a:r>
          </a:p>
          <a:p>
            <a:pPr>
              <a:lnSpc>
                <a:spcPct val="90000"/>
              </a:lnSpc>
            </a:pP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Rot="1" noChangeArrowheads="1"/>
          </p:cNvSpPr>
          <p:nvPr>
            <p:ph type="title"/>
          </p:nvPr>
        </p:nvSpPr>
        <p:spPr/>
        <p:txBody>
          <a:bodyPr/>
          <a:lstStyle/>
          <a:p>
            <a:r>
              <a:rPr lang="en-US" sz="5400" i="1">
                <a:cs typeface="Times New Roman" pitchFamily="18" charset="0"/>
              </a:rPr>
              <a:t>Derajat kesarjanaan</a:t>
            </a:r>
            <a:r>
              <a:rPr lang="en-US" sz="5400"/>
              <a:t> </a:t>
            </a:r>
          </a:p>
        </p:txBody>
      </p:sp>
      <p:sp>
        <p:nvSpPr>
          <p:cNvPr id="198659" name="Rectangle 3"/>
          <p:cNvSpPr>
            <a:spLocks noGrp="1" noChangeArrowheads="1"/>
          </p:cNvSpPr>
          <p:nvPr>
            <p:ph idx="1"/>
          </p:nvPr>
        </p:nvSpPr>
        <p:spPr/>
        <p:txBody>
          <a:bodyPr/>
          <a:lstStyle/>
          <a:p>
            <a:pPr>
              <a:lnSpc>
                <a:spcPct val="90000"/>
              </a:lnSpc>
              <a:buFont typeface="Wingdings" pitchFamily="2" charset="2"/>
              <a:buNone/>
            </a:pPr>
            <a:r>
              <a:rPr lang="en-US" sz="4800" b="1">
                <a:cs typeface="Times New Roman" pitchFamily="18" charset="0"/>
              </a:rPr>
              <a:t>	Derajat kesarjanaan tidak boleh dicantumkan</a:t>
            </a:r>
            <a:r>
              <a:rPr lang="en-US" sz="4800" b="1"/>
              <a:t> (tanpa penulisan Gelar akademik atau profesi penulis)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Rot="1" noChangeArrowheads="1"/>
          </p:cNvSpPr>
          <p:nvPr>
            <p:ph type="title"/>
          </p:nvPr>
        </p:nvSpPr>
        <p:spPr/>
        <p:txBody>
          <a:bodyPr/>
          <a:lstStyle/>
          <a:p>
            <a:r>
              <a:rPr lang="en-US">
                <a:cs typeface="Arial" charset="0"/>
              </a:rPr>
              <a:t>Pencarian Pustaka secara elektronis/on-line</a:t>
            </a:r>
            <a:endParaRPr lang="en-US">
              <a:cs typeface="Times New Roman" pitchFamily="18" charset="0"/>
            </a:endParaRPr>
          </a:p>
        </p:txBody>
      </p:sp>
      <p:sp>
        <p:nvSpPr>
          <p:cNvPr id="199683" name="Rectangle 3"/>
          <p:cNvSpPr>
            <a:spLocks noGrp="1" noChangeArrowheads="1"/>
          </p:cNvSpPr>
          <p:nvPr>
            <p:ph idx="1"/>
          </p:nvPr>
        </p:nvSpPr>
        <p:spPr>
          <a:xfrm>
            <a:off x="714348" y="2143116"/>
            <a:ext cx="7696200" cy="3314712"/>
          </a:xfrm>
        </p:spPr>
        <p:txBody>
          <a:bodyPr/>
          <a:lstStyle/>
          <a:p>
            <a:pPr algn="just">
              <a:lnSpc>
                <a:spcPct val="90000"/>
              </a:lnSpc>
            </a:pPr>
            <a:r>
              <a:rPr lang="en-US" sz="2400" dirty="0" err="1">
                <a:cs typeface="Times New Roman" pitchFamily="18" charset="0"/>
              </a:rPr>
              <a:t>Informasi</a:t>
            </a:r>
            <a:r>
              <a:rPr lang="en-US" sz="2400" dirty="0">
                <a:cs typeface="Times New Roman" pitchFamily="18" charset="0"/>
              </a:rPr>
              <a:t> </a:t>
            </a:r>
            <a:r>
              <a:rPr lang="en-US" sz="2400" dirty="0" err="1">
                <a:cs typeface="Times New Roman" pitchFamily="18" charset="0"/>
              </a:rPr>
              <a:t>ilmiah</a:t>
            </a:r>
            <a:r>
              <a:rPr lang="en-US" sz="2400" dirty="0">
                <a:cs typeface="Times New Roman" pitchFamily="18" charset="0"/>
              </a:rPr>
              <a:t> </a:t>
            </a:r>
            <a:r>
              <a:rPr lang="en-US" sz="2400" dirty="0" err="1">
                <a:cs typeface="Times New Roman" pitchFamily="18" charset="0"/>
              </a:rPr>
              <a:t>tersebut</a:t>
            </a:r>
            <a:r>
              <a:rPr lang="en-US" sz="2400" dirty="0">
                <a:cs typeface="Times New Roman" pitchFamily="18" charset="0"/>
              </a:rPr>
              <a:t> </a:t>
            </a:r>
            <a:r>
              <a:rPr lang="en-US" sz="2400" dirty="0" err="1">
                <a:cs typeface="Times New Roman" pitchFamily="18" charset="0"/>
              </a:rPr>
              <a:t>tersedia</a:t>
            </a:r>
            <a:r>
              <a:rPr lang="en-US" sz="2400" dirty="0">
                <a:cs typeface="Times New Roman" pitchFamily="18" charset="0"/>
              </a:rPr>
              <a:t> </a:t>
            </a:r>
            <a:r>
              <a:rPr lang="en-US" sz="2400" dirty="0" err="1">
                <a:cs typeface="Times New Roman" pitchFamily="18" charset="0"/>
              </a:rPr>
              <a:t>dari</a:t>
            </a:r>
            <a:r>
              <a:rPr lang="en-US" sz="2400" dirty="0">
                <a:cs typeface="Times New Roman" pitchFamily="18" charset="0"/>
              </a:rPr>
              <a:t> media </a:t>
            </a:r>
            <a:r>
              <a:rPr lang="en-US" sz="2400" dirty="0" err="1">
                <a:cs typeface="Times New Roman" pitchFamily="18" charset="0"/>
              </a:rPr>
              <a:t>seperti</a:t>
            </a:r>
            <a:r>
              <a:rPr lang="en-US" sz="2400" dirty="0">
                <a:cs typeface="Times New Roman" pitchFamily="18" charset="0"/>
              </a:rPr>
              <a:t>: CD-ROM (yang </a:t>
            </a:r>
            <a:r>
              <a:rPr lang="en-US" sz="2400" dirty="0" err="1">
                <a:cs typeface="Times New Roman" pitchFamily="18" charset="0"/>
              </a:rPr>
              <a:t>dibaca</a:t>
            </a:r>
            <a:r>
              <a:rPr lang="en-US" sz="2400" dirty="0">
                <a:cs typeface="Times New Roman" pitchFamily="18" charset="0"/>
              </a:rPr>
              <a:t> </a:t>
            </a:r>
            <a:r>
              <a:rPr lang="en-US" sz="2400" dirty="0" err="1">
                <a:cs typeface="Times New Roman" pitchFamily="18" charset="0"/>
              </a:rPr>
              <a:t>lewat</a:t>
            </a:r>
            <a:r>
              <a:rPr lang="en-US" sz="2400" dirty="0">
                <a:cs typeface="Times New Roman" pitchFamily="18" charset="0"/>
              </a:rPr>
              <a:t> </a:t>
            </a:r>
            <a:r>
              <a:rPr lang="en-US" sz="2400" dirty="0" err="1">
                <a:cs typeface="Times New Roman" pitchFamily="18" charset="0"/>
              </a:rPr>
              <a:t>komputer</a:t>
            </a:r>
            <a:r>
              <a:rPr lang="en-US" sz="2400" dirty="0">
                <a:cs typeface="Times New Roman" pitchFamily="18" charset="0"/>
              </a:rPr>
              <a:t>), pita </a:t>
            </a:r>
            <a:r>
              <a:rPr lang="en-US" sz="2400" dirty="0" err="1">
                <a:cs typeface="Times New Roman" pitchFamily="18" charset="0"/>
              </a:rPr>
              <a:t>rekaman</a:t>
            </a:r>
            <a:r>
              <a:rPr lang="en-US" sz="2400" dirty="0">
                <a:cs typeface="Times New Roman" pitchFamily="18" charset="0"/>
              </a:rPr>
              <a:t> </a:t>
            </a:r>
            <a:r>
              <a:rPr lang="en-US" sz="2400" dirty="0" err="1">
                <a:cs typeface="Times New Roman" pitchFamily="18" charset="0"/>
              </a:rPr>
              <a:t>suara</a:t>
            </a:r>
            <a:r>
              <a:rPr lang="en-US" sz="2400" dirty="0">
                <a:cs typeface="Times New Roman" pitchFamily="18" charset="0"/>
              </a:rPr>
              <a:t>, pita </a:t>
            </a:r>
            <a:r>
              <a:rPr lang="en-US" sz="2400" dirty="0" err="1">
                <a:cs typeface="Times New Roman" pitchFamily="18" charset="0"/>
              </a:rPr>
              <a:t>rekaman</a:t>
            </a:r>
            <a:r>
              <a:rPr lang="en-US" sz="2400" dirty="0">
                <a:cs typeface="Times New Roman" pitchFamily="18" charset="0"/>
              </a:rPr>
              <a:t> video, </a:t>
            </a:r>
            <a:r>
              <a:rPr lang="en-US" sz="2400" dirty="0" err="1">
                <a:cs typeface="Times New Roman" pitchFamily="18" charset="0"/>
              </a:rPr>
              <a:t>dan</a:t>
            </a:r>
            <a:r>
              <a:rPr lang="en-US" sz="2400" dirty="0">
                <a:cs typeface="Times New Roman" pitchFamily="18" charset="0"/>
              </a:rPr>
              <a:t> </a:t>
            </a:r>
            <a:r>
              <a:rPr lang="en-US" sz="2400" dirty="0" err="1">
                <a:cs typeface="Times New Roman" pitchFamily="18" charset="0"/>
              </a:rPr>
              <a:t>lewat</a:t>
            </a:r>
            <a:r>
              <a:rPr lang="en-US" sz="2400" dirty="0">
                <a:cs typeface="Times New Roman" pitchFamily="18" charset="0"/>
              </a:rPr>
              <a:t> internet.</a:t>
            </a:r>
            <a:r>
              <a:rPr lang="en-US" sz="2400" dirty="0"/>
              <a:t> </a:t>
            </a:r>
          </a:p>
          <a:p>
            <a:pPr algn="just">
              <a:lnSpc>
                <a:spcPct val="90000"/>
              </a:lnSpc>
            </a:pPr>
            <a:r>
              <a:rPr lang="sv-SE" sz="2400" i="1" dirty="0">
                <a:cs typeface="Arial" charset="0"/>
              </a:rPr>
              <a:t>Komponen dasar dari sitasi (pengacuan) pustaka adalah sebagai berikut: </a:t>
            </a:r>
            <a:r>
              <a:rPr lang="sv-SE" sz="2400" dirty="0">
                <a:cs typeface="Arial" charset="0"/>
              </a:rPr>
              <a:t>Nama akhir pengarang, Inisial. Tahun publikasi (bila ada). </a:t>
            </a:r>
            <a:r>
              <a:rPr lang="sv-SE" sz="2400" i="1" dirty="0">
                <a:cs typeface="Arial" charset="0"/>
              </a:rPr>
              <a:t>Judul karya</a:t>
            </a:r>
            <a:r>
              <a:rPr lang="sv-SE" sz="2400" dirty="0">
                <a:cs typeface="Arial" charset="0"/>
              </a:rPr>
              <a:t>. Judul tempat atau media informasi (tanggal informasi dikumpulkan dari media tersebut).</a:t>
            </a:r>
            <a:endParaRPr lang="en-US" sz="2400" dirty="0">
              <a:cs typeface="Times New Roman" pitchFamily="18" charset="0"/>
            </a:endParaRPr>
          </a:p>
          <a:p>
            <a:pPr algn="just">
              <a:lnSpc>
                <a:spcPct val="90000"/>
              </a:lnSpc>
            </a:pPr>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Rot="1" noChangeArrowheads="1"/>
          </p:cNvSpPr>
          <p:nvPr>
            <p:ph type="title"/>
          </p:nvPr>
        </p:nvSpPr>
        <p:spPr>
          <a:xfrm>
            <a:off x="714348" y="214290"/>
            <a:ext cx="6870700" cy="1252558"/>
          </a:xfrm>
        </p:spPr>
        <p:txBody>
          <a:bodyPr/>
          <a:lstStyle/>
          <a:p>
            <a:r>
              <a:rPr lang="en-US" sz="3600" dirty="0" err="1"/>
              <a:t>Contoh</a:t>
            </a:r>
            <a:r>
              <a:rPr lang="en-US" sz="3600" dirty="0"/>
              <a:t> </a:t>
            </a:r>
            <a:r>
              <a:rPr lang="en-US" sz="3600" dirty="0" err="1"/>
              <a:t>penulisan</a:t>
            </a:r>
            <a:r>
              <a:rPr lang="en-US" sz="3600" dirty="0"/>
              <a:t> </a:t>
            </a:r>
            <a:r>
              <a:rPr lang="en-US" sz="3600" dirty="0" err="1"/>
              <a:t>daftar</a:t>
            </a:r>
            <a:r>
              <a:rPr lang="en-US" sz="3600" dirty="0"/>
              <a:t> </a:t>
            </a:r>
            <a:r>
              <a:rPr lang="en-US" sz="3600" dirty="0" err="1"/>
              <a:t>pustaka</a:t>
            </a:r>
            <a:r>
              <a:rPr lang="en-US" sz="3600" dirty="0"/>
              <a:t> </a:t>
            </a:r>
            <a:r>
              <a:rPr lang="en-US" sz="3600" dirty="0" err="1"/>
              <a:t>hasil</a:t>
            </a:r>
            <a:r>
              <a:rPr lang="en-US" sz="3600" dirty="0"/>
              <a:t> </a:t>
            </a:r>
            <a:r>
              <a:rPr lang="en-US" sz="3600" dirty="0" err="1"/>
              <a:t>penelusan</a:t>
            </a:r>
            <a:r>
              <a:rPr lang="en-US" sz="3600" dirty="0"/>
              <a:t> online</a:t>
            </a:r>
          </a:p>
        </p:txBody>
      </p:sp>
      <p:sp>
        <p:nvSpPr>
          <p:cNvPr id="200707" name="Rectangle 3"/>
          <p:cNvSpPr>
            <a:spLocks noGrp="1" noChangeArrowheads="1"/>
          </p:cNvSpPr>
          <p:nvPr>
            <p:ph idx="1"/>
          </p:nvPr>
        </p:nvSpPr>
        <p:spPr>
          <a:xfrm>
            <a:off x="642910" y="1500174"/>
            <a:ext cx="7858180" cy="4672034"/>
          </a:xfrm>
        </p:spPr>
        <p:txBody>
          <a:bodyPr/>
          <a:lstStyle/>
          <a:p>
            <a:pPr>
              <a:lnSpc>
                <a:spcPct val="90000"/>
              </a:lnSpc>
              <a:buFont typeface="Wingdings" pitchFamily="2" charset="2"/>
              <a:buNone/>
            </a:pPr>
            <a:r>
              <a:rPr lang="en-US" sz="2400" b="1" i="1" dirty="0" err="1">
                <a:cs typeface="Arial" charset="0"/>
              </a:rPr>
              <a:t>Contoh</a:t>
            </a:r>
            <a:r>
              <a:rPr lang="en-US" sz="2400" b="1" i="1" dirty="0">
                <a:cs typeface="Arial" charset="0"/>
              </a:rPr>
              <a:t> </a:t>
            </a:r>
            <a:r>
              <a:rPr lang="en-US" sz="2400" b="1" i="1" dirty="0" err="1">
                <a:cs typeface="Arial" charset="0"/>
              </a:rPr>
              <a:t>untuk</a:t>
            </a:r>
            <a:r>
              <a:rPr lang="en-US" sz="2400" b="1" i="1" dirty="0">
                <a:cs typeface="Arial" charset="0"/>
              </a:rPr>
              <a:t> </a:t>
            </a:r>
            <a:r>
              <a:rPr lang="en-US" sz="2400" b="1" i="1" dirty="0" err="1">
                <a:cs typeface="Arial" charset="0"/>
              </a:rPr>
              <a:t>situs</a:t>
            </a:r>
            <a:r>
              <a:rPr lang="en-US" sz="2400" b="1" i="1" dirty="0">
                <a:cs typeface="Arial" charset="0"/>
              </a:rPr>
              <a:t> FTP (File Transfer Protocol):</a:t>
            </a:r>
            <a:endParaRPr lang="en-US" sz="2400" b="1" dirty="0">
              <a:cs typeface="Times New Roman" pitchFamily="18" charset="0"/>
            </a:endParaRPr>
          </a:p>
          <a:p>
            <a:pPr lvl="1">
              <a:lnSpc>
                <a:spcPct val="90000"/>
              </a:lnSpc>
              <a:buFont typeface="Wingdings" pitchFamily="2" charset="2"/>
              <a:buNone/>
            </a:pPr>
            <a:r>
              <a:rPr lang="en-US" sz="2000" b="1" dirty="0">
                <a:cs typeface="Arial" charset="0"/>
              </a:rPr>
              <a:t>Johnson, P. 1994. </a:t>
            </a:r>
            <a:r>
              <a:rPr lang="en-US" sz="2000" b="1" i="1" dirty="0">
                <a:cs typeface="Arial" charset="0"/>
              </a:rPr>
              <a:t>Tropical Indonesian </a:t>
            </a:r>
            <a:r>
              <a:rPr lang="en-US" sz="2000" b="1" dirty="0">
                <a:cs typeface="Arial" charset="0"/>
              </a:rPr>
              <a:t>Architecture ftp://indoarch.com/Pub/CCC94/johnson-p (22 Apr. 2000).</a:t>
            </a:r>
            <a:endParaRPr lang="en-US" sz="2000" b="1" dirty="0">
              <a:cs typeface="Times New Roman" pitchFamily="18" charset="0"/>
            </a:endParaRPr>
          </a:p>
          <a:p>
            <a:pPr>
              <a:lnSpc>
                <a:spcPct val="90000"/>
              </a:lnSpc>
              <a:buFont typeface="Wingdings" pitchFamily="2" charset="2"/>
              <a:buNone/>
            </a:pPr>
            <a:endParaRPr lang="en-US" sz="2400" b="1" i="1" dirty="0">
              <a:cs typeface="Arial" charset="0"/>
            </a:endParaRPr>
          </a:p>
          <a:p>
            <a:pPr>
              <a:lnSpc>
                <a:spcPct val="90000"/>
              </a:lnSpc>
              <a:buFont typeface="Wingdings" pitchFamily="2" charset="2"/>
              <a:buNone/>
            </a:pPr>
            <a:r>
              <a:rPr lang="en-US" sz="2400" b="1" i="1" dirty="0" err="1">
                <a:cs typeface="Arial" charset="0"/>
              </a:rPr>
              <a:t>Contoh</a:t>
            </a:r>
            <a:r>
              <a:rPr lang="en-US" sz="2400" b="1" i="1" dirty="0">
                <a:cs typeface="Arial" charset="0"/>
              </a:rPr>
              <a:t> </a:t>
            </a:r>
            <a:r>
              <a:rPr lang="en-US" sz="2400" b="1" i="1" dirty="0" err="1">
                <a:cs typeface="Arial" charset="0"/>
              </a:rPr>
              <a:t>untuk</a:t>
            </a:r>
            <a:r>
              <a:rPr lang="en-US" sz="2400" b="1" i="1" dirty="0">
                <a:cs typeface="Arial" charset="0"/>
              </a:rPr>
              <a:t> </a:t>
            </a:r>
            <a:r>
              <a:rPr lang="en-US" sz="2400" b="1" i="1" dirty="0" err="1">
                <a:cs typeface="Arial" charset="0"/>
              </a:rPr>
              <a:t>situs</a:t>
            </a:r>
            <a:r>
              <a:rPr lang="en-US" sz="2400" b="1" i="1" dirty="0">
                <a:cs typeface="Arial" charset="0"/>
              </a:rPr>
              <a:t> WWW (World Wide Web):</a:t>
            </a:r>
            <a:endParaRPr lang="en-US" sz="2400" b="1" i="1" dirty="0">
              <a:cs typeface="Times New Roman" pitchFamily="18" charset="0"/>
            </a:endParaRPr>
          </a:p>
          <a:p>
            <a:pPr lvl="1">
              <a:lnSpc>
                <a:spcPct val="90000"/>
              </a:lnSpc>
              <a:buFont typeface="Wingdings" pitchFamily="2" charset="2"/>
              <a:buNone/>
            </a:pPr>
            <a:r>
              <a:rPr lang="en-US" sz="2000" b="1" dirty="0" err="1">
                <a:cs typeface="Arial" charset="0"/>
              </a:rPr>
              <a:t>Djunaedi</a:t>
            </a:r>
            <a:r>
              <a:rPr lang="en-US" sz="2000" b="1" dirty="0">
                <a:cs typeface="Arial" charset="0"/>
              </a:rPr>
              <a:t>, A. 2000. </a:t>
            </a:r>
            <a:r>
              <a:rPr lang="en-US" sz="2000" b="1" i="1" dirty="0">
                <a:cs typeface="Arial" charset="0"/>
              </a:rPr>
              <a:t>The History of Indonesian Urban Planning.. </a:t>
            </a:r>
            <a:r>
              <a:rPr lang="en-US" sz="2000" b="1" dirty="0">
                <a:cs typeface="Arial" charset="0"/>
              </a:rPr>
              <a:t>http://www.mpkd -</a:t>
            </a:r>
            <a:r>
              <a:rPr lang="en-US" sz="2000" b="1" dirty="0" err="1">
                <a:cs typeface="Arial" charset="0"/>
              </a:rPr>
              <a:t>ugm.ac.id</a:t>
            </a:r>
            <a:r>
              <a:rPr lang="en-US" sz="2000" b="1" dirty="0">
                <a:cs typeface="Arial" charset="0"/>
              </a:rPr>
              <a:t>/</a:t>
            </a:r>
            <a:r>
              <a:rPr lang="en-US" sz="2000" b="1" dirty="0" err="1">
                <a:cs typeface="Arial" charset="0"/>
              </a:rPr>
              <a:t>adj</a:t>
            </a:r>
            <a:r>
              <a:rPr lang="en-US" sz="2000" b="1" dirty="0">
                <a:cs typeface="Arial" charset="0"/>
              </a:rPr>
              <a:t>/riset99/ (18 Apr. 2000).</a:t>
            </a:r>
          </a:p>
          <a:p>
            <a:pPr lvl="1">
              <a:lnSpc>
                <a:spcPct val="90000"/>
              </a:lnSpc>
              <a:buFont typeface="Wingdings" pitchFamily="2" charset="2"/>
              <a:buNone/>
            </a:pPr>
            <a:endParaRPr lang="en-US" sz="2000" b="1" dirty="0">
              <a:cs typeface="Times New Roman" pitchFamily="18" charset="0"/>
            </a:endParaRPr>
          </a:p>
          <a:p>
            <a:pPr>
              <a:lnSpc>
                <a:spcPct val="90000"/>
              </a:lnSpc>
              <a:buFont typeface="Wingdings" pitchFamily="2" charset="2"/>
              <a:buNone/>
            </a:pPr>
            <a:r>
              <a:rPr lang="en-US" sz="2400" b="1" i="1" dirty="0" err="1">
                <a:cs typeface="Arial" charset="0"/>
              </a:rPr>
              <a:t>Contoh</a:t>
            </a:r>
            <a:r>
              <a:rPr lang="en-US" sz="2400" b="1" i="1" dirty="0">
                <a:cs typeface="Arial" charset="0"/>
              </a:rPr>
              <a:t> </a:t>
            </a:r>
            <a:r>
              <a:rPr lang="en-US" sz="2400" b="1" i="1" dirty="0" err="1">
                <a:cs typeface="Arial" charset="0"/>
              </a:rPr>
              <a:t>untuk</a:t>
            </a:r>
            <a:r>
              <a:rPr lang="en-US" sz="2400" b="1" i="1" dirty="0">
                <a:cs typeface="Arial" charset="0"/>
              </a:rPr>
              <a:t> </a:t>
            </a:r>
            <a:r>
              <a:rPr lang="en-US" sz="2400" b="1" i="1" dirty="0" err="1">
                <a:cs typeface="Arial" charset="0"/>
              </a:rPr>
              <a:t>informasi</a:t>
            </a:r>
            <a:r>
              <a:rPr lang="en-US" sz="2400" b="1" i="1" dirty="0">
                <a:cs typeface="Arial" charset="0"/>
              </a:rPr>
              <a:t> </a:t>
            </a:r>
            <a:r>
              <a:rPr lang="en-US" sz="2400" b="1" i="1" dirty="0" err="1">
                <a:cs typeface="Arial" charset="0"/>
              </a:rPr>
              <a:t>lewat</a:t>
            </a:r>
            <a:r>
              <a:rPr lang="en-US" sz="2400" b="1" i="1" dirty="0">
                <a:cs typeface="Arial" charset="0"/>
              </a:rPr>
              <a:t> e -mail:</a:t>
            </a:r>
            <a:endParaRPr lang="en-US" sz="2400" b="1" dirty="0">
              <a:cs typeface="Times New Roman" pitchFamily="18" charset="0"/>
            </a:endParaRPr>
          </a:p>
          <a:p>
            <a:pPr lvl="1">
              <a:lnSpc>
                <a:spcPct val="90000"/>
              </a:lnSpc>
              <a:buFont typeface="Wingdings" pitchFamily="2" charset="2"/>
              <a:buNone/>
            </a:pPr>
            <a:r>
              <a:rPr lang="en-US" sz="2000" b="1" dirty="0" err="1">
                <a:cs typeface="Arial" charset="0"/>
              </a:rPr>
              <a:t>Djunaedi</a:t>
            </a:r>
            <a:r>
              <a:rPr lang="en-US" sz="2000" b="1" dirty="0">
                <a:cs typeface="Arial" charset="0"/>
              </a:rPr>
              <a:t>, A. 22 </a:t>
            </a:r>
            <a:r>
              <a:rPr lang="en-US" sz="2000" b="1" dirty="0" err="1">
                <a:cs typeface="Arial" charset="0"/>
              </a:rPr>
              <a:t>Maret</a:t>
            </a:r>
            <a:r>
              <a:rPr lang="en-US" sz="2000" b="1" dirty="0">
                <a:cs typeface="Arial" charset="0"/>
              </a:rPr>
              <a:t> 2000. </a:t>
            </a:r>
            <a:r>
              <a:rPr lang="en-US" sz="2000" b="1" i="1" dirty="0">
                <a:cs typeface="Arial" charset="0"/>
              </a:rPr>
              <a:t>The urban pattern of some coastal cities in the northern Central Java.. </a:t>
            </a:r>
            <a:r>
              <a:rPr lang="en-US" sz="2000" b="1" dirty="0">
                <a:cs typeface="Arial" charset="0"/>
              </a:rPr>
              <a:t>research-news@ugm.ac.id (19 Apr. 2000).</a:t>
            </a:r>
            <a:endParaRPr lang="en-US" sz="2000" b="1" dirty="0">
              <a:cs typeface="Times New Roman" pitchFamily="18" charset="0"/>
            </a:endParaRPr>
          </a:p>
          <a:p>
            <a:pPr>
              <a:lnSpc>
                <a:spcPct val="90000"/>
              </a:lnSpc>
            </a:pPr>
            <a:endParaRPr lang="en-US" sz="24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Rot="1" noChangeArrowheads="1"/>
          </p:cNvSpPr>
          <p:nvPr>
            <p:ph type="title"/>
          </p:nvPr>
        </p:nvSpPr>
        <p:spPr/>
        <p:txBody>
          <a:bodyPr/>
          <a:lstStyle/>
          <a:p>
            <a:r>
              <a:rPr lang="en-US" sz="4000" b="0"/>
              <a:t>Kita Merujuk Metode pengutipan APA Style</a:t>
            </a:r>
          </a:p>
        </p:txBody>
      </p:sp>
      <p:sp>
        <p:nvSpPr>
          <p:cNvPr id="201731" name="Rectangle 3"/>
          <p:cNvSpPr>
            <a:spLocks noGrp="1" noChangeArrowheads="1"/>
          </p:cNvSpPr>
          <p:nvPr>
            <p:ph idx="1"/>
          </p:nvPr>
        </p:nvSpPr>
        <p:spPr>
          <a:xfrm>
            <a:off x="785786" y="2643182"/>
            <a:ext cx="7696200" cy="1600200"/>
          </a:xfrm>
        </p:spPr>
        <p:txBody>
          <a:bodyPr/>
          <a:lstStyle/>
          <a:p>
            <a:r>
              <a:rPr lang="en-US" dirty="0" err="1">
                <a:hlinkClick r:id="rId2" action="ppaction://hlinkfile"/>
              </a:rPr>
              <a:t>Apa</a:t>
            </a:r>
            <a:r>
              <a:rPr lang="en-US" dirty="0">
                <a:hlinkClick r:id="rId2" action="ppaction://hlinkfile"/>
              </a:rPr>
              <a:t> </a:t>
            </a:r>
            <a:r>
              <a:rPr lang="en-US" dirty="0" err="1">
                <a:hlinkClick r:id="rId2" action="ppaction://hlinkfile"/>
              </a:rPr>
              <a:t>itu</a:t>
            </a:r>
            <a:r>
              <a:rPr lang="en-US" dirty="0">
                <a:hlinkClick r:id="rId2" action="ppaction://hlinkfile"/>
              </a:rPr>
              <a:t> APA Style?</a:t>
            </a:r>
            <a:endParaRPr lang="en-US" dirty="0"/>
          </a:p>
          <a:p>
            <a:pPr>
              <a:buFont typeface="Wingdings" pitchFamily="2" charset="2"/>
              <a:buNone/>
            </a:pPr>
            <a:r>
              <a:rPr lang="en-US" dirty="0"/>
              <a:t>(American Psychological Association)</a:t>
            </a:r>
          </a:p>
          <a:p>
            <a:pPr>
              <a:buFont typeface="Wingdings" pitchFamily="2" charset="2"/>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Rot="1" noChangeArrowheads="1"/>
          </p:cNvSpPr>
          <p:nvPr>
            <p:ph type="title"/>
          </p:nvPr>
        </p:nvSpPr>
        <p:spPr/>
        <p:txBody>
          <a:bodyPr/>
          <a:lstStyle/>
          <a:p>
            <a:r>
              <a:rPr lang="sv-SE">
                <a:cs typeface="Times New Roman" pitchFamily="18" charset="0"/>
              </a:rPr>
              <a:t>Tinjauan Pustaka mempunyai arti:</a:t>
            </a:r>
            <a:endParaRPr lang="en-US">
              <a:cs typeface="Times New Roman" pitchFamily="18" charset="0"/>
            </a:endParaRPr>
          </a:p>
        </p:txBody>
      </p:sp>
      <p:sp>
        <p:nvSpPr>
          <p:cNvPr id="188419" name="Rectangle 3"/>
          <p:cNvSpPr>
            <a:spLocks noGrp="1" noChangeArrowheads="1"/>
          </p:cNvSpPr>
          <p:nvPr>
            <p:ph idx="1"/>
          </p:nvPr>
        </p:nvSpPr>
        <p:spPr>
          <a:xfrm>
            <a:off x="611188" y="2133600"/>
            <a:ext cx="8001000" cy="3733800"/>
          </a:xfrm>
        </p:spPr>
        <p:txBody>
          <a:bodyPr/>
          <a:lstStyle/>
          <a:p>
            <a:r>
              <a:rPr lang="sv-SE" sz="3600">
                <a:cs typeface="Times New Roman" pitchFamily="18" charset="0"/>
              </a:rPr>
              <a:t>peninjauan kembali pustaka-pustaka yang terkait (</a:t>
            </a:r>
            <a:r>
              <a:rPr lang="sv-SE" sz="3600" i="1">
                <a:cs typeface="Times New Roman" pitchFamily="18" charset="0"/>
              </a:rPr>
              <a:t>review of related literature</a:t>
            </a:r>
            <a:r>
              <a:rPr lang="sv-SE" sz="3600">
                <a:cs typeface="Times New Roman" pitchFamily="18" charset="0"/>
              </a:rPr>
              <a:t>).</a:t>
            </a:r>
          </a:p>
          <a:p>
            <a:r>
              <a:rPr lang="sv-SE" sz="3600">
                <a:cs typeface="Times New Roman" pitchFamily="18" charset="0"/>
              </a:rPr>
              <a:t>Relevan dengan permasalahan penelitian anda</a:t>
            </a:r>
          </a:p>
          <a:p>
            <a:endParaRPr lang="en-US" sz="360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rrowheads="1"/>
          </p:cNvSpPr>
          <p:nvPr>
            <p:ph type="title"/>
          </p:nvPr>
        </p:nvSpPr>
        <p:spPr>
          <a:xfrm>
            <a:off x="357158" y="214290"/>
            <a:ext cx="7000924" cy="757260"/>
          </a:xfrm>
        </p:spPr>
        <p:txBody>
          <a:bodyPr/>
          <a:lstStyle/>
          <a:p>
            <a:r>
              <a:rPr lang="en-US" sz="4000" dirty="0" err="1"/>
              <a:t>Tugas</a:t>
            </a:r>
            <a:r>
              <a:rPr lang="en-US" sz="4000" dirty="0"/>
              <a:t> </a:t>
            </a:r>
            <a:r>
              <a:rPr lang="id-ID" sz="4000" dirty="0" smtClean="0"/>
              <a:t>2</a:t>
            </a:r>
            <a:endParaRPr lang="en-US" sz="4000" dirty="0"/>
          </a:p>
        </p:txBody>
      </p:sp>
      <p:sp>
        <p:nvSpPr>
          <p:cNvPr id="186376" name="Rectangle 8"/>
          <p:cNvSpPr>
            <a:spLocks noChangeArrowheads="1"/>
          </p:cNvSpPr>
          <p:nvPr/>
        </p:nvSpPr>
        <p:spPr bwMode="auto">
          <a:xfrm>
            <a:off x="0" y="1214422"/>
            <a:ext cx="8215370" cy="1938992"/>
          </a:xfrm>
          <a:prstGeom prst="rect">
            <a:avLst/>
          </a:prstGeom>
          <a:noFill/>
          <a:ln w="9525">
            <a:noFill/>
            <a:miter lim="800000"/>
            <a:headEnd/>
            <a:tailEnd/>
          </a:ln>
          <a:effectLst/>
        </p:spPr>
        <p:txBody>
          <a:bodyPr wrap="square">
            <a:spAutoFit/>
          </a:bodyPr>
          <a:lstStyle/>
          <a:p>
            <a:pPr eaLnBrk="0" hangingPunct="0">
              <a:spcBef>
                <a:spcPct val="50000"/>
              </a:spcBef>
            </a:pPr>
            <a:r>
              <a:rPr lang="en-US" sz="2000" dirty="0" err="1">
                <a:latin typeface="+mj-lt"/>
                <a:cs typeface="Arial" charset="0"/>
              </a:rPr>
              <a:t>Tugas</a:t>
            </a:r>
            <a:r>
              <a:rPr lang="en-US" sz="2000" dirty="0">
                <a:latin typeface="+mj-lt"/>
                <a:cs typeface="Arial" charset="0"/>
              </a:rPr>
              <a:t> </a:t>
            </a:r>
            <a:r>
              <a:rPr lang="en-US" sz="2000" dirty="0" err="1">
                <a:latin typeface="+mj-lt"/>
                <a:cs typeface="Arial" charset="0"/>
              </a:rPr>
              <a:t>ini</a:t>
            </a:r>
            <a:r>
              <a:rPr lang="en-US" sz="2000" dirty="0">
                <a:latin typeface="+mj-lt"/>
                <a:cs typeface="Arial" charset="0"/>
              </a:rPr>
              <a:t> </a:t>
            </a:r>
            <a:r>
              <a:rPr lang="en-US" sz="2000" dirty="0" err="1">
                <a:latin typeface="+mj-lt"/>
                <a:cs typeface="Arial" charset="0"/>
              </a:rPr>
              <a:t>sekaligus</a:t>
            </a:r>
            <a:r>
              <a:rPr lang="en-US" sz="2000" dirty="0">
                <a:latin typeface="+mj-lt"/>
                <a:cs typeface="Arial" charset="0"/>
              </a:rPr>
              <a:t> </a:t>
            </a:r>
            <a:r>
              <a:rPr lang="en-US" sz="2000" dirty="0" err="1">
                <a:latin typeface="+mj-lt"/>
                <a:cs typeface="Arial" charset="0"/>
              </a:rPr>
              <a:t>sebagai</a:t>
            </a:r>
            <a:r>
              <a:rPr lang="en-US" sz="2000" dirty="0">
                <a:latin typeface="+mj-lt"/>
                <a:cs typeface="Arial" charset="0"/>
              </a:rPr>
              <a:t> </a:t>
            </a:r>
            <a:r>
              <a:rPr lang="en-US" sz="2000" dirty="0" err="1">
                <a:latin typeface="+mj-lt"/>
                <a:cs typeface="Arial" charset="0"/>
              </a:rPr>
              <a:t>bahan</a:t>
            </a:r>
            <a:r>
              <a:rPr lang="en-US" sz="2000" dirty="0">
                <a:latin typeface="+mj-lt"/>
                <a:cs typeface="Arial" charset="0"/>
              </a:rPr>
              <a:t> </a:t>
            </a:r>
            <a:r>
              <a:rPr lang="en-US" sz="2000" dirty="0" err="1">
                <a:latin typeface="+mj-lt"/>
                <a:cs typeface="Arial" charset="0"/>
              </a:rPr>
              <a:t>rancangan</a:t>
            </a:r>
            <a:r>
              <a:rPr lang="en-US" sz="2000" dirty="0">
                <a:latin typeface="+mj-lt"/>
                <a:cs typeface="Arial" charset="0"/>
              </a:rPr>
              <a:t> </a:t>
            </a:r>
            <a:r>
              <a:rPr lang="id-ID" sz="2000" dirty="0">
                <a:latin typeface="+mj-lt"/>
                <a:cs typeface="Arial" charset="0"/>
              </a:rPr>
              <a:t>Tugas</a:t>
            </a:r>
            <a:r>
              <a:rPr lang="en-US" sz="2000" dirty="0">
                <a:latin typeface="+mj-lt"/>
                <a:cs typeface="Arial" charset="0"/>
              </a:rPr>
              <a:t> </a:t>
            </a:r>
            <a:r>
              <a:rPr lang="en-US" sz="2000" dirty="0" err="1">
                <a:latin typeface="+mj-lt"/>
                <a:cs typeface="Arial" charset="0"/>
              </a:rPr>
              <a:t>Akhir</a:t>
            </a:r>
            <a:r>
              <a:rPr lang="en-US" sz="2000" dirty="0">
                <a:latin typeface="+mj-lt"/>
                <a:cs typeface="Arial" charset="0"/>
              </a:rPr>
              <a:t/>
            </a:r>
            <a:br>
              <a:rPr lang="en-US" sz="2000" dirty="0">
                <a:latin typeface="+mj-lt"/>
                <a:cs typeface="Arial" charset="0"/>
              </a:rPr>
            </a:br>
            <a:r>
              <a:rPr lang="en-US" sz="2000" dirty="0">
                <a:latin typeface="+mj-lt"/>
                <a:cs typeface="Arial" charset="0"/>
              </a:rPr>
              <a:t>    </a:t>
            </a:r>
            <a:r>
              <a:rPr lang="en-US" sz="2000" dirty="0">
                <a:latin typeface="+mj-lt"/>
                <a:cs typeface="Arial" charset="0"/>
                <a:sym typeface="Wingdings" pitchFamily="2" charset="2"/>
              </a:rPr>
              <a:t></a:t>
            </a:r>
            <a:r>
              <a:rPr lang="en-US" sz="2000" dirty="0">
                <a:latin typeface="+mj-lt"/>
                <a:cs typeface="Arial" charset="0"/>
              </a:rPr>
              <a:t>  </a:t>
            </a:r>
            <a:r>
              <a:rPr lang="en-US" sz="2000" dirty="0" err="1">
                <a:latin typeface="+mj-lt"/>
                <a:cs typeface="Arial" charset="0"/>
              </a:rPr>
              <a:t>Sifat</a:t>
            </a:r>
            <a:r>
              <a:rPr lang="en-US" sz="2000" dirty="0">
                <a:latin typeface="+mj-lt"/>
                <a:cs typeface="Arial" charset="0"/>
              </a:rPr>
              <a:t> </a:t>
            </a:r>
            <a:r>
              <a:rPr lang="en-US" sz="2000" dirty="0" err="1">
                <a:latin typeface="+mj-lt"/>
                <a:cs typeface="Arial" charset="0"/>
              </a:rPr>
              <a:t>tugas</a:t>
            </a:r>
            <a:r>
              <a:rPr lang="en-US" sz="2000" dirty="0">
                <a:latin typeface="+mj-lt"/>
                <a:cs typeface="Arial" charset="0"/>
              </a:rPr>
              <a:t> : </a:t>
            </a:r>
            <a:r>
              <a:rPr lang="en-US" sz="2000" dirty="0" err="1">
                <a:latin typeface="+mj-lt"/>
                <a:cs typeface="Arial" charset="0"/>
              </a:rPr>
              <a:t>Perorangan</a:t>
            </a:r>
            <a:r>
              <a:rPr lang="en-US" sz="2000" dirty="0">
                <a:latin typeface="+mj-lt"/>
                <a:cs typeface="Arial" charset="0"/>
              </a:rPr>
              <a:t> (</a:t>
            </a:r>
            <a:r>
              <a:rPr lang="en-US" sz="2000" dirty="0" err="1">
                <a:latin typeface="+mj-lt"/>
                <a:cs typeface="Arial" charset="0"/>
              </a:rPr>
              <a:t>Tidak</a:t>
            </a:r>
            <a:r>
              <a:rPr lang="en-US" sz="2000" dirty="0">
                <a:latin typeface="+mj-lt"/>
                <a:cs typeface="Arial" charset="0"/>
              </a:rPr>
              <a:t> </a:t>
            </a:r>
            <a:r>
              <a:rPr lang="en-US" sz="2000" dirty="0" err="1">
                <a:latin typeface="+mj-lt"/>
                <a:cs typeface="Arial" charset="0"/>
              </a:rPr>
              <a:t>boleh</a:t>
            </a:r>
            <a:r>
              <a:rPr lang="en-US" sz="2000" dirty="0">
                <a:latin typeface="+mj-lt"/>
                <a:cs typeface="Arial" charset="0"/>
              </a:rPr>
              <a:t> </a:t>
            </a:r>
            <a:r>
              <a:rPr lang="en-US" sz="2000" dirty="0" err="1">
                <a:latin typeface="+mj-lt"/>
                <a:cs typeface="Arial" charset="0"/>
              </a:rPr>
              <a:t>ada</a:t>
            </a:r>
            <a:r>
              <a:rPr lang="en-US" sz="2000" dirty="0">
                <a:latin typeface="+mj-lt"/>
                <a:cs typeface="Arial" charset="0"/>
              </a:rPr>
              <a:t> </a:t>
            </a:r>
            <a:r>
              <a:rPr lang="en-US" sz="2000" dirty="0" err="1">
                <a:latin typeface="+mj-lt"/>
                <a:cs typeface="Arial" charset="0"/>
              </a:rPr>
              <a:t>judul</a:t>
            </a:r>
            <a:r>
              <a:rPr lang="en-US" sz="2000" dirty="0">
                <a:latin typeface="+mj-lt"/>
                <a:cs typeface="Arial" charset="0"/>
              </a:rPr>
              <a:t> yang </a:t>
            </a:r>
            <a:r>
              <a:rPr lang="en-US" sz="2000" dirty="0" err="1">
                <a:latin typeface="+mj-lt"/>
                <a:cs typeface="Arial" charset="0"/>
              </a:rPr>
              <a:t>sama</a:t>
            </a:r>
            <a:r>
              <a:rPr lang="en-US" sz="2000" dirty="0">
                <a:latin typeface="+mj-lt"/>
                <a:cs typeface="Arial" charset="0"/>
              </a:rPr>
              <a:t/>
            </a:r>
            <a:br>
              <a:rPr lang="en-US" sz="2000" dirty="0">
                <a:latin typeface="+mj-lt"/>
                <a:cs typeface="Arial" charset="0"/>
              </a:rPr>
            </a:br>
            <a:r>
              <a:rPr lang="en-US" sz="2000" dirty="0">
                <a:latin typeface="+mj-lt"/>
                <a:cs typeface="Arial" charset="0"/>
              </a:rPr>
              <a:t>          </a:t>
            </a:r>
            <a:r>
              <a:rPr lang="en-US" sz="2000" dirty="0" err="1">
                <a:latin typeface="+mj-lt"/>
                <a:cs typeface="Arial" charset="0"/>
              </a:rPr>
              <a:t>pada</a:t>
            </a:r>
            <a:r>
              <a:rPr lang="en-US" sz="2000" dirty="0">
                <a:latin typeface="+mj-lt"/>
                <a:cs typeface="Arial" charset="0"/>
              </a:rPr>
              <a:t> </a:t>
            </a:r>
            <a:r>
              <a:rPr lang="en-US" sz="2000" dirty="0" err="1">
                <a:latin typeface="+mj-lt"/>
                <a:cs typeface="Arial" charset="0"/>
              </a:rPr>
              <a:t>obyek</a:t>
            </a:r>
            <a:r>
              <a:rPr lang="en-US" sz="2000" dirty="0">
                <a:latin typeface="+mj-lt"/>
                <a:cs typeface="Arial" charset="0"/>
              </a:rPr>
              <a:t> </a:t>
            </a:r>
            <a:r>
              <a:rPr lang="en-US" sz="2000" dirty="0" err="1">
                <a:latin typeface="+mj-lt"/>
                <a:cs typeface="Arial" charset="0"/>
              </a:rPr>
              <a:t>penelitian</a:t>
            </a:r>
            <a:r>
              <a:rPr lang="en-US" sz="2000" dirty="0">
                <a:latin typeface="+mj-lt"/>
                <a:cs typeface="Arial" charset="0"/>
              </a:rPr>
              <a:t> yang </a:t>
            </a:r>
            <a:r>
              <a:rPr lang="en-US" sz="2000" dirty="0" err="1">
                <a:latin typeface="+mj-lt"/>
                <a:cs typeface="Arial" charset="0"/>
              </a:rPr>
              <a:t>sama</a:t>
            </a:r>
            <a:r>
              <a:rPr lang="en-US" sz="2000" dirty="0">
                <a:latin typeface="+mj-lt"/>
                <a:cs typeface="Arial" charset="0"/>
              </a:rPr>
              <a:t>)</a:t>
            </a:r>
            <a:br>
              <a:rPr lang="en-US" sz="2000" dirty="0">
                <a:latin typeface="+mj-lt"/>
                <a:cs typeface="Arial" charset="0"/>
              </a:rPr>
            </a:br>
            <a:r>
              <a:rPr lang="en-US" sz="2000" dirty="0">
                <a:latin typeface="+mj-lt"/>
                <a:cs typeface="Arial" charset="0"/>
              </a:rPr>
              <a:t>    </a:t>
            </a:r>
            <a:r>
              <a:rPr lang="en-US" sz="2000" dirty="0">
                <a:latin typeface="+mj-lt"/>
                <a:cs typeface="Arial" charset="0"/>
                <a:sym typeface="Wingdings" pitchFamily="2" charset="2"/>
              </a:rPr>
              <a:t></a:t>
            </a:r>
            <a:r>
              <a:rPr lang="en-US" sz="2000" dirty="0">
                <a:latin typeface="+mj-lt"/>
                <a:cs typeface="Arial" charset="0"/>
              </a:rPr>
              <a:t>  Batas </a:t>
            </a:r>
            <a:r>
              <a:rPr lang="en-US" sz="2000" dirty="0" err="1">
                <a:latin typeface="+mj-lt"/>
                <a:cs typeface="Arial" charset="0"/>
              </a:rPr>
              <a:t>akhir</a:t>
            </a:r>
            <a:r>
              <a:rPr lang="en-US" sz="2000" dirty="0">
                <a:latin typeface="+mj-lt"/>
                <a:cs typeface="Arial" charset="0"/>
              </a:rPr>
              <a:t> </a:t>
            </a:r>
            <a:r>
              <a:rPr lang="en-US" sz="2000" dirty="0" err="1">
                <a:latin typeface="+mj-lt"/>
                <a:cs typeface="Arial" charset="0"/>
              </a:rPr>
              <a:t>pengumpulan</a:t>
            </a:r>
            <a:r>
              <a:rPr lang="en-US" sz="2000" dirty="0">
                <a:latin typeface="+mj-lt"/>
                <a:cs typeface="Arial" charset="0"/>
              </a:rPr>
              <a:t> </a:t>
            </a:r>
            <a:r>
              <a:rPr lang="en-US" sz="2000" dirty="0" err="1">
                <a:latin typeface="+mj-lt"/>
                <a:cs typeface="Arial" charset="0"/>
              </a:rPr>
              <a:t>tugas</a:t>
            </a:r>
            <a:r>
              <a:rPr lang="en-US" sz="2000" dirty="0">
                <a:latin typeface="+mj-lt"/>
                <a:cs typeface="Arial" charset="0"/>
              </a:rPr>
              <a:t> : paling </a:t>
            </a:r>
            <a:r>
              <a:rPr lang="en-US" sz="2000" dirty="0" err="1">
                <a:latin typeface="+mj-lt"/>
                <a:cs typeface="Arial" charset="0"/>
              </a:rPr>
              <a:t>lambat</a:t>
            </a:r>
            <a:r>
              <a:rPr lang="en-US" sz="2000" dirty="0">
                <a:latin typeface="+mj-lt"/>
                <a:cs typeface="Arial" charset="0"/>
              </a:rPr>
              <a:t> 1 (</a:t>
            </a:r>
            <a:r>
              <a:rPr lang="en-US" sz="2000" dirty="0" err="1">
                <a:latin typeface="+mj-lt"/>
                <a:cs typeface="Arial" charset="0"/>
              </a:rPr>
              <a:t>satu</a:t>
            </a:r>
            <a:r>
              <a:rPr lang="en-US" sz="2000" dirty="0">
                <a:latin typeface="+mj-lt"/>
                <a:cs typeface="Arial" charset="0"/>
              </a:rPr>
              <a:t>) </a:t>
            </a:r>
            <a:r>
              <a:rPr lang="en-US" sz="2000" dirty="0" err="1">
                <a:latin typeface="+mj-lt"/>
                <a:cs typeface="Arial" charset="0"/>
              </a:rPr>
              <a:t>minggu</a:t>
            </a:r>
            <a:r>
              <a:rPr lang="en-US" sz="2000" dirty="0">
                <a:latin typeface="+mj-lt"/>
                <a:cs typeface="Arial" charset="0"/>
              </a:rPr>
              <a:t/>
            </a:r>
            <a:br>
              <a:rPr lang="en-US" sz="2000" dirty="0">
                <a:latin typeface="+mj-lt"/>
                <a:cs typeface="Arial" charset="0"/>
              </a:rPr>
            </a:br>
            <a:r>
              <a:rPr lang="en-US" sz="2000" dirty="0">
                <a:latin typeface="+mj-lt"/>
                <a:cs typeface="Arial" charset="0"/>
              </a:rPr>
              <a:t>          </a:t>
            </a:r>
            <a:r>
              <a:rPr lang="en-US" sz="2000" dirty="0" err="1">
                <a:latin typeface="+mj-lt"/>
                <a:cs typeface="Arial" charset="0"/>
              </a:rPr>
              <a:t>sebelum</a:t>
            </a:r>
            <a:r>
              <a:rPr lang="en-US" sz="2000" dirty="0">
                <a:latin typeface="+mj-lt"/>
                <a:cs typeface="Arial" charset="0"/>
              </a:rPr>
              <a:t> </a:t>
            </a:r>
            <a:r>
              <a:rPr lang="en-US" sz="2000" dirty="0" err="1">
                <a:latin typeface="+mj-lt"/>
                <a:cs typeface="Arial" charset="0"/>
              </a:rPr>
              <a:t>jadwal</a:t>
            </a:r>
            <a:r>
              <a:rPr lang="en-US" sz="2000" dirty="0">
                <a:latin typeface="+mj-lt"/>
                <a:cs typeface="Arial" charset="0"/>
              </a:rPr>
              <a:t> </a:t>
            </a:r>
            <a:r>
              <a:rPr lang="en-US" sz="2000" dirty="0" err="1">
                <a:latin typeface="+mj-lt"/>
                <a:cs typeface="Arial" charset="0"/>
              </a:rPr>
              <a:t>ujian</a:t>
            </a:r>
            <a:r>
              <a:rPr lang="en-US" sz="2000" dirty="0">
                <a:latin typeface="+mj-lt"/>
                <a:cs typeface="Arial" charset="0"/>
              </a:rPr>
              <a:t> </a:t>
            </a:r>
            <a:r>
              <a:rPr lang="en-US" sz="2000" dirty="0" err="1">
                <a:latin typeface="+mj-lt"/>
                <a:cs typeface="Arial" charset="0"/>
              </a:rPr>
              <a:t>akhir</a:t>
            </a:r>
            <a:r>
              <a:rPr lang="en-US" sz="2000" dirty="0">
                <a:latin typeface="+mj-lt"/>
                <a:cs typeface="Arial" charset="0"/>
              </a:rPr>
              <a:t> semester </a:t>
            </a:r>
            <a:r>
              <a:rPr lang="en-US" sz="2000" dirty="0" err="1">
                <a:latin typeface="+mj-lt"/>
                <a:cs typeface="Arial" charset="0"/>
              </a:rPr>
              <a:t>mata</a:t>
            </a:r>
            <a:r>
              <a:rPr lang="en-US" sz="2000" dirty="0">
                <a:latin typeface="+mj-lt"/>
                <a:cs typeface="Arial" charset="0"/>
              </a:rPr>
              <a:t> </a:t>
            </a:r>
            <a:r>
              <a:rPr lang="en-US" sz="2000" dirty="0" err="1">
                <a:latin typeface="+mj-lt"/>
                <a:cs typeface="Arial" charset="0"/>
              </a:rPr>
              <a:t>kuliah</a:t>
            </a:r>
            <a:r>
              <a:rPr lang="en-US" sz="2000" dirty="0">
                <a:latin typeface="+mj-lt"/>
                <a:cs typeface="Arial" charset="0"/>
              </a:rPr>
              <a:t> </a:t>
            </a:r>
            <a:r>
              <a:rPr lang="en-US" sz="2000" dirty="0" err="1">
                <a:latin typeface="+mj-lt"/>
                <a:cs typeface="Arial" charset="0"/>
              </a:rPr>
              <a:t>Metodologi</a:t>
            </a:r>
            <a:r>
              <a:rPr lang="en-US" sz="2000" dirty="0">
                <a:latin typeface="+mj-lt"/>
                <a:cs typeface="Arial" charset="0"/>
              </a:rPr>
              <a:t> </a:t>
            </a:r>
            <a:br>
              <a:rPr lang="en-US" sz="2000" dirty="0">
                <a:latin typeface="+mj-lt"/>
                <a:cs typeface="Arial" charset="0"/>
              </a:rPr>
            </a:br>
            <a:r>
              <a:rPr lang="en-US" sz="2000" dirty="0">
                <a:latin typeface="+mj-lt"/>
                <a:cs typeface="Arial" charset="0"/>
              </a:rPr>
              <a:t>          </a:t>
            </a:r>
            <a:r>
              <a:rPr lang="en-US" sz="2000" dirty="0" err="1" smtClean="0">
                <a:latin typeface="+mj-lt"/>
                <a:cs typeface="Arial" charset="0"/>
              </a:rPr>
              <a:t>Penelitian</a:t>
            </a:r>
            <a:r>
              <a:rPr lang="id-ID" sz="2000" dirty="0" smtClean="0">
                <a:latin typeface="+mj-lt"/>
                <a:cs typeface="Arial" charset="0"/>
              </a:rPr>
              <a:t> Pendidikan (MPP)</a:t>
            </a:r>
            <a:endParaRPr lang="en-US" sz="2000" dirty="0">
              <a:latin typeface="+mj-lt"/>
              <a:cs typeface="Arial" charset="0"/>
            </a:endParaRPr>
          </a:p>
        </p:txBody>
      </p:sp>
      <p:sp>
        <p:nvSpPr>
          <p:cNvPr id="186377" name="Text Box 9"/>
          <p:cNvSpPr txBox="1">
            <a:spLocks noChangeArrowheads="1"/>
          </p:cNvSpPr>
          <p:nvPr/>
        </p:nvSpPr>
        <p:spPr bwMode="auto">
          <a:xfrm>
            <a:off x="615950" y="3286124"/>
            <a:ext cx="7385074" cy="3170099"/>
          </a:xfrm>
          <a:prstGeom prst="rect">
            <a:avLst/>
          </a:prstGeom>
          <a:noFill/>
          <a:ln w="12700" cap="sq">
            <a:noFill/>
            <a:miter lim="800000"/>
            <a:headEnd/>
            <a:tailEnd/>
          </a:ln>
          <a:effectLst/>
        </p:spPr>
        <p:txBody>
          <a:bodyPr wrap="square">
            <a:spAutoFit/>
          </a:bodyPr>
          <a:lstStyle/>
          <a:p>
            <a:pPr eaLnBrk="0" hangingPunct="0">
              <a:spcBef>
                <a:spcPct val="50000"/>
              </a:spcBef>
            </a:pPr>
            <a:r>
              <a:rPr lang="en-US" sz="2000" dirty="0" err="1">
                <a:cs typeface="Times New Roman" pitchFamily="18" charset="0"/>
              </a:rPr>
              <a:t>Sistematika</a:t>
            </a:r>
            <a:r>
              <a:rPr lang="en-US" sz="2000" dirty="0">
                <a:cs typeface="Times New Roman" pitchFamily="18" charset="0"/>
              </a:rPr>
              <a:t> </a:t>
            </a:r>
            <a:r>
              <a:rPr lang="en-US" sz="2000" dirty="0" err="1">
                <a:cs typeface="Times New Roman" pitchFamily="18" charset="0"/>
              </a:rPr>
              <a:t>Usulan</a:t>
            </a:r>
            <a:r>
              <a:rPr lang="en-US" sz="2000" dirty="0">
                <a:cs typeface="Times New Roman" pitchFamily="18" charset="0"/>
              </a:rPr>
              <a:t> </a:t>
            </a:r>
            <a:r>
              <a:rPr lang="en-US" sz="2000" dirty="0" err="1">
                <a:cs typeface="Times New Roman" pitchFamily="18" charset="0"/>
              </a:rPr>
              <a:t>Penelitian</a:t>
            </a:r>
            <a:r>
              <a:rPr lang="en-US" sz="2000" dirty="0">
                <a:cs typeface="Times New Roman" pitchFamily="18" charset="0"/>
              </a:rPr>
              <a:t> (Proposal) </a:t>
            </a:r>
            <a:r>
              <a:rPr lang="en-US" sz="2000" dirty="0" err="1">
                <a:cs typeface="Times New Roman" pitchFamily="18" charset="0"/>
              </a:rPr>
              <a:t>sebagai</a:t>
            </a:r>
            <a:r>
              <a:rPr lang="en-US" sz="2000" dirty="0">
                <a:cs typeface="Times New Roman" pitchFamily="18" charset="0"/>
              </a:rPr>
              <a:t> </a:t>
            </a:r>
            <a:r>
              <a:rPr lang="en-US" sz="2000" dirty="0" err="1">
                <a:cs typeface="Times New Roman" pitchFamily="18" charset="0"/>
              </a:rPr>
              <a:t>berikut</a:t>
            </a:r>
            <a:r>
              <a:rPr lang="en-US" sz="2000" dirty="0">
                <a:cs typeface="Times New Roman" pitchFamily="18" charset="0"/>
              </a:rPr>
              <a:t> :</a:t>
            </a:r>
            <a:br>
              <a:rPr lang="en-US" sz="2000" dirty="0">
                <a:cs typeface="Times New Roman" pitchFamily="18" charset="0"/>
              </a:rPr>
            </a:br>
            <a:r>
              <a:rPr lang="en-US" sz="2000" dirty="0">
                <a:cs typeface="Times New Roman" pitchFamily="18" charset="0"/>
              </a:rPr>
              <a:t>A. </a:t>
            </a:r>
            <a:r>
              <a:rPr lang="en-US" sz="2000" dirty="0" err="1">
                <a:cs typeface="Times New Roman" pitchFamily="18" charset="0"/>
              </a:rPr>
              <a:t>Judul</a:t>
            </a:r>
            <a:r>
              <a:rPr lang="en-US" sz="2000" dirty="0">
                <a:cs typeface="Times New Roman" pitchFamily="18" charset="0"/>
              </a:rPr>
              <a:t> </a:t>
            </a:r>
            <a:r>
              <a:rPr lang="en-US" sz="2000" dirty="0" err="1">
                <a:cs typeface="Times New Roman" pitchFamily="18" charset="0"/>
              </a:rPr>
              <a:t>Penelitian</a:t>
            </a:r>
            <a:r>
              <a:rPr lang="en-US" sz="2000" dirty="0">
                <a:cs typeface="Times New Roman" pitchFamily="18" charset="0"/>
              </a:rPr>
              <a:t/>
            </a:r>
            <a:br>
              <a:rPr lang="en-US" sz="2000" dirty="0">
                <a:cs typeface="Times New Roman" pitchFamily="18" charset="0"/>
              </a:rPr>
            </a:br>
            <a:r>
              <a:rPr lang="en-US" sz="2000" dirty="0">
                <a:cs typeface="Times New Roman" pitchFamily="18" charset="0"/>
              </a:rPr>
              <a:t>B. </a:t>
            </a:r>
            <a:r>
              <a:rPr lang="en-US" sz="2000" dirty="0" err="1">
                <a:cs typeface="Times New Roman" pitchFamily="18" charset="0"/>
              </a:rPr>
              <a:t>Latar</a:t>
            </a:r>
            <a:r>
              <a:rPr lang="en-US" sz="2000" dirty="0">
                <a:cs typeface="Times New Roman" pitchFamily="18" charset="0"/>
              </a:rPr>
              <a:t> </a:t>
            </a:r>
            <a:r>
              <a:rPr lang="en-US" sz="2000" dirty="0" err="1">
                <a:cs typeface="Times New Roman" pitchFamily="18" charset="0"/>
              </a:rPr>
              <a:t>Belakang</a:t>
            </a:r>
            <a:r>
              <a:rPr lang="en-US" sz="2000" dirty="0">
                <a:cs typeface="Times New Roman" pitchFamily="18" charset="0"/>
              </a:rPr>
              <a:t> </a:t>
            </a:r>
            <a:r>
              <a:rPr lang="en-US" sz="2000" dirty="0" smtClean="0">
                <a:cs typeface="Times New Roman" pitchFamily="18" charset="0"/>
              </a:rPr>
              <a:t> </a:t>
            </a:r>
            <a:r>
              <a:rPr lang="en-US" sz="2000" dirty="0">
                <a:cs typeface="Times New Roman" pitchFamily="18" charset="0"/>
              </a:rPr>
              <a:t/>
            </a:r>
            <a:br>
              <a:rPr lang="en-US" sz="2000" dirty="0">
                <a:cs typeface="Times New Roman" pitchFamily="18" charset="0"/>
              </a:rPr>
            </a:br>
            <a:r>
              <a:rPr lang="en-US" sz="2000" dirty="0">
                <a:cs typeface="Times New Roman" pitchFamily="18" charset="0"/>
              </a:rPr>
              <a:t>C. </a:t>
            </a:r>
            <a:r>
              <a:rPr lang="en-US" sz="2000" dirty="0" err="1">
                <a:cs typeface="Times New Roman" pitchFamily="18" charset="0"/>
              </a:rPr>
              <a:t>Perumusan</a:t>
            </a:r>
            <a:r>
              <a:rPr lang="en-US" sz="2000" dirty="0">
                <a:cs typeface="Times New Roman" pitchFamily="18" charset="0"/>
              </a:rPr>
              <a:t> </a:t>
            </a:r>
            <a:r>
              <a:rPr lang="en-US" sz="2000" dirty="0" err="1">
                <a:cs typeface="Times New Roman" pitchFamily="18" charset="0"/>
              </a:rPr>
              <a:t>Masalah</a:t>
            </a:r>
            <a:r>
              <a:rPr lang="en-US" sz="2000" dirty="0">
                <a:cs typeface="Times New Roman" pitchFamily="18" charset="0"/>
              </a:rPr>
              <a:t/>
            </a:r>
            <a:br>
              <a:rPr lang="en-US" sz="2000" dirty="0">
                <a:cs typeface="Times New Roman" pitchFamily="18" charset="0"/>
              </a:rPr>
            </a:br>
            <a:r>
              <a:rPr lang="en-US" sz="2000" dirty="0">
                <a:cs typeface="Times New Roman" pitchFamily="18" charset="0"/>
              </a:rPr>
              <a:t>D. </a:t>
            </a:r>
            <a:r>
              <a:rPr lang="en-US" sz="2000" dirty="0" err="1">
                <a:cs typeface="Times New Roman" pitchFamily="18" charset="0"/>
              </a:rPr>
              <a:t>Batasan</a:t>
            </a:r>
            <a:r>
              <a:rPr lang="en-US" sz="2000" dirty="0">
                <a:cs typeface="Times New Roman" pitchFamily="18" charset="0"/>
              </a:rPr>
              <a:t> </a:t>
            </a:r>
            <a:r>
              <a:rPr lang="en-US" sz="2000" dirty="0" err="1">
                <a:cs typeface="Times New Roman" pitchFamily="18" charset="0"/>
              </a:rPr>
              <a:t>Masalah</a:t>
            </a:r>
            <a:r>
              <a:rPr lang="en-US" sz="2000" dirty="0">
                <a:cs typeface="Times New Roman" pitchFamily="18" charset="0"/>
              </a:rPr>
              <a:t/>
            </a:r>
            <a:br>
              <a:rPr lang="en-US" sz="2000" dirty="0">
                <a:cs typeface="Times New Roman" pitchFamily="18" charset="0"/>
              </a:rPr>
            </a:br>
            <a:r>
              <a:rPr lang="en-US" sz="2000" dirty="0">
                <a:cs typeface="Times New Roman" pitchFamily="18" charset="0"/>
              </a:rPr>
              <a:t>E. </a:t>
            </a:r>
            <a:r>
              <a:rPr lang="en-US" sz="2000" dirty="0" err="1">
                <a:cs typeface="Times New Roman" pitchFamily="18" charset="0"/>
              </a:rPr>
              <a:t>Tujuan</a:t>
            </a:r>
            <a:r>
              <a:rPr lang="en-US" sz="2000" dirty="0">
                <a:cs typeface="Times New Roman" pitchFamily="18" charset="0"/>
              </a:rPr>
              <a:t> </a:t>
            </a:r>
            <a:r>
              <a:rPr lang="en-US" sz="2000" dirty="0" err="1">
                <a:cs typeface="Times New Roman" pitchFamily="18" charset="0"/>
              </a:rPr>
              <a:t>Penelitian</a:t>
            </a:r>
            <a:r>
              <a:rPr lang="en-US" sz="2000" dirty="0">
                <a:cs typeface="Times New Roman" pitchFamily="18" charset="0"/>
              </a:rPr>
              <a:t/>
            </a:r>
            <a:br>
              <a:rPr lang="en-US" sz="2000" dirty="0">
                <a:cs typeface="Times New Roman" pitchFamily="18" charset="0"/>
              </a:rPr>
            </a:br>
            <a:r>
              <a:rPr lang="en-US" sz="2000" dirty="0">
                <a:cs typeface="Times New Roman" pitchFamily="18" charset="0"/>
              </a:rPr>
              <a:t>F.  </a:t>
            </a:r>
            <a:r>
              <a:rPr lang="en-US" sz="2000" dirty="0" err="1">
                <a:cs typeface="Times New Roman" pitchFamily="18" charset="0"/>
              </a:rPr>
              <a:t>Manfaat</a:t>
            </a:r>
            <a:r>
              <a:rPr lang="en-US" sz="2000" dirty="0">
                <a:cs typeface="Times New Roman" pitchFamily="18" charset="0"/>
              </a:rPr>
              <a:t> </a:t>
            </a:r>
            <a:r>
              <a:rPr lang="en-US" sz="2000" dirty="0" err="1">
                <a:cs typeface="Times New Roman" pitchFamily="18" charset="0"/>
              </a:rPr>
              <a:t>Penelitian</a:t>
            </a:r>
            <a:r>
              <a:rPr lang="en-US" sz="2000" dirty="0">
                <a:cs typeface="Times New Roman" pitchFamily="18" charset="0"/>
              </a:rPr>
              <a:t/>
            </a:r>
            <a:br>
              <a:rPr lang="en-US" sz="2000" dirty="0">
                <a:cs typeface="Times New Roman" pitchFamily="18" charset="0"/>
              </a:rPr>
            </a:br>
            <a:r>
              <a:rPr lang="en-US" sz="2000" dirty="0">
                <a:cs typeface="Times New Roman" pitchFamily="18" charset="0"/>
              </a:rPr>
              <a:t>G. </a:t>
            </a:r>
            <a:r>
              <a:rPr lang="en-US" sz="2000" dirty="0" err="1">
                <a:cs typeface="Times New Roman" pitchFamily="18" charset="0"/>
              </a:rPr>
              <a:t>Tinjauan</a:t>
            </a:r>
            <a:r>
              <a:rPr lang="en-US" sz="2000" dirty="0">
                <a:cs typeface="Times New Roman" pitchFamily="18" charset="0"/>
              </a:rPr>
              <a:t> </a:t>
            </a:r>
            <a:r>
              <a:rPr lang="en-US" sz="2000" dirty="0" err="1">
                <a:cs typeface="Times New Roman" pitchFamily="18" charset="0"/>
              </a:rPr>
              <a:t>Pustaka</a:t>
            </a:r>
            <a:r>
              <a:rPr lang="en-US" sz="2000" dirty="0">
                <a:cs typeface="Times New Roman" pitchFamily="18" charset="0"/>
              </a:rPr>
              <a:t/>
            </a:r>
            <a:br>
              <a:rPr lang="en-US" sz="2000" dirty="0">
                <a:cs typeface="Times New Roman" pitchFamily="18" charset="0"/>
              </a:rPr>
            </a:br>
            <a:r>
              <a:rPr lang="en-US" sz="2000" dirty="0">
                <a:cs typeface="Times New Roman" pitchFamily="18" charset="0"/>
              </a:rPr>
              <a:t>H. </a:t>
            </a:r>
            <a:r>
              <a:rPr lang="en-US" sz="2000" dirty="0" err="1">
                <a:cs typeface="Times New Roman" pitchFamily="18" charset="0"/>
              </a:rPr>
              <a:t>Metode</a:t>
            </a:r>
            <a:r>
              <a:rPr lang="en-US" sz="2000" dirty="0">
                <a:cs typeface="Times New Roman" pitchFamily="18" charset="0"/>
              </a:rPr>
              <a:t> </a:t>
            </a:r>
            <a:r>
              <a:rPr lang="en-US" sz="2000" dirty="0" err="1">
                <a:cs typeface="Times New Roman" pitchFamily="18" charset="0"/>
              </a:rPr>
              <a:t>Penelitian</a:t>
            </a:r>
            <a:r>
              <a:rPr lang="en-US" sz="2000" dirty="0">
                <a:cs typeface="Times New Roman" pitchFamily="18" charset="0"/>
              </a:rPr>
              <a:t/>
            </a:r>
            <a:br>
              <a:rPr lang="en-US" sz="2000" dirty="0">
                <a:cs typeface="Times New Roman" pitchFamily="18" charset="0"/>
              </a:rPr>
            </a:br>
            <a:r>
              <a:rPr lang="en-US" sz="2000" dirty="0">
                <a:cs typeface="Times New Roman" pitchFamily="18" charset="0"/>
              </a:rPr>
              <a:t>I.   </a:t>
            </a:r>
            <a:r>
              <a:rPr lang="en-US" sz="2000" dirty="0" err="1">
                <a:cs typeface="Times New Roman" pitchFamily="18" charset="0"/>
              </a:rPr>
              <a:t>Daftar</a:t>
            </a:r>
            <a:r>
              <a:rPr lang="en-US" sz="2000" dirty="0">
                <a:cs typeface="Times New Roman" pitchFamily="18" charset="0"/>
              </a:rPr>
              <a:t> </a:t>
            </a:r>
            <a:r>
              <a:rPr lang="en-US" sz="2000" dirty="0" err="1">
                <a:cs typeface="Times New Roman" pitchFamily="18" charset="0"/>
              </a:rPr>
              <a:t>Pustaka</a:t>
            </a:r>
            <a:endParaRPr lang="en-US" sz="2000" dirty="0">
              <a:latin typeface="Arial"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rrowheads="1"/>
          </p:cNvSpPr>
          <p:nvPr>
            <p:ph type="title"/>
          </p:nvPr>
        </p:nvSpPr>
        <p:spPr>
          <a:xfrm>
            <a:off x="457200" y="115888"/>
            <a:ext cx="8229600" cy="1143000"/>
          </a:xfrm>
        </p:spPr>
        <p:txBody>
          <a:bodyPr/>
          <a:lstStyle/>
          <a:p>
            <a:r>
              <a:rPr lang="sv-SE" sz="4000">
                <a:cs typeface="Arial" charset="0"/>
              </a:rPr>
              <a:t>Kegunaan Tinjauan Pustaka</a:t>
            </a:r>
            <a:endParaRPr lang="en-US" sz="4000">
              <a:cs typeface="Times New Roman" pitchFamily="18" charset="0"/>
            </a:endParaRPr>
          </a:p>
        </p:txBody>
      </p:sp>
      <p:sp>
        <p:nvSpPr>
          <p:cNvPr id="189443" name="Rectangle 3"/>
          <p:cNvSpPr>
            <a:spLocks noGrp="1" noChangeArrowheads="1"/>
          </p:cNvSpPr>
          <p:nvPr>
            <p:ph idx="1"/>
          </p:nvPr>
        </p:nvSpPr>
        <p:spPr>
          <a:xfrm>
            <a:off x="457200" y="1484313"/>
            <a:ext cx="8229600" cy="4525962"/>
          </a:xfrm>
        </p:spPr>
        <p:txBody>
          <a:bodyPr/>
          <a:lstStyle/>
          <a:p>
            <a:pPr algn="just"/>
            <a:r>
              <a:rPr lang="sv-SE">
                <a:cs typeface="Times New Roman" pitchFamily="18" charset="0"/>
              </a:rPr>
              <a:t>mengkaji sejarah permasalahan; </a:t>
            </a:r>
          </a:p>
          <a:p>
            <a:pPr algn="just"/>
            <a:r>
              <a:rPr lang="sv-SE">
                <a:cs typeface="Times New Roman" pitchFamily="18" charset="0"/>
              </a:rPr>
              <a:t>membantu pemilihan prosedur penelitian; </a:t>
            </a:r>
          </a:p>
          <a:p>
            <a:pPr algn="just"/>
            <a:r>
              <a:rPr lang="sv-SE">
                <a:cs typeface="Times New Roman" pitchFamily="18" charset="0"/>
              </a:rPr>
              <a:t>mendalami landasan teori yang berkaitan dengan permasalahan; </a:t>
            </a:r>
          </a:p>
          <a:p>
            <a:pPr algn="just"/>
            <a:r>
              <a:rPr lang="sv-SE">
                <a:cs typeface="Times New Roman" pitchFamily="18" charset="0"/>
              </a:rPr>
              <a:t>mengkaji kelebihan dan kekurangan hasil penelitian terdahulu; </a:t>
            </a:r>
          </a:p>
          <a:p>
            <a:pPr algn="just"/>
            <a:r>
              <a:rPr lang="sv-SE">
                <a:cs typeface="Times New Roman" pitchFamily="18" charset="0"/>
              </a:rPr>
              <a:t>menghindari duplikasi penelitian; dan </a:t>
            </a:r>
          </a:p>
          <a:p>
            <a:pPr algn="just"/>
            <a:r>
              <a:rPr lang="sv-SE">
                <a:cs typeface="Times New Roman" pitchFamily="18" charset="0"/>
              </a:rPr>
              <a:t>menunjang perumusan permasalahan. </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Rot="1" noChangeArrowheads="1"/>
          </p:cNvSpPr>
          <p:nvPr>
            <p:ph type="title"/>
          </p:nvPr>
        </p:nvSpPr>
        <p:spPr>
          <a:xfrm>
            <a:off x="571472" y="500042"/>
            <a:ext cx="6870700" cy="895368"/>
          </a:xfrm>
        </p:spPr>
        <p:txBody>
          <a:bodyPr/>
          <a:lstStyle/>
          <a:p>
            <a:r>
              <a:rPr lang="sv-SE" b="1" dirty="0">
                <a:solidFill>
                  <a:schemeClr val="tx1"/>
                </a:solidFill>
                <a:effectLst>
                  <a:outerShdw blurRad="38100" dist="38100" dir="2700000" algn="tl">
                    <a:srgbClr val="000000">
                      <a:alpha val="43137"/>
                    </a:srgbClr>
                  </a:outerShdw>
                </a:effectLst>
                <a:cs typeface="Arial" charset="0"/>
              </a:rPr>
              <a:t>Sumber-Sumber</a:t>
            </a:r>
            <a:r>
              <a:rPr lang="en-US" b="1" dirty="0">
                <a:solidFill>
                  <a:schemeClr val="tx1"/>
                </a:solidFill>
                <a:effectLst>
                  <a:outerShdw blurRad="38100" dist="38100" dir="2700000" algn="tl">
                    <a:srgbClr val="000000">
                      <a:alpha val="43137"/>
                    </a:srgbClr>
                  </a:outerShdw>
                </a:effectLst>
                <a:cs typeface="Times New Roman" pitchFamily="18" charset="0"/>
              </a:rPr>
              <a:t> </a:t>
            </a:r>
            <a:r>
              <a:rPr lang="en-US" b="1" dirty="0" err="1">
                <a:solidFill>
                  <a:schemeClr val="tx1"/>
                </a:solidFill>
                <a:effectLst>
                  <a:outerShdw blurRad="38100" dist="38100" dir="2700000" algn="tl">
                    <a:srgbClr val="000000">
                      <a:alpha val="43137"/>
                    </a:srgbClr>
                  </a:outerShdw>
                </a:effectLst>
                <a:cs typeface="Times New Roman" pitchFamily="18" charset="0"/>
              </a:rPr>
              <a:t>Pustaka</a:t>
            </a:r>
            <a:endParaRPr lang="en-US" b="1" dirty="0">
              <a:solidFill>
                <a:schemeClr val="tx1"/>
              </a:solidFill>
              <a:effectLst>
                <a:outerShdw blurRad="38100" dist="38100" dir="2700000" algn="tl">
                  <a:srgbClr val="000000">
                    <a:alpha val="43137"/>
                  </a:srgbClr>
                </a:outerShdw>
              </a:effectLst>
              <a:cs typeface="Times New Roman" pitchFamily="18" charset="0"/>
            </a:endParaRPr>
          </a:p>
        </p:txBody>
      </p:sp>
      <p:sp>
        <p:nvSpPr>
          <p:cNvPr id="190467" name="Rectangle 3"/>
          <p:cNvSpPr>
            <a:spLocks noGrp="1" noChangeArrowheads="1"/>
          </p:cNvSpPr>
          <p:nvPr>
            <p:ph idx="1"/>
          </p:nvPr>
        </p:nvSpPr>
        <p:spPr/>
        <p:txBody>
          <a:bodyPr/>
          <a:lstStyle/>
          <a:p>
            <a:pPr>
              <a:buFont typeface="Wingdings" pitchFamily="2" charset="2"/>
              <a:buNone/>
            </a:pPr>
            <a:r>
              <a:rPr lang="sv-SE">
                <a:cs typeface="Times New Roman" pitchFamily="18" charset="0"/>
              </a:rPr>
              <a:t>1) abstrak hasil penelitian</a:t>
            </a:r>
          </a:p>
          <a:p>
            <a:pPr>
              <a:buFont typeface="Wingdings" pitchFamily="2" charset="2"/>
              <a:buNone/>
            </a:pPr>
            <a:r>
              <a:rPr lang="sv-SE">
                <a:cs typeface="Times New Roman" pitchFamily="18" charset="0"/>
              </a:rPr>
              <a:t>2) indeks </a:t>
            </a:r>
          </a:p>
          <a:p>
            <a:pPr>
              <a:buFont typeface="Wingdings" pitchFamily="2" charset="2"/>
              <a:buNone/>
            </a:pPr>
            <a:r>
              <a:rPr lang="sv-SE">
                <a:cs typeface="Times New Roman" pitchFamily="18" charset="0"/>
              </a:rPr>
              <a:t>3) review </a:t>
            </a:r>
          </a:p>
          <a:p>
            <a:pPr>
              <a:buFont typeface="Wingdings" pitchFamily="2" charset="2"/>
              <a:buNone/>
            </a:pPr>
            <a:r>
              <a:rPr lang="sv-SE">
                <a:cs typeface="Times New Roman" pitchFamily="18" charset="0"/>
              </a:rPr>
              <a:t>4) jurnal </a:t>
            </a:r>
          </a:p>
          <a:p>
            <a:pPr>
              <a:buFont typeface="Wingdings" pitchFamily="2" charset="2"/>
              <a:buNone/>
            </a:pPr>
            <a:r>
              <a:rPr lang="sv-SE">
                <a:cs typeface="Times New Roman" pitchFamily="18" charset="0"/>
              </a:rPr>
              <a:t>5) buku referensi</a:t>
            </a:r>
          </a:p>
          <a:p>
            <a:pPr>
              <a:buFont typeface="Wingdings" pitchFamily="2" charset="2"/>
              <a:buNone/>
            </a:pPr>
            <a:r>
              <a:rPr lang="sv-SE">
                <a:cs typeface="Times New Roman" pitchFamily="18" charset="0"/>
              </a:rPr>
              <a:t>6) Internet</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Rot="1" noChangeArrowheads="1"/>
          </p:cNvSpPr>
          <p:nvPr>
            <p:ph type="title"/>
          </p:nvPr>
        </p:nvSpPr>
        <p:spPr/>
        <p:txBody>
          <a:bodyPr/>
          <a:lstStyle/>
          <a:p>
            <a:r>
              <a:rPr lang="sv-SE" b="0" i="1" u="sng">
                <a:solidFill>
                  <a:schemeClr val="tx1"/>
                </a:solidFill>
                <a:cs typeface="Arial" charset="0"/>
              </a:rPr>
              <a:t>Indeks</a:t>
            </a:r>
            <a:endParaRPr lang="en-US" b="0" i="1" u="sng">
              <a:solidFill>
                <a:schemeClr val="tx1"/>
              </a:solidFill>
              <a:cs typeface="Arial" charset="0"/>
            </a:endParaRPr>
          </a:p>
        </p:txBody>
      </p:sp>
      <p:sp>
        <p:nvSpPr>
          <p:cNvPr id="191491" name="Rectangle 3"/>
          <p:cNvSpPr>
            <a:spLocks noGrp="1" noChangeArrowheads="1"/>
          </p:cNvSpPr>
          <p:nvPr>
            <p:ph idx="1"/>
          </p:nvPr>
        </p:nvSpPr>
        <p:spPr/>
        <p:txBody>
          <a:bodyPr/>
          <a:lstStyle/>
          <a:p>
            <a:pPr algn="just"/>
            <a:r>
              <a:rPr lang="sv-SE" sz="2400" b="1" i="1" u="sng">
                <a:cs typeface="Arial" charset="0"/>
              </a:rPr>
              <a:t>Indeks</a:t>
            </a:r>
            <a:r>
              <a:rPr lang="sv-SE" sz="2400">
                <a:cs typeface="Arial" charset="0"/>
              </a:rPr>
              <a:t> menyediakan judul-judul buku yang disusun berdasarkan deskripsi utama masing-masing buku tetapi tidak menyediakan abstraknya, </a:t>
            </a:r>
          </a:p>
          <a:p>
            <a:pPr algn="just"/>
            <a:endParaRPr lang="sv-SE" sz="2400">
              <a:cs typeface="Arial" charset="0"/>
            </a:endParaRPr>
          </a:p>
          <a:p>
            <a:pPr algn="just"/>
            <a:r>
              <a:rPr lang="sv-SE" sz="2400">
                <a:cs typeface="Arial" charset="0"/>
              </a:rPr>
              <a:t>misalnya Indeks Internet akan ditampilkan sebagai berikut: bagian  heading (kepala berita) Internet, proxy server. Heading memberikan informasi pada kita buku mengenai Internet, hal utama yang dibahas ialah mengenai proxy server. </a:t>
            </a:r>
            <a:endParaRPr lang="en-US" sz="2400">
              <a:latin typeface="Courier New" pitchFamily="49" charset="0"/>
              <a:cs typeface="Courier New" pitchFamily="49" charset="0"/>
            </a:endParaRPr>
          </a:p>
          <a:p>
            <a:endParaRPr lang="en-US"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Rot="1" noChangeArrowheads="1"/>
          </p:cNvSpPr>
          <p:nvPr>
            <p:ph type="title"/>
          </p:nvPr>
        </p:nvSpPr>
        <p:spPr>
          <a:xfrm>
            <a:off x="714348" y="428604"/>
            <a:ext cx="6870700" cy="752492"/>
          </a:xfrm>
        </p:spPr>
        <p:txBody>
          <a:bodyPr/>
          <a:lstStyle/>
          <a:p>
            <a:r>
              <a:rPr lang="sv-SE" b="0" i="1" u="sng" dirty="0">
                <a:solidFill>
                  <a:schemeClr val="tx1"/>
                </a:solidFill>
                <a:cs typeface="Arial" charset="0"/>
              </a:rPr>
              <a:t>Review</a:t>
            </a:r>
            <a:endParaRPr lang="en-US" b="0" i="1" u="sng" dirty="0">
              <a:solidFill>
                <a:schemeClr val="tx1"/>
              </a:solidFill>
              <a:cs typeface="Arial" charset="0"/>
            </a:endParaRPr>
          </a:p>
        </p:txBody>
      </p:sp>
      <p:sp>
        <p:nvSpPr>
          <p:cNvPr id="192515" name="Rectangle 3"/>
          <p:cNvSpPr>
            <a:spLocks noGrp="1" noChangeArrowheads="1"/>
          </p:cNvSpPr>
          <p:nvPr>
            <p:ph idx="1"/>
          </p:nvPr>
        </p:nvSpPr>
        <p:spPr>
          <a:xfrm>
            <a:off x="714348" y="1357298"/>
            <a:ext cx="7696200" cy="4100530"/>
          </a:xfrm>
        </p:spPr>
        <p:txBody>
          <a:bodyPr/>
          <a:lstStyle/>
          <a:p>
            <a:pPr algn="just">
              <a:lnSpc>
                <a:spcPct val="80000"/>
              </a:lnSpc>
            </a:pPr>
            <a:r>
              <a:rPr lang="sv-SE" sz="2400" b="1" i="1" u="sng" dirty="0">
                <a:cs typeface="Arial" charset="0"/>
              </a:rPr>
              <a:t>Review</a:t>
            </a:r>
            <a:r>
              <a:rPr lang="sv-SE" sz="2400" dirty="0">
                <a:cs typeface="Arial" charset="0"/>
              </a:rPr>
              <a:t> berisi tulisan-tulisan yang mensintesis karya-karya atau buku yang pernah ditulis dalam suatu periode waktu tertentu. Tulisan disusun berdasarkan topik dan  isi. </a:t>
            </a:r>
          </a:p>
          <a:p>
            <a:pPr algn="just">
              <a:lnSpc>
                <a:spcPct val="80000"/>
              </a:lnSpc>
            </a:pPr>
            <a:endParaRPr lang="sv-SE" sz="2400" dirty="0">
              <a:cs typeface="Arial" charset="0"/>
            </a:endParaRPr>
          </a:p>
          <a:p>
            <a:pPr algn="just">
              <a:lnSpc>
                <a:spcPct val="80000"/>
              </a:lnSpc>
            </a:pPr>
            <a:r>
              <a:rPr lang="sv-SE" sz="2400" dirty="0">
                <a:cs typeface="Arial" charset="0"/>
              </a:rPr>
              <a:t>Dalam review biasanya penulisnya memberikan perbandingan dan bahkan juga kritik terhadap buku atau karya yang direview oleh yang bersangkutan. Kadang penulis review juga memberikan kesimpulan alternatif kepada pihak pembaca yang tujuannya ialah agar pembaca dapat memperoleh pandangan yang berbeda dari buku yang dibacanya. </a:t>
            </a:r>
            <a:endParaRPr lang="en-US" sz="2400" dirty="0">
              <a:latin typeface="Courier New" pitchFamily="49" charset="0"/>
              <a:cs typeface="Courier New" pitchFamily="49" charset="0"/>
            </a:endParaRPr>
          </a:p>
          <a:p>
            <a:pPr>
              <a:lnSpc>
                <a:spcPct val="80000"/>
              </a:lnSpc>
            </a:pP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Rot="1" noChangeArrowheads="1"/>
          </p:cNvSpPr>
          <p:nvPr>
            <p:ph type="title"/>
          </p:nvPr>
        </p:nvSpPr>
        <p:spPr>
          <a:xfrm>
            <a:off x="785786" y="285728"/>
            <a:ext cx="6870700" cy="823930"/>
          </a:xfrm>
        </p:spPr>
        <p:txBody>
          <a:bodyPr/>
          <a:lstStyle/>
          <a:p>
            <a:r>
              <a:rPr lang="sv-SE" b="0" i="1" u="sng" dirty="0">
                <a:solidFill>
                  <a:schemeClr val="tx1"/>
                </a:solidFill>
                <a:cs typeface="Arial" charset="0"/>
              </a:rPr>
              <a:t>Jurnal</a:t>
            </a:r>
            <a:endParaRPr lang="en-US" b="0" i="1" u="sng" dirty="0">
              <a:solidFill>
                <a:schemeClr val="tx1"/>
              </a:solidFill>
              <a:cs typeface="Arial" charset="0"/>
            </a:endParaRPr>
          </a:p>
        </p:txBody>
      </p:sp>
      <p:sp>
        <p:nvSpPr>
          <p:cNvPr id="193539" name="Rectangle 3"/>
          <p:cNvSpPr>
            <a:spLocks noGrp="1" noChangeArrowheads="1"/>
          </p:cNvSpPr>
          <p:nvPr>
            <p:ph idx="1"/>
          </p:nvPr>
        </p:nvSpPr>
        <p:spPr>
          <a:xfrm>
            <a:off x="571472" y="1357298"/>
            <a:ext cx="7696200" cy="4143404"/>
          </a:xfrm>
        </p:spPr>
        <p:txBody>
          <a:bodyPr/>
          <a:lstStyle/>
          <a:p>
            <a:pPr algn="just">
              <a:lnSpc>
                <a:spcPct val="90000"/>
              </a:lnSpc>
            </a:pPr>
            <a:r>
              <a:rPr lang="sv-SE" sz="2400" b="1" i="1" u="sng" dirty="0">
                <a:cs typeface="Arial" charset="0"/>
              </a:rPr>
              <a:t>Jurnal</a:t>
            </a:r>
            <a:r>
              <a:rPr lang="sv-SE" sz="2400" dirty="0">
                <a:cs typeface="Arial" charset="0"/>
              </a:rPr>
              <a:t> berisi tulisan-tulisan dalam satu bidang disiplin ilmu yang sama, misalnya ilmu manajemen dalam ilmu ekonomi atau teknik informatika dalam ilmu komputer. </a:t>
            </a:r>
          </a:p>
          <a:p>
            <a:pPr algn="just">
              <a:lnSpc>
                <a:spcPct val="90000"/>
              </a:lnSpc>
            </a:pPr>
            <a:endParaRPr lang="sv-SE" sz="2400" dirty="0">
              <a:cs typeface="Arial" charset="0"/>
            </a:endParaRPr>
          </a:p>
          <a:p>
            <a:pPr algn="just">
              <a:lnSpc>
                <a:spcPct val="90000"/>
              </a:lnSpc>
            </a:pPr>
            <a:r>
              <a:rPr lang="sv-SE" sz="2400" dirty="0">
                <a:cs typeface="Arial" charset="0"/>
              </a:rPr>
              <a:t>Kegunaan utama jurnal ialah dapat digunakan sebagai sumber data sekunder karena pada umumnya tulisan-tulisan di jurnal merupakan hasil penelitian. Kita dapat juga menggunakan tulisan di jurnal sebagai bahan kutipan untuk referensi dalam penelitian kita sebagaimana buku-buku referensi.</a:t>
            </a:r>
            <a:endParaRPr lang="en-US" sz="2400" dirty="0">
              <a:latin typeface="Courier New" pitchFamily="49" charset="0"/>
              <a:cs typeface="Courier New" pitchFamily="49" charset="0"/>
            </a:endParaRPr>
          </a:p>
          <a:p>
            <a:pPr>
              <a:lnSpc>
                <a:spcPct val="90000"/>
              </a:lnSpc>
            </a:pP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Rot="1" noChangeArrowheads="1"/>
          </p:cNvSpPr>
          <p:nvPr>
            <p:ph type="title"/>
          </p:nvPr>
        </p:nvSpPr>
        <p:spPr/>
        <p:txBody>
          <a:bodyPr/>
          <a:lstStyle/>
          <a:p>
            <a:r>
              <a:rPr lang="sv-SE" b="0" i="1" u="sng">
                <a:solidFill>
                  <a:schemeClr val="tx1"/>
                </a:solidFill>
                <a:cs typeface="Arial" charset="0"/>
              </a:rPr>
              <a:t>Buku referensi</a:t>
            </a:r>
            <a:endParaRPr lang="en-US" b="0" i="1" u="sng">
              <a:solidFill>
                <a:schemeClr val="tx1"/>
              </a:solidFill>
              <a:cs typeface="Arial" charset="0"/>
            </a:endParaRPr>
          </a:p>
        </p:txBody>
      </p:sp>
      <p:sp>
        <p:nvSpPr>
          <p:cNvPr id="194563" name="Rectangle 3"/>
          <p:cNvSpPr>
            <a:spLocks noGrp="1" noChangeArrowheads="1"/>
          </p:cNvSpPr>
          <p:nvPr>
            <p:ph idx="1"/>
          </p:nvPr>
        </p:nvSpPr>
        <p:spPr/>
        <p:txBody>
          <a:bodyPr/>
          <a:lstStyle/>
          <a:p>
            <a:pPr algn="just">
              <a:lnSpc>
                <a:spcPct val="90000"/>
              </a:lnSpc>
            </a:pPr>
            <a:r>
              <a:rPr lang="sv-SE" sz="2400" b="1" i="1" u="sng">
                <a:cs typeface="Arial" charset="0"/>
              </a:rPr>
              <a:t>Buku referensi</a:t>
            </a:r>
            <a:r>
              <a:rPr lang="sv-SE" sz="2400">
                <a:cs typeface="Arial" charset="0"/>
              </a:rPr>
              <a:t> berisi tulisan yang umum dalam disiplin ilmu tertentu. Ada baiknya kita memilih buku yang bersifat referensi bukn buku yang bersifat sebagai penuntun dalam menggunakan atau membuat sesuatu. </a:t>
            </a:r>
          </a:p>
          <a:p>
            <a:pPr algn="just">
              <a:lnSpc>
                <a:spcPct val="90000"/>
              </a:lnSpc>
            </a:pPr>
            <a:endParaRPr lang="sv-SE" sz="2400">
              <a:cs typeface="Arial" charset="0"/>
            </a:endParaRPr>
          </a:p>
          <a:p>
            <a:pPr algn="just">
              <a:lnSpc>
                <a:spcPct val="90000"/>
              </a:lnSpc>
            </a:pPr>
            <a:r>
              <a:rPr lang="sv-SE" sz="2400">
                <a:cs typeface="Arial" charset="0"/>
              </a:rPr>
              <a:t>Buku referensi yang baik akan berisi tulisan yang mendalam mengenai topik tertentu dan disertai dengan teori-teori penunjangnya sehingga kita akan dapat mengetahui perkembangan teori dalam ilmu yang dibahas dalam buku tersebut. </a:t>
            </a:r>
            <a:endParaRPr lang="en-US" sz="2400">
              <a:latin typeface="Courier New" pitchFamily="49" charset="0"/>
              <a:cs typeface="Courier New" pitchFamily="49" charset="0"/>
            </a:endParaRPr>
          </a:p>
          <a:p>
            <a:pPr>
              <a:lnSpc>
                <a:spcPct val="90000"/>
              </a:lnSpc>
            </a:pPr>
            <a:endParaRPr lang="en-US"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Rot="1" noChangeArrowheads="1"/>
          </p:cNvSpPr>
          <p:nvPr>
            <p:ph type="title"/>
          </p:nvPr>
        </p:nvSpPr>
        <p:spPr/>
        <p:txBody>
          <a:bodyPr/>
          <a:lstStyle/>
          <a:p>
            <a:r>
              <a:rPr lang="en-US"/>
              <a:t>Cara Pencarian Pustaka</a:t>
            </a:r>
          </a:p>
        </p:txBody>
      </p:sp>
      <p:sp>
        <p:nvSpPr>
          <p:cNvPr id="195587" name="Rectangle 3"/>
          <p:cNvSpPr>
            <a:spLocks noGrp="1" noChangeArrowheads="1"/>
          </p:cNvSpPr>
          <p:nvPr>
            <p:ph idx="1"/>
          </p:nvPr>
        </p:nvSpPr>
        <p:spPr/>
        <p:txBody>
          <a:bodyPr/>
          <a:lstStyle/>
          <a:p>
            <a:r>
              <a:rPr lang="en-US"/>
              <a:t>Manual</a:t>
            </a:r>
          </a:p>
          <a:p>
            <a:pPr lvl="1"/>
            <a:r>
              <a:rPr lang="sv-SE">
                <a:cs typeface="Times New Roman" pitchFamily="18" charset="0"/>
              </a:rPr>
              <a:t>mengunjungi perpustakaan</a:t>
            </a:r>
            <a:endParaRPr lang="en-US"/>
          </a:p>
          <a:p>
            <a:pPr lvl="1"/>
            <a:r>
              <a:rPr lang="sv-SE">
                <a:cs typeface="Times New Roman" pitchFamily="18" charset="0"/>
              </a:rPr>
              <a:t>tempat-tempat sumber informasi</a:t>
            </a:r>
            <a:r>
              <a:rPr lang="en-US"/>
              <a:t> (BPS)</a:t>
            </a:r>
          </a:p>
          <a:p>
            <a:r>
              <a:rPr lang="en-US"/>
              <a:t>Online</a:t>
            </a:r>
          </a:p>
          <a:p>
            <a:pPr lvl="1" algn="just"/>
            <a:r>
              <a:rPr lang="en-US">
                <a:cs typeface="Arial" charset="0"/>
              </a:rPr>
              <a:t>http://www.google.com</a:t>
            </a:r>
            <a:endParaRPr lang="en-US">
              <a:latin typeface="Courier New" pitchFamily="49" charset="0"/>
              <a:cs typeface="Courier New" pitchFamily="49" charset="0"/>
            </a:endParaRPr>
          </a:p>
          <a:p>
            <a:pPr lvl="1" algn="just"/>
            <a:r>
              <a:rPr lang="en-US">
                <a:cs typeface="Arial" charset="0"/>
              </a:rPr>
              <a:t>http://www.yahoo.com</a:t>
            </a:r>
            <a:endParaRPr lang="en-US">
              <a:latin typeface="Courier New" pitchFamily="49" charset="0"/>
              <a:cs typeface="Courier New" pitchFamily="49" charset="0"/>
            </a:endParaRPr>
          </a:p>
          <a:p>
            <a:pPr lvl="1" algn="just"/>
            <a:r>
              <a:rPr lang="en-US">
                <a:cs typeface="Arial" charset="0"/>
              </a:rPr>
              <a:t>http://www.msn.com</a:t>
            </a:r>
            <a:endParaRPr lang="en-US">
              <a:latin typeface="Courier New" pitchFamily="49" charset="0"/>
              <a:cs typeface="Courier New" pitchFamily="49" charset="0"/>
            </a:endParaRPr>
          </a:p>
          <a:p>
            <a:pPr lvl="1"/>
            <a:endParaRPr lang="en-US"/>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1153</TotalTime>
  <Words>831</Words>
  <Application>Microsoft Office PowerPoint</Application>
  <PresentationFormat>On-screen Show (4:3)</PresentationFormat>
  <Paragraphs>105</Paragraphs>
  <Slides>20</Slides>
  <Notes>0</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Crayons</vt:lpstr>
      <vt:lpstr>Opulent</vt:lpstr>
      <vt:lpstr>PENULISAN TINJAUAN PUSTAKA </vt:lpstr>
      <vt:lpstr>Tinjauan Pustaka mempunyai arti:</vt:lpstr>
      <vt:lpstr>Kegunaan Tinjauan Pustaka</vt:lpstr>
      <vt:lpstr>Sumber-Sumber Pustaka</vt:lpstr>
      <vt:lpstr>Indeks</vt:lpstr>
      <vt:lpstr>Review</vt:lpstr>
      <vt:lpstr>Jurnal</vt:lpstr>
      <vt:lpstr>Buku referensi</vt:lpstr>
      <vt:lpstr>Cara Pencarian Pustaka</vt:lpstr>
      <vt:lpstr>CARA MERUJUK</vt:lpstr>
      <vt:lpstr>Penulisan Kutipan (Nama penulis yang diacu dalam uraian)</vt:lpstr>
      <vt:lpstr>    Merujuk Kutipan Langsung Kurang dari 40 kata</vt:lpstr>
      <vt:lpstr>Merujuk kutipan langsung 40 kata atau lebih</vt:lpstr>
      <vt:lpstr>PowerPoint Presentation</vt:lpstr>
      <vt:lpstr>Penulisan Daftar Pustaka</vt:lpstr>
      <vt:lpstr>Derajat kesarjanaan </vt:lpstr>
      <vt:lpstr>Pencarian Pustaka secara elektronis/on-line</vt:lpstr>
      <vt:lpstr>Contoh penulisan daftar pustaka hasil penelusan online</vt:lpstr>
      <vt:lpstr>Kita Merujuk Metode pengutipan APA Style</vt:lpstr>
      <vt:lpstr>Tugas 2</vt:lpstr>
    </vt:vector>
  </TitlesOfParts>
  <Company>Student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Metodologi Penelitian</dc:title>
  <dc:creator>Rai</dc:creator>
  <cp:lastModifiedBy>ASUS VIVOBOOK S14</cp:lastModifiedBy>
  <cp:revision>124</cp:revision>
  <cp:lastPrinted>1601-01-01T00:00:00Z</cp:lastPrinted>
  <dcterms:created xsi:type="dcterms:W3CDTF">2008-02-03T12:12:29Z</dcterms:created>
  <dcterms:modified xsi:type="dcterms:W3CDTF">2020-08-26T01:53:25Z</dcterms:modified>
</cp:coreProperties>
</file>