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67" r:id="rId3"/>
    <p:sldId id="270" r:id="rId4"/>
    <p:sldId id="268" r:id="rId5"/>
    <p:sldId id="271" r:id="rId6"/>
    <p:sldId id="269" r:id="rId7"/>
    <p:sldId id="257" r:id="rId8"/>
    <p:sldId id="258" r:id="rId9"/>
    <p:sldId id="259" r:id="rId10"/>
    <p:sldId id="260" r:id="rId11"/>
    <p:sldId id="261" r:id="rId12"/>
    <p:sldId id="262" r:id="rId13"/>
    <p:sldId id="263" r:id="rId14"/>
    <p:sldId id="264" r:id="rId15"/>
    <p:sldId id="265"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689"/>
  </p:normalViewPr>
  <p:slideViewPr>
    <p:cSldViewPr>
      <p:cViewPr varScale="1">
        <p:scale>
          <a:sx n="88" d="100"/>
          <a:sy n="88" d="100"/>
        </p:scale>
        <p:origin x="92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59DC3C-CAF7-4ED6-898C-949918FD5C16}"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id-ID"/>
        </a:p>
      </dgm:t>
    </dgm:pt>
    <dgm:pt modelId="{BDE940BC-DD55-4493-A41E-A2F6099C99E8}">
      <dgm:prSet/>
      <dgm:spPr/>
      <dgm:t>
        <a:bodyPr/>
        <a:lstStyle/>
        <a:p>
          <a:pPr rtl="0"/>
          <a:r>
            <a:rPr lang="id-ID" i="1"/>
            <a:t>Grooming </a:t>
          </a:r>
          <a:r>
            <a:rPr lang="id-ID"/>
            <a:t>merupakan penampilan yang rapi, serasi, dan harmonis. Dalam kata penampilan (</a:t>
          </a:r>
          <a:r>
            <a:rPr lang="id-ID" i="1"/>
            <a:t>appeaerance</a:t>
          </a:r>
          <a:r>
            <a:rPr lang="id-ID"/>
            <a:t>) tercakup aspek keadaan fisik tubuh, tata rias, sedemikian rupa sehingga menghasilkan penampilan yang serasi dan rapi.</a:t>
          </a:r>
        </a:p>
      </dgm:t>
    </dgm:pt>
    <dgm:pt modelId="{FEC8FCDB-3CCC-4896-9252-FF55803ABFCE}" type="parTrans" cxnId="{AD1415B2-ABD7-4500-B26E-85578CD10488}">
      <dgm:prSet/>
      <dgm:spPr/>
      <dgm:t>
        <a:bodyPr/>
        <a:lstStyle/>
        <a:p>
          <a:endParaRPr lang="id-ID"/>
        </a:p>
      </dgm:t>
    </dgm:pt>
    <dgm:pt modelId="{B2E9E2B2-26DF-4BB1-8035-F992F31657A4}" type="sibTrans" cxnId="{AD1415B2-ABD7-4500-B26E-85578CD10488}">
      <dgm:prSet/>
      <dgm:spPr/>
      <dgm:t>
        <a:bodyPr/>
        <a:lstStyle/>
        <a:p>
          <a:endParaRPr lang="id-ID"/>
        </a:p>
      </dgm:t>
    </dgm:pt>
    <dgm:pt modelId="{A25B0939-E0AD-4CC2-8615-E4A2EA83DA96}" type="pres">
      <dgm:prSet presAssocID="{D159DC3C-CAF7-4ED6-898C-949918FD5C16}" presName="CompostProcess" presStyleCnt="0">
        <dgm:presLayoutVars>
          <dgm:dir/>
          <dgm:resizeHandles val="exact"/>
        </dgm:presLayoutVars>
      </dgm:prSet>
      <dgm:spPr/>
    </dgm:pt>
    <dgm:pt modelId="{2700EFA9-11CD-458D-A4A0-72827B8DC9EA}" type="pres">
      <dgm:prSet presAssocID="{D159DC3C-CAF7-4ED6-898C-949918FD5C16}" presName="arrow" presStyleLbl="bgShp" presStyleIdx="0" presStyleCnt="1"/>
      <dgm:spPr/>
    </dgm:pt>
    <dgm:pt modelId="{65AC87B4-9B1F-4F5D-8AB4-8E2079130CB6}" type="pres">
      <dgm:prSet presAssocID="{D159DC3C-CAF7-4ED6-898C-949918FD5C16}" presName="linearProcess" presStyleCnt="0"/>
      <dgm:spPr/>
    </dgm:pt>
    <dgm:pt modelId="{AA8C1E82-A0EC-4E84-80E2-A84859CA815C}" type="pres">
      <dgm:prSet presAssocID="{BDE940BC-DD55-4493-A41E-A2F6099C99E8}" presName="textNode" presStyleLbl="node1" presStyleIdx="0" presStyleCnt="1">
        <dgm:presLayoutVars>
          <dgm:bulletEnabled val="1"/>
        </dgm:presLayoutVars>
      </dgm:prSet>
      <dgm:spPr/>
    </dgm:pt>
  </dgm:ptLst>
  <dgm:cxnLst>
    <dgm:cxn modelId="{AD1415B2-ABD7-4500-B26E-85578CD10488}" srcId="{D159DC3C-CAF7-4ED6-898C-949918FD5C16}" destId="{BDE940BC-DD55-4493-A41E-A2F6099C99E8}" srcOrd="0" destOrd="0" parTransId="{FEC8FCDB-3CCC-4896-9252-FF55803ABFCE}" sibTransId="{B2E9E2B2-26DF-4BB1-8035-F992F31657A4}"/>
    <dgm:cxn modelId="{98009FCC-45C8-4248-8E88-F8801A5B5451}" type="presOf" srcId="{BDE940BC-DD55-4493-A41E-A2F6099C99E8}" destId="{AA8C1E82-A0EC-4E84-80E2-A84859CA815C}" srcOrd="0" destOrd="0" presId="urn:microsoft.com/office/officeart/2005/8/layout/hProcess9"/>
    <dgm:cxn modelId="{F32CCDE5-5516-4A12-BD9C-1D50F3DC89CA}" type="presOf" srcId="{D159DC3C-CAF7-4ED6-898C-949918FD5C16}" destId="{A25B0939-E0AD-4CC2-8615-E4A2EA83DA96}" srcOrd="0" destOrd="0" presId="urn:microsoft.com/office/officeart/2005/8/layout/hProcess9"/>
    <dgm:cxn modelId="{D97589D6-BF8D-464D-9DD5-C34F9C1CC441}" type="presParOf" srcId="{A25B0939-E0AD-4CC2-8615-E4A2EA83DA96}" destId="{2700EFA9-11CD-458D-A4A0-72827B8DC9EA}" srcOrd="0" destOrd="0" presId="urn:microsoft.com/office/officeart/2005/8/layout/hProcess9"/>
    <dgm:cxn modelId="{D03DDD5D-9357-4817-BD27-1BED1EDB4E1C}" type="presParOf" srcId="{A25B0939-E0AD-4CC2-8615-E4A2EA83DA96}" destId="{65AC87B4-9B1F-4F5D-8AB4-8E2079130CB6}" srcOrd="1" destOrd="0" presId="urn:microsoft.com/office/officeart/2005/8/layout/hProcess9"/>
    <dgm:cxn modelId="{103E4A69-800C-49EF-A2FE-2B04A0D937C1}" type="presParOf" srcId="{65AC87B4-9B1F-4F5D-8AB4-8E2079130CB6}" destId="{AA8C1E82-A0EC-4E84-80E2-A84859CA815C}"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0016AD-2171-4590-80DF-610B57368046}"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id-ID"/>
        </a:p>
      </dgm:t>
    </dgm:pt>
    <dgm:pt modelId="{C8E55C6A-18DD-4B54-89A0-AE89E07BF28F}">
      <dgm:prSet/>
      <dgm:spPr/>
      <dgm:t>
        <a:bodyPr/>
        <a:lstStyle/>
        <a:p>
          <a:pPr rtl="0"/>
          <a:r>
            <a:rPr lang="id-ID"/>
            <a:t>Personal Grooming</a:t>
          </a:r>
        </a:p>
      </dgm:t>
    </dgm:pt>
    <dgm:pt modelId="{5C4FEF18-AB8A-490A-9D27-887D2A442CC9}" type="parTrans" cxnId="{C18BC39A-C015-4F06-AB37-53491C0CB28A}">
      <dgm:prSet/>
      <dgm:spPr/>
      <dgm:t>
        <a:bodyPr/>
        <a:lstStyle/>
        <a:p>
          <a:endParaRPr lang="id-ID"/>
        </a:p>
      </dgm:t>
    </dgm:pt>
    <dgm:pt modelId="{5C51E770-9905-4E75-A86A-ADABE86ACC44}" type="sibTrans" cxnId="{C18BC39A-C015-4F06-AB37-53491C0CB28A}">
      <dgm:prSet/>
      <dgm:spPr/>
      <dgm:t>
        <a:bodyPr/>
        <a:lstStyle/>
        <a:p>
          <a:endParaRPr lang="id-ID"/>
        </a:p>
      </dgm:t>
    </dgm:pt>
    <dgm:pt modelId="{C606D7AB-30ED-4420-B58B-B1EFDE9245E7}">
      <dgm:prSet/>
      <dgm:spPr/>
      <dgm:t>
        <a:bodyPr/>
        <a:lstStyle/>
        <a:p>
          <a:pPr rtl="0"/>
          <a:r>
            <a:rPr lang="id-ID"/>
            <a:t>Personal Hygene</a:t>
          </a:r>
        </a:p>
      </dgm:t>
    </dgm:pt>
    <dgm:pt modelId="{DF644129-1D91-4F23-95A0-79DE4CCD2D27}" type="parTrans" cxnId="{CA7EE1E1-5DC3-4D3A-A243-F97798D61A7A}">
      <dgm:prSet/>
      <dgm:spPr/>
      <dgm:t>
        <a:bodyPr/>
        <a:lstStyle/>
        <a:p>
          <a:endParaRPr lang="id-ID"/>
        </a:p>
      </dgm:t>
    </dgm:pt>
    <dgm:pt modelId="{B47EFCBD-B329-4755-B35F-1633CDD0F1E8}" type="sibTrans" cxnId="{CA7EE1E1-5DC3-4D3A-A243-F97798D61A7A}">
      <dgm:prSet/>
      <dgm:spPr/>
      <dgm:t>
        <a:bodyPr/>
        <a:lstStyle/>
        <a:p>
          <a:endParaRPr lang="id-ID"/>
        </a:p>
      </dgm:t>
    </dgm:pt>
    <dgm:pt modelId="{78D8C1E9-D246-4A1E-9FA2-96FF9DB92A75}" type="pres">
      <dgm:prSet presAssocID="{E10016AD-2171-4590-80DF-610B57368046}" presName="Name0" presStyleCnt="0">
        <dgm:presLayoutVars>
          <dgm:dir/>
          <dgm:animLvl val="lvl"/>
          <dgm:resizeHandles val="exact"/>
        </dgm:presLayoutVars>
      </dgm:prSet>
      <dgm:spPr/>
    </dgm:pt>
    <dgm:pt modelId="{080933CE-F292-4DDB-B75F-51261CE175B9}" type="pres">
      <dgm:prSet presAssocID="{C8E55C6A-18DD-4B54-89A0-AE89E07BF28F}" presName="linNode" presStyleCnt="0"/>
      <dgm:spPr/>
    </dgm:pt>
    <dgm:pt modelId="{42F57C60-C0CD-46B6-A836-E575A53FB3AB}" type="pres">
      <dgm:prSet presAssocID="{C8E55C6A-18DD-4B54-89A0-AE89E07BF28F}" presName="parentText" presStyleLbl="node1" presStyleIdx="0" presStyleCnt="2">
        <dgm:presLayoutVars>
          <dgm:chMax val="1"/>
          <dgm:bulletEnabled val="1"/>
        </dgm:presLayoutVars>
      </dgm:prSet>
      <dgm:spPr/>
    </dgm:pt>
    <dgm:pt modelId="{6CB71740-C38E-4D86-80D6-F27CB1B9544D}" type="pres">
      <dgm:prSet presAssocID="{5C51E770-9905-4E75-A86A-ADABE86ACC44}" presName="sp" presStyleCnt="0"/>
      <dgm:spPr/>
    </dgm:pt>
    <dgm:pt modelId="{CD1F5614-B8FF-48A9-96BF-85FD5E359776}" type="pres">
      <dgm:prSet presAssocID="{C606D7AB-30ED-4420-B58B-B1EFDE9245E7}" presName="linNode" presStyleCnt="0"/>
      <dgm:spPr/>
    </dgm:pt>
    <dgm:pt modelId="{DFC341FB-1784-4FC0-96C3-FCD4E34D6917}" type="pres">
      <dgm:prSet presAssocID="{C606D7AB-30ED-4420-B58B-B1EFDE9245E7}" presName="parentText" presStyleLbl="node1" presStyleIdx="1" presStyleCnt="2">
        <dgm:presLayoutVars>
          <dgm:chMax val="1"/>
          <dgm:bulletEnabled val="1"/>
        </dgm:presLayoutVars>
      </dgm:prSet>
      <dgm:spPr/>
    </dgm:pt>
  </dgm:ptLst>
  <dgm:cxnLst>
    <dgm:cxn modelId="{B1F3D33E-FAAF-4BDE-88EF-ACEE44758751}" type="presOf" srcId="{E10016AD-2171-4590-80DF-610B57368046}" destId="{78D8C1E9-D246-4A1E-9FA2-96FF9DB92A75}" srcOrd="0" destOrd="0" presId="urn:microsoft.com/office/officeart/2005/8/layout/vList5"/>
    <dgm:cxn modelId="{22FDE491-8A59-47E0-96A9-35DC9416FB8C}" type="presOf" srcId="{C8E55C6A-18DD-4B54-89A0-AE89E07BF28F}" destId="{42F57C60-C0CD-46B6-A836-E575A53FB3AB}" srcOrd="0" destOrd="0" presId="urn:microsoft.com/office/officeart/2005/8/layout/vList5"/>
    <dgm:cxn modelId="{C18BC39A-C015-4F06-AB37-53491C0CB28A}" srcId="{E10016AD-2171-4590-80DF-610B57368046}" destId="{C8E55C6A-18DD-4B54-89A0-AE89E07BF28F}" srcOrd="0" destOrd="0" parTransId="{5C4FEF18-AB8A-490A-9D27-887D2A442CC9}" sibTransId="{5C51E770-9905-4E75-A86A-ADABE86ACC44}"/>
    <dgm:cxn modelId="{CA7EE1E1-5DC3-4D3A-A243-F97798D61A7A}" srcId="{E10016AD-2171-4590-80DF-610B57368046}" destId="{C606D7AB-30ED-4420-B58B-B1EFDE9245E7}" srcOrd="1" destOrd="0" parTransId="{DF644129-1D91-4F23-95A0-79DE4CCD2D27}" sibTransId="{B47EFCBD-B329-4755-B35F-1633CDD0F1E8}"/>
    <dgm:cxn modelId="{7B01C8E2-4F7F-42B6-BB0A-3C8EC5F2ACC4}" type="presOf" srcId="{C606D7AB-30ED-4420-B58B-B1EFDE9245E7}" destId="{DFC341FB-1784-4FC0-96C3-FCD4E34D6917}" srcOrd="0" destOrd="0" presId="urn:microsoft.com/office/officeart/2005/8/layout/vList5"/>
    <dgm:cxn modelId="{78AB8C5C-F1F0-4548-9070-90E9F804318B}" type="presParOf" srcId="{78D8C1E9-D246-4A1E-9FA2-96FF9DB92A75}" destId="{080933CE-F292-4DDB-B75F-51261CE175B9}" srcOrd="0" destOrd="0" presId="urn:microsoft.com/office/officeart/2005/8/layout/vList5"/>
    <dgm:cxn modelId="{9A689F4F-BBE9-4A9E-BFDE-F111B29E1157}" type="presParOf" srcId="{080933CE-F292-4DDB-B75F-51261CE175B9}" destId="{42F57C60-C0CD-46B6-A836-E575A53FB3AB}" srcOrd="0" destOrd="0" presId="urn:microsoft.com/office/officeart/2005/8/layout/vList5"/>
    <dgm:cxn modelId="{E6810544-D428-4EF2-8337-37A609A38AF6}" type="presParOf" srcId="{78D8C1E9-D246-4A1E-9FA2-96FF9DB92A75}" destId="{6CB71740-C38E-4D86-80D6-F27CB1B9544D}" srcOrd="1" destOrd="0" presId="urn:microsoft.com/office/officeart/2005/8/layout/vList5"/>
    <dgm:cxn modelId="{89C74F3A-D919-407D-945A-B2C7E3336165}" type="presParOf" srcId="{78D8C1E9-D246-4A1E-9FA2-96FF9DB92A75}" destId="{CD1F5614-B8FF-48A9-96BF-85FD5E359776}" srcOrd="2" destOrd="0" presId="urn:microsoft.com/office/officeart/2005/8/layout/vList5"/>
    <dgm:cxn modelId="{CEBBD727-C6F9-444B-932C-6FC63D9BED2E}" type="presParOf" srcId="{CD1F5614-B8FF-48A9-96BF-85FD5E359776}" destId="{DFC341FB-1784-4FC0-96C3-FCD4E34D691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BAD154-3CA0-49C5-95F5-D7A5A790D6F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380A4213-88B0-43F5-9D34-2DA726A94EA7}">
      <dgm:prSet/>
      <dgm:spPr/>
      <dgm:t>
        <a:bodyPr/>
        <a:lstStyle/>
        <a:p>
          <a:pPr rtl="0"/>
          <a:r>
            <a:rPr lang="id-ID" i="1"/>
            <a:t>Personal grooming</a:t>
          </a:r>
          <a:r>
            <a:rPr lang="id-ID"/>
            <a:t> lebih menitikberatkan pada aspek kerapian penampilan seseorang.</a:t>
          </a:r>
        </a:p>
      </dgm:t>
    </dgm:pt>
    <dgm:pt modelId="{8A7CF927-3F2C-45F7-8138-0F572B52E68E}" type="parTrans" cxnId="{9708AA73-D801-41E9-A305-9C25F8AB8BDF}">
      <dgm:prSet/>
      <dgm:spPr/>
      <dgm:t>
        <a:bodyPr/>
        <a:lstStyle/>
        <a:p>
          <a:endParaRPr lang="id-ID"/>
        </a:p>
      </dgm:t>
    </dgm:pt>
    <dgm:pt modelId="{AC4753B1-AB45-467A-BEED-C3D451A3E180}" type="sibTrans" cxnId="{9708AA73-D801-41E9-A305-9C25F8AB8BDF}">
      <dgm:prSet/>
      <dgm:spPr/>
      <dgm:t>
        <a:bodyPr/>
        <a:lstStyle/>
        <a:p>
          <a:endParaRPr lang="id-ID"/>
        </a:p>
      </dgm:t>
    </dgm:pt>
    <dgm:pt modelId="{D4580C75-0C27-4276-978E-186B0F4D8535}" type="pres">
      <dgm:prSet presAssocID="{11BAD154-3CA0-49C5-95F5-D7A5A790D6F8}" presName="linear" presStyleCnt="0">
        <dgm:presLayoutVars>
          <dgm:animLvl val="lvl"/>
          <dgm:resizeHandles val="exact"/>
        </dgm:presLayoutVars>
      </dgm:prSet>
      <dgm:spPr/>
    </dgm:pt>
    <dgm:pt modelId="{D6ADB4F5-1DC2-4CBB-B7FC-122E54635722}" type="pres">
      <dgm:prSet presAssocID="{380A4213-88B0-43F5-9D34-2DA726A94EA7}" presName="parentText" presStyleLbl="node1" presStyleIdx="0" presStyleCnt="1">
        <dgm:presLayoutVars>
          <dgm:chMax val="0"/>
          <dgm:bulletEnabled val="1"/>
        </dgm:presLayoutVars>
      </dgm:prSet>
      <dgm:spPr/>
    </dgm:pt>
  </dgm:ptLst>
  <dgm:cxnLst>
    <dgm:cxn modelId="{1D893848-6543-4E35-A66D-258C4D75851B}" type="presOf" srcId="{380A4213-88B0-43F5-9D34-2DA726A94EA7}" destId="{D6ADB4F5-1DC2-4CBB-B7FC-122E54635722}" srcOrd="0" destOrd="0" presId="urn:microsoft.com/office/officeart/2005/8/layout/vList2"/>
    <dgm:cxn modelId="{1C8C7D4F-7F20-4C56-8133-47ACD015254A}" type="presOf" srcId="{11BAD154-3CA0-49C5-95F5-D7A5A790D6F8}" destId="{D4580C75-0C27-4276-978E-186B0F4D8535}" srcOrd="0" destOrd="0" presId="urn:microsoft.com/office/officeart/2005/8/layout/vList2"/>
    <dgm:cxn modelId="{9708AA73-D801-41E9-A305-9C25F8AB8BDF}" srcId="{11BAD154-3CA0-49C5-95F5-D7A5A790D6F8}" destId="{380A4213-88B0-43F5-9D34-2DA726A94EA7}" srcOrd="0" destOrd="0" parTransId="{8A7CF927-3F2C-45F7-8138-0F572B52E68E}" sibTransId="{AC4753B1-AB45-467A-BEED-C3D451A3E180}"/>
    <dgm:cxn modelId="{EA0D100D-9B00-4220-9E74-5BB95F507225}" type="presParOf" srcId="{D4580C75-0C27-4276-978E-186B0F4D8535}" destId="{D6ADB4F5-1DC2-4CBB-B7FC-122E5463572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0A2537-8B1D-446E-8516-B75DF561729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id-ID"/>
        </a:p>
      </dgm:t>
    </dgm:pt>
    <dgm:pt modelId="{86AEDE83-3874-4556-8E83-2871A7121C11}">
      <dgm:prSet/>
      <dgm:spPr/>
      <dgm:t>
        <a:bodyPr/>
        <a:lstStyle/>
        <a:p>
          <a:pPr rtl="0"/>
          <a:r>
            <a:rPr lang="id-ID" i="1"/>
            <a:t>Personal Hygiene</a:t>
          </a:r>
          <a:r>
            <a:rPr lang="id-ID"/>
            <a:t> lebih menitik beratkan pada aspek kesehatan dan kesan sehat pada karyawan</a:t>
          </a:r>
        </a:p>
      </dgm:t>
    </dgm:pt>
    <dgm:pt modelId="{7B2B7CE8-17C5-465D-B54E-63A8AA116A71}" type="parTrans" cxnId="{BF98795E-1A9C-48E5-8605-48E5DE37695C}">
      <dgm:prSet/>
      <dgm:spPr/>
      <dgm:t>
        <a:bodyPr/>
        <a:lstStyle/>
        <a:p>
          <a:endParaRPr lang="id-ID"/>
        </a:p>
      </dgm:t>
    </dgm:pt>
    <dgm:pt modelId="{04A4B4C9-B3DB-4ACE-8246-0582E94E0F3A}" type="sibTrans" cxnId="{BF98795E-1A9C-48E5-8605-48E5DE37695C}">
      <dgm:prSet/>
      <dgm:spPr/>
      <dgm:t>
        <a:bodyPr/>
        <a:lstStyle/>
        <a:p>
          <a:endParaRPr lang="id-ID"/>
        </a:p>
      </dgm:t>
    </dgm:pt>
    <dgm:pt modelId="{FFA2F7A1-7091-4FDB-B549-0671E6C78D05}" type="pres">
      <dgm:prSet presAssocID="{2A0A2537-8B1D-446E-8516-B75DF561729A}" presName="linear" presStyleCnt="0">
        <dgm:presLayoutVars>
          <dgm:animLvl val="lvl"/>
          <dgm:resizeHandles val="exact"/>
        </dgm:presLayoutVars>
      </dgm:prSet>
      <dgm:spPr/>
    </dgm:pt>
    <dgm:pt modelId="{D3042BAC-6BDC-472E-BD32-FEFE2247BC13}" type="pres">
      <dgm:prSet presAssocID="{86AEDE83-3874-4556-8E83-2871A7121C11}" presName="parentText" presStyleLbl="node1" presStyleIdx="0" presStyleCnt="1">
        <dgm:presLayoutVars>
          <dgm:chMax val="0"/>
          <dgm:bulletEnabled val="1"/>
        </dgm:presLayoutVars>
      </dgm:prSet>
      <dgm:spPr/>
    </dgm:pt>
  </dgm:ptLst>
  <dgm:cxnLst>
    <dgm:cxn modelId="{BF98795E-1A9C-48E5-8605-48E5DE37695C}" srcId="{2A0A2537-8B1D-446E-8516-B75DF561729A}" destId="{86AEDE83-3874-4556-8E83-2871A7121C11}" srcOrd="0" destOrd="0" parTransId="{7B2B7CE8-17C5-465D-B54E-63A8AA116A71}" sibTransId="{04A4B4C9-B3DB-4ACE-8246-0582E94E0F3A}"/>
    <dgm:cxn modelId="{96695267-EC74-4DC0-903B-99FC93676877}" type="presOf" srcId="{2A0A2537-8B1D-446E-8516-B75DF561729A}" destId="{FFA2F7A1-7091-4FDB-B549-0671E6C78D05}" srcOrd="0" destOrd="0" presId="urn:microsoft.com/office/officeart/2005/8/layout/vList2"/>
    <dgm:cxn modelId="{26585697-DF03-4C54-BF8A-FAA6426F2ECB}" type="presOf" srcId="{86AEDE83-3874-4556-8E83-2871A7121C11}" destId="{D3042BAC-6BDC-472E-BD32-FEFE2247BC13}" srcOrd="0" destOrd="0" presId="urn:microsoft.com/office/officeart/2005/8/layout/vList2"/>
    <dgm:cxn modelId="{BE64D117-93F3-47A6-8B1C-49ABD341C573}" type="presParOf" srcId="{FFA2F7A1-7091-4FDB-B549-0671E6C78D05}" destId="{D3042BAC-6BDC-472E-BD32-FEFE2247BC1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00EFA9-11CD-458D-A4A0-72827B8DC9EA}">
      <dsp:nvSpPr>
        <dsp:cNvPr id="0" name=""/>
        <dsp:cNvSpPr/>
      </dsp:nvSpPr>
      <dsp:spPr>
        <a:xfrm>
          <a:off x="557212" y="0"/>
          <a:ext cx="6315074" cy="354171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8C1E82-A0EC-4E84-80E2-A84859CA815C}">
      <dsp:nvSpPr>
        <dsp:cNvPr id="0" name=""/>
        <dsp:cNvSpPr/>
      </dsp:nvSpPr>
      <dsp:spPr>
        <a:xfrm>
          <a:off x="81260" y="1062514"/>
          <a:ext cx="7266978" cy="1416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id-ID" sz="2000" i="1" kern="1200"/>
            <a:t>Grooming </a:t>
          </a:r>
          <a:r>
            <a:rPr lang="id-ID" sz="2000" kern="1200"/>
            <a:t>merupakan penampilan yang rapi, serasi, dan harmonis. Dalam kata penampilan (</a:t>
          </a:r>
          <a:r>
            <a:rPr lang="id-ID" sz="2000" i="1" kern="1200"/>
            <a:t>appeaerance</a:t>
          </a:r>
          <a:r>
            <a:rPr lang="id-ID" sz="2000" kern="1200"/>
            <a:t>) tercakup aspek keadaan fisik tubuh, tata rias, sedemikian rupa sehingga menghasilkan penampilan yang serasi dan rapi.</a:t>
          </a:r>
        </a:p>
      </dsp:txBody>
      <dsp:txXfrm>
        <a:off x="150417" y="1131671"/>
        <a:ext cx="7128664" cy="1278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57C60-C0CD-46B6-A836-E575A53FB3AB}">
      <dsp:nvSpPr>
        <dsp:cNvPr id="0" name=""/>
        <dsp:cNvSpPr/>
      </dsp:nvSpPr>
      <dsp:spPr>
        <a:xfrm>
          <a:off x="2377439" y="43"/>
          <a:ext cx="2674619" cy="172762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rtl="0">
            <a:lnSpc>
              <a:spcPct val="90000"/>
            </a:lnSpc>
            <a:spcBef>
              <a:spcPct val="0"/>
            </a:spcBef>
            <a:spcAft>
              <a:spcPct val="35000"/>
            </a:spcAft>
            <a:buNone/>
          </a:pPr>
          <a:r>
            <a:rPr lang="id-ID" sz="3600" kern="1200"/>
            <a:t>Personal Grooming</a:t>
          </a:r>
        </a:p>
      </dsp:txBody>
      <dsp:txXfrm>
        <a:off x="2461775" y="84379"/>
        <a:ext cx="2505947" cy="1558951"/>
      </dsp:txXfrm>
    </dsp:sp>
    <dsp:sp modelId="{DFC341FB-1784-4FC0-96C3-FCD4E34D6917}">
      <dsp:nvSpPr>
        <dsp:cNvPr id="0" name=""/>
        <dsp:cNvSpPr/>
      </dsp:nvSpPr>
      <dsp:spPr>
        <a:xfrm>
          <a:off x="2377439" y="1814047"/>
          <a:ext cx="2674619" cy="172762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rtl="0">
            <a:lnSpc>
              <a:spcPct val="90000"/>
            </a:lnSpc>
            <a:spcBef>
              <a:spcPct val="0"/>
            </a:spcBef>
            <a:spcAft>
              <a:spcPct val="35000"/>
            </a:spcAft>
            <a:buNone/>
          </a:pPr>
          <a:r>
            <a:rPr lang="id-ID" sz="3600" kern="1200"/>
            <a:t>Personal Hygene</a:t>
          </a:r>
        </a:p>
      </dsp:txBody>
      <dsp:txXfrm>
        <a:off x="2461775" y="1898383"/>
        <a:ext cx="2505947" cy="15589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DB4F5-1DC2-4CBB-B7FC-122E54635722}">
      <dsp:nvSpPr>
        <dsp:cNvPr id="0" name=""/>
        <dsp:cNvSpPr/>
      </dsp:nvSpPr>
      <dsp:spPr>
        <a:xfrm>
          <a:off x="0" y="86056"/>
          <a:ext cx="7429499" cy="3369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rtl="0">
            <a:lnSpc>
              <a:spcPct val="90000"/>
            </a:lnSpc>
            <a:spcBef>
              <a:spcPct val="0"/>
            </a:spcBef>
            <a:spcAft>
              <a:spcPct val="35000"/>
            </a:spcAft>
            <a:buNone/>
          </a:pPr>
          <a:r>
            <a:rPr lang="id-ID" sz="4800" i="1" kern="1200"/>
            <a:t>Personal grooming</a:t>
          </a:r>
          <a:r>
            <a:rPr lang="id-ID" sz="4800" kern="1200"/>
            <a:t> lebih menitikberatkan pada aspek kerapian penampilan seseorang.</a:t>
          </a:r>
        </a:p>
      </dsp:txBody>
      <dsp:txXfrm>
        <a:off x="164490" y="250546"/>
        <a:ext cx="7100519" cy="30406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42BAC-6BDC-472E-BD32-FEFE2247BC13}">
      <dsp:nvSpPr>
        <dsp:cNvPr id="0" name=""/>
        <dsp:cNvSpPr/>
      </dsp:nvSpPr>
      <dsp:spPr>
        <a:xfrm>
          <a:off x="0" y="296657"/>
          <a:ext cx="7429499" cy="294839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rtl="0">
            <a:lnSpc>
              <a:spcPct val="90000"/>
            </a:lnSpc>
            <a:spcBef>
              <a:spcPct val="0"/>
            </a:spcBef>
            <a:spcAft>
              <a:spcPct val="35000"/>
            </a:spcAft>
            <a:buNone/>
          </a:pPr>
          <a:r>
            <a:rPr lang="id-ID" sz="4200" i="1" kern="1200"/>
            <a:t>Personal Hygiene</a:t>
          </a:r>
          <a:r>
            <a:rPr lang="id-ID" sz="4200" kern="1200"/>
            <a:t> lebih menitik beratkan pada aspek kesehatan dan kesan sehat pada karyawan</a:t>
          </a:r>
        </a:p>
      </dsp:txBody>
      <dsp:txXfrm>
        <a:off x="143929" y="440586"/>
        <a:ext cx="7141641" cy="266054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90886A99-CFE8-4C9E-B411-B9541A5C9D8C}" type="datetimeFigureOut">
              <a:rPr lang="en-US" smtClean="0"/>
              <a:t>8/24/23</a:t>
            </a:fld>
            <a:endParaRPr lang="en-US"/>
          </a:p>
        </p:txBody>
      </p:sp>
      <p:sp>
        <p:nvSpPr>
          <p:cNvPr id="5" name="Footer Placeholder 4"/>
          <p:cNvSpPr>
            <a:spLocks noGrp="1"/>
          </p:cNvSpPr>
          <p:nvPr>
            <p:ph type="ftr" sz="quarter" idx="11"/>
          </p:nvPr>
        </p:nvSpPr>
        <p:spPr>
          <a:xfrm>
            <a:off x="1900237" y="5410202"/>
            <a:ext cx="3843665" cy="365125"/>
          </a:xfrm>
        </p:spPr>
        <p:txBody>
          <a:bodyPr/>
          <a:lstStyle/>
          <a:p>
            <a:endParaRPr lang="en-US"/>
          </a:p>
        </p:txBody>
      </p:sp>
      <p:sp>
        <p:nvSpPr>
          <p:cNvPr id="6" name="Slide Number Placeholder 5"/>
          <p:cNvSpPr>
            <a:spLocks noGrp="1"/>
          </p:cNvSpPr>
          <p:nvPr>
            <p:ph type="sldNum" sz="quarter" idx="12"/>
          </p:nvPr>
        </p:nvSpPr>
        <p:spPr>
          <a:xfrm>
            <a:off x="7915603" y="5410200"/>
            <a:ext cx="578317" cy="365125"/>
          </a:xfrm>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23847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886A99-CFE8-4C9E-B411-B9541A5C9D8C}"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36391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886A99-CFE8-4C9E-B411-B9541A5C9D8C}"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351930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886A99-CFE8-4C9E-B411-B9541A5C9D8C}"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EF723-1777-4278-A341-2B47C5AE1321}" type="slidenum">
              <a:rPr lang="en-US" smtClean="0"/>
              <a:t>‹#›</a:t>
            </a:fld>
            <a:endParaRPr lang="en-US"/>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3515604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886A99-CFE8-4C9E-B411-B9541A5C9D8C}"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3410058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0886A99-CFE8-4C9E-B411-B9541A5C9D8C}" type="datetimeFigureOut">
              <a:rPr lang="en-US" smtClean="0"/>
              <a:t>8/24/23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4225049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0886A99-CFE8-4C9E-B411-B9541A5C9D8C}" type="datetimeFigureOut">
              <a:rPr lang="en-US" smtClean="0"/>
              <a:t>8/24/23</a:t>
            </a:fld>
            <a:endParaRPr lang="en-US"/>
          </a:p>
        </p:txBody>
      </p:sp>
      <p:sp>
        <p:nvSpPr>
          <p:cNvPr id="4" name="Footer Placeholder 3"/>
          <p:cNvSpPr>
            <a:spLocks noGrp="1"/>
          </p:cNvSpPr>
          <p:nvPr>
            <p:ph type="ftr" sz="quarter" idx="11"/>
          </p:nvPr>
        </p:nvSpPr>
        <p:spPr/>
        <p:txBody>
          <a:bodyPr/>
          <a:lstStyle>
            <a:lvl1pPr>
              <a:defRPr cap="all" baseline="0"/>
            </a:lvl1pPr>
          </a:lstStyle>
          <a:p>
            <a:endParaRPr lang="en-US"/>
          </a:p>
        </p:txBody>
      </p:sp>
      <p:sp>
        <p:nvSpPr>
          <p:cNvPr id="5" name="Slide Number Placeholder 4"/>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3173623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886A99-CFE8-4C9E-B411-B9541A5C9D8C}"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418255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886A99-CFE8-4C9E-B411-B9541A5C9D8C}"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1964470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90886A99-CFE8-4C9E-B411-B9541A5C9D8C}" type="datetimeFigureOut">
              <a:rPr lang="en-US" smtClean="0"/>
              <a:t>8/24/23</a:t>
            </a:fld>
            <a:endParaRPr lang="en-US"/>
          </a:p>
        </p:txBody>
      </p:sp>
      <p:sp>
        <p:nvSpPr>
          <p:cNvPr id="50" name="Footer Placeholder 4"/>
          <p:cNvSpPr>
            <a:spLocks noGrp="1"/>
          </p:cNvSpPr>
          <p:nvPr>
            <p:ph type="ftr" sz="quarter" idx="11"/>
          </p:nvPr>
        </p:nvSpPr>
        <p:spPr>
          <a:xfrm>
            <a:off x="856059" y="5883276"/>
            <a:ext cx="4679482" cy="365125"/>
          </a:xfrm>
        </p:spPr>
        <p:txBody>
          <a:bodyPr/>
          <a:lstStyle/>
          <a:p>
            <a:endParaRPr lang="en-US"/>
          </a:p>
        </p:txBody>
      </p:sp>
      <p:sp>
        <p:nvSpPr>
          <p:cNvPr id="51" name="Slide Number Placeholder 5"/>
          <p:cNvSpPr>
            <a:spLocks noGrp="1"/>
          </p:cNvSpPr>
          <p:nvPr>
            <p:ph type="sldNum" sz="quarter" idx="12"/>
          </p:nvPr>
        </p:nvSpPr>
        <p:spPr>
          <a:xfrm>
            <a:off x="7707241" y="5883275"/>
            <a:ext cx="578317" cy="365125"/>
          </a:xfrm>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183152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86A99-CFE8-4C9E-B411-B9541A5C9D8C}"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2830137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886A99-CFE8-4C9E-B411-B9541A5C9D8C}"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145314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886A99-CFE8-4C9E-B411-B9541A5C9D8C}" type="datetimeFigureOut">
              <a:rPr lang="en-US" smtClean="0"/>
              <a:t>8/24/23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2690838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886A99-CFE8-4C9E-B411-B9541A5C9D8C}" type="datetimeFigureOut">
              <a:rPr lang="en-US" smtClean="0"/>
              <a:t>8/24/23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58628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86A99-CFE8-4C9E-B411-B9541A5C9D8C}" type="datetimeFigureOut">
              <a:rPr lang="en-US" smtClean="0"/>
              <a:t>8/24/23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319639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886A99-CFE8-4C9E-B411-B9541A5C9D8C}"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118874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886A99-CFE8-4C9E-B411-B9541A5C9D8C}"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EF723-1777-4278-A341-2B47C5AE1321}" type="slidenum">
              <a:rPr lang="en-US" smtClean="0"/>
              <a:t>‹#›</a:t>
            </a:fld>
            <a:endParaRPr lang="en-US"/>
          </a:p>
        </p:txBody>
      </p:sp>
    </p:spTree>
    <p:extLst>
      <p:ext uri="{BB962C8B-B14F-4D97-AF65-F5344CB8AC3E}">
        <p14:creationId xmlns:p14="http://schemas.microsoft.com/office/powerpoint/2010/main" val="228099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886A99-CFE8-4C9E-B411-B9541A5C9D8C}" type="datetimeFigureOut">
              <a:rPr lang="en-US" smtClean="0"/>
              <a:t>8/24/23</a:t>
            </a:fld>
            <a:endParaRPr lang="en-US"/>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32EF723-1777-4278-A341-2B47C5AE1321}" type="slidenum">
              <a:rPr lang="en-US" smtClean="0"/>
              <a:t>‹#›</a:t>
            </a:fld>
            <a:endParaRPr lang="en-US"/>
          </a:p>
        </p:txBody>
      </p:sp>
    </p:spTree>
    <p:extLst>
      <p:ext uri="{BB962C8B-B14F-4D97-AF65-F5344CB8AC3E}">
        <p14:creationId xmlns:p14="http://schemas.microsoft.com/office/powerpoint/2010/main" val="2297372721"/>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447800"/>
            <a:ext cx="6400800" cy="1828800"/>
          </a:xfrm>
        </p:spPr>
        <p:txBody>
          <a:bodyPr>
            <a:normAutofit fontScale="90000"/>
          </a:bodyPr>
          <a:lstStyle/>
          <a:p>
            <a:r>
              <a:rPr lang="en-US" b="1" dirty="0">
                <a:latin typeface="Lucida Handwriting" pitchFamily="66" charset="0"/>
              </a:rPr>
              <a:t>Grooming</a:t>
            </a:r>
            <a:br>
              <a:rPr lang="en-US" b="1" dirty="0">
                <a:latin typeface="Lucida Handwriting" pitchFamily="66" charset="0"/>
              </a:rPr>
            </a:br>
            <a:r>
              <a:rPr lang="en-US" b="1" dirty="0">
                <a:latin typeface="Lucida Handwriting" pitchFamily="66" charset="0"/>
              </a:rPr>
              <a:t>mice en place</a:t>
            </a:r>
            <a:br>
              <a:rPr lang="en-US" b="1" dirty="0">
                <a:latin typeface="Lucida Handwriting" pitchFamily="66" charset="0"/>
              </a:rPr>
            </a:br>
            <a:r>
              <a:rPr lang="en-US" b="1" dirty="0">
                <a:latin typeface="Lucida Handwriting" pitchFamily="66" charset="0"/>
              </a:rPr>
              <a:t>mice </a:t>
            </a:r>
            <a:r>
              <a:rPr lang="en-US" b="1" dirty="0" err="1">
                <a:latin typeface="Lucida Handwriting" pitchFamily="66" charset="0"/>
              </a:rPr>
              <a:t>en</a:t>
            </a:r>
            <a:r>
              <a:rPr lang="en-US" b="1" dirty="0">
                <a:latin typeface="Lucida Handwriting" pitchFamily="66" charset="0"/>
              </a:rPr>
              <a:t> scene</a:t>
            </a:r>
            <a:r>
              <a:rPr lang="id-ID" b="1" dirty="0">
                <a:latin typeface="Lucida Handwriting" pitchFamily="66" charset="0"/>
              </a:rPr>
              <a:t> DI RESTORAN</a:t>
            </a:r>
            <a:endParaRPr lang="en-US" b="1" dirty="0">
              <a:latin typeface="Lucida Handwriting" pitchFamily="66" charset="0"/>
            </a:endParaRPr>
          </a:p>
        </p:txBody>
      </p:sp>
      <p:sp>
        <p:nvSpPr>
          <p:cNvPr id="3" name="Subtitle 2"/>
          <p:cNvSpPr>
            <a:spLocks noGrp="1"/>
          </p:cNvSpPr>
          <p:nvPr>
            <p:ph type="subTitle" idx="1"/>
          </p:nvPr>
        </p:nvSpPr>
        <p:spPr>
          <a:xfrm>
            <a:off x="1524000" y="4953000"/>
            <a:ext cx="6400800" cy="762000"/>
          </a:xfrm>
        </p:spPr>
        <p:txBody>
          <a:bodyPr/>
          <a:lstStyle/>
          <a:p>
            <a:pPr algn="r"/>
            <a:r>
              <a:rPr lang="id-ID" dirty="0"/>
              <a:t>Oleh : Andreas Suwandi, M.PD</a:t>
            </a:r>
            <a:endParaRPr lang="en-US" dirty="0"/>
          </a:p>
        </p:txBody>
      </p:sp>
    </p:spTree>
    <p:extLst>
      <p:ext uri="{BB962C8B-B14F-4D97-AF65-F5344CB8AC3E}">
        <p14:creationId xmlns:p14="http://schemas.microsoft.com/office/powerpoint/2010/main" val="22100855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grooming</a:t>
            </a:r>
          </a:p>
        </p:txBody>
      </p:sp>
      <p:sp>
        <p:nvSpPr>
          <p:cNvPr id="3" name="Content Placeholder 2"/>
          <p:cNvSpPr>
            <a:spLocks noGrp="1"/>
          </p:cNvSpPr>
          <p:nvPr>
            <p:ph idx="1"/>
          </p:nvPr>
        </p:nvSpPr>
        <p:spPr>
          <a:xfrm>
            <a:off x="1600200" y="2286000"/>
            <a:ext cx="5791200" cy="3276600"/>
          </a:xfrm>
        </p:spPr>
        <p:txBody>
          <a:bodyPr numCol="2">
            <a:noAutofit/>
          </a:bodyPr>
          <a:lstStyle/>
          <a:p>
            <a:pPr indent="0">
              <a:buNone/>
            </a:pPr>
            <a:r>
              <a:rPr lang="en-US" sz="2000" b="1" dirty="0" err="1"/>
              <a:t>Penampilan</a:t>
            </a:r>
            <a:r>
              <a:rPr lang="en-US" sz="2000" b="1" dirty="0"/>
              <a:t> </a:t>
            </a:r>
            <a:r>
              <a:rPr lang="en-US" sz="2000" b="1" dirty="0" err="1"/>
              <a:t>Pribadi</a:t>
            </a:r>
            <a:endParaRPr lang="en-US" sz="2000" b="1" dirty="0"/>
          </a:p>
          <a:p>
            <a:pPr lvl="0"/>
            <a:r>
              <a:rPr lang="id-ID" sz="2000" dirty="0"/>
              <a:t>Rambut </a:t>
            </a:r>
            <a:endParaRPr lang="en-US" sz="2000" dirty="0"/>
          </a:p>
          <a:p>
            <a:pPr lvl="0"/>
            <a:r>
              <a:rPr lang="id-ID" sz="2000" dirty="0"/>
              <a:t>Wajah</a:t>
            </a:r>
            <a:endParaRPr lang="en-US" sz="2000" dirty="0"/>
          </a:p>
          <a:p>
            <a:pPr lvl="0"/>
            <a:r>
              <a:rPr lang="id-ID" sz="2000" dirty="0"/>
              <a:t>Seragam</a:t>
            </a:r>
            <a:endParaRPr lang="en-US" sz="2000" dirty="0"/>
          </a:p>
          <a:p>
            <a:pPr lvl="0"/>
            <a:r>
              <a:rPr lang="id-ID" sz="2000" dirty="0"/>
              <a:t>Tangan</a:t>
            </a:r>
            <a:endParaRPr lang="en-US" sz="2000" dirty="0"/>
          </a:p>
          <a:p>
            <a:pPr lvl="0"/>
            <a:endParaRPr lang="en-US" sz="2000" dirty="0"/>
          </a:p>
          <a:p>
            <a:pPr lvl="0"/>
            <a:endParaRPr lang="en-US" sz="2000" dirty="0"/>
          </a:p>
          <a:p>
            <a:pPr lvl="0" indent="0">
              <a:buNone/>
            </a:pPr>
            <a:endParaRPr lang="en-US" sz="2000" dirty="0"/>
          </a:p>
          <a:p>
            <a:pPr lvl="0"/>
            <a:r>
              <a:rPr lang="id-ID" sz="2000" dirty="0"/>
              <a:t>Sepatu</a:t>
            </a:r>
            <a:endParaRPr lang="en-US" sz="2000" dirty="0"/>
          </a:p>
          <a:p>
            <a:pPr lvl="0"/>
            <a:r>
              <a:rPr lang="id-ID" sz="2000" dirty="0"/>
              <a:t>Sikap</a:t>
            </a:r>
            <a:endParaRPr lang="en-US" sz="2000" dirty="0"/>
          </a:p>
          <a:p>
            <a:r>
              <a:rPr lang="id-ID" sz="2000" dirty="0"/>
              <a:t>Gerakan</a:t>
            </a:r>
            <a:endParaRPr lang="en-US" sz="2000" b="1" dirty="0"/>
          </a:p>
          <a:p>
            <a:pPr indent="0">
              <a:buNone/>
            </a:pPr>
            <a:endParaRPr lang="en-US" sz="2000" b="1" dirty="0"/>
          </a:p>
          <a:p>
            <a:pPr indent="0">
              <a:buNone/>
            </a:pPr>
            <a:endParaRPr lang="en-US" sz="2000" dirty="0"/>
          </a:p>
        </p:txBody>
      </p:sp>
    </p:spTree>
    <p:extLst>
      <p:ext uri="{BB962C8B-B14F-4D97-AF65-F5344CB8AC3E}">
        <p14:creationId xmlns:p14="http://schemas.microsoft.com/office/powerpoint/2010/main" val="62408616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p:cTn id="5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p:cTn id="6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6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70"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grooming</a:t>
            </a:r>
          </a:p>
        </p:txBody>
      </p:sp>
      <p:sp>
        <p:nvSpPr>
          <p:cNvPr id="3" name="Content Placeholder 2"/>
          <p:cNvSpPr>
            <a:spLocks noGrp="1"/>
          </p:cNvSpPr>
          <p:nvPr>
            <p:ph idx="1"/>
          </p:nvPr>
        </p:nvSpPr>
        <p:spPr>
          <a:xfrm>
            <a:off x="1143000" y="2133600"/>
            <a:ext cx="6781800" cy="3962400"/>
          </a:xfrm>
        </p:spPr>
        <p:txBody>
          <a:bodyPr>
            <a:normAutofit fontScale="55000" lnSpcReduction="20000"/>
          </a:bodyPr>
          <a:lstStyle/>
          <a:p>
            <a:pPr indent="0">
              <a:buNone/>
            </a:pPr>
            <a:r>
              <a:rPr lang="en-US" sz="3200" b="1" dirty="0"/>
              <a:t>P</a:t>
            </a:r>
            <a:r>
              <a:rPr lang="id-ID" sz="3200" b="1" dirty="0"/>
              <a:t>erlengkapan yang harus dimiliki seorang waiter</a:t>
            </a:r>
            <a:endParaRPr lang="en-US" sz="3200" b="1" dirty="0"/>
          </a:p>
          <a:p>
            <a:pPr lvl="0"/>
            <a:r>
              <a:rPr lang="id-ID" sz="2900" dirty="0"/>
              <a:t>Multipurpose opener (pembuka botol serbaguna)</a:t>
            </a:r>
            <a:endParaRPr lang="en-US" sz="2900" dirty="0"/>
          </a:p>
          <a:p>
            <a:pPr lvl="0"/>
            <a:r>
              <a:rPr lang="id-ID" sz="2900" dirty="0"/>
              <a:t>Balpoint</a:t>
            </a:r>
            <a:endParaRPr lang="en-US" sz="2900" dirty="0"/>
          </a:p>
          <a:p>
            <a:pPr lvl="0"/>
            <a:r>
              <a:rPr lang="id-ID" sz="2900" dirty="0"/>
              <a:t>Sapu tangan yang bersih untuk kepentingan pribadi</a:t>
            </a:r>
            <a:endParaRPr lang="en-US" sz="2900" dirty="0"/>
          </a:p>
          <a:p>
            <a:pPr lvl="0"/>
            <a:r>
              <a:rPr lang="id-ID" sz="2900" dirty="0"/>
              <a:t>Buku catatan kecil (note book) untuk mencatat pesanan tamu</a:t>
            </a:r>
            <a:endParaRPr lang="en-US" sz="2900" dirty="0"/>
          </a:p>
          <a:p>
            <a:pPr lvl="0" indent="0">
              <a:buNone/>
            </a:pPr>
            <a:r>
              <a:rPr lang="en-US" sz="2900" dirty="0"/>
              <a:t>     </a:t>
            </a:r>
            <a:r>
              <a:rPr lang="id-ID" sz="2900" dirty="0"/>
              <a:t>sementara.</a:t>
            </a:r>
            <a:endParaRPr lang="en-US" sz="2900" dirty="0"/>
          </a:p>
          <a:p>
            <a:pPr lvl="0"/>
            <a:r>
              <a:rPr lang="id-ID" sz="2900" dirty="0"/>
              <a:t>Korek api (matches) untuk tamu yang memerlukan.</a:t>
            </a:r>
            <a:endParaRPr lang="en-US" sz="2900" dirty="0"/>
          </a:p>
          <a:p>
            <a:pPr lvl="0"/>
            <a:r>
              <a:rPr lang="id-ID" sz="2900" dirty="0"/>
              <a:t>Service cloth atau service napkin</a:t>
            </a:r>
            <a:endParaRPr lang="en-US" sz="2900" dirty="0"/>
          </a:p>
          <a:p>
            <a:pPr lvl="0"/>
            <a:r>
              <a:rPr lang="id-ID" sz="2900" dirty="0"/>
              <a:t>Polish Napkin. </a:t>
            </a:r>
            <a:endParaRPr lang="en-US" sz="2900" dirty="0"/>
          </a:p>
          <a:p>
            <a:pPr indent="0">
              <a:buNone/>
            </a:pPr>
            <a:endParaRPr lang="en-US" sz="2000" b="1" dirty="0"/>
          </a:p>
        </p:txBody>
      </p:sp>
    </p:spTree>
    <p:extLst>
      <p:ext uri="{BB962C8B-B14F-4D97-AF65-F5344CB8AC3E}">
        <p14:creationId xmlns:p14="http://schemas.microsoft.com/office/powerpoint/2010/main" val="390530588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ircle(in)">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circle(in)">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circle(in)">
                                      <p:cBhvr>
                                        <p:cTn id="34" dur="2000"/>
                                        <p:tgtEl>
                                          <p:spTgt spid="3">
                                            <p:txEl>
                                              <p:pRg st="4" end="4"/>
                                            </p:txEl>
                                          </p:spTgt>
                                        </p:tgtEl>
                                      </p:cBhvr>
                                    </p:animEffect>
                                  </p:childTnLst>
                                </p:cTn>
                              </p:par>
                              <p:par>
                                <p:cTn id="35" presetID="6" presetClass="entr" presetSubtype="16"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ircle(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ircle(in)">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Mice en place</a:t>
            </a:r>
          </a:p>
        </p:txBody>
      </p:sp>
      <p:sp>
        <p:nvSpPr>
          <p:cNvPr id="3" name="Content Placeholder 2"/>
          <p:cNvSpPr>
            <a:spLocks noGrp="1"/>
          </p:cNvSpPr>
          <p:nvPr>
            <p:ph idx="1"/>
          </p:nvPr>
        </p:nvSpPr>
        <p:spPr>
          <a:xfrm>
            <a:off x="1219200" y="2057400"/>
            <a:ext cx="6781800" cy="3429000"/>
          </a:xfrm>
        </p:spPr>
        <p:txBody>
          <a:bodyPr>
            <a:noAutofit/>
          </a:bodyPr>
          <a:lstStyle/>
          <a:p>
            <a:pPr indent="0" algn="just">
              <a:buNone/>
            </a:pPr>
            <a:r>
              <a:rPr lang="id-ID" sz="2000" dirty="0"/>
              <a:t>Mice En Place adalah persiapan awal untuk pelayanan yang harus dikerjakan diantaranya seperti polishing chinaware, tableware/ silverware yaitu (cutleries, hollowares), glassware dan melengkapi sidestand dengan perlengkapan dan peralatan service yang diperlukan untuk menunjang kelancaran operasional pelayanan kepada para tamu restoran. Peralatan service tersebut meliputi spoon, fork, plate, glass, water pitcher, vas flower, guest napkin, dan tray berbagai ukuran.</a:t>
            </a:r>
            <a:endParaRPr lang="en-US" sz="2000" dirty="0"/>
          </a:p>
          <a:p>
            <a:endParaRPr lang="en-US" sz="2000" dirty="0"/>
          </a:p>
        </p:txBody>
      </p:sp>
    </p:spTree>
    <p:extLst>
      <p:ext uri="{BB962C8B-B14F-4D97-AF65-F5344CB8AC3E}">
        <p14:creationId xmlns:p14="http://schemas.microsoft.com/office/powerpoint/2010/main" val="41461885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Mice en scene</a:t>
            </a:r>
          </a:p>
        </p:txBody>
      </p:sp>
      <p:sp>
        <p:nvSpPr>
          <p:cNvPr id="3" name="Content Placeholder 2"/>
          <p:cNvSpPr>
            <a:spLocks noGrp="1"/>
          </p:cNvSpPr>
          <p:nvPr>
            <p:ph idx="1"/>
          </p:nvPr>
        </p:nvSpPr>
        <p:spPr/>
        <p:txBody>
          <a:bodyPr>
            <a:normAutofit/>
          </a:bodyPr>
          <a:lstStyle/>
          <a:p>
            <a:pPr indent="0" algn="just">
              <a:buNone/>
            </a:pPr>
            <a:r>
              <a:rPr lang="id-ID" sz="2000" i="1" dirty="0"/>
              <a:t>Mice en scene</a:t>
            </a:r>
            <a:r>
              <a:rPr lang="id-ID" sz="2000" dirty="0"/>
              <a:t> adalah segala sesuatu yang berhubungan dengan persiapan ruangan kerja dan lingkungannya sehingga menjadi menyenangkan, nyaman, aman dan bersih.</a:t>
            </a:r>
            <a:endParaRPr lang="en-US" sz="2000" dirty="0"/>
          </a:p>
        </p:txBody>
      </p:sp>
    </p:spTree>
    <p:extLst>
      <p:ext uri="{BB962C8B-B14F-4D97-AF65-F5344CB8AC3E}">
        <p14:creationId xmlns:p14="http://schemas.microsoft.com/office/powerpoint/2010/main" val="285538462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Mice en scene</a:t>
            </a:r>
          </a:p>
        </p:txBody>
      </p:sp>
      <p:sp>
        <p:nvSpPr>
          <p:cNvPr id="3" name="Content Placeholder 2"/>
          <p:cNvSpPr>
            <a:spLocks noGrp="1"/>
          </p:cNvSpPr>
          <p:nvPr>
            <p:ph idx="1"/>
          </p:nvPr>
        </p:nvSpPr>
        <p:spPr>
          <a:xfrm>
            <a:off x="1371600" y="2362200"/>
            <a:ext cx="6553200" cy="3276600"/>
          </a:xfrm>
        </p:spPr>
        <p:txBody>
          <a:bodyPr>
            <a:normAutofit fontScale="92500" lnSpcReduction="10000"/>
          </a:bodyPr>
          <a:lstStyle/>
          <a:p>
            <a:pPr indent="0">
              <a:buNone/>
            </a:pPr>
            <a:r>
              <a:rPr lang="id-ID" sz="2400" b="1" dirty="0"/>
              <a:t>Kegiatan yang dilakukannya yaitu:</a:t>
            </a:r>
            <a:endParaRPr lang="en-US" sz="2400" b="1" dirty="0"/>
          </a:p>
          <a:p>
            <a:pPr lvl="0"/>
            <a:r>
              <a:rPr lang="id-ID" sz="2200" dirty="0"/>
              <a:t>Dusting</a:t>
            </a:r>
            <a:endParaRPr lang="en-US" sz="2200" dirty="0"/>
          </a:p>
          <a:p>
            <a:pPr lvl="0"/>
            <a:r>
              <a:rPr lang="id-ID" sz="2200" dirty="0"/>
              <a:t>Sweeping</a:t>
            </a:r>
            <a:endParaRPr lang="en-US" sz="2200" dirty="0"/>
          </a:p>
          <a:p>
            <a:pPr lvl="0"/>
            <a:r>
              <a:rPr lang="id-ID" sz="2200" dirty="0"/>
              <a:t>Vacuming</a:t>
            </a:r>
            <a:endParaRPr lang="en-US" sz="2200" dirty="0"/>
          </a:p>
          <a:p>
            <a:pPr lvl="0"/>
            <a:r>
              <a:rPr lang="id-ID" sz="2200" dirty="0"/>
              <a:t>Moping </a:t>
            </a:r>
            <a:endParaRPr lang="en-US" sz="2200" dirty="0"/>
          </a:p>
          <a:p>
            <a:pPr lvl="0"/>
            <a:r>
              <a:rPr lang="id-ID" sz="2200" dirty="0"/>
              <a:t>Semua meja dan kursi siap dipergunakan untuk melayani</a:t>
            </a:r>
            <a:r>
              <a:rPr lang="en-US" sz="2200" dirty="0"/>
              <a:t> </a:t>
            </a:r>
            <a:r>
              <a:rPr lang="id-ID" sz="2200" dirty="0"/>
              <a:t>tamu</a:t>
            </a:r>
            <a:endParaRPr lang="en-US" sz="2200" dirty="0"/>
          </a:p>
          <a:p>
            <a:endParaRPr lang="en-US" dirty="0"/>
          </a:p>
        </p:txBody>
      </p:sp>
    </p:spTree>
    <p:extLst>
      <p:ext uri="{BB962C8B-B14F-4D97-AF65-F5344CB8AC3E}">
        <p14:creationId xmlns:p14="http://schemas.microsoft.com/office/powerpoint/2010/main" val="368155890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Mice en scene</a:t>
            </a:r>
          </a:p>
        </p:txBody>
      </p:sp>
      <p:sp>
        <p:nvSpPr>
          <p:cNvPr id="3" name="Content Placeholder 2"/>
          <p:cNvSpPr>
            <a:spLocks noGrp="1"/>
          </p:cNvSpPr>
          <p:nvPr>
            <p:ph idx="1"/>
          </p:nvPr>
        </p:nvSpPr>
        <p:spPr>
          <a:xfrm>
            <a:off x="990600" y="2209800"/>
            <a:ext cx="7086600" cy="3581400"/>
          </a:xfrm>
        </p:spPr>
        <p:txBody>
          <a:bodyPr>
            <a:normAutofit fontScale="70000" lnSpcReduction="20000"/>
          </a:bodyPr>
          <a:lstStyle/>
          <a:p>
            <a:pPr lvl="0" algn="just"/>
            <a:r>
              <a:rPr lang="id-ID" sz="2400" dirty="0"/>
              <a:t>Lampu meja dan dinding harus menyala</a:t>
            </a:r>
            <a:endParaRPr lang="en-US" sz="2400" dirty="0"/>
          </a:p>
          <a:p>
            <a:pPr lvl="0" algn="just"/>
            <a:r>
              <a:rPr lang="id-ID" sz="2400" dirty="0"/>
              <a:t>Menu (</a:t>
            </a:r>
            <a:r>
              <a:rPr lang="id-ID" sz="2400" i="1" dirty="0"/>
              <a:t>daftar makanan</a:t>
            </a:r>
            <a:r>
              <a:rPr lang="id-ID" sz="2400" dirty="0"/>
              <a:t>) harus rapi, bersih dan menarik</a:t>
            </a:r>
            <a:endParaRPr lang="en-US" sz="2400" dirty="0"/>
          </a:p>
          <a:p>
            <a:pPr lvl="0" algn="just"/>
            <a:r>
              <a:rPr lang="id-ID" sz="2400" dirty="0"/>
              <a:t>Pintu utama dibuka untuk beberapa saat agar udara dari luar masuk</a:t>
            </a:r>
            <a:endParaRPr lang="en-US" sz="2400" dirty="0"/>
          </a:p>
          <a:p>
            <a:pPr lvl="0" algn="just"/>
            <a:r>
              <a:rPr lang="id-ID" sz="2400" dirty="0"/>
              <a:t>Tutup pintu, nyalakan air conditioning untuk mendapatkan suhu udara</a:t>
            </a:r>
            <a:r>
              <a:rPr lang="id-ID" dirty="0"/>
              <a:t> </a:t>
            </a:r>
            <a:r>
              <a:rPr lang="id-ID" sz="2400" dirty="0"/>
              <a:t>yang nyaman</a:t>
            </a:r>
            <a:endParaRPr lang="en-US" sz="2400" dirty="0"/>
          </a:p>
          <a:p>
            <a:pPr lvl="0" algn="just"/>
            <a:r>
              <a:rPr lang="id-ID" sz="2400" dirty="0"/>
              <a:t>Taplak meja yang kotor kusut atau cacat harus diganti dengan yang</a:t>
            </a:r>
            <a:r>
              <a:rPr lang="en-US" sz="2400" dirty="0"/>
              <a:t> </a:t>
            </a:r>
            <a:r>
              <a:rPr lang="id-ID" sz="2400" dirty="0"/>
              <a:t>baik dan bersih</a:t>
            </a:r>
            <a:r>
              <a:rPr lang="en-US" sz="2400" dirty="0"/>
              <a:t>.</a:t>
            </a:r>
          </a:p>
          <a:p>
            <a:pPr lvl="0" algn="just"/>
            <a:r>
              <a:rPr lang="id-ID" sz="2400" dirty="0"/>
              <a:t>Bunga dalam vase yang telah layu diganti dengan yang segar</a:t>
            </a:r>
            <a:endParaRPr lang="en-US" sz="2400" dirty="0"/>
          </a:p>
          <a:p>
            <a:endParaRPr lang="en-US" dirty="0"/>
          </a:p>
        </p:txBody>
      </p:sp>
    </p:spTree>
    <p:extLst>
      <p:ext uri="{BB962C8B-B14F-4D97-AF65-F5344CB8AC3E}">
        <p14:creationId xmlns:p14="http://schemas.microsoft.com/office/powerpoint/2010/main" val="52658062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09800"/>
            <a:ext cx="6400800" cy="914400"/>
          </a:xfrm>
        </p:spPr>
        <p:txBody>
          <a:bodyPr>
            <a:normAutofit/>
          </a:bodyPr>
          <a:lstStyle/>
          <a:p>
            <a:r>
              <a:rPr lang="en-US" sz="5400" dirty="0"/>
              <a:t>TERIMA KASIH</a:t>
            </a:r>
          </a:p>
        </p:txBody>
      </p:sp>
    </p:spTree>
    <p:extLst>
      <p:ext uri="{BB962C8B-B14F-4D97-AF65-F5344CB8AC3E}">
        <p14:creationId xmlns:p14="http://schemas.microsoft.com/office/powerpoint/2010/main" val="7487909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Grooming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4093669"/>
              </p:ext>
            </p:extLst>
          </p:nvPr>
        </p:nvGraphicFramePr>
        <p:xfrm>
          <a:off x="856060" y="2249487"/>
          <a:ext cx="7429499" cy="3541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4969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Grooming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3027087"/>
              </p:ext>
            </p:extLst>
          </p:nvPr>
        </p:nvGraphicFramePr>
        <p:xfrm>
          <a:off x="856060" y="2249487"/>
          <a:ext cx="7429499" cy="3541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377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Personal Grooming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0701253"/>
              </p:ext>
            </p:extLst>
          </p:nvPr>
        </p:nvGraphicFramePr>
        <p:xfrm>
          <a:off x="856060" y="2249487"/>
          <a:ext cx="7429499" cy="3541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8002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Personal Hygene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7207505"/>
              </p:ext>
            </p:extLst>
          </p:nvPr>
        </p:nvGraphicFramePr>
        <p:xfrm>
          <a:off x="856060" y="2249487"/>
          <a:ext cx="7429499" cy="3541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9243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Kebiasaan grooming </a:t>
            </a:r>
          </a:p>
        </p:txBody>
      </p:sp>
      <p:sp>
        <p:nvSpPr>
          <p:cNvPr id="3" name="Content Placeholder 2"/>
          <p:cNvSpPr>
            <a:spLocks noGrp="1"/>
          </p:cNvSpPr>
          <p:nvPr>
            <p:ph idx="1"/>
          </p:nvPr>
        </p:nvSpPr>
        <p:spPr/>
        <p:txBody>
          <a:bodyPr>
            <a:normAutofit fontScale="62500" lnSpcReduction="20000"/>
          </a:bodyPr>
          <a:lstStyle/>
          <a:p>
            <a:r>
              <a:rPr lang="id-ID" dirty="0"/>
              <a:t>Penampilan yang rapi, bersih ditambah dengan sikap ramah dan sopan akan sangat membantu karyawan dalam memberikan pelayanan yang memuaskan </a:t>
            </a:r>
            <a:r>
              <a:rPr lang="id-ID" i="1" dirty="0"/>
              <a:t>(satisfication).</a:t>
            </a:r>
            <a:endParaRPr lang="id-ID" dirty="0"/>
          </a:p>
          <a:p>
            <a:r>
              <a:rPr lang="id-ID" dirty="0"/>
              <a:t>Sebagaimana kita ketahui bahwa salah satu ciri dari pada keberhasilan hotel menjual jasa pelayanan adalah pada kepuasan tamu </a:t>
            </a:r>
            <a:r>
              <a:rPr lang="id-ID" i="1" dirty="0"/>
              <a:t>(guest satisfication).</a:t>
            </a:r>
            <a:endParaRPr lang="id-ID" dirty="0"/>
          </a:p>
          <a:p>
            <a:r>
              <a:rPr lang="id-ID" dirty="0"/>
              <a:t>Tamu/wisatawan puas berarti pelayanan yang diterima baik. Dengan pelayanan yang baik tentu tamu/wisatawan akan rela membayar mahal dan keuntungan meningkat bagi hotel.</a:t>
            </a:r>
          </a:p>
          <a:p>
            <a:r>
              <a:rPr lang="id-ID" dirty="0"/>
              <a:t>Sebaliknya apabila wisatawan tidak puas maka tamu akan mengeluh </a:t>
            </a:r>
            <a:r>
              <a:rPr lang="id-ID" i="1" dirty="0"/>
              <a:t>(complaint)</a:t>
            </a:r>
            <a:r>
              <a:rPr lang="id-ID" dirty="0"/>
              <a:t> dan perusahaan perusahaan akan mengalami kerugian.</a:t>
            </a:r>
          </a:p>
          <a:p>
            <a:endParaRPr lang="id-ID" dirty="0"/>
          </a:p>
        </p:txBody>
      </p:sp>
    </p:spTree>
    <p:extLst>
      <p:ext uri="{BB962C8B-B14F-4D97-AF65-F5344CB8AC3E}">
        <p14:creationId xmlns:p14="http://schemas.microsoft.com/office/powerpoint/2010/main" val="1031926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Implementasi </a:t>
            </a:r>
            <a:r>
              <a:rPr lang="en-US" dirty="0"/>
              <a:t>grooming</a:t>
            </a:r>
          </a:p>
        </p:txBody>
      </p:sp>
      <p:sp>
        <p:nvSpPr>
          <p:cNvPr id="3" name="Content Placeholder 2"/>
          <p:cNvSpPr>
            <a:spLocks noGrp="1"/>
          </p:cNvSpPr>
          <p:nvPr>
            <p:ph idx="1"/>
          </p:nvPr>
        </p:nvSpPr>
        <p:spPr>
          <a:xfrm>
            <a:off x="1066800" y="2286000"/>
            <a:ext cx="6705600" cy="4114800"/>
          </a:xfrm>
        </p:spPr>
        <p:txBody>
          <a:bodyPr>
            <a:noAutofit/>
          </a:bodyPr>
          <a:lstStyle/>
          <a:p>
            <a:pPr indent="0" algn="just">
              <a:lnSpc>
                <a:spcPct val="100000"/>
              </a:lnSpc>
              <a:buNone/>
            </a:pPr>
            <a:r>
              <a:rPr lang="en-US" sz="2000" b="1" dirty="0"/>
              <a:t>Ramah </a:t>
            </a:r>
            <a:r>
              <a:rPr lang="en-US" sz="2000" b="1" dirty="0" err="1"/>
              <a:t>Tamah</a:t>
            </a:r>
            <a:endParaRPr lang="en-US" sz="2000" b="1" dirty="0"/>
          </a:p>
          <a:p>
            <a:pPr algn="just"/>
            <a:r>
              <a:rPr lang="id-ID" sz="2000" dirty="0"/>
              <a:t>Menyambut tamu yang datang ke restoran</a:t>
            </a:r>
            <a:endParaRPr lang="en-US" sz="2000" dirty="0"/>
          </a:p>
          <a:p>
            <a:pPr lvl="0" algn="just"/>
            <a:r>
              <a:rPr lang="id-ID" sz="2000" dirty="0"/>
              <a:t>Memberikan pelayanan yang sama kepada setiap tamu tanpa membeda-bedakan suku, agama, dan bangsa.</a:t>
            </a:r>
            <a:endParaRPr lang="en-US" sz="2000" dirty="0"/>
          </a:p>
          <a:p>
            <a:pPr lvl="0" algn="just"/>
            <a:r>
              <a:rPr lang="id-ID" sz="2000" dirty="0"/>
              <a:t>Membiasakan penggunaan ungkapan-ungkapan seperti “selamat pagi”, ”silahkan”, “selamat menikmati hidangannya”, “terima kasih Tuan/Nyonya”, dll.</a:t>
            </a:r>
            <a:endParaRPr lang="en-US" sz="2000" dirty="0"/>
          </a:p>
          <a:p>
            <a:pPr indent="0">
              <a:buNone/>
            </a:pPr>
            <a:endParaRPr lang="en-US" sz="2000" dirty="0"/>
          </a:p>
        </p:txBody>
      </p:sp>
    </p:spTree>
    <p:extLst>
      <p:ext uri="{BB962C8B-B14F-4D97-AF65-F5344CB8AC3E}">
        <p14:creationId xmlns:p14="http://schemas.microsoft.com/office/powerpoint/2010/main" val="37161629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SELANJUTNYA </a:t>
            </a:r>
            <a:endParaRPr lang="en-US" dirty="0"/>
          </a:p>
        </p:txBody>
      </p:sp>
      <p:sp>
        <p:nvSpPr>
          <p:cNvPr id="3" name="Content Placeholder 2"/>
          <p:cNvSpPr>
            <a:spLocks noGrp="1"/>
          </p:cNvSpPr>
          <p:nvPr>
            <p:ph idx="1"/>
          </p:nvPr>
        </p:nvSpPr>
        <p:spPr>
          <a:xfrm>
            <a:off x="1143000" y="2286000"/>
            <a:ext cx="6629400" cy="3352800"/>
          </a:xfrm>
        </p:spPr>
        <p:txBody>
          <a:bodyPr>
            <a:normAutofit fontScale="25000" lnSpcReduction="20000"/>
          </a:bodyPr>
          <a:lstStyle/>
          <a:p>
            <a:r>
              <a:rPr lang="id-ID" sz="8000" dirty="0"/>
              <a:t>Berusaha mengingat dan memanggil dengan menyebut nama tamu terutama kepada tamu langganan.</a:t>
            </a:r>
            <a:endParaRPr lang="en-US" sz="8000" dirty="0"/>
          </a:p>
          <a:p>
            <a:pPr lvl="0"/>
            <a:r>
              <a:rPr lang="id-ID" sz="8000" dirty="0"/>
              <a:t>Bersikap rela membantu dan melayani setiap tamu.</a:t>
            </a:r>
            <a:endParaRPr lang="en-US" sz="8000" dirty="0"/>
          </a:p>
          <a:p>
            <a:pPr lvl="0"/>
            <a:r>
              <a:rPr lang="id-ID" sz="8000" dirty="0"/>
              <a:t>Menghindari kebiasaan menirukan atau mengoreksi sikap tamu yang berada</a:t>
            </a:r>
            <a:r>
              <a:rPr lang="en-US" sz="8000" dirty="0"/>
              <a:t> </a:t>
            </a:r>
            <a:r>
              <a:rPr lang="id-ID" sz="8000" dirty="0"/>
              <a:t>direstoran.</a:t>
            </a:r>
            <a:endParaRPr lang="en-US" sz="8000" dirty="0"/>
          </a:p>
          <a:p>
            <a:pPr lvl="0"/>
            <a:r>
              <a:rPr lang="id-ID" sz="8000" dirty="0"/>
              <a:t>Menghindari terlibat dalam percakapan mengenai agama, ras, politik yang dapat menimbulkan perdebatan. </a:t>
            </a:r>
            <a:endParaRPr lang="en-US" sz="8000" dirty="0"/>
          </a:p>
          <a:p>
            <a:endParaRPr lang="en-US" dirty="0"/>
          </a:p>
        </p:txBody>
      </p:sp>
    </p:spTree>
    <p:extLst>
      <p:ext uri="{BB962C8B-B14F-4D97-AF65-F5344CB8AC3E}">
        <p14:creationId xmlns:p14="http://schemas.microsoft.com/office/powerpoint/2010/main" val="375093534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grooming</a:t>
            </a:r>
          </a:p>
        </p:txBody>
      </p:sp>
      <p:sp>
        <p:nvSpPr>
          <p:cNvPr id="3" name="Content Placeholder 2"/>
          <p:cNvSpPr>
            <a:spLocks noGrp="1"/>
          </p:cNvSpPr>
          <p:nvPr>
            <p:ph idx="1"/>
          </p:nvPr>
        </p:nvSpPr>
        <p:spPr>
          <a:xfrm>
            <a:off x="1371600" y="2438400"/>
            <a:ext cx="6477000" cy="3048001"/>
          </a:xfrm>
        </p:spPr>
        <p:txBody>
          <a:bodyPr/>
          <a:lstStyle/>
          <a:p>
            <a:pPr lvl="0" algn="just"/>
            <a:r>
              <a:rPr lang="id-ID" sz="2000" dirty="0"/>
              <a:t>Menghindari kebiasaan berteriak, bersiul, dan mengunyah makanan pada waktu bertugas.</a:t>
            </a:r>
            <a:endParaRPr lang="en-US" sz="2000" dirty="0"/>
          </a:p>
          <a:p>
            <a:pPr lvl="0" algn="just"/>
            <a:r>
              <a:rPr lang="id-ID" sz="2000" dirty="0"/>
              <a:t>Menghindari merokok, bersin, berkumur, meludah, atau kebiasaan lain yang tidak terpuji di hadapan tamu.</a:t>
            </a:r>
            <a:endParaRPr lang="en-US" sz="2000" dirty="0"/>
          </a:p>
          <a:p>
            <a:pPr indent="0">
              <a:buNone/>
            </a:pPr>
            <a:endParaRPr lang="en-US" b="1" dirty="0"/>
          </a:p>
          <a:p>
            <a:endParaRPr lang="en-US" dirty="0"/>
          </a:p>
        </p:txBody>
      </p:sp>
    </p:spTree>
    <p:extLst>
      <p:ext uri="{BB962C8B-B14F-4D97-AF65-F5344CB8AC3E}">
        <p14:creationId xmlns:p14="http://schemas.microsoft.com/office/powerpoint/2010/main" val="97885655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138</TotalTime>
  <Words>415</Words>
  <Application>Microsoft Macintosh PowerPoint</Application>
  <PresentationFormat>On-screen Show (4:3)</PresentationFormat>
  <Paragraphs>70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Lucida Handwriting</vt:lpstr>
      <vt:lpstr>Trebuchet MS</vt:lpstr>
      <vt:lpstr>Tw Cen MT</vt:lpstr>
      <vt:lpstr>Circuit</vt:lpstr>
      <vt:lpstr>Grooming mice en place mice en scene DI RESTORAN</vt:lpstr>
      <vt:lpstr>Grooming </vt:lpstr>
      <vt:lpstr>Grooming </vt:lpstr>
      <vt:lpstr>Personal Grooming </vt:lpstr>
      <vt:lpstr>Personal Hygene </vt:lpstr>
      <vt:lpstr>Kebiasaan grooming </vt:lpstr>
      <vt:lpstr>Implementasi grooming</vt:lpstr>
      <vt:lpstr>SELANJUTNYA </vt:lpstr>
      <vt:lpstr>grooming</vt:lpstr>
      <vt:lpstr>grooming</vt:lpstr>
      <vt:lpstr>grooming</vt:lpstr>
      <vt:lpstr>Mice en place</vt:lpstr>
      <vt:lpstr>Mice en scene</vt:lpstr>
      <vt:lpstr>Mice en scene</vt:lpstr>
      <vt:lpstr>Mice en scene</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Grooming mice en place mice en scene</dc:title>
  <dc:creator>irawati</dc:creator>
  <cp:lastModifiedBy>Microsoft Office User</cp:lastModifiedBy>
  <cp:revision>14</cp:revision>
  <dcterms:created xsi:type="dcterms:W3CDTF">2013-09-11T15:22:28Z</dcterms:created>
  <dcterms:modified xsi:type="dcterms:W3CDTF">2023-08-24T03:34:25Z</dcterms:modified>
</cp:coreProperties>
</file>