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8" r:id="rId7"/>
    <p:sldId id="260" r:id="rId8"/>
    <p:sldId id="280" r:id="rId9"/>
    <p:sldId id="278" r:id="rId10"/>
    <p:sldId id="279" r:id="rId11"/>
    <p:sldId id="263" r:id="rId12"/>
    <p:sldId id="265" r:id="rId13"/>
    <p:sldId id="267" r:id="rId14"/>
    <p:sldId id="273" r:id="rId15"/>
    <p:sldId id="271" r:id="rId16"/>
    <p:sldId id="269" r:id="rId17"/>
    <p:sldId id="275" r:id="rId18"/>
  </p:sldIdLst>
  <p:sldSz cx="18288000" cy="10287000"/>
  <p:notesSz cx="6858000" cy="9144000"/>
  <p:embeddedFontLst>
    <p:embeddedFont>
      <p:font typeface="Assistant Semi-Bold"/>
      <p:regular r:id="rId19"/>
    </p:embeddedFont>
    <p:embeddedFont>
      <p:font typeface="Avenir Next LT Pro" panose="020B0504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K Grotesk" panose="020B0604020202020204"/>
      <p:regular r:id="rId28"/>
    </p:embeddedFont>
    <p:embeddedFont>
      <p:font typeface="League Gothic"/>
      <p:regular r:id="rId29"/>
    </p:embeddedFont>
    <p:embeddedFont>
      <p:font typeface="Mont Bold"/>
      <p:regular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  <p:embeddedFont>
      <p:font typeface="Poppins Ultra-Bold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DE"/>
    <a:srgbClr val="074B14"/>
    <a:srgbClr val="FFFDF7"/>
    <a:srgbClr val="006C31"/>
    <a:srgbClr val="C09200"/>
    <a:srgbClr val="E3E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288" y="-2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sv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833025" y="0"/>
            <a:ext cx="9454975" cy="10725461"/>
          </a:xfrm>
          <a:custGeom>
            <a:avLst/>
            <a:gdLst/>
            <a:ahLst/>
            <a:cxnLst/>
            <a:rect l="l" t="t" r="r" b="b"/>
            <a:pathLst>
              <a:path w="9454975" h="10725461">
                <a:moveTo>
                  <a:pt x="0" y="0"/>
                </a:moveTo>
                <a:lnTo>
                  <a:pt x="9454975" y="0"/>
                </a:lnTo>
                <a:lnTo>
                  <a:pt x="9454975" y="10725461"/>
                </a:lnTo>
                <a:lnTo>
                  <a:pt x="0" y="10725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585" r="-1061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4288751">
            <a:off x="5974197" y="2639091"/>
            <a:ext cx="9351839" cy="2039065"/>
            <a:chOff x="0" y="0"/>
            <a:chExt cx="2795831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17720" y="1962787"/>
            <a:ext cx="15973378" cy="11980033"/>
            <a:chOff x="0" y="0"/>
            <a:chExt cx="812800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0312" y="1914487"/>
            <a:ext cx="10278562" cy="67350"/>
            <a:chOff x="0" y="0"/>
            <a:chExt cx="2707111" cy="177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7111" cy="17738"/>
            </a:xfrm>
            <a:custGeom>
              <a:avLst/>
              <a:gdLst/>
              <a:ahLst/>
              <a:cxnLst/>
              <a:rect l="l" t="t" r="r" b="b"/>
              <a:pathLst>
                <a:path w="2707111" h="17738">
                  <a:moveTo>
                    <a:pt x="0" y="0"/>
                  </a:moveTo>
                  <a:lnTo>
                    <a:pt x="2707111" y="0"/>
                  </a:lnTo>
                  <a:lnTo>
                    <a:pt x="2707111" y="17738"/>
                  </a:lnTo>
                  <a:lnTo>
                    <a:pt x="0" y="17738"/>
                  </a:lnTo>
                  <a:close/>
                </a:path>
              </a:pathLst>
            </a:custGeom>
            <a:solidFill>
              <a:srgbClr val="EFC1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4288751">
            <a:off x="5848700" y="2569506"/>
            <a:ext cx="8519102" cy="1857496"/>
            <a:chOff x="0" y="0"/>
            <a:chExt cx="2795831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8569794">
            <a:off x="5001559" y="8934193"/>
            <a:ext cx="8519102" cy="1857496"/>
            <a:chOff x="0" y="0"/>
            <a:chExt cx="2795831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FC1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07675" y="15273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9260" y="2676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362922" y="4338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0" y="7952804"/>
            <a:ext cx="3372514" cy="2620725"/>
          </a:xfrm>
          <a:custGeom>
            <a:avLst/>
            <a:gdLst/>
            <a:ahLst/>
            <a:cxnLst/>
            <a:rect l="l" t="t" r="r" b="b"/>
            <a:pathLst>
              <a:path w="3372514" h="2620725">
                <a:moveTo>
                  <a:pt x="0" y="0"/>
                </a:moveTo>
                <a:lnTo>
                  <a:pt x="3372514" y="0"/>
                </a:lnTo>
                <a:lnTo>
                  <a:pt x="3372514" y="2620724"/>
                </a:lnTo>
                <a:lnTo>
                  <a:pt x="0" y="2620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42673" y="4094534"/>
            <a:ext cx="8354767" cy="174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en-US" sz="6855" b="1" dirty="0">
                <a:solidFill>
                  <a:srgbClr val="017016"/>
                </a:solidFill>
                <a:latin typeface="Poppins Ultra-Bold"/>
              </a:rPr>
              <a:t>KOMPONEN SISTEM INFORMASI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0641" y="6280284"/>
            <a:ext cx="7423883" cy="62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555">
                <a:solidFill>
                  <a:srgbClr val="017016"/>
                </a:solidFill>
                <a:latin typeface="Poppins"/>
              </a:rPr>
              <a:t>PENGANTAR SISTEM INFORMASI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-1270448" y="7592966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7659346" y="7577511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81139" y="244338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3752724" y="359205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5536386" y="525430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CA7C1D-374D-3A5C-745D-3802C74EB46B}"/>
              </a:ext>
            </a:extLst>
          </p:cNvPr>
          <p:cNvSpPr txBox="1"/>
          <p:nvPr/>
        </p:nvSpPr>
        <p:spPr>
          <a:xfrm>
            <a:off x="1978377" y="8267026"/>
            <a:ext cx="5725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Wide Area Network (WAN)</a:t>
            </a:r>
            <a:endParaRPr lang="en-US" sz="3200" b="1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3ED58E-F1CB-7D5D-55BE-FCF10AB1187E}"/>
              </a:ext>
            </a:extLst>
          </p:cNvPr>
          <p:cNvSpPr txBox="1"/>
          <p:nvPr/>
        </p:nvSpPr>
        <p:spPr>
          <a:xfrm>
            <a:off x="9804251" y="8234726"/>
            <a:ext cx="8150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C3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  <a:t>Wireless Local</a:t>
            </a:r>
            <a:r>
              <a:rPr lang="en-US" sz="32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Area Network (</a:t>
            </a:r>
            <a:r>
              <a:rPr lang="en-US" sz="3200" b="1" dirty="0">
                <a:solidFill>
                  <a:srgbClr val="006C3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  <a:t>WL</a:t>
            </a:r>
            <a:r>
              <a:rPr lang="en-US" sz="32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AN)</a:t>
            </a:r>
            <a:endParaRPr lang="en-US" sz="3200" b="1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1" name="Flowchart: Manual Input 40">
            <a:extLst>
              <a:ext uri="{FF2B5EF4-FFF2-40B4-BE49-F238E27FC236}">
                <a16:creationId xmlns:a16="http://schemas.microsoft.com/office/drawing/2014/main" id="{9A524AF3-6041-66BB-D262-DF93B2D7225D}"/>
              </a:ext>
            </a:extLst>
          </p:cNvPr>
          <p:cNvSpPr/>
          <p:nvPr/>
        </p:nvSpPr>
        <p:spPr>
          <a:xfrm>
            <a:off x="8724900" y="225968"/>
            <a:ext cx="9869679" cy="1504577"/>
          </a:xfrm>
          <a:prstGeom prst="flowChartManualInput">
            <a:avLst/>
          </a:prstGeom>
          <a:solidFill>
            <a:srgbClr val="FEF7DE"/>
          </a:solidFill>
          <a:ln>
            <a:solidFill>
              <a:srgbClr val="FEF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EC1F317A-0D17-D2DF-0EBA-D1CB84F6DFA4}"/>
              </a:ext>
            </a:extLst>
          </p:cNvPr>
          <p:cNvSpPr txBox="1"/>
          <p:nvPr/>
        </p:nvSpPr>
        <p:spPr>
          <a:xfrm>
            <a:off x="10896600" y="581120"/>
            <a:ext cx="1623060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>
                <a:solidFill>
                  <a:srgbClr val="006C31"/>
                </a:solidFill>
                <a:latin typeface="Avenir Next LT Pro" panose="020B0504020202020204" pitchFamily="34" charset="0"/>
              </a:rPr>
              <a:t>NETWARE</a:t>
            </a:r>
          </a:p>
        </p:txBody>
      </p:sp>
      <p:pic>
        <p:nvPicPr>
          <p:cNvPr id="2" name="Picture 1" descr="Apa Perbedaan Local Area Network (LAN) Dan Wide Area Network (WAN)? – Sapta  Tunas Teknologi">
            <a:extLst>
              <a:ext uri="{FF2B5EF4-FFF2-40B4-BE49-F238E27FC236}">
                <a16:creationId xmlns:a16="http://schemas.microsoft.com/office/drawing/2014/main" id="{652243D3-AC8E-D416-3F16-12583B0A40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1"/>
          <a:stretch/>
        </p:blipFill>
        <p:spPr bwMode="auto">
          <a:xfrm>
            <a:off x="37458" y="2802580"/>
            <a:ext cx="9607550" cy="4597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Geológia Közelítés Adós wireless area network Vállalkozó tengely labirintus">
            <a:extLst>
              <a:ext uri="{FF2B5EF4-FFF2-40B4-BE49-F238E27FC236}">
                <a16:creationId xmlns:a16="http://schemas.microsoft.com/office/drawing/2014/main" id="{82D8963B-60EB-5211-209F-331C2B460C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8" b="3125"/>
          <a:stretch/>
        </p:blipFill>
        <p:spPr bwMode="auto">
          <a:xfrm>
            <a:off x="10058400" y="3134348"/>
            <a:ext cx="6909753" cy="4443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reeform 31">
            <a:extLst>
              <a:ext uri="{FF2B5EF4-FFF2-40B4-BE49-F238E27FC236}">
                <a16:creationId xmlns:a16="http://schemas.microsoft.com/office/drawing/2014/main" id="{B3FBD08A-7626-885C-E393-E8643428FEBB}"/>
              </a:ext>
            </a:extLst>
          </p:cNvPr>
          <p:cNvSpPr/>
          <p:nvPr/>
        </p:nvSpPr>
        <p:spPr>
          <a:xfrm>
            <a:off x="-1251186" y="5607749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359" r="-623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982200" y="4745662"/>
            <a:ext cx="794932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11500" dirty="0">
                <a:solidFill>
                  <a:srgbClr val="017016"/>
                </a:solidFill>
                <a:latin typeface="League Gothic"/>
              </a:rPr>
              <a:t>KOMPONEN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51207" y="6057900"/>
            <a:ext cx="994349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1500" dirty="0">
                <a:solidFill>
                  <a:srgbClr val="FAB900"/>
                </a:solidFill>
                <a:latin typeface="League Gothic"/>
              </a:rPr>
              <a:t>INPUT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441475" y="2976851"/>
            <a:ext cx="3674867" cy="5758338"/>
          </a:xfrm>
          <a:custGeom>
            <a:avLst/>
            <a:gdLst/>
            <a:ahLst/>
            <a:cxnLst/>
            <a:rect l="l" t="t" r="r" b="b"/>
            <a:pathLst>
              <a:path w="3674867" h="5758338">
                <a:moveTo>
                  <a:pt x="0" y="0"/>
                </a:moveTo>
                <a:lnTo>
                  <a:pt x="3674866" y="0"/>
                </a:lnTo>
                <a:lnTo>
                  <a:pt x="3674866" y="5758337"/>
                </a:lnTo>
                <a:lnTo>
                  <a:pt x="0" y="57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10800000">
            <a:off x="-3806214" y="-342900"/>
            <a:ext cx="10785179" cy="15447120"/>
            <a:chOff x="1842456" y="433209"/>
            <a:chExt cx="4433570" cy="6350000"/>
          </a:xfrm>
        </p:grpSpPr>
        <p:sp>
          <p:nvSpPr>
            <p:cNvPr id="11" name="Freeform 11"/>
            <p:cNvSpPr/>
            <p:nvPr/>
          </p:nvSpPr>
          <p:spPr>
            <a:xfrm>
              <a:off x="1842456" y="433209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FAD55D">
                <a:alpha val="9804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B1FD9945-FA0C-84ED-F3AB-A8947E4EB368}"/>
              </a:ext>
            </a:extLst>
          </p:cNvPr>
          <p:cNvSpPr txBox="1"/>
          <p:nvPr/>
        </p:nvSpPr>
        <p:spPr>
          <a:xfrm>
            <a:off x="8001000" y="3162300"/>
            <a:ext cx="9087567" cy="289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Input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merupakan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data yang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masuk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dalam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sistem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informasi</a:t>
            </a:r>
            <a:endParaRPr lang="en-US" sz="3600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Komponen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ini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diperlukan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sebagai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bahan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dasar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dalam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pengolahan</a:t>
            </a:r>
            <a:r>
              <a:rPr lang="en-US" sz="36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informasi</a:t>
            </a:r>
            <a:endParaRPr lang="en-US" sz="3600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2A8B3C9-3729-A11A-35A9-4F20A701BDFF}"/>
              </a:ext>
            </a:extLst>
          </p:cNvPr>
          <p:cNvSpPr/>
          <p:nvPr/>
        </p:nvSpPr>
        <p:spPr>
          <a:xfrm>
            <a:off x="212468" y="276411"/>
            <a:ext cx="2919042" cy="1389711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167A2E9E-6E29-F7D5-EEB4-8BB9B4B1E10A}"/>
              </a:ext>
            </a:extLst>
          </p:cNvPr>
          <p:cNvSpPr/>
          <p:nvPr/>
        </p:nvSpPr>
        <p:spPr>
          <a:xfrm>
            <a:off x="3311645" y="418636"/>
            <a:ext cx="1162395" cy="1189746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F39D1B92-BD1E-F33B-A691-32FC6CC4056D}"/>
              </a:ext>
            </a:extLst>
          </p:cNvPr>
          <p:cNvSpPr/>
          <p:nvPr/>
        </p:nvSpPr>
        <p:spPr>
          <a:xfrm>
            <a:off x="4835595" y="571832"/>
            <a:ext cx="1782478" cy="994307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F1D366-89D6-99E4-8C29-AA8F2D42A461}"/>
              </a:ext>
            </a:extLst>
          </p:cNvPr>
          <p:cNvSpPr/>
          <p:nvPr/>
        </p:nvSpPr>
        <p:spPr>
          <a:xfrm>
            <a:off x="7782284" y="6020543"/>
            <a:ext cx="9753600" cy="2524889"/>
          </a:xfrm>
          <a:prstGeom prst="rect">
            <a:avLst/>
          </a:prstGeom>
          <a:solidFill>
            <a:srgbClr val="FEF7DE"/>
          </a:solidFill>
          <a:ln>
            <a:solidFill>
              <a:srgbClr val="FEF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4C2469-E6B7-5B8B-0352-54C626DC4F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11821" r="2497" b="10798"/>
          <a:stretch/>
        </p:blipFill>
        <p:spPr>
          <a:xfrm>
            <a:off x="8001000" y="6325343"/>
            <a:ext cx="9320070" cy="1982030"/>
          </a:xfrm>
          <a:prstGeom prst="rect">
            <a:avLst/>
          </a:prstGeom>
          <a:ln>
            <a:solidFill>
              <a:srgbClr val="FEF7DE"/>
            </a:solidFill>
          </a:ln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B4654195-3FE5-5D73-6CBD-3A843669C28F}"/>
              </a:ext>
            </a:extLst>
          </p:cNvPr>
          <p:cNvSpPr txBox="1"/>
          <p:nvPr/>
        </p:nvSpPr>
        <p:spPr>
          <a:xfrm>
            <a:off x="8305800" y="488921"/>
            <a:ext cx="1015073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>
                <a:solidFill>
                  <a:srgbClr val="074B14"/>
                </a:solidFill>
                <a:latin typeface="Avenir Next LT Pro" panose="020B0504020202020204" pitchFamily="34" charset="0"/>
              </a:rPr>
              <a:t>KOMPONEN </a:t>
            </a:r>
            <a:r>
              <a:rPr lang="en-US" sz="7000" b="1" dirty="0">
                <a:solidFill>
                  <a:srgbClr val="FFC000"/>
                </a:solidFill>
                <a:latin typeface="Avenir Next LT Pro" panose="020B0504020202020204" pitchFamily="34" charset="0"/>
              </a:rPr>
              <a:t>INPUT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947648" y="4762500"/>
            <a:ext cx="11732604" cy="168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4000" dirty="0">
                <a:solidFill>
                  <a:srgbClr val="017016"/>
                </a:solidFill>
                <a:latin typeface="League Gothic"/>
              </a:rPr>
              <a:t>KOMPONEN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452078"/>
            <a:ext cx="9943494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4000" dirty="0">
                <a:solidFill>
                  <a:srgbClr val="FAB900"/>
                </a:solidFill>
                <a:latin typeface="League Gothic"/>
              </a:rPr>
              <a:t>PROSES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739993"/>
              </p:ext>
            </p:extLst>
          </p:nvPr>
        </p:nvGraphicFramePr>
        <p:xfrm>
          <a:off x="7783586" y="876300"/>
          <a:ext cx="9966150" cy="10003956"/>
        </p:xfrm>
        <a:graphic>
          <a:graphicData uri="http://schemas.openxmlformats.org/drawingml/2006/table">
            <a:tbl>
              <a:tblPr/>
              <a:tblGrid>
                <a:gridCol w="1088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7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5483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01</a:t>
                      </a:r>
                      <a:endParaRPr lang="en-US" sz="110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7490" lvl="1" indent="0" algn="just">
                        <a:lnSpc>
                          <a:spcPts val="3079"/>
                        </a:lnSpc>
                        <a:buFont typeface="Arial"/>
                        <a:buNone/>
                      </a:pP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Setelah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masuk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ke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dalam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sistem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,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harus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diproses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agar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dapat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digunakan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dalam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pengambilan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keputusan</a:t>
                      </a:r>
                      <a:endParaRPr lang="en-US" sz="2800" dirty="0">
                        <a:solidFill>
                          <a:srgbClr val="006C31"/>
                        </a:solidFill>
                        <a:effectLst/>
                        <a:latin typeface="Avenir Next LT Pro" panose="020B0504020202020204" pitchFamily="34" charset="0"/>
                        <a:ea typeface="DengXian" panose="02010600030101010101" pitchFamily="2" charset="-122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7228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02</a:t>
                      </a:r>
                      <a:endParaRPr lang="en-US" sz="110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7490" lvl="1" indent="0" algn="just">
                        <a:lnSpc>
                          <a:spcPts val="3079"/>
                        </a:lnSpc>
                        <a:buFont typeface="Arial"/>
                        <a:buNone/>
                      </a:pP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Pemrosesan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melibatkan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transformasi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mentah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menjadi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informasi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yang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lebih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berarti</a:t>
                      </a:r>
                      <a:endParaRPr lang="en-US" sz="2800" dirty="0">
                        <a:solidFill>
                          <a:srgbClr val="006C31"/>
                        </a:solidFill>
                        <a:latin typeface="Avenir Next LT Pro" panose="020B0504020202020204" pitchFamily="34" charset="0"/>
                        <a:ea typeface="DengXian" panose="02010600030101010101" pitchFamily="2" charset="-122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9954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03</a:t>
                      </a:r>
                      <a:endParaRPr lang="en-US" sz="110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7490" lvl="1" indent="0" algn="just">
                        <a:lnSpc>
                          <a:spcPts val="3079"/>
                        </a:lnSpc>
                        <a:buFont typeface="Arial"/>
                        <a:buNone/>
                      </a:pP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Contoh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proses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termasuk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validasi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data,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penggabungan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dari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sumber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yang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berbeda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atau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perhitungan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statistik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untuk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menghasilkan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informasi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yang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berguna</a:t>
                      </a:r>
                      <a:endParaRPr lang="en-US" sz="3200" dirty="0">
                        <a:solidFill>
                          <a:srgbClr val="006C3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5483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04</a:t>
                      </a:r>
                      <a:endParaRPr lang="en-US" sz="110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7490" lvl="1" indent="0" algn="just">
                        <a:lnSpc>
                          <a:spcPts val="3079"/>
                        </a:lnSpc>
                        <a:buFont typeface="Arial"/>
                        <a:buNone/>
                      </a:pP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Penyimpanan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dapat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dilakukan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dalam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bentuk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basis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atau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sistem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manajemen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 basis data (</a:t>
                      </a:r>
                      <a:r>
                        <a:rPr lang="en-US" sz="2800" i="1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database management system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DengXian" panose="02010600030101010101" pitchFamily="2" charset="-122"/>
                        </a:rPr>
                        <a:t>)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4425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05</a:t>
                      </a:r>
                      <a:endParaRPr lang="en-US" sz="110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7490" lvl="1" indent="0" algn="just">
                        <a:lnSpc>
                          <a:spcPts val="3079"/>
                        </a:lnSpc>
                        <a:buFont typeface="Arial"/>
                        <a:buNone/>
                      </a:pP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Contoh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penyimpanan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termasuk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penyimpanan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,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pembelian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, data sales,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gudang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,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barang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,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karyawan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,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pelanggan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,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inventaris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atau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 data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keuangan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dalam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sistem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 basis data yang </a:t>
                      </a:r>
                      <a:r>
                        <a:rPr lang="en-US" sz="2800" dirty="0" err="1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terpusat</a:t>
                      </a:r>
                      <a:r>
                        <a:rPr lang="en-US" sz="2800" dirty="0">
                          <a:solidFill>
                            <a:srgbClr val="006C31"/>
                          </a:solidFill>
                          <a:effectLst/>
                          <a:latin typeface="Avenir Next LT Pro" panose="020B0504020202020204" pitchFamily="34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7228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endParaRPr lang="en-US" sz="1100" dirty="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20"/>
                        </a:lnSpc>
                        <a:defRPr/>
                      </a:pPr>
                      <a:endParaRPr lang="en-US" sz="1100" dirty="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0" y="0"/>
            <a:ext cx="7788450" cy="10287000"/>
            <a:chOff x="0" y="0"/>
            <a:chExt cx="222465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24651" cy="2709333"/>
            </a:xfrm>
            <a:custGeom>
              <a:avLst/>
              <a:gdLst/>
              <a:ahLst/>
              <a:cxnLst/>
              <a:rect l="l" t="t" r="r" b="b"/>
              <a:pathLst>
                <a:path w="2224651" h="2709333">
                  <a:moveTo>
                    <a:pt x="45828" y="0"/>
                  </a:moveTo>
                  <a:lnTo>
                    <a:pt x="2178823" y="0"/>
                  </a:lnTo>
                  <a:cubicBezTo>
                    <a:pt x="2204133" y="0"/>
                    <a:pt x="2224651" y="20518"/>
                    <a:pt x="2224651" y="45828"/>
                  </a:cubicBezTo>
                  <a:lnTo>
                    <a:pt x="2224651" y="2663505"/>
                  </a:lnTo>
                  <a:cubicBezTo>
                    <a:pt x="2224651" y="2688815"/>
                    <a:pt x="2204133" y="2709333"/>
                    <a:pt x="2178823" y="2709333"/>
                  </a:cubicBezTo>
                  <a:lnTo>
                    <a:pt x="45828" y="2709333"/>
                  </a:lnTo>
                  <a:cubicBezTo>
                    <a:pt x="20518" y="2709333"/>
                    <a:pt x="0" y="2688815"/>
                    <a:pt x="0" y="2663505"/>
                  </a:cubicBezTo>
                  <a:lnTo>
                    <a:pt x="0" y="45828"/>
                  </a:lnTo>
                  <a:cubicBezTo>
                    <a:pt x="0" y="20518"/>
                    <a:pt x="20518" y="0"/>
                    <a:pt x="4582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3901" y="2602152"/>
            <a:ext cx="574083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>
                <a:solidFill>
                  <a:srgbClr val="074B14"/>
                </a:solidFill>
                <a:latin typeface="Avenir Next LT Pro" panose="020B0504020202020204" pitchFamily="34" charset="0"/>
              </a:rPr>
              <a:t>KOMPONEN </a:t>
            </a:r>
            <a:r>
              <a:rPr lang="en-US" sz="7000" b="1" dirty="0">
                <a:solidFill>
                  <a:srgbClr val="FFC000"/>
                </a:solidFill>
                <a:latin typeface="Avenir Next LT Pro" panose="020B0504020202020204" pitchFamily="34" charset="0"/>
              </a:rPr>
              <a:t>PROSES</a:t>
            </a:r>
          </a:p>
        </p:txBody>
      </p:sp>
      <p:sp>
        <p:nvSpPr>
          <p:cNvPr id="7" name="Freeform 7"/>
          <p:cNvSpPr/>
          <p:nvPr/>
        </p:nvSpPr>
        <p:spPr>
          <a:xfrm>
            <a:off x="789076" y="5640385"/>
            <a:ext cx="5311936" cy="3747329"/>
          </a:xfrm>
          <a:custGeom>
            <a:avLst/>
            <a:gdLst/>
            <a:ahLst/>
            <a:cxnLst/>
            <a:rect l="l" t="t" r="r" b="b"/>
            <a:pathLst>
              <a:path w="5311936" h="3747329">
                <a:moveTo>
                  <a:pt x="0" y="0"/>
                </a:moveTo>
                <a:lnTo>
                  <a:pt x="5311937" y="0"/>
                </a:lnTo>
                <a:lnTo>
                  <a:pt x="5311937" y="3747330"/>
                </a:lnTo>
                <a:lnTo>
                  <a:pt x="0" y="3747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2468" y="276906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536514" y="39177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10565" y="55799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464" r="-624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906924" y="5219638"/>
            <a:ext cx="11732604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4000" dirty="0">
                <a:solidFill>
                  <a:srgbClr val="017016"/>
                </a:solidFill>
                <a:latin typeface="League Gothic"/>
              </a:rPr>
              <a:t>KOMPONEN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893470"/>
            <a:ext cx="9943494" cy="168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4000" dirty="0">
                <a:solidFill>
                  <a:srgbClr val="FAB900"/>
                </a:solidFill>
                <a:latin typeface="League Gothic"/>
              </a:rPr>
              <a:t>OUTPUT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0035" y="3662433"/>
            <a:ext cx="8930720" cy="166075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0035" y="5777768"/>
            <a:ext cx="8930720" cy="166075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0035" y="7893103"/>
            <a:ext cx="8930720" cy="166075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82917" y="4399913"/>
            <a:ext cx="7176383" cy="5153948"/>
          </a:xfrm>
          <a:custGeom>
            <a:avLst/>
            <a:gdLst/>
            <a:ahLst/>
            <a:cxnLst/>
            <a:rect l="l" t="t" r="r" b="b"/>
            <a:pathLst>
              <a:path w="7176383" h="5153948">
                <a:moveTo>
                  <a:pt x="0" y="0"/>
                </a:moveTo>
                <a:lnTo>
                  <a:pt x="7176383" y="0"/>
                </a:lnTo>
                <a:lnTo>
                  <a:pt x="7176383" y="5153948"/>
                </a:lnTo>
                <a:lnTo>
                  <a:pt x="0" y="5153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19200" y="588397"/>
            <a:ext cx="6553200" cy="229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458" b="1" dirty="0">
                <a:solidFill>
                  <a:srgbClr val="074B14"/>
                </a:solidFill>
                <a:latin typeface="Avenir Next LT Pro" panose="020B0504020202020204" pitchFamily="34" charset="0"/>
              </a:rPr>
              <a:t>KOMPONEN </a:t>
            </a:r>
            <a:r>
              <a:rPr lang="en-US" sz="7458" b="1" dirty="0">
                <a:solidFill>
                  <a:srgbClr val="FFC000"/>
                </a:solidFill>
                <a:latin typeface="Avenir Next LT Pro" panose="020B0504020202020204" pitchFamily="34" charset="0"/>
              </a:rPr>
              <a:t>OUTPUT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06599" y="3924361"/>
            <a:ext cx="4150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3869" y="6013566"/>
            <a:ext cx="445835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3084" y="8131164"/>
            <a:ext cx="4315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79491" y="3985412"/>
            <a:ext cx="71763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Output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adalah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hasil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dari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proses data yang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disajikan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dalam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bentuk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dapat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dimengerti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oleh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manajemen</a:t>
            </a:r>
            <a:endParaRPr lang="en-US" sz="28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360756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32341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16003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1F3C7236-7ACE-56FE-CE9D-0BF1EB7856C7}"/>
              </a:ext>
            </a:extLst>
          </p:cNvPr>
          <p:cNvSpPr txBox="1"/>
          <p:nvPr/>
        </p:nvSpPr>
        <p:spPr>
          <a:xfrm>
            <a:off x="2679491" y="6055689"/>
            <a:ext cx="71763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digunakan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untuk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mendukung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pengambilan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keputusan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tepat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dan strategi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bisnis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efektif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71CD1B46-8904-FE85-2A7A-97E1921E26E2}"/>
              </a:ext>
            </a:extLst>
          </p:cNvPr>
          <p:cNvSpPr txBox="1"/>
          <p:nvPr/>
        </p:nvSpPr>
        <p:spPr>
          <a:xfrm>
            <a:off x="2627653" y="8169484"/>
            <a:ext cx="71763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Contoh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keluaran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dapat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berupa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laporan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keuangan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,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laporan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penjualan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,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atau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laporan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analisis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pasar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59300" y="2834659"/>
            <a:ext cx="1474996" cy="4617682"/>
            <a:chOff x="0" y="0"/>
            <a:chExt cx="388476" cy="1216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43982" y="2834659"/>
            <a:ext cx="1474996" cy="4617682"/>
            <a:chOff x="0" y="0"/>
            <a:chExt cx="388476" cy="121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1944" y="8780049"/>
            <a:ext cx="16984111" cy="598362"/>
            <a:chOff x="0" y="0"/>
            <a:chExt cx="4473182" cy="157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3182" cy="157593"/>
            </a:xfrm>
            <a:custGeom>
              <a:avLst/>
              <a:gdLst/>
              <a:ahLst/>
              <a:cxnLst/>
              <a:rect l="l" t="t" r="r" b="b"/>
              <a:pathLst>
                <a:path w="4473182" h="157593">
                  <a:moveTo>
                    <a:pt x="23247" y="0"/>
                  </a:moveTo>
                  <a:lnTo>
                    <a:pt x="4449934" y="0"/>
                  </a:lnTo>
                  <a:cubicBezTo>
                    <a:pt x="4456100" y="0"/>
                    <a:pt x="4462013" y="2449"/>
                    <a:pt x="4466373" y="6809"/>
                  </a:cubicBezTo>
                  <a:cubicBezTo>
                    <a:pt x="4470732" y="11169"/>
                    <a:pt x="4473182" y="17082"/>
                    <a:pt x="4473182" y="23247"/>
                  </a:cubicBezTo>
                  <a:lnTo>
                    <a:pt x="4473182" y="134346"/>
                  </a:lnTo>
                  <a:cubicBezTo>
                    <a:pt x="4473182" y="140511"/>
                    <a:pt x="4470732" y="146424"/>
                    <a:pt x="4466373" y="150784"/>
                  </a:cubicBezTo>
                  <a:cubicBezTo>
                    <a:pt x="4462013" y="155144"/>
                    <a:pt x="4456100" y="157593"/>
                    <a:pt x="4449934" y="157593"/>
                  </a:cubicBezTo>
                  <a:lnTo>
                    <a:pt x="23247" y="157593"/>
                  </a:lnTo>
                  <a:cubicBezTo>
                    <a:pt x="10408" y="157593"/>
                    <a:pt x="0" y="147185"/>
                    <a:pt x="0" y="134346"/>
                  </a:cubicBezTo>
                  <a:lnTo>
                    <a:pt x="0" y="23247"/>
                  </a:lnTo>
                  <a:cubicBezTo>
                    <a:pt x="0" y="10408"/>
                    <a:pt x="10408" y="0"/>
                    <a:pt x="232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699" y="2922850"/>
            <a:ext cx="16230600" cy="463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TERIMA </a:t>
            </a:r>
          </a:p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KASIH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E8CBAE-C9D7-6259-3C0C-4027F10787B6}"/>
              </a:ext>
            </a:extLst>
          </p:cNvPr>
          <p:cNvSpPr/>
          <p:nvPr/>
        </p:nvSpPr>
        <p:spPr>
          <a:xfrm>
            <a:off x="4572000" y="-234494"/>
            <a:ext cx="8153400" cy="1937563"/>
          </a:xfrm>
          <a:prstGeom prst="round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FF9714B9-6F83-0DCE-F296-29D30B07EC0A}"/>
              </a:ext>
            </a:extLst>
          </p:cNvPr>
          <p:cNvSpPr/>
          <p:nvPr/>
        </p:nvSpPr>
        <p:spPr>
          <a:xfrm>
            <a:off x="4856790" y="9056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208FAB85-25D0-42A7-24E7-429DCCAA0E79}"/>
              </a:ext>
            </a:extLst>
          </p:cNvPr>
          <p:cNvSpPr/>
          <p:nvPr/>
        </p:nvSpPr>
        <p:spPr>
          <a:xfrm>
            <a:off x="8228375" y="20543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F45BC9E0-DB3B-3295-AC8C-7CD890C945BA}"/>
              </a:ext>
            </a:extLst>
          </p:cNvPr>
          <p:cNvSpPr/>
          <p:nvPr/>
        </p:nvSpPr>
        <p:spPr>
          <a:xfrm>
            <a:off x="10012038" y="37165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631609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9272026" y="4774938"/>
            <a:ext cx="6103721" cy="958746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08" name="Group 13">
            <a:extLst>
              <a:ext uri="{FF2B5EF4-FFF2-40B4-BE49-F238E27FC236}">
                <a16:creationId xmlns:a16="http://schemas.microsoft.com/office/drawing/2014/main" id="{074D1CCE-0B3F-C89F-E28F-05245BBA53E4}"/>
              </a:ext>
            </a:extLst>
          </p:cNvPr>
          <p:cNvGrpSpPr/>
          <p:nvPr/>
        </p:nvGrpSpPr>
        <p:grpSpPr>
          <a:xfrm>
            <a:off x="2868850" y="4774938"/>
            <a:ext cx="6103721" cy="958746"/>
            <a:chOff x="0" y="0"/>
            <a:chExt cx="2521016" cy="395990"/>
          </a:xfrm>
        </p:grpSpPr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BA69ED65-6D74-DA38-EF6F-02B9080DF71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TextBox 15">
              <a:extLst>
                <a:ext uri="{FF2B5EF4-FFF2-40B4-BE49-F238E27FC236}">
                  <a16:creationId xmlns:a16="http://schemas.microsoft.com/office/drawing/2014/main" id="{A83DF3E8-1758-06EC-FF18-25AE0EE467D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1" name="Group 16">
            <a:extLst>
              <a:ext uri="{FF2B5EF4-FFF2-40B4-BE49-F238E27FC236}">
                <a16:creationId xmlns:a16="http://schemas.microsoft.com/office/drawing/2014/main" id="{D3EC0F7A-DE21-52BD-C543-DDDB2E7214F8}"/>
              </a:ext>
            </a:extLst>
          </p:cNvPr>
          <p:cNvGrpSpPr/>
          <p:nvPr/>
        </p:nvGrpSpPr>
        <p:grpSpPr>
          <a:xfrm>
            <a:off x="9272026" y="5943906"/>
            <a:ext cx="6103721" cy="958746"/>
            <a:chOff x="0" y="0"/>
            <a:chExt cx="2521016" cy="395990"/>
          </a:xfrm>
        </p:grpSpPr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C2A14B43-49A6-18A9-F2AE-54122549573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TextBox 18">
              <a:extLst>
                <a:ext uri="{FF2B5EF4-FFF2-40B4-BE49-F238E27FC236}">
                  <a16:creationId xmlns:a16="http://schemas.microsoft.com/office/drawing/2014/main" id="{313A7063-6702-8B91-A3B7-C04439CFC7E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4" name="Group 19">
            <a:extLst>
              <a:ext uri="{FF2B5EF4-FFF2-40B4-BE49-F238E27FC236}">
                <a16:creationId xmlns:a16="http://schemas.microsoft.com/office/drawing/2014/main" id="{900B5AF0-0F0C-E870-6881-901F997A4558}"/>
              </a:ext>
            </a:extLst>
          </p:cNvPr>
          <p:cNvGrpSpPr/>
          <p:nvPr/>
        </p:nvGrpSpPr>
        <p:grpSpPr>
          <a:xfrm>
            <a:off x="2868850" y="5943906"/>
            <a:ext cx="6103721" cy="958746"/>
            <a:chOff x="0" y="0"/>
            <a:chExt cx="2521016" cy="395990"/>
          </a:xfrm>
        </p:grpSpPr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82591F67-EE48-CB04-11CD-F127A3BE2D7C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TextBox 21">
              <a:extLst>
                <a:ext uri="{FF2B5EF4-FFF2-40B4-BE49-F238E27FC236}">
                  <a16:creationId xmlns:a16="http://schemas.microsoft.com/office/drawing/2014/main" id="{9959D844-6EDC-EF11-D36A-81A3471CDFF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7" name="Group 22">
            <a:extLst>
              <a:ext uri="{FF2B5EF4-FFF2-40B4-BE49-F238E27FC236}">
                <a16:creationId xmlns:a16="http://schemas.microsoft.com/office/drawing/2014/main" id="{0744B301-8936-49EE-4974-5608C3A8B2B6}"/>
              </a:ext>
            </a:extLst>
          </p:cNvPr>
          <p:cNvGrpSpPr/>
          <p:nvPr/>
        </p:nvGrpSpPr>
        <p:grpSpPr>
          <a:xfrm>
            <a:off x="9272026" y="7112875"/>
            <a:ext cx="6103721" cy="958746"/>
            <a:chOff x="0" y="0"/>
            <a:chExt cx="2521016" cy="395990"/>
          </a:xfrm>
        </p:grpSpPr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29BB7B4E-7F79-4B30-BC65-E1E3D8AB881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TextBox 24">
              <a:extLst>
                <a:ext uri="{FF2B5EF4-FFF2-40B4-BE49-F238E27FC236}">
                  <a16:creationId xmlns:a16="http://schemas.microsoft.com/office/drawing/2014/main" id="{AE2F2B5F-E7D0-5215-57C8-B716DBF30C1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0" name="Group 25">
            <a:extLst>
              <a:ext uri="{FF2B5EF4-FFF2-40B4-BE49-F238E27FC236}">
                <a16:creationId xmlns:a16="http://schemas.microsoft.com/office/drawing/2014/main" id="{48384990-A658-1C0F-37AB-62EBB4085431}"/>
              </a:ext>
            </a:extLst>
          </p:cNvPr>
          <p:cNvGrpSpPr/>
          <p:nvPr/>
        </p:nvGrpSpPr>
        <p:grpSpPr>
          <a:xfrm>
            <a:off x="2868850" y="7112875"/>
            <a:ext cx="6103721" cy="958746"/>
            <a:chOff x="0" y="0"/>
            <a:chExt cx="2521016" cy="395990"/>
          </a:xfrm>
        </p:grpSpPr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801FB183-EE56-55E4-5698-420598A4809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TextBox 27">
              <a:extLst>
                <a:ext uri="{FF2B5EF4-FFF2-40B4-BE49-F238E27FC236}">
                  <a16:creationId xmlns:a16="http://schemas.microsoft.com/office/drawing/2014/main" id="{017416E3-DF82-C985-413E-09D53AAD4E9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6" name="Group 31">
            <a:extLst>
              <a:ext uri="{FF2B5EF4-FFF2-40B4-BE49-F238E27FC236}">
                <a16:creationId xmlns:a16="http://schemas.microsoft.com/office/drawing/2014/main" id="{C3FCF90D-A720-FAE0-1DC2-A55A02A764B2}"/>
              </a:ext>
            </a:extLst>
          </p:cNvPr>
          <p:cNvGrpSpPr/>
          <p:nvPr/>
        </p:nvGrpSpPr>
        <p:grpSpPr>
          <a:xfrm>
            <a:off x="8078115" y="4886938"/>
            <a:ext cx="742644" cy="742644"/>
            <a:chOff x="0" y="0"/>
            <a:chExt cx="812800" cy="812800"/>
          </a:xfrm>
        </p:grpSpPr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8B874A16-16E9-B1DE-FEC9-627DDEA758F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TextBox 33">
              <a:extLst>
                <a:ext uri="{FF2B5EF4-FFF2-40B4-BE49-F238E27FC236}">
                  <a16:creationId xmlns:a16="http://schemas.microsoft.com/office/drawing/2014/main" id="{A97D0AE8-5B24-70A7-E4CD-E2C99ED859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5177454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League Gothic"/>
              </a:rPr>
              <a:t>CAPAIAN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6232860" y="2397774"/>
            <a:ext cx="8672019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AB900"/>
                </a:solidFill>
                <a:latin typeface="League Gothic"/>
              </a:rPr>
              <a:t>PEMBELAJARAN</a:t>
            </a:r>
          </a:p>
        </p:txBody>
      </p:sp>
      <p:sp>
        <p:nvSpPr>
          <p:cNvPr id="231" name="TextBox 36">
            <a:extLst>
              <a:ext uri="{FF2B5EF4-FFF2-40B4-BE49-F238E27FC236}">
                <a16:creationId xmlns:a16="http://schemas.microsoft.com/office/drawing/2014/main" id="{C65630F5-43B7-F06D-6EC5-21F29B5A165C}"/>
              </a:ext>
            </a:extLst>
          </p:cNvPr>
          <p:cNvSpPr txBox="1"/>
          <p:nvPr/>
        </p:nvSpPr>
        <p:spPr>
          <a:xfrm>
            <a:off x="9445455" y="4992550"/>
            <a:ext cx="4838385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The process is under the supervision of the client and the design team</a:t>
            </a:r>
          </a:p>
        </p:txBody>
      </p:sp>
      <p:sp>
        <p:nvSpPr>
          <p:cNvPr id="232" name="TextBox 37">
            <a:extLst>
              <a:ext uri="{FF2B5EF4-FFF2-40B4-BE49-F238E27FC236}">
                <a16:creationId xmlns:a16="http://schemas.microsoft.com/office/drawing/2014/main" id="{0FF6D897-63F5-E579-9EE1-C048629C5A03}"/>
              </a:ext>
            </a:extLst>
          </p:cNvPr>
          <p:cNvSpPr txBox="1"/>
          <p:nvPr/>
        </p:nvSpPr>
        <p:spPr>
          <a:xfrm>
            <a:off x="5174611" y="5012361"/>
            <a:ext cx="2648902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Clients tell what kind of design they want</a:t>
            </a:r>
          </a:p>
        </p:txBody>
      </p:sp>
      <p:sp>
        <p:nvSpPr>
          <p:cNvPr id="233" name="TextBox 38">
            <a:extLst>
              <a:ext uri="{FF2B5EF4-FFF2-40B4-BE49-F238E27FC236}">
                <a16:creationId xmlns:a16="http://schemas.microsoft.com/office/drawing/2014/main" id="{F49B363E-4F3C-A8BE-70AF-DE18BCB1B1EE}"/>
              </a:ext>
            </a:extLst>
          </p:cNvPr>
          <p:cNvSpPr txBox="1"/>
          <p:nvPr/>
        </p:nvSpPr>
        <p:spPr>
          <a:xfrm>
            <a:off x="11634938" y="6286119"/>
            <a:ext cx="2648902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Final assessment</a:t>
            </a:r>
          </a:p>
        </p:txBody>
      </p:sp>
      <p:sp>
        <p:nvSpPr>
          <p:cNvPr id="234" name="TextBox 39">
            <a:extLst>
              <a:ext uri="{FF2B5EF4-FFF2-40B4-BE49-F238E27FC236}">
                <a16:creationId xmlns:a16="http://schemas.microsoft.com/office/drawing/2014/main" id="{033A4147-072A-4559-18B6-418547C1889E}"/>
              </a:ext>
            </a:extLst>
          </p:cNvPr>
          <p:cNvSpPr txBox="1"/>
          <p:nvPr/>
        </p:nvSpPr>
        <p:spPr>
          <a:xfrm>
            <a:off x="3771160" y="6180569"/>
            <a:ext cx="410950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Our team makes the design according to the client's wishes</a:t>
            </a:r>
          </a:p>
        </p:txBody>
      </p:sp>
      <p:sp>
        <p:nvSpPr>
          <p:cNvPr id="235" name="TextBox 40">
            <a:extLst>
              <a:ext uri="{FF2B5EF4-FFF2-40B4-BE49-F238E27FC236}">
                <a16:creationId xmlns:a16="http://schemas.microsoft.com/office/drawing/2014/main" id="{F8C3496D-21E2-1C41-691B-04A32E2EF697}"/>
              </a:ext>
            </a:extLst>
          </p:cNvPr>
          <p:cNvSpPr txBox="1"/>
          <p:nvPr/>
        </p:nvSpPr>
        <p:spPr>
          <a:xfrm>
            <a:off x="10461463" y="7455088"/>
            <a:ext cx="3822377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Waiting for client approval</a:t>
            </a:r>
          </a:p>
        </p:txBody>
      </p:sp>
      <p:sp>
        <p:nvSpPr>
          <p:cNvPr id="236" name="TextBox 41">
            <a:extLst>
              <a:ext uri="{FF2B5EF4-FFF2-40B4-BE49-F238E27FC236}">
                <a16:creationId xmlns:a16="http://schemas.microsoft.com/office/drawing/2014/main" id="{50B7314A-9B62-7AD6-7688-E17DA62B7707}"/>
              </a:ext>
            </a:extLst>
          </p:cNvPr>
          <p:cNvSpPr txBox="1"/>
          <p:nvPr/>
        </p:nvSpPr>
        <p:spPr>
          <a:xfrm>
            <a:off x="3545549" y="7349537"/>
            <a:ext cx="433511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The approved design is sent to the production team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38" name="Group 43">
            <a:extLst>
              <a:ext uri="{FF2B5EF4-FFF2-40B4-BE49-F238E27FC236}">
                <a16:creationId xmlns:a16="http://schemas.microsoft.com/office/drawing/2014/main" id="{AF7B98EE-088A-5FB1-7D05-6C15D2BBF9EE}"/>
              </a:ext>
            </a:extLst>
          </p:cNvPr>
          <p:cNvGrpSpPr/>
          <p:nvPr/>
        </p:nvGrpSpPr>
        <p:grpSpPr>
          <a:xfrm>
            <a:off x="8106690" y="6051957"/>
            <a:ext cx="742644" cy="742644"/>
            <a:chOff x="0" y="0"/>
            <a:chExt cx="812800" cy="812800"/>
          </a:xfrm>
        </p:grpSpPr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2C583F99-8886-3FE2-6791-A3BBAE7CD9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45">
              <a:extLst>
                <a:ext uri="{FF2B5EF4-FFF2-40B4-BE49-F238E27FC236}">
                  <a16:creationId xmlns:a16="http://schemas.microsoft.com/office/drawing/2014/main" id="{FF66F6FE-2BF4-1E9D-7BB3-47EED6E354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1" name="Group 46">
            <a:extLst>
              <a:ext uri="{FF2B5EF4-FFF2-40B4-BE49-F238E27FC236}">
                <a16:creationId xmlns:a16="http://schemas.microsoft.com/office/drawing/2014/main" id="{006CA71F-A265-0651-0B9D-2E79AB24192D}"/>
              </a:ext>
            </a:extLst>
          </p:cNvPr>
          <p:cNvGrpSpPr/>
          <p:nvPr/>
        </p:nvGrpSpPr>
        <p:grpSpPr>
          <a:xfrm>
            <a:off x="8106690" y="7216977"/>
            <a:ext cx="742644" cy="742644"/>
            <a:chOff x="0" y="0"/>
            <a:chExt cx="812800" cy="812800"/>
          </a:xfrm>
        </p:grpSpPr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F1987CCF-B53B-B227-C0E9-0B62F234154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48">
              <a:extLst>
                <a:ext uri="{FF2B5EF4-FFF2-40B4-BE49-F238E27FC236}">
                  <a16:creationId xmlns:a16="http://schemas.microsoft.com/office/drawing/2014/main" id="{F5EE7676-1F29-C4DE-21C1-F649528EA04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4" name="Group 49">
            <a:extLst>
              <a:ext uri="{FF2B5EF4-FFF2-40B4-BE49-F238E27FC236}">
                <a16:creationId xmlns:a16="http://schemas.microsoft.com/office/drawing/2014/main" id="{DC73DD1A-153B-63E0-F0EF-EE31F94CDB71}"/>
              </a:ext>
            </a:extLst>
          </p:cNvPr>
          <p:cNvGrpSpPr/>
          <p:nvPr/>
        </p:nvGrpSpPr>
        <p:grpSpPr>
          <a:xfrm>
            <a:off x="2868850" y="8281170"/>
            <a:ext cx="6103721" cy="958746"/>
            <a:chOff x="0" y="0"/>
            <a:chExt cx="2521016" cy="395990"/>
          </a:xfrm>
        </p:grpSpPr>
        <p:sp>
          <p:nvSpPr>
            <p:cNvPr id="245" name="Freeform 50">
              <a:extLst>
                <a:ext uri="{FF2B5EF4-FFF2-40B4-BE49-F238E27FC236}">
                  <a16:creationId xmlns:a16="http://schemas.microsoft.com/office/drawing/2014/main" id="{01D47E73-1DFC-6BC2-DD16-64AB0E7D2284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51">
              <a:extLst>
                <a:ext uri="{FF2B5EF4-FFF2-40B4-BE49-F238E27FC236}">
                  <a16:creationId xmlns:a16="http://schemas.microsoft.com/office/drawing/2014/main" id="{D4FB2586-A05E-642F-9E90-1BC79E5499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0" name="Group 55">
            <a:extLst>
              <a:ext uri="{FF2B5EF4-FFF2-40B4-BE49-F238E27FC236}">
                <a16:creationId xmlns:a16="http://schemas.microsoft.com/office/drawing/2014/main" id="{17F06340-0D7F-03CE-41A3-F1F78942BF72}"/>
              </a:ext>
            </a:extLst>
          </p:cNvPr>
          <p:cNvGrpSpPr/>
          <p:nvPr/>
        </p:nvGrpSpPr>
        <p:grpSpPr>
          <a:xfrm>
            <a:off x="14521965" y="4877413"/>
            <a:ext cx="742644" cy="742644"/>
            <a:chOff x="0" y="0"/>
            <a:chExt cx="812800" cy="812800"/>
          </a:xfrm>
        </p:grpSpPr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F0841D99-B3CE-BEB5-8D36-9FC7E4608F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TextBox 57">
              <a:extLst>
                <a:ext uri="{FF2B5EF4-FFF2-40B4-BE49-F238E27FC236}">
                  <a16:creationId xmlns:a16="http://schemas.microsoft.com/office/drawing/2014/main" id="{EF0A2146-23D7-021B-4A7F-BEFA73AAD2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3" name="Group 58">
            <a:extLst>
              <a:ext uri="{FF2B5EF4-FFF2-40B4-BE49-F238E27FC236}">
                <a16:creationId xmlns:a16="http://schemas.microsoft.com/office/drawing/2014/main" id="{CCBA578B-C4F0-37A8-D835-214AD223B564}"/>
              </a:ext>
            </a:extLst>
          </p:cNvPr>
          <p:cNvGrpSpPr/>
          <p:nvPr/>
        </p:nvGrpSpPr>
        <p:grpSpPr>
          <a:xfrm>
            <a:off x="14521965" y="6051957"/>
            <a:ext cx="742644" cy="742644"/>
            <a:chOff x="0" y="0"/>
            <a:chExt cx="812800" cy="812800"/>
          </a:xfrm>
        </p:grpSpPr>
        <p:sp>
          <p:nvSpPr>
            <p:cNvPr id="254" name="Freeform 59">
              <a:extLst>
                <a:ext uri="{FF2B5EF4-FFF2-40B4-BE49-F238E27FC236}">
                  <a16:creationId xmlns:a16="http://schemas.microsoft.com/office/drawing/2014/main" id="{277BD2FE-E4EB-BD48-FDB0-3AAEEE02343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TextBox 60">
              <a:extLst>
                <a:ext uri="{FF2B5EF4-FFF2-40B4-BE49-F238E27FC236}">
                  <a16:creationId xmlns:a16="http://schemas.microsoft.com/office/drawing/2014/main" id="{28AA633E-3595-FFB9-E572-38C8BCE28C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6" name="Group 61">
            <a:extLst>
              <a:ext uri="{FF2B5EF4-FFF2-40B4-BE49-F238E27FC236}">
                <a16:creationId xmlns:a16="http://schemas.microsoft.com/office/drawing/2014/main" id="{2714A7C6-36E3-D94A-2CAE-15327C6843EC}"/>
              </a:ext>
            </a:extLst>
          </p:cNvPr>
          <p:cNvGrpSpPr/>
          <p:nvPr/>
        </p:nvGrpSpPr>
        <p:grpSpPr>
          <a:xfrm>
            <a:off x="14521965" y="7216977"/>
            <a:ext cx="742644" cy="742644"/>
            <a:chOff x="0" y="0"/>
            <a:chExt cx="812800" cy="812800"/>
          </a:xfrm>
        </p:grpSpPr>
        <p:sp>
          <p:nvSpPr>
            <p:cNvPr id="257" name="Freeform 62">
              <a:extLst>
                <a:ext uri="{FF2B5EF4-FFF2-40B4-BE49-F238E27FC236}">
                  <a16:creationId xmlns:a16="http://schemas.microsoft.com/office/drawing/2014/main" id="{B986B349-0167-6CCE-1CB8-D20066532EB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TextBox 63">
              <a:extLst>
                <a:ext uri="{FF2B5EF4-FFF2-40B4-BE49-F238E27FC236}">
                  <a16:creationId xmlns:a16="http://schemas.microsoft.com/office/drawing/2014/main" id="{6B79C6DE-C6B8-CFA1-CBD0-63BD43F2E17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631609" y="4394285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8" name="Group 13">
            <a:extLst>
              <a:ext uri="{FF2B5EF4-FFF2-40B4-BE49-F238E27FC236}">
                <a16:creationId xmlns:a16="http://schemas.microsoft.com/office/drawing/2014/main" id="{A3AA8916-4FF7-226C-37A9-2891CB68E452}"/>
              </a:ext>
            </a:extLst>
          </p:cNvPr>
          <p:cNvGrpSpPr/>
          <p:nvPr/>
        </p:nvGrpSpPr>
        <p:grpSpPr>
          <a:xfrm>
            <a:off x="2426524" y="5313869"/>
            <a:ext cx="13872893" cy="3253582"/>
            <a:chOff x="0" y="0"/>
            <a:chExt cx="2521016" cy="395990"/>
          </a:xfrm>
        </p:grpSpPr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08CB3B51-4893-3AD6-0D79-0BEDC4223AC3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TextBox 15">
              <a:extLst>
                <a:ext uri="{FF2B5EF4-FFF2-40B4-BE49-F238E27FC236}">
                  <a16:creationId xmlns:a16="http://schemas.microsoft.com/office/drawing/2014/main" id="{FA1D8BF1-8DAA-5254-D40D-74C229D042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7FEEF-6A24-60E9-B6E4-F9AFDE5D43E6}"/>
              </a:ext>
            </a:extLst>
          </p:cNvPr>
          <p:cNvSpPr txBox="1"/>
          <p:nvPr/>
        </p:nvSpPr>
        <p:spPr>
          <a:xfrm>
            <a:off x="3004017" y="6148242"/>
            <a:ext cx="12452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Capaian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pembelajaran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dibebankan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pada </a:t>
            </a:r>
            <a:r>
              <a:rPr lang="en-US" sz="3200" dirty="0" err="1">
                <a:solidFill>
                  <a:srgbClr val="006C31"/>
                </a:solidFill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pokok</a:t>
            </a:r>
            <a:r>
              <a:rPr lang="en-US" sz="3200" dirty="0">
                <a:solidFill>
                  <a:srgbClr val="006C31"/>
                </a:solidFill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bahasan</a:t>
            </a:r>
            <a:r>
              <a:rPr lang="en-US" sz="3200" dirty="0">
                <a:solidFill>
                  <a:srgbClr val="006C31"/>
                </a:solidFill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ini</a:t>
            </a:r>
            <a:r>
              <a:rPr lang="en-US" sz="3200" dirty="0">
                <a:solidFill>
                  <a:srgbClr val="006C31"/>
                </a:solidFill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adalah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mahasiswa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mampu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memahami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dan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menjelaskan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komponen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sistem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dan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informasi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631609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9272026" y="4774938"/>
            <a:ext cx="6103721" cy="958746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08" name="Group 13">
            <a:extLst>
              <a:ext uri="{FF2B5EF4-FFF2-40B4-BE49-F238E27FC236}">
                <a16:creationId xmlns:a16="http://schemas.microsoft.com/office/drawing/2014/main" id="{074D1CCE-0B3F-C89F-E28F-05245BBA53E4}"/>
              </a:ext>
            </a:extLst>
          </p:cNvPr>
          <p:cNvGrpSpPr/>
          <p:nvPr/>
        </p:nvGrpSpPr>
        <p:grpSpPr>
          <a:xfrm>
            <a:off x="2868850" y="4774938"/>
            <a:ext cx="6103721" cy="958746"/>
            <a:chOff x="0" y="0"/>
            <a:chExt cx="2521016" cy="395990"/>
          </a:xfrm>
        </p:grpSpPr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BA69ED65-6D74-DA38-EF6F-02B9080DF71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TextBox 15">
              <a:extLst>
                <a:ext uri="{FF2B5EF4-FFF2-40B4-BE49-F238E27FC236}">
                  <a16:creationId xmlns:a16="http://schemas.microsoft.com/office/drawing/2014/main" id="{A83DF3E8-1758-06EC-FF18-25AE0EE467D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1" name="Group 16">
            <a:extLst>
              <a:ext uri="{FF2B5EF4-FFF2-40B4-BE49-F238E27FC236}">
                <a16:creationId xmlns:a16="http://schemas.microsoft.com/office/drawing/2014/main" id="{D3EC0F7A-DE21-52BD-C543-DDDB2E7214F8}"/>
              </a:ext>
            </a:extLst>
          </p:cNvPr>
          <p:cNvGrpSpPr/>
          <p:nvPr/>
        </p:nvGrpSpPr>
        <p:grpSpPr>
          <a:xfrm>
            <a:off x="9272026" y="5943906"/>
            <a:ext cx="6103721" cy="958746"/>
            <a:chOff x="0" y="0"/>
            <a:chExt cx="2521016" cy="395990"/>
          </a:xfrm>
        </p:grpSpPr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C2A14B43-49A6-18A9-F2AE-54122549573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TextBox 18">
              <a:extLst>
                <a:ext uri="{FF2B5EF4-FFF2-40B4-BE49-F238E27FC236}">
                  <a16:creationId xmlns:a16="http://schemas.microsoft.com/office/drawing/2014/main" id="{313A7063-6702-8B91-A3B7-C04439CFC7E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4" name="Group 19">
            <a:extLst>
              <a:ext uri="{FF2B5EF4-FFF2-40B4-BE49-F238E27FC236}">
                <a16:creationId xmlns:a16="http://schemas.microsoft.com/office/drawing/2014/main" id="{900B5AF0-0F0C-E870-6881-901F997A4558}"/>
              </a:ext>
            </a:extLst>
          </p:cNvPr>
          <p:cNvGrpSpPr/>
          <p:nvPr/>
        </p:nvGrpSpPr>
        <p:grpSpPr>
          <a:xfrm>
            <a:off x="2868850" y="5943906"/>
            <a:ext cx="6103721" cy="958746"/>
            <a:chOff x="0" y="0"/>
            <a:chExt cx="2521016" cy="395990"/>
          </a:xfrm>
        </p:grpSpPr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82591F67-EE48-CB04-11CD-F127A3BE2D7C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TextBox 21">
              <a:extLst>
                <a:ext uri="{FF2B5EF4-FFF2-40B4-BE49-F238E27FC236}">
                  <a16:creationId xmlns:a16="http://schemas.microsoft.com/office/drawing/2014/main" id="{9959D844-6EDC-EF11-D36A-81A3471CDFF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7" name="Group 22">
            <a:extLst>
              <a:ext uri="{FF2B5EF4-FFF2-40B4-BE49-F238E27FC236}">
                <a16:creationId xmlns:a16="http://schemas.microsoft.com/office/drawing/2014/main" id="{0744B301-8936-49EE-4974-5608C3A8B2B6}"/>
              </a:ext>
            </a:extLst>
          </p:cNvPr>
          <p:cNvGrpSpPr/>
          <p:nvPr/>
        </p:nvGrpSpPr>
        <p:grpSpPr>
          <a:xfrm>
            <a:off x="9272026" y="7112875"/>
            <a:ext cx="6103721" cy="958746"/>
            <a:chOff x="0" y="0"/>
            <a:chExt cx="2521016" cy="395990"/>
          </a:xfrm>
        </p:grpSpPr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29BB7B4E-7F79-4B30-BC65-E1E3D8AB881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TextBox 24">
              <a:extLst>
                <a:ext uri="{FF2B5EF4-FFF2-40B4-BE49-F238E27FC236}">
                  <a16:creationId xmlns:a16="http://schemas.microsoft.com/office/drawing/2014/main" id="{AE2F2B5F-E7D0-5215-57C8-B716DBF30C1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0" name="Group 25">
            <a:extLst>
              <a:ext uri="{FF2B5EF4-FFF2-40B4-BE49-F238E27FC236}">
                <a16:creationId xmlns:a16="http://schemas.microsoft.com/office/drawing/2014/main" id="{48384990-A658-1C0F-37AB-62EBB4085431}"/>
              </a:ext>
            </a:extLst>
          </p:cNvPr>
          <p:cNvGrpSpPr/>
          <p:nvPr/>
        </p:nvGrpSpPr>
        <p:grpSpPr>
          <a:xfrm>
            <a:off x="2868850" y="7112875"/>
            <a:ext cx="6103721" cy="958746"/>
            <a:chOff x="0" y="0"/>
            <a:chExt cx="2521016" cy="395990"/>
          </a:xfrm>
        </p:grpSpPr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801FB183-EE56-55E4-5698-420598A4809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TextBox 27">
              <a:extLst>
                <a:ext uri="{FF2B5EF4-FFF2-40B4-BE49-F238E27FC236}">
                  <a16:creationId xmlns:a16="http://schemas.microsoft.com/office/drawing/2014/main" id="{017416E3-DF82-C985-413E-09D53AAD4E9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6" name="Group 31">
            <a:extLst>
              <a:ext uri="{FF2B5EF4-FFF2-40B4-BE49-F238E27FC236}">
                <a16:creationId xmlns:a16="http://schemas.microsoft.com/office/drawing/2014/main" id="{C3FCF90D-A720-FAE0-1DC2-A55A02A764B2}"/>
              </a:ext>
            </a:extLst>
          </p:cNvPr>
          <p:cNvGrpSpPr/>
          <p:nvPr/>
        </p:nvGrpSpPr>
        <p:grpSpPr>
          <a:xfrm>
            <a:off x="8078115" y="4886938"/>
            <a:ext cx="742644" cy="742644"/>
            <a:chOff x="0" y="0"/>
            <a:chExt cx="812800" cy="812800"/>
          </a:xfrm>
        </p:grpSpPr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8B874A16-16E9-B1DE-FEC9-627DDEA758F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TextBox 33">
              <a:extLst>
                <a:ext uri="{FF2B5EF4-FFF2-40B4-BE49-F238E27FC236}">
                  <a16:creationId xmlns:a16="http://schemas.microsoft.com/office/drawing/2014/main" id="{A97D0AE8-5B24-70A7-E4CD-E2C99ED859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7173797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League Gothic"/>
              </a:rPr>
              <a:t>TABLE OF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6527525" y="2413594"/>
            <a:ext cx="5232949" cy="153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AB900"/>
                </a:solidFill>
                <a:latin typeface="League Gothic"/>
              </a:rPr>
              <a:t>CONTENT</a:t>
            </a:r>
          </a:p>
        </p:txBody>
      </p:sp>
      <p:sp>
        <p:nvSpPr>
          <p:cNvPr id="231" name="TextBox 36">
            <a:extLst>
              <a:ext uri="{FF2B5EF4-FFF2-40B4-BE49-F238E27FC236}">
                <a16:creationId xmlns:a16="http://schemas.microsoft.com/office/drawing/2014/main" id="{C65630F5-43B7-F06D-6EC5-21F29B5A165C}"/>
              </a:ext>
            </a:extLst>
          </p:cNvPr>
          <p:cNvSpPr txBox="1"/>
          <p:nvPr/>
        </p:nvSpPr>
        <p:spPr>
          <a:xfrm>
            <a:off x="9445455" y="4992550"/>
            <a:ext cx="4838385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The process is under the supervision of the client and the design team</a:t>
            </a:r>
          </a:p>
        </p:txBody>
      </p:sp>
      <p:sp>
        <p:nvSpPr>
          <p:cNvPr id="232" name="TextBox 37">
            <a:extLst>
              <a:ext uri="{FF2B5EF4-FFF2-40B4-BE49-F238E27FC236}">
                <a16:creationId xmlns:a16="http://schemas.microsoft.com/office/drawing/2014/main" id="{0FF6D897-63F5-E579-9EE1-C048629C5A03}"/>
              </a:ext>
            </a:extLst>
          </p:cNvPr>
          <p:cNvSpPr txBox="1"/>
          <p:nvPr/>
        </p:nvSpPr>
        <p:spPr>
          <a:xfrm>
            <a:off x="5174611" y="5012361"/>
            <a:ext cx="2648902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Clients tell what kind of design they want</a:t>
            </a:r>
          </a:p>
        </p:txBody>
      </p:sp>
      <p:sp>
        <p:nvSpPr>
          <p:cNvPr id="233" name="TextBox 38">
            <a:extLst>
              <a:ext uri="{FF2B5EF4-FFF2-40B4-BE49-F238E27FC236}">
                <a16:creationId xmlns:a16="http://schemas.microsoft.com/office/drawing/2014/main" id="{F49B363E-4F3C-A8BE-70AF-DE18BCB1B1EE}"/>
              </a:ext>
            </a:extLst>
          </p:cNvPr>
          <p:cNvSpPr txBox="1"/>
          <p:nvPr/>
        </p:nvSpPr>
        <p:spPr>
          <a:xfrm>
            <a:off x="11634938" y="6286119"/>
            <a:ext cx="2648902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Final assessment</a:t>
            </a:r>
          </a:p>
        </p:txBody>
      </p:sp>
      <p:sp>
        <p:nvSpPr>
          <p:cNvPr id="234" name="TextBox 39">
            <a:extLst>
              <a:ext uri="{FF2B5EF4-FFF2-40B4-BE49-F238E27FC236}">
                <a16:creationId xmlns:a16="http://schemas.microsoft.com/office/drawing/2014/main" id="{033A4147-072A-4559-18B6-418547C1889E}"/>
              </a:ext>
            </a:extLst>
          </p:cNvPr>
          <p:cNvSpPr txBox="1"/>
          <p:nvPr/>
        </p:nvSpPr>
        <p:spPr>
          <a:xfrm>
            <a:off x="3771160" y="6180569"/>
            <a:ext cx="410950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Our team makes the design according to the client's wishes</a:t>
            </a:r>
          </a:p>
        </p:txBody>
      </p:sp>
      <p:sp>
        <p:nvSpPr>
          <p:cNvPr id="235" name="TextBox 40">
            <a:extLst>
              <a:ext uri="{FF2B5EF4-FFF2-40B4-BE49-F238E27FC236}">
                <a16:creationId xmlns:a16="http://schemas.microsoft.com/office/drawing/2014/main" id="{F8C3496D-21E2-1C41-691B-04A32E2EF697}"/>
              </a:ext>
            </a:extLst>
          </p:cNvPr>
          <p:cNvSpPr txBox="1"/>
          <p:nvPr/>
        </p:nvSpPr>
        <p:spPr>
          <a:xfrm>
            <a:off x="10461463" y="7455088"/>
            <a:ext cx="3822377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Waiting for client approval</a:t>
            </a:r>
          </a:p>
        </p:txBody>
      </p:sp>
      <p:sp>
        <p:nvSpPr>
          <p:cNvPr id="236" name="TextBox 41">
            <a:extLst>
              <a:ext uri="{FF2B5EF4-FFF2-40B4-BE49-F238E27FC236}">
                <a16:creationId xmlns:a16="http://schemas.microsoft.com/office/drawing/2014/main" id="{50B7314A-9B62-7AD6-7688-E17DA62B7707}"/>
              </a:ext>
            </a:extLst>
          </p:cNvPr>
          <p:cNvSpPr txBox="1"/>
          <p:nvPr/>
        </p:nvSpPr>
        <p:spPr>
          <a:xfrm>
            <a:off x="3545549" y="7349537"/>
            <a:ext cx="433511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The approved design is sent to the production team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38" name="Group 43">
            <a:extLst>
              <a:ext uri="{FF2B5EF4-FFF2-40B4-BE49-F238E27FC236}">
                <a16:creationId xmlns:a16="http://schemas.microsoft.com/office/drawing/2014/main" id="{AF7B98EE-088A-5FB1-7D05-6C15D2BBF9EE}"/>
              </a:ext>
            </a:extLst>
          </p:cNvPr>
          <p:cNvGrpSpPr/>
          <p:nvPr/>
        </p:nvGrpSpPr>
        <p:grpSpPr>
          <a:xfrm>
            <a:off x="8106690" y="6051957"/>
            <a:ext cx="742644" cy="742644"/>
            <a:chOff x="0" y="0"/>
            <a:chExt cx="812800" cy="812800"/>
          </a:xfrm>
        </p:grpSpPr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2C583F99-8886-3FE2-6791-A3BBAE7CD9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45">
              <a:extLst>
                <a:ext uri="{FF2B5EF4-FFF2-40B4-BE49-F238E27FC236}">
                  <a16:creationId xmlns:a16="http://schemas.microsoft.com/office/drawing/2014/main" id="{FF66F6FE-2BF4-1E9D-7BB3-47EED6E354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1" name="Group 46">
            <a:extLst>
              <a:ext uri="{FF2B5EF4-FFF2-40B4-BE49-F238E27FC236}">
                <a16:creationId xmlns:a16="http://schemas.microsoft.com/office/drawing/2014/main" id="{006CA71F-A265-0651-0B9D-2E79AB24192D}"/>
              </a:ext>
            </a:extLst>
          </p:cNvPr>
          <p:cNvGrpSpPr/>
          <p:nvPr/>
        </p:nvGrpSpPr>
        <p:grpSpPr>
          <a:xfrm>
            <a:off x="8106690" y="7216977"/>
            <a:ext cx="742644" cy="742644"/>
            <a:chOff x="0" y="0"/>
            <a:chExt cx="812800" cy="812800"/>
          </a:xfrm>
        </p:grpSpPr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F1987CCF-B53B-B227-C0E9-0B62F234154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48">
              <a:extLst>
                <a:ext uri="{FF2B5EF4-FFF2-40B4-BE49-F238E27FC236}">
                  <a16:creationId xmlns:a16="http://schemas.microsoft.com/office/drawing/2014/main" id="{F5EE7676-1F29-C4DE-21C1-F649528EA04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4" name="Group 49">
            <a:extLst>
              <a:ext uri="{FF2B5EF4-FFF2-40B4-BE49-F238E27FC236}">
                <a16:creationId xmlns:a16="http://schemas.microsoft.com/office/drawing/2014/main" id="{DC73DD1A-153B-63E0-F0EF-EE31F94CDB71}"/>
              </a:ext>
            </a:extLst>
          </p:cNvPr>
          <p:cNvGrpSpPr/>
          <p:nvPr/>
        </p:nvGrpSpPr>
        <p:grpSpPr>
          <a:xfrm>
            <a:off x="2868850" y="8281170"/>
            <a:ext cx="6103721" cy="958746"/>
            <a:chOff x="0" y="0"/>
            <a:chExt cx="2521016" cy="395990"/>
          </a:xfrm>
        </p:grpSpPr>
        <p:sp>
          <p:nvSpPr>
            <p:cNvPr id="245" name="Freeform 50">
              <a:extLst>
                <a:ext uri="{FF2B5EF4-FFF2-40B4-BE49-F238E27FC236}">
                  <a16:creationId xmlns:a16="http://schemas.microsoft.com/office/drawing/2014/main" id="{01D47E73-1DFC-6BC2-DD16-64AB0E7D2284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51">
              <a:extLst>
                <a:ext uri="{FF2B5EF4-FFF2-40B4-BE49-F238E27FC236}">
                  <a16:creationId xmlns:a16="http://schemas.microsoft.com/office/drawing/2014/main" id="{D4FB2586-A05E-642F-9E90-1BC79E5499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0" name="Group 55">
            <a:extLst>
              <a:ext uri="{FF2B5EF4-FFF2-40B4-BE49-F238E27FC236}">
                <a16:creationId xmlns:a16="http://schemas.microsoft.com/office/drawing/2014/main" id="{17F06340-0D7F-03CE-41A3-F1F78942BF72}"/>
              </a:ext>
            </a:extLst>
          </p:cNvPr>
          <p:cNvGrpSpPr/>
          <p:nvPr/>
        </p:nvGrpSpPr>
        <p:grpSpPr>
          <a:xfrm>
            <a:off x="14521965" y="4877413"/>
            <a:ext cx="742644" cy="742644"/>
            <a:chOff x="0" y="0"/>
            <a:chExt cx="812800" cy="812800"/>
          </a:xfrm>
        </p:grpSpPr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F0841D99-B3CE-BEB5-8D36-9FC7E4608F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TextBox 57">
              <a:extLst>
                <a:ext uri="{FF2B5EF4-FFF2-40B4-BE49-F238E27FC236}">
                  <a16:creationId xmlns:a16="http://schemas.microsoft.com/office/drawing/2014/main" id="{EF0A2146-23D7-021B-4A7F-BEFA73AAD2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3" name="Group 58">
            <a:extLst>
              <a:ext uri="{FF2B5EF4-FFF2-40B4-BE49-F238E27FC236}">
                <a16:creationId xmlns:a16="http://schemas.microsoft.com/office/drawing/2014/main" id="{CCBA578B-C4F0-37A8-D835-214AD223B564}"/>
              </a:ext>
            </a:extLst>
          </p:cNvPr>
          <p:cNvGrpSpPr/>
          <p:nvPr/>
        </p:nvGrpSpPr>
        <p:grpSpPr>
          <a:xfrm>
            <a:off x="14521965" y="6051957"/>
            <a:ext cx="742644" cy="742644"/>
            <a:chOff x="0" y="0"/>
            <a:chExt cx="812800" cy="812800"/>
          </a:xfrm>
        </p:grpSpPr>
        <p:sp>
          <p:nvSpPr>
            <p:cNvPr id="254" name="Freeform 59">
              <a:extLst>
                <a:ext uri="{FF2B5EF4-FFF2-40B4-BE49-F238E27FC236}">
                  <a16:creationId xmlns:a16="http://schemas.microsoft.com/office/drawing/2014/main" id="{277BD2FE-E4EB-BD48-FDB0-3AAEEE02343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TextBox 60">
              <a:extLst>
                <a:ext uri="{FF2B5EF4-FFF2-40B4-BE49-F238E27FC236}">
                  <a16:creationId xmlns:a16="http://schemas.microsoft.com/office/drawing/2014/main" id="{28AA633E-3595-FFB9-E572-38C8BCE28C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6" name="Group 61">
            <a:extLst>
              <a:ext uri="{FF2B5EF4-FFF2-40B4-BE49-F238E27FC236}">
                <a16:creationId xmlns:a16="http://schemas.microsoft.com/office/drawing/2014/main" id="{2714A7C6-36E3-D94A-2CAE-15327C6843EC}"/>
              </a:ext>
            </a:extLst>
          </p:cNvPr>
          <p:cNvGrpSpPr/>
          <p:nvPr/>
        </p:nvGrpSpPr>
        <p:grpSpPr>
          <a:xfrm>
            <a:off x="14521965" y="7216977"/>
            <a:ext cx="742644" cy="742644"/>
            <a:chOff x="0" y="0"/>
            <a:chExt cx="812800" cy="812800"/>
          </a:xfrm>
        </p:grpSpPr>
        <p:sp>
          <p:nvSpPr>
            <p:cNvPr id="257" name="Freeform 62">
              <a:extLst>
                <a:ext uri="{FF2B5EF4-FFF2-40B4-BE49-F238E27FC236}">
                  <a16:creationId xmlns:a16="http://schemas.microsoft.com/office/drawing/2014/main" id="{B986B349-0167-6CCE-1CB8-D20066532EB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TextBox 63">
              <a:extLst>
                <a:ext uri="{FF2B5EF4-FFF2-40B4-BE49-F238E27FC236}">
                  <a16:creationId xmlns:a16="http://schemas.microsoft.com/office/drawing/2014/main" id="{6B79C6DE-C6B8-CFA1-CBD0-63BD43F2E17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631609" y="4394285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5" name="Group 10">
            <a:extLst>
              <a:ext uri="{FF2B5EF4-FFF2-40B4-BE49-F238E27FC236}">
                <a16:creationId xmlns:a16="http://schemas.microsoft.com/office/drawing/2014/main" id="{D44FC3A5-528A-2EDA-1D65-4D6509BB59B0}"/>
              </a:ext>
            </a:extLst>
          </p:cNvPr>
          <p:cNvGrpSpPr/>
          <p:nvPr/>
        </p:nvGrpSpPr>
        <p:grpSpPr>
          <a:xfrm>
            <a:off x="9315431" y="5831907"/>
            <a:ext cx="6103721" cy="958746"/>
            <a:chOff x="0" y="0"/>
            <a:chExt cx="2521016" cy="395990"/>
          </a:xfrm>
        </p:grpSpPr>
        <p:sp>
          <p:nvSpPr>
            <p:cNvPr id="266" name="Freeform 11">
              <a:extLst>
                <a:ext uri="{FF2B5EF4-FFF2-40B4-BE49-F238E27FC236}">
                  <a16:creationId xmlns:a16="http://schemas.microsoft.com/office/drawing/2014/main" id="{37C54DCF-173C-D818-FE39-A1B81B3EB3C7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TextBox 12">
              <a:extLst>
                <a:ext uri="{FF2B5EF4-FFF2-40B4-BE49-F238E27FC236}">
                  <a16:creationId xmlns:a16="http://schemas.microsoft.com/office/drawing/2014/main" id="{295217DF-CEDE-C241-CA3E-14F4C7C500F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8" name="Group 13">
            <a:extLst>
              <a:ext uri="{FF2B5EF4-FFF2-40B4-BE49-F238E27FC236}">
                <a16:creationId xmlns:a16="http://schemas.microsoft.com/office/drawing/2014/main" id="{A3AA8916-4FF7-226C-37A9-2891CB68E452}"/>
              </a:ext>
            </a:extLst>
          </p:cNvPr>
          <p:cNvGrpSpPr/>
          <p:nvPr/>
        </p:nvGrpSpPr>
        <p:grpSpPr>
          <a:xfrm>
            <a:off x="2912255" y="5831907"/>
            <a:ext cx="6103721" cy="958746"/>
            <a:chOff x="0" y="0"/>
            <a:chExt cx="2521016" cy="395990"/>
          </a:xfrm>
        </p:grpSpPr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08CB3B51-4893-3AD6-0D79-0BEDC4223AC3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TextBox 15">
              <a:extLst>
                <a:ext uri="{FF2B5EF4-FFF2-40B4-BE49-F238E27FC236}">
                  <a16:creationId xmlns:a16="http://schemas.microsoft.com/office/drawing/2014/main" id="{FA1D8BF1-8DAA-5254-D40D-74C229D042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71" name="Group 16">
            <a:extLst>
              <a:ext uri="{FF2B5EF4-FFF2-40B4-BE49-F238E27FC236}">
                <a16:creationId xmlns:a16="http://schemas.microsoft.com/office/drawing/2014/main" id="{92672902-6044-8C7F-304C-8E203C1A8F3F}"/>
              </a:ext>
            </a:extLst>
          </p:cNvPr>
          <p:cNvGrpSpPr/>
          <p:nvPr/>
        </p:nvGrpSpPr>
        <p:grpSpPr>
          <a:xfrm>
            <a:off x="9315431" y="7000875"/>
            <a:ext cx="6103721" cy="958746"/>
            <a:chOff x="0" y="0"/>
            <a:chExt cx="2521016" cy="395990"/>
          </a:xfrm>
        </p:grpSpPr>
        <p:sp>
          <p:nvSpPr>
            <p:cNvPr id="272" name="Freeform 17">
              <a:extLst>
                <a:ext uri="{FF2B5EF4-FFF2-40B4-BE49-F238E27FC236}">
                  <a16:creationId xmlns:a16="http://schemas.microsoft.com/office/drawing/2014/main" id="{EB25A2E2-04DC-D7CA-6F04-D21F7B5A12C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TextBox 18">
              <a:extLst>
                <a:ext uri="{FF2B5EF4-FFF2-40B4-BE49-F238E27FC236}">
                  <a16:creationId xmlns:a16="http://schemas.microsoft.com/office/drawing/2014/main" id="{29BC2B7B-E6DC-4E38-B5BD-67348DD6C4E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74" name="Group 19">
            <a:extLst>
              <a:ext uri="{FF2B5EF4-FFF2-40B4-BE49-F238E27FC236}">
                <a16:creationId xmlns:a16="http://schemas.microsoft.com/office/drawing/2014/main" id="{BF349583-EC7E-52FC-55AA-61D4AE8D8CDB}"/>
              </a:ext>
            </a:extLst>
          </p:cNvPr>
          <p:cNvGrpSpPr/>
          <p:nvPr/>
        </p:nvGrpSpPr>
        <p:grpSpPr>
          <a:xfrm>
            <a:off x="2912255" y="7000875"/>
            <a:ext cx="6103721" cy="958746"/>
            <a:chOff x="0" y="0"/>
            <a:chExt cx="2521016" cy="395990"/>
          </a:xfrm>
        </p:grpSpPr>
        <p:sp>
          <p:nvSpPr>
            <p:cNvPr id="275" name="Freeform 20">
              <a:extLst>
                <a:ext uri="{FF2B5EF4-FFF2-40B4-BE49-F238E27FC236}">
                  <a16:creationId xmlns:a16="http://schemas.microsoft.com/office/drawing/2014/main" id="{D02CD669-02BB-5146-5233-A87C5A707FA0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TextBox 21">
              <a:extLst>
                <a:ext uri="{FF2B5EF4-FFF2-40B4-BE49-F238E27FC236}">
                  <a16:creationId xmlns:a16="http://schemas.microsoft.com/office/drawing/2014/main" id="{5E11C716-CB39-4BFC-13A1-DDC157FAF87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86" name="Group 31">
            <a:extLst>
              <a:ext uri="{FF2B5EF4-FFF2-40B4-BE49-F238E27FC236}">
                <a16:creationId xmlns:a16="http://schemas.microsoft.com/office/drawing/2014/main" id="{C5B7177B-C007-AA92-EE46-30856EDAA06D}"/>
              </a:ext>
            </a:extLst>
          </p:cNvPr>
          <p:cNvGrpSpPr/>
          <p:nvPr/>
        </p:nvGrpSpPr>
        <p:grpSpPr>
          <a:xfrm>
            <a:off x="8121520" y="5943907"/>
            <a:ext cx="742644" cy="742644"/>
            <a:chOff x="0" y="0"/>
            <a:chExt cx="812800" cy="812800"/>
          </a:xfrm>
        </p:grpSpPr>
        <p:sp>
          <p:nvSpPr>
            <p:cNvPr id="287" name="Freeform 32">
              <a:extLst>
                <a:ext uri="{FF2B5EF4-FFF2-40B4-BE49-F238E27FC236}">
                  <a16:creationId xmlns:a16="http://schemas.microsoft.com/office/drawing/2014/main" id="{544D074B-D7CD-038B-6782-A69D0F98F70C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TextBox 33">
              <a:extLst>
                <a:ext uri="{FF2B5EF4-FFF2-40B4-BE49-F238E27FC236}">
                  <a16:creationId xmlns:a16="http://schemas.microsoft.com/office/drawing/2014/main" id="{78218B75-A434-1400-2462-3429608E627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92" name="TextBox 37">
            <a:extLst>
              <a:ext uri="{FF2B5EF4-FFF2-40B4-BE49-F238E27FC236}">
                <a16:creationId xmlns:a16="http://schemas.microsoft.com/office/drawing/2014/main" id="{8E94F056-9355-30DB-5AB3-822F305D75DC}"/>
              </a:ext>
            </a:extLst>
          </p:cNvPr>
          <p:cNvSpPr txBox="1"/>
          <p:nvPr/>
        </p:nvSpPr>
        <p:spPr>
          <a:xfrm>
            <a:off x="3980693" y="5877369"/>
            <a:ext cx="402968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Komponen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Sistem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</a:p>
          <a:p>
            <a:pPr lvl="0" algn="r"/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dan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Informasi</a:t>
            </a:r>
            <a:endParaRPr lang="en-US" sz="2800" b="1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8" name="Group 43">
            <a:extLst>
              <a:ext uri="{FF2B5EF4-FFF2-40B4-BE49-F238E27FC236}">
                <a16:creationId xmlns:a16="http://schemas.microsoft.com/office/drawing/2014/main" id="{7064E9F4-97A3-B195-8288-66CF798A9D88}"/>
              </a:ext>
            </a:extLst>
          </p:cNvPr>
          <p:cNvGrpSpPr/>
          <p:nvPr/>
        </p:nvGrpSpPr>
        <p:grpSpPr>
          <a:xfrm>
            <a:off x="8150095" y="7108926"/>
            <a:ext cx="742644" cy="742644"/>
            <a:chOff x="0" y="0"/>
            <a:chExt cx="812800" cy="812800"/>
          </a:xfrm>
        </p:grpSpPr>
        <p:sp>
          <p:nvSpPr>
            <p:cNvPr id="299" name="Freeform 44">
              <a:extLst>
                <a:ext uri="{FF2B5EF4-FFF2-40B4-BE49-F238E27FC236}">
                  <a16:creationId xmlns:a16="http://schemas.microsoft.com/office/drawing/2014/main" id="{86BC1C84-BE97-C469-A50C-A774B042E40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TextBox 45">
              <a:extLst>
                <a:ext uri="{FF2B5EF4-FFF2-40B4-BE49-F238E27FC236}">
                  <a16:creationId xmlns:a16="http://schemas.microsoft.com/office/drawing/2014/main" id="{FDC81ABC-D976-40C5-8E54-94FB6F21D1D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310" name="Group 55">
            <a:extLst>
              <a:ext uri="{FF2B5EF4-FFF2-40B4-BE49-F238E27FC236}">
                <a16:creationId xmlns:a16="http://schemas.microsoft.com/office/drawing/2014/main" id="{BC1DF62B-AE67-C1BF-B63E-0097088FCE5C}"/>
              </a:ext>
            </a:extLst>
          </p:cNvPr>
          <p:cNvGrpSpPr/>
          <p:nvPr/>
        </p:nvGrpSpPr>
        <p:grpSpPr>
          <a:xfrm>
            <a:off x="14565370" y="5934382"/>
            <a:ext cx="742644" cy="742644"/>
            <a:chOff x="0" y="0"/>
            <a:chExt cx="812800" cy="812800"/>
          </a:xfrm>
        </p:grpSpPr>
        <p:sp>
          <p:nvSpPr>
            <p:cNvPr id="311" name="Freeform 56">
              <a:extLst>
                <a:ext uri="{FF2B5EF4-FFF2-40B4-BE49-F238E27FC236}">
                  <a16:creationId xmlns:a16="http://schemas.microsoft.com/office/drawing/2014/main" id="{28C18CF4-725A-5FD5-4174-D5B9FA66D55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57">
              <a:extLst>
                <a:ext uri="{FF2B5EF4-FFF2-40B4-BE49-F238E27FC236}">
                  <a16:creationId xmlns:a16="http://schemas.microsoft.com/office/drawing/2014/main" id="{B42F6E46-2D3E-8941-210C-7ADD2CA527A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313" name="Group 58">
            <a:extLst>
              <a:ext uri="{FF2B5EF4-FFF2-40B4-BE49-F238E27FC236}">
                <a16:creationId xmlns:a16="http://schemas.microsoft.com/office/drawing/2014/main" id="{CAA34BEE-EBF0-0FF2-053F-221D0C0407ED}"/>
              </a:ext>
            </a:extLst>
          </p:cNvPr>
          <p:cNvGrpSpPr/>
          <p:nvPr/>
        </p:nvGrpSpPr>
        <p:grpSpPr>
          <a:xfrm>
            <a:off x="14565370" y="7108926"/>
            <a:ext cx="742644" cy="742644"/>
            <a:chOff x="0" y="0"/>
            <a:chExt cx="812800" cy="812800"/>
          </a:xfrm>
        </p:grpSpPr>
        <p:sp>
          <p:nvSpPr>
            <p:cNvPr id="314" name="Freeform 59">
              <a:extLst>
                <a:ext uri="{FF2B5EF4-FFF2-40B4-BE49-F238E27FC236}">
                  <a16:creationId xmlns:a16="http://schemas.microsoft.com/office/drawing/2014/main" id="{C62887E0-CA67-40A8-7F21-74697AEDE5F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TextBox 60">
              <a:extLst>
                <a:ext uri="{FF2B5EF4-FFF2-40B4-BE49-F238E27FC236}">
                  <a16:creationId xmlns:a16="http://schemas.microsoft.com/office/drawing/2014/main" id="{41D2A97B-F5E0-DC39-1267-072065AA0C0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37">
            <a:extLst>
              <a:ext uri="{FF2B5EF4-FFF2-40B4-BE49-F238E27FC236}">
                <a16:creationId xmlns:a16="http://schemas.microsoft.com/office/drawing/2014/main" id="{C97C5099-CAB7-A66B-1FA7-FCEADC11F817}"/>
              </a:ext>
            </a:extLst>
          </p:cNvPr>
          <p:cNvSpPr txBox="1"/>
          <p:nvPr/>
        </p:nvSpPr>
        <p:spPr>
          <a:xfrm>
            <a:off x="10253217" y="6074380"/>
            <a:ext cx="402968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Komponen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Input</a:t>
            </a:r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3DC18F5D-7C50-2144-D42B-19FCBE9B5F37}"/>
              </a:ext>
            </a:extLst>
          </p:cNvPr>
          <p:cNvSpPr txBox="1"/>
          <p:nvPr/>
        </p:nvSpPr>
        <p:spPr>
          <a:xfrm>
            <a:off x="3828217" y="7271259"/>
            <a:ext cx="402968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Komponen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Output</a:t>
            </a:r>
          </a:p>
        </p:txBody>
      </p:sp>
      <p:sp>
        <p:nvSpPr>
          <p:cNvPr id="4" name="TextBox 37">
            <a:extLst>
              <a:ext uri="{FF2B5EF4-FFF2-40B4-BE49-F238E27FC236}">
                <a16:creationId xmlns:a16="http://schemas.microsoft.com/office/drawing/2014/main" id="{458E2851-D68C-DD15-7BEC-A15B15DDC73E}"/>
              </a:ext>
            </a:extLst>
          </p:cNvPr>
          <p:cNvSpPr txBox="1"/>
          <p:nvPr/>
        </p:nvSpPr>
        <p:spPr>
          <a:xfrm>
            <a:off x="10328529" y="7279752"/>
            <a:ext cx="402968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Komponen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Proses</a:t>
            </a:r>
          </a:p>
        </p:txBody>
      </p:sp>
    </p:spTree>
    <p:extLst>
      <p:ext uri="{BB962C8B-B14F-4D97-AF65-F5344CB8AC3E}">
        <p14:creationId xmlns:p14="http://schemas.microsoft.com/office/powerpoint/2010/main" val="374995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637339" y="4458723"/>
            <a:ext cx="7651953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dirty="0">
                <a:solidFill>
                  <a:srgbClr val="017016"/>
                </a:solidFill>
                <a:latin typeface="League Gothic"/>
              </a:rPr>
              <a:t>5 KOMPONEN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0815" y="5908355"/>
            <a:ext cx="952308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9600" dirty="0">
                <a:solidFill>
                  <a:srgbClr val="FAB900"/>
                </a:solidFill>
                <a:latin typeface="League Gothic"/>
              </a:rPr>
              <a:t>SISTEM DAN INFORMASI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15925800" y="8227458"/>
            <a:ext cx="3194282" cy="307886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6B0F69F5-52FF-F187-DC93-D4C61AB14EFF}"/>
              </a:ext>
            </a:extLst>
          </p:cNvPr>
          <p:cNvSpPr/>
          <p:nvPr/>
        </p:nvSpPr>
        <p:spPr>
          <a:xfrm>
            <a:off x="8662386" y="102222"/>
            <a:ext cx="9869679" cy="1504577"/>
          </a:xfrm>
          <a:prstGeom prst="flowChartManualInput">
            <a:avLst/>
          </a:prstGeom>
          <a:solidFill>
            <a:srgbClr val="FEF7DE"/>
          </a:solidFill>
          <a:ln>
            <a:solidFill>
              <a:srgbClr val="FEF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DC6940A8-0A16-2EAA-A3D4-5F01C1A2E651}"/>
              </a:ext>
            </a:extLst>
          </p:cNvPr>
          <p:cNvSpPr txBox="1"/>
          <p:nvPr/>
        </p:nvSpPr>
        <p:spPr>
          <a:xfrm>
            <a:off x="8913775" y="665326"/>
            <a:ext cx="9403472" cy="665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b="1" spc="167" dirty="0">
                <a:solidFill>
                  <a:srgbClr val="074B14"/>
                </a:solidFill>
                <a:latin typeface="Avenir Next LT Pro" panose="020B0504020202020204" pitchFamily="34" charset="0"/>
              </a:rPr>
              <a:t>5 KOMPONEN SISTEM INFORMASI</a:t>
            </a:r>
          </a:p>
        </p:txBody>
      </p:sp>
      <p:grpSp>
        <p:nvGrpSpPr>
          <p:cNvPr id="40" name="Group 10">
            <a:extLst>
              <a:ext uri="{FF2B5EF4-FFF2-40B4-BE49-F238E27FC236}">
                <a16:creationId xmlns:a16="http://schemas.microsoft.com/office/drawing/2014/main" id="{EBA0D21D-A6EE-FC87-DFF9-57EA0C9D70DA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532381" y="-2687818"/>
            <a:ext cx="6362700" cy="19586942"/>
            <a:chOff x="1842456" y="433209"/>
            <a:chExt cx="4433570" cy="6350000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4FA0A5B-5DC5-289C-1ECE-3AEF08346401}"/>
                </a:ext>
              </a:extLst>
            </p:cNvPr>
            <p:cNvSpPr/>
            <p:nvPr/>
          </p:nvSpPr>
          <p:spPr>
            <a:xfrm>
              <a:off x="1842456" y="433209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FAD55D">
                <a:alpha val="9804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Freeform 5">
            <a:extLst>
              <a:ext uri="{FF2B5EF4-FFF2-40B4-BE49-F238E27FC236}">
                <a16:creationId xmlns:a16="http://schemas.microsoft.com/office/drawing/2014/main" id="{31505528-702A-3B2F-A174-85FB1D1672DF}"/>
              </a:ext>
            </a:extLst>
          </p:cNvPr>
          <p:cNvSpPr/>
          <p:nvPr/>
        </p:nvSpPr>
        <p:spPr>
          <a:xfrm>
            <a:off x="9491631" y="5372100"/>
            <a:ext cx="8186769" cy="1729423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rgbClr val="C09200"/>
          </a:solidFill>
        </p:spPr>
        <p:txBody>
          <a:bodyPr/>
          <a:lstStyle/>
          <a:p>
            <a:endParaRPr lang="en-US"/>
          </a:p>
        </p:txBody>
      </p:sp>
      <p:sp>
        <p:nvSpPr>
          <p:cNvPr id="51" name="Freeform 9">
            <a:extLst>
              <a:ext uri="{FF2B5EF4-FFF2-40B4-BE49-F238E27FC236}">
                <a16:creationId xmlns:a16="http://schemas.microsoft.com/office/drawing/2014/main" id="{897FFD07-D5DB-590B-A17E-8F97A7524FCC}"/>
              </a:ext>
            </a:extLst>
          </p:cNvPr>
          <p:cNvSpPr/>
          <p:nvPr/>
        </p:nvSpPr>
        <p:spPr>
          <a:xfrm>
            <a:off x="9491631" y="3159645"/>
            <a:ext cx="8186769" cy="1797303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2" name="Group 12">
            <a:extLst>
              <a:ext uri="{FF2B5EF4-FFF2-40B4-BE49-F238E27FC236}">
                <a16:creationId xmlns:a16="http://schemas.microsoft.com/office/drawing/2014/main" id="{123B6C49-489B-32A5-20D9-6F0BF833978F}"/>
              </a:ext>
            </a:extLst>
          </p:cNvPr>
          <p:cNvGrpSpPr/>
          <p:nvPr/>
        </p:nvGrpSpPr>
        <p:grpSpPr>
          <a:xfrm>
            <a:off x="599574" y="5372101"/>
            <a:ext cx="8186769" cy="1729422"/>
            <a:chOff x="0" y="0"/>
            <a:chExt cx="2156186" cy="428975"/>
          </a:xfrm>
        </p:grpSpPr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43597085-3BF2-F834-9611-38532FF00404}"/>
                </a:ext>
              </a:extLst>
            </p:cNvPr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14">
              <a:extLst>
                <a:ext uri="{FF2B5EF4-FFF2-40B4-BE49-F238E27FC236}">
                  <a16:creationId xmlns:a16="http://schemas.microsoft.com/office/drawing/2014/main" id="{FA60214D-1711-173C-38BE-D8F4F999CE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55" name="Freeform 17">
            <a:extLst>
              <a:ext uri="{FF2B5EF4-FFF2-40B4-BE49-F238E27FC236}">
                <a16:creationId xmlns:a16="http://schemas.microsoft.com/office/drawing/2014/main" id="{0F54395F-9949-7FA2-BA4B-560EE5257A6F}"/>
              </a:ext>
            </a:extLst>
          </p:cNvPr>
          <p:cNvSpPr/>
          <p:nvPr/>
        </p:nvSpPr>
        <p:spPr>
          <a:xfrm>
            <a:off x="599574" y="3159646"/>
            <a:ext cx="8186769" cy="1805126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6" name="Freeform 19">
            <a:extLst>
              <a:ext uri="{FF2B5EF4-FFF2-40B4-BE49-F238E27FC236}">
                <a16:creationId xmlns:a16="http://schemas.microsoft.com/office/drawing/2014/main" id="{6281A617-2148-CDAB-D526-23C5F9AC4BB5}"/>
              </a:ext>
            </a:extLst>
          </p:cNvPr>
          <p:cNvSpPr/>
          <p:nvPr/>
        </p:nvSpPr>
        <p:spPr>
          <a:xfrm>
            <a:off x="1099630" y="3630772"/>
            <a:ext cx="686516" cy="686516"/>
          </a:xfrm>
          <a:custGeom>
            <a:avLst/>
            <a:gdLst/>
            <a:ahLst/>
            <a:cxnLst/>
            <a:rect l="l" t="t" r="r" b="b"/>
            <a:pathLst>
              <a:path w="686516" h="686516">
                <a:moveTo>
                  <a:pt x="0" y="0"/>
                </a:moveTo>
                <a:lnTo>
                  <a:pt x="686516" y="0"/>
                </a:lnTo>
                <a:lnTo>
                  <a:pt x="686516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AutoShape 20">
            <a:extLst>
              <a:ext uri="{FF2B5EF4-FFF2-40B4-BE49-F238E27FC236}">
                <a16:creationId xmlns:a16="http://schemas.microsoft.com/office/drawing/2014/main" id="{371588F2-E5F7-A247-0E2D-EA0C3926B499}"/>
              </a:ext>
            </a:extLst>
          </p:cNvPr>
          <p:cNvSpPr/>
          <p:nvPr/>
        </p:nvSpPr>
        <p:spPr>
          <a:xfrm flipV="1">
            <a:off x="2297462" y="3546002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21">
            <a:extLst>
              <a:ext uri="{FF2B5EF4-FFF2-40B4-BE49-F238E27FC236}">
                <a16:creationId xmlns:a16="http://schemas.microsoft.com/office/drawing/2014/main" id="{D01E50E1-C62D-D89E-4D6A-8799A7C3B157}"/>
              </a:ext>
            </a:extLst>
          </p:cNvPr>
          <p:cNvSpPr/>
          <p:nvPr/>
        </p:nvSpPr>
        <p:spPr>
          <a:xfrm>
            <a:off x="1112073" y="5843227"/>
            <a:ext cx="661629" cy="686516"/>
          </a:xfrm>
          <a:custGeom>
            <a:avLst/>
            <a:gdLst/>
            <a:ahLst/>
            <a:cxnLst/>
            <a:rect l="l" t="t" r="r" b="b"/>
            <a:pathLst>
              <a:path w="661629" h="686516">
                <a:moveTo>
                  <a:pt x="0" y="0"/>
                </a:moveTo>
                <a:lnTo>
                  <a:pt x="661630" y="0"/>
                </a:lnTo>
                <a:lnTo>
                  <a:pt x="661630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AutoShape 22">
            <a:extLst>
              <a:ext uri="{FF2B5EF4-FFF2-40B4-BE49-F238E27FC236}">
                <a16:creationId xmlns:a16="http://schemas.microsoft.com/office/drawing/2014/main" id="{F0508574-ACE0-C981-9AD3-EF8866A62DF6}"/>
              </a:ext>
            </a:extLst>
          </p:cNvPr>
          <p:cNvSpPr/>
          <p:nvPr/>
        </p:nvSpPr>
        <p:spPr>
          <a:xfrm flipV="1">
            <a:off x="2297462" y="5758457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ADFE9C34-2DD3-11ED-8E58-8E0975253C6A}"/>
              </a:ext>
            </a:extLst>
          </p:cNvPr>
          <p:cNvSpPr/>
          <p:nvPr/>
        </p:nvSpPr>
        <p:spPr>
          <a:xfrm>
            <a:off x="9978776" y="3630772"/>
            <a:ext cx="712338" cy="686516"/>
          </a:xfrm>
          <a:custGeom>
            <a:avLst/>
            <a:gdLst/>
            <a:ahLst/>
            <a:cxnLst/>
            <a:rect l="l" t="t" r="r" b="b"/>
            <a:pathLst>
              <a:path w="712338" h="686516">
                <a:moveTo>
                  <a:pt x="0" y="0"/>
                </a:moveTo>
                <a:lnTo>
                  <a:pt x="712338" y="0"/>
                </a:lnTo>
                <a:lnTo>
                  <a:pt x="712338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AutoShape 24">
            <a:extLst>
              <a:ext uri="{FF2B5EF4-FFF2-40B4-BE49-F238E27FC236}">
                <a16:creationId xmlns:a16="http://schemas.microsoft.com/office/drawing/2014/main" id="{AEC3F4E9-3AF9-437D-F880-302C9A6DE1DC}"/>
              </a:ext>
            </a:extLst>
          </p:cNvPr>
          <p:cNvSpPr/>
          <p:nvPr/>
        </p:nvSpPr>
        <p:spPr>
          <a:xfrm flipV="1">
            <a:off x="11020557" y="3546002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" name="Freeform 25">
            <a:extLst>
              <a:ext uri="{FF2B5EF4-FFF2-40B4-BE49-F238E27FC236}">
                <a16:creationId xmlns:a16="http://schemas.microsoft.com/office/drawing/2014/main" id="{542FEFE0-F03D-0B54-374E-C17317B4E4B4}"/>
              </a:ext>
            </a:extLst>
          </p:cNvPr>
          <p:cNvSpPr/>
          <p:nvPr/>
        </p:nvSpPr>
        <p:spPr>
          <a:xfrm>
            <a:off x="9898369" y="5843227"/>
            <a:ext cx="873152" cy="686516"/>
          </a:xfrm>
          <a:custGeom>
            <a:avLst/>
            <a:gdLst/>
            <a:ahLst/>
            <a:cxnLst/>
            <a:rect l="l" t="t" r="r" b="b"/>
            <a:pathLst>
              <a:path w="873152" h="686516">
                <a:moveTo>
                  <a:pt x="0" y="0"/>
                </a:moveTo>
                <a:lnTo>
                  <a:pt x="873152" y="0"/>
                </a:lnTo>
                <a:lnTo>
                  <a:pt x="873152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id="{DD5C77D7-9FFA-E4DD-AC6B-B1C8F707526A}"/>
              </a:ext>
            </a:extLst>
          </p:cNvPr>
          <p:cNvSpPr/>
          <p:nvPr/>
        </p:nvSpPr>
        <p:spPr>
          <a:xfrm flipV="1">
            <a:off x="11020557" y="5748490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TextBox 31">
            <a:extLst>
              <a:ext uri="{FF2B5EF4-FFF2-40B4-BE49-F238E27FC236}">
                <a16:creationId xmlns:a16="http://schemas.microsoft.com/office/drawing/2014/main" id="{D02D1C6B-4524-A52B-328B-5335D62F0D1B}"/>
              </a:ext>
            </a:extLst>
          </p:cNvPr>
          <p:cNvSpPr txBox="1"/>
          <p:nvPr/>
        </p:nvSpPr>
        <p:spPr>
          <a:xfrm>
            <a:off x="2606228" y="3369679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HARDWARE</a:t>
            </a:r>
          </a:p>
        </p:txBody>
      </p:sp>
      <p:sp>
        <p:nvSpPr>
          <p:cNvPr id="65" name="TextBox 32">
            <a:extLst>
              <a:ext uri="{FF2B5EF4-FFF2-40B4-BE49-F238E27FC236}">
                <a16:creationId xmlns:a16="http://schemas.microsoft.com/office/drawing/2014/main" id="{EE5583FE-2E1E-5353-1CB9-5BBAFD4A49B1}"/>
              </a:ext>
            </a:extLst>
          </p:cNvPr>
          <p:cNvSpPr txBox="1"/>
          <p:nvPr/>
        </p:nvSpPr>
        <p:spPr>
          <a:xfrm>
            <a:off x="2606228" y="3782476"/>
            <a:ext cx="5246361" cy="839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200"/>
              </a:lnSpc>
              <a:spcBef>
                <a:spcPct val="0"/>
              </a:spcBef>
            </a:pP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Karakteristik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dari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komponen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ini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adalah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adanya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wujud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yang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nyata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sehingga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dapat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dilihat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dan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disentuh</a:t>
            </a:r>
            <a:endParaRPr lang="en-US" sz="1466" spc="76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6" name="TextBox 33">
            <a:extLst>
              <a:ext uri="{FF2B5EF4-FFF2-40B4-BE49-F238E27FC236}">
                <a16:creationId xmlns:a16="http://schemas.microsoft.com/office/drawing/2014/main" id="{5BA0D281-D5B7-044B-B1C3-0CD91C1A756C}"/>
              </a:ext>
            </a:extLst>
          </p:cNvPr>
          <p:cNvSpPr txBox="1"/>
          <p:nvPr/>
        </p:nvSpPr>
        <p:spPr>
          <a:xfrm>
            <a:off x="2582981" y="5575077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DATA</a:t>
            </a:r>
          </a:p>
        </p:txBody>
      </p:sp>
      <p:sp>
        <p:nvSpPr>
          <p:cNvPr id="67" name="TextBox 34">
            <a:extLst>
              <a:ext uri="{FF2B5EF4-FFF2-40B4-BE49-F238E27FC236}">
                <a16:creationId xmlns:a16="http://schemas.microsoft.com/office/drawing/2014/main" id="{CEF7AB13-9688-212F-152A-CAB37907844D}"/>
              </a:ext>
            </a:extLst>
          </p:cNvPr>
          <p:cNvSpPr txBox="1"/>
          <p:nvPr/>
        </p:nvSpPr>
        <p:spPr>
          <a:xfrm>
            <a:off x="2606228" y="6025425"/>
            <a:ext cx="5184795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00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</a:t>
            </a:r>
            <a:r>
              <a:rPr lang="en-US" sz="20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umpulan file yang </a:t>
            </a:r>
            <a:r>
              <a:rPr lang="en-US" sz="20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berisi</a:t>
            </a:r>
            <a:r>
              <a:rPr lang="en-US" sz="20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data dan </a:t>
            </a:r>
            <a:r>
              <a:rPr lang="en-US" sz="20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informasi</a:t>
            </a:r>
            <a:endParaRPr lang="en-US" sz="1600" spc="76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8" name="TextBox 35">
            <a:extLst>
              <a:ext uri="{FF2B5EF4-FFF2-40B4-BE49-F238E27FC236}">
                <a16:creationId xmlns:a16="http://schemas.microsoft.com/office/drawing/2014/main" id="{C1442656-03E2-11E4-73FC-8A7994072FCB}"/>
              </a:ext>
            </a:extLst>
          </p:cNvPr>
          <p:cNvSpPr txBox="1"/>
          <p:nvPr/>
        </p:nvSpPr>
        <p:spPr>
          <a:xfrm>
            <a:off x="11269593" y="3316384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SOFTWARE</a:t>
            </a:r>
          </a:p>
        </p:txBody>
      </p:sp>
      <p:sp>
        <p:nvSpPr>
          <p:cNvPr id="69" name="TextBox 36">
            <a:extLst>
              <a:ext uri="{FF2B5EF4-FFF2-40B4-BE49-F238E27FC236}">
                <a16:creationId xmlns:a16="http://schemas.microsoft.com/office/drawing/2014/main" id="{91566EAD-FCFC-A7A0-204A-E7277796FE93}"/>
              </a:ext>
            </a:extLst>
          </p:cNvPr>
          <p:cNvSpPr txBox="1"/>
          <p:nvPr/>
        </p:nvSpPr>
        <p:spPr>
          <a:xfrm>
            <a:off x="11299938" y="3739305"/>
            <a:ext cx="58823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dirty="0" err="1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eliputi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seluruh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mekanisme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kerja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dari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sistem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informasi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serta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menjadi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otak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dalam</a:t>
            </a:r>
            <a:r>
              <a:rPr lang="en-US" b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operasi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untuk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melaksanakan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perintah</a:t>
            </a:r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yang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diberikan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pengguna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sistem</a:t>
            </a:r>
            <a:r>
              <a:rPr lang="en-US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informasi</a:t>
            </a:r>
            <a:endParaRPr lang="en-US" sz="1600" spc="76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0" name="TextBox 37">
            <a:extLst>
              <a:ext uri="{FF2B5EF4-FFF2-40B4-BE49-F238E27FC236}">
                <a16:creationId xmlns:a16="http://schemas.microsoft.com/office/drawing/2014/main" id="{E09BAFCA-9188-1022-048A-15A2214DFD2D}"/>
              </a:ext>
            </a:extLst>
          </p:cNvPr>
          <p:cNvSpPr txBox="1"/>
          <p:nvPr/>
        </p:nvSpPr>
        <p:spPr>
          <a:xfrm>
            <a:off x="11269594" y="5501983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NETWARE</a:t>
            </a:r>
          </a:p>
        </p:txBody>
      </p:sp>
      <p:sp>
        <p:nvSpPr>
          <p:cNvPr id="71" name="TextBox 38">
            <a:extLst>
              <a:ext uri="{FF2B5EF4-FFF2-40B4-BE49-F238E27FC236}">
                <a16:creationId xmlns:a16="http://schemas.microsoft.com/office/drawing/2014/main" id="{C168BC56-CB1F-099D-E79B-438E270648B2}"/>
              </a:ext>
            </a:extLst>
          </p:cNvPr>
          <p:cNvSpPr txBox="1"/>
          <p:nvPr/>
        </p:nvSpPr>
        <p:spPr>
          <a:xfrm>
            <a:off x="11299938" y="5869622"/>
            <a:ext cx="6045218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Beberapa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jenis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peralatan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komunikasi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yang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membentuk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komponen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telekomunikasi</a:t>
            </a:r>
            <a:r>
              <a:rPr lang="en-US" sz="1700" i="1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dari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sistem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informasi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antara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lain </a:t>
            </a:r>
            <a:r>
              <a:rPr lang="en-US" sz="17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adalah</a:t>
            </a:r>
            <a:r>
              <a:rPr lang="en-US" sz="17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modem, hub, network card, WAP, dan wireless modem.</a:t>
            </a:r>
            <a:endParaRPr lang="en-US" sz="1700" spc="76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2" name="Freeform 5">
            <a:extLst>
              <a:ext uri="{FF2B5EF4-FFF2-40B4-BE49-F238E27FC236}">
                <a16:creationId xmlns:a16="http://schemas.microsoft.com/office/drawing/2014/main" id="{E9B9CA0D-6F39-4B5C-C9DD-97188D92F7B7}"/>
              </a:ext>
            </a:extLst>
          </p:cNvPr>
          <p:cNvSpPr/>
          <p:nvPr/>
        </p:nvSpPr>
        <p:spPr>
          <a:xfrm>
            <a:off x="4692958" y="7593722"/>
            <a:ext cx="8186769" cy="1805126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77D6440D-C3C1-0F88-6016-48C77537513D}"/>
              </a:ext>
            </a:extLst>
          </p:cNvPr>
          <p:cNvSpPr/>
          <p:nvPr/>
        </p:nvSpPr>
        <p:spPr>
          <a:xfrm>
            <a:off x="5099696" y="8064848"/>
            <a:ext cx="873152" cy="686516"/>
          </a:xfrm>
          <a:custGeom>
            <a:avLst/>
            <a:gdLst/>
            <a:ahLst/>
            <a:cxnLst/>
            <a:rect l="l" t="t" r="r" b="b"/>
            <a:pathLst>
              <a:path w="873152" h="686516">
                <a:moveTo>
                  <a:pt x="0" y="0"/>
                </a:moveTo>
                <a:lnTo>
                  <a:pt x="873152" y="0"/>
                </a:lnTo>
                <a:lnTo>
                  <a:pt x="873152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AutoShape 26">
            <a:extLst>
              <a:ext uri="{FF2B5EF4-FFF2-40B4-BE49-F238E27FC236}">
                <a16:creationId xmlns:a16="http://schemas.microsoft.com/office/drawing/2014/main" id="{9A76BFF5-F062-DF1D-A96C-515E01D079FD}"/>
              </a:ext>
            </a:extLst>
          </p:cNvPr>
          <p:cNvSpPr/>
          <p:nvPr/>
        </p:nvSpPr>
        <p:spPr>
          <a:xfrm flipV="1">
            <a:off x="6390846" y="7980078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TextBox 37">
            <a:extLst>
              <a:ext uri="{FF2B5EF4-FFF2-40B4-BE49-F238E27FC236}">
                <a16:creationId xmlns:a16="http://schemas.microsoft.com/office/drawing/2014/main" id="{2EFE7BE0-B00F-FE36-2E79-50F195E7D630}"/>
              </a:ext>
            </a:extLst>
          </p:cNvPr>
          <p:cNvSpPr txBox="1"/>
          <p:nvPr/>
        </p:nvSpPr>
        <p:spPr>
          <a:xfrm>
            <a:off x="6695123" y="7795328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BRAINWARE</a:t>
            </a: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id="{05A53694-C5A0-ED6C-4BA2-6343BBF645A1}"/>
              </a:ext>
            </a:extLst>
          </p:cNvPr>
          <p:cNvSpPr txBox="1"/>
          <p:nvPr/>
        </p:nvSpPr>
        <p:spPr>
          <a:xfrm>
            <a:off x="6695123" y="8142154"/>
            <a:ext cx="5929284" cy="1122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200"/>
              </a:lnSpc>
              <a:spcBef>
                <a:spcPct val="0"/>
              </a:spcBef>
            </a:pP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Manusia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memiliki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peran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yang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krusial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mulai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sebagai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perancang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pengembang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pengguna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serta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perawat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seluruh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komponen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lain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dari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sistem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informasi</a:t>
            </a:r>
            <a:r>
              <a:rPr lang="en-US" sz="18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. </a:t>
            </a:r>
            <a:endParaRPr lang="en-US" sz="1466" spc="76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 rot="-10800000">
            <a:off x="-136837" y="-502910"/>
            <a:ext cx="7241201" cy="15164843"/>
            <a:chOff x="0" y="0"/>
            <a:chExt cx="443357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017016">
                <a:alpha val="9804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1901E242-39FF-AB12-3206-B87E4E0571A1}"/>
              </a:ext>
            </a:extLst>
          </p:cNvPr>
          <p:cNvSpPr txBox="1"/>
          <p:nvPr/>
        </p:nvSpPr>
        <p:spPr>
          <a:xfrm>
            <a:off x="386941" y="4638525"/>
            <a:ext cx="7338451" cy="10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8000" b="1" dirty="0">
                <a:solidFill>
                  <a:srgbClr val="006C31"/>
                </a:solidFill>
                <a:latin typeface="Avenir Next LT Pro" panose="020B0504020202020204" pitchFamily="34" charset="0"/>
              </a:rPr>
              <a:t>HARDWARE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BD99C52-9B66-9D62-01AD-E11BAA582DAC}"/>
              </a:ext>
            </a:extLst>
          </p:cNvPr>
          <p:cNvSpPr/>
          <p:nvPr/>
        </p:nvSpPr>
        <p:spPr>
          <a:xfrm>
            <a:off x="212468" y="276411"/>
            <a:ext cx="2454532" cy="1209489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9A6E631-B81D-A5FF-DC49-D4E3142E51CE}"/>
              </a:ext>
            </a:extLst>
          </p:cNvPr>
          <p:cNvSpPr/>
          <p:nvPr/>
        </p:nvSpPr>
        <p:spPr>
          <a:xfrm>
            <a:off x="2914386" y="428295"/>
            <a:ext cx="1141781" cy="1094621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7897B5C-0757-C89D-395B-B6263274880A}"/>
              </a:ext>
            </a:extLst>
          </p:cNvPr>
          <p:cNvSpPr/>
          <p:nvPr/>
        </p:nvSpPr>
        <p:spPr>
          <a:xfrm>
            <a:off x="4529813" y="485626"/>
            <a:ext cx="1795085" cy="1000274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E30FD-B34F-3C87-1F9A-B6A53D127F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4802" r="7026" b="8789"/>
          <a:stretch/>
        </p:blipFill>
        <p:spPr bwMode="auto">
          <a:xfrm>
            <a:off x="8173168" y="787146"/>
            <a:ext cx="8001000" cy="4356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F52956-371D-F1CE-D03E-B43E415680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8" b="26899"/>
          <a:stretch/>
        </p:blipFill>
        <p:spPr bwMode="auto">
          <a:xfrm>
            <a:off x="7600232" y="7355468"/>
            <a:ext cx="9525000" cy="2163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6C67F-27B3-B256-284E-7660D95BB7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1" b="31002"/>
          <a:stretch/>
        </p:blipFill>
        <p:spPr bwMode="auto">
          <a:xfrm>
            <a:off x="8028499" y="5153186"/>
            <a:ext cx="8668467" cy="1926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576852"/>
              </p:ext>
            </p:extLst>
          </p:nvPr>
        </p:nvGraphicFramePr>
        <p:xfrm>
          <a:off x="609600" y="5110392"/>
          <a:ext cx="16711614" cy="4224108"/>
        </p:xfrm>
        <a:graphic>
          <a:graphicData uri="http://schemas.openxmlformats.org/drawingml/2006/table">
            <a:tbl>
              <a:tblPr/>
              <a:tblGrid>
                <a:gridCol w="4976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7028"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74B14"/>
                          </a:solidFill>
                          <a:latin typeface="Avenir Next LT Pro" panose="020B0504020202020204" pitchFamily="34" charset="0"/>
                        </a:rPr>
                        <a:t>Software </a:t>
                      </a:r>
                      <a:r>
                        <a:rPr lang="en-US" sz="2800" b="1" dirty="0" err="1">
                          <a:solidFill>
                            <a:srgbClr val="074B14"/>
                          </a:solidFill>
                          <a:latin typeface="Avenir Next LT Pro" panose="020B0504020202020204" pitchFamily="34" charset="0"/>
                        </a:rPr>
                        <a:t>Sistem</a:t>
                      </a:r>
                      <a:endParaRPr lang="en-US" sz="2800" b="1" dirty="0">
                        <a:latin typeface="Avenir Next LT Pro" panose="020B05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74B14"/>
                          </a:solidFill>
                          <a:latin typeface="Avenir Next LT Pro" panose="020B0504020202020204" pitchFamily="34" charset="0"/>
                        </a:rPr>
                        <a:t>Software </a:t>
                      </a:r>
                      <a:r>
                        <a:rPr lang="en-US" sz="2800" b="1" dirty="0" err="1">
                          <a:solidFill>
                            <a:srgbClr val="074B14"/>
                          </a:solidFill>
                          <a:latin typeface="Avenir Next LT Pro" panose="020B0504020202020204" pitchFamily="34" charset="0"/>
                        </a:rPr>
                        <a:t>Aplikasi</a:t>
                      </a:r>
                      <a:endParaRPr lang="en-US" sz="2800" b="1" dirty="0">
                        <a:latin typeface="Avenir Next LT Pro" panose="020B05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4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74B14"/>
                          </a:solidFill>
                          <a:latin typeface="Avenir Next LT Pro" panose="020B0504020202020204" pitchFamily="34" charset="0"/>
                        </a:rPr>
                        <a:t>Software Bahasa </a:t>
                      </a:r>
                      <a:r>
                        <a:rPr lang="en-US" sz="2800" b="1" dirty="0" err="1">
                          <a:solidFill>
                            <a:srgbClr val="074B14"/>
                          </a:solidFill>
                          <a:latin typeface="Avenir Next LT Pro" panose="020B0504020202020204" pitchFamily="34" charset="0"/>
                        </a:rPr>
                        <a:t>Pemrograman</a:t>
                      </a:r>
                      <a:endParaRPr lang="en-US" sz="2800" b="1" dirty="0">
                        <a:latin typeface="Avenir Next LT Pro" panose="020B05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19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Software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jenis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ini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dapat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berupa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sistem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operasi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sistem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komunikasi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, dan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sistem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utilitas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90500" marR="190500" marT="190500" marB="190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Software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umum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contohnya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analisis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data,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manajemen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, dan lain-lain. 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software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khusus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merupakan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dirancang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dikembangkan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sebagai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pelengkap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pengembangan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dari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umum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90500" marR="190500" marT="190500" marB="190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Software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bahasa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pemrograman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dibagi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menjadi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dua,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yaitu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bahasa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pemrograman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tingkat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tinggi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seperti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pascal, visual basic, basic,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borland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, C++,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bahasa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C, dan lain-lain; dan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bahasa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pemrograman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rendah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seperti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bahasa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assembler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bahasa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mesin</a:t>
                      </a:r>
                      <a:endParaRPr lang="en-US" sz="2400" dirty="0">
                        <a:latin typeface="Avenir Next LT Pro" panose="020B0504020202020204" pitchFamily="34" charset="0"/>
                      </a:endParaRPr>
                    </a:p>
                  </a:txBody>
                  <a:tcPr marL="190500" marR="190500" marT="190500" marB="190500">
                    <a:lnL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4B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2681773" y="2925218"/>
            <a:ext cx="961054" cy="1497393"/>
          </a:xfrm>
          <a:custGeom>
            <a:avLst/>
            <a:gdLst/>
            <a:ahLst/>
            <a:cxnLst/>
            <a:rect l="l" t="t" r="r" b="b"/>
            <a:pathLst>
              <a:path w="961054" h="1497393">
                <a:moveTo>
                  <a:pt x="0" y="0"/>
                </a:moveTo>
                <a:lnTo>
                  <a:pt x="961054" y="0"/>
                </a:lnTo>
                <a:lnTo>
                  <a:pt x="961054" y="1497392"/>
                </a:lnTo>
                <a:lnTo>
                  <a:pt x="0" y="149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62068" y="2809468"/>
            <a:ext cx="1181932" cy="1728891"/>
          </a:xfrm>
          <a:custGeom>
            <a:avLst/>
            <a:gdLst/>
            <a:ahLst/>
            <a:cxnLst/>
            <a:rect l="l" t="t" r="r" b="b"/>
            <a:pathLst>
              <a:path w="1181932" h="1728891">
                <a:moveTo>
                  <a:pt x="0" y="0"/>
                </a:moveTo>
                <a:lnTo>
                  <a:pt x="1181933" y="0"/>
                </a:lnTo>
                <a:lnTo>
                  <a:pt x="1181933" y="1728891"/>
                </a:lnTo>
                <a:lnTo>
                  <a:pt x="0" y="1728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58800" y="3259058"/>
            <a:ext cx="1617507" cy="1279301"/>
          </a:xfrm>
          <a:custGeom>
            <a:avLst/>
            <a:gdLst/>
            <a:ahLst/>
            <a:cxnLst/>
            <a:rect l="l" t="t" r="r" b="b"/>
            <a:pathLst>
              <a:path w="1617507" h="1279301">
                <a:moveTo>
                  <a:pt x="0" y="0"/>
                </a:moveTo>
                <a:lnTo>
                  <a:pt x="1617506" y="0"/>
                </a:lnTo>
                <a:lnTo>
                  <a:pt x="1617506" y="1279300"/>
                </a:lnTo>
                <a:lnTo>
                  <a:pt x="0" y="1279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6054" y="340834"/>
            <a:ext cx="2791946" cy="1389711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62300" y="526791"/>
            <a:ext cx="1295400" cy="1274843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49896" y="600552"/>
            <a:ext cx="1980099" cy="1066800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5A5E3A38-674F-6C19-E4FF-EAF78BC63DC7}"/>
              </a:ext>
            </a:extLst>
          </p:cNvPr>
          <p:cNvSpPr/>
          <p:nvPr/>
        </p:nvSpPr>
        <p:spPr>
          <a:xfrm>
            <a:off x="8724900" y="225968"/>
            <a:ext cx="9869679" cy="1504577"/>
          </a:xfrm>
          <a:prstGeom prst="flowChartManualInput">
            <a:avLst/>
          </a:prstGeom>
          <a:solidFill>
            <a:srgbClr val="FEF7DE"/>
          </a:solidFill>
          <a:ln>
            <a:solidFill>
              <a:srgbClr val="FEF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47A3674B-9F1B-75AD-EE9A-7BD2FB560629}"/>
              </a:ext>
            </a:extLst>
          </p:cNvPr>
          <p:cNvSpPr txBox="1"/>
          <p:nvPr/>
        </p:nvSpPr>
        <p:spPr>
          <a:xfrm>
            <a:off x="10896600" y="581120"/>
            <a:ext cx="1623060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>
                <a:solidFill>
                  <a:srgbClr val="006C31"/>
                </a:solidFill>
                <a:latin typeface="Avenir Next LT Pro" panose="020B0504020202020204" pitchFamily="34" charset="0"/>
              </a:rPr>
              <a:t>SOFTWARE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38200" y="4000500"/>
            <a:ext cx="2628069" cy="4495800"/>
          </a:xfrm>
          <a:custGeom>
            <a:avLst/>
            <a:gdLst/>
            <a:ahLst/>
            <a:cxnLst/>
            <a:rect l="l" t="t" r="r" b="b"/>
            <a:pathLst>
              <a:path w="961054" h="1497393">
                <a:moveTo>
                  <a:pt x="0" y="0"/>
                </a:moveTo>
                <a:lnTo>
                  <a:pt x="961054" y="0"/>
                </a:lnTo>
                <a:lnTo>
                  <a:pt x="961054" y="1497392"/>
                </a:lnTo>
                <a:lnTo>
                  <a:pt x="0" y="149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6054" y="340834"/>
            <a:ext cx="2791946" cy="1389711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62300" y="526791"/>
            <a:ext cx="1295400" cy="1274843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49896" y="600552"/>
            <a:ext cx="1980099" cy="1066800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5A5E3A38-674F-6C19-E4FF-EAF78BC63DC7}"/>
              </a:ext>
            </a:extLst>
          </p:cNvPr>
          <p:cNvSpPr/>
          <p:nvPr/>
        </p:nvSpPr>
        <p:spPr>
          <a:xfrm>
            <a:off x="12573000" y="225968"/>
            <a:ext cx="6021579" cy="1504577"/>
          </a:xfrm>
          <a:prstGeom prst="flowChartManualInput">
            <a:avLst/>
          </a:prstGeom>
          <a:solidFill>
            <a:srgbClr val="074B14"/>
          </a:solidFill>
          <a:ln>
            <a:solidFill>
              <a:srgbClr val="FEF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47A3674B-9F1B-75AD-EE9A-7BD2FB560629}"/>
              </a:ext>
            </a:extLst>
          </p:cNvPr>
          <p:cNvSpPr txBox="1"/>
          <p:nvPr/>
        </p:nvSpPr>
        <p:spPr>
          <a:xfrm>
            <a:off x="14401800" y="482957"/>
            <a:ext cx="1623060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>
                <a:solidFill>
                  <a:srgbClr val="FEF7DE"/>
                </a:solidFill>
                <a:latin typeface="Avenir Next LT Pro" panose="020B0504020202020204" pitchFamily="34" charset="0"/>
              </a:rPr>
              <a:t>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763D5-CE65-405A-339A-9B8889355A16}"/>
              </a:ext>
            </a:extLst>
          </p:cNvPr>
          <p:cNvSpPr txBox="1"/>
          <p:nvPr/>
        </p:nvSpPr>
        <p:spPr>
          <a:xfrm>
            <a:off x="4114800" y="4229100"/>
            <a:ext cx="1089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Database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adalah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kumpulan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file yang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berisi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data dan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informasi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File-file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tersebut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dapat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berupa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file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mengenai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internal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organisasi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, para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pihak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menjadi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rekan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bisnis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hingga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masyarakat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luas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menjadi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pelanggan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atau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pengguna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jasa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dan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barang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diproduksi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organisasi</a:t>
            </a:r>
            <a:r>
              <a:rPr lang="en-US" sz="32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26" name="Picture 2" descr="Data quality - Free computer icons">
            <a:extLst>
              <a:ext uri="{FF2B5EF4-FFF2-40B4-BE49-F238E27FC236}">
                <a16:creationId xmlns:a16="http://schemas.microsoft.com/office/drawing/2014/main" id="{6BF4DE6D-E90B-F6D9-2410-55F0AA0FF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7241632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756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-1270448" y="7592966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-1270324" y="435371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7659346" y="7577511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81139" y="244338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3752724" y="359205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5536386" y="525430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 descr="LAN vs MAN vs WAN: What's the Difference? | FS Community">
            <a:extLst>
              <a:ext uri="{FF2B5EF4-FFF2-40B4-BE49-F238E27FC236}">
                <a16:creationId xmlns:a16="http://schemas.microsoft.com/office/drawing/2014/main" id="{2FF94DE0-E858-8B80-759D-2BA1D9E91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16313"/>
          <a:stretch/>
        </p:blipFill>
        <p:spPr bwMode="auto">
          <a:xfrm>
            <a:off x="2171315" y="2502923"/>
            <a:ext cx="5207814" cy="516222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CA7C1D-374D-3A5C-745D-3802C74EB46B}"/>
              </a:ext>
            </a:extLst>
          </p:cNvPr>
          <p:cNvSpPr txBox="1"/>
          <p:nvPr/>
        </p:nvSpPr>
        <p:spPr>
          <a:xfrm>
            <a:off x="2043191" y="7577511"/>
            <a:ext cx="5725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Local Area Network (LAN)</a:t>
            </a:r>
            <a:endParaRPr lang="en-US" sz="3200" b="1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9" name="Picture 38" descr="Arti dan Fungsi Metropolitan Area Network (MAN) | Griyasis">
            <a:extLst>
              <a:ext uri="{FF2B5EF4-FFF2-40B4-BE49-F238E27FC236}">
                <a16:creationId xmlns:a16="http://schemas.microsoft.com/office/drawing/2014/main" id="{0EA3B211-D918-C08C-CFAA-B66D4B9D1E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1" b="7260"/>
          <a:stretch/>
        </p:blipFill>
        <p:spPr bwMode="auto">
          <a:xfrm>
            <a:off x="8917861" y="3202333"/>
            <a:ext cx="7477615" cy="4254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23ED58E-F1CB-7D5D-55BE-FCF10AB1187E}"/>
              </a:ext>
            </a:extLst>
          </p:cNvPr>
          <p:cNvSpPr txBox="1"/>
          <p:nvPr/>
        </p:nvSpPr>
        <p:spPr>
          <a:xfrm>
            <a:off x="9032773" y="7577511"/>
            <a:ext cx="7362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Metropolitan Area </a:t>
            </a:r>
            <a:r>
              <a:rPr lang="en-US" sz="3200" b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Network (</a:t>
            </a:r>
            <a:r>
              <a:rPr lang="en-US" sz="32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M</a:t>
            </a:r>
            <a:r>
              <a:rPr lang="en-US" sz="3200" b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AN</a:t>
            </a:r>
            <a:r>
              <a:rPr lang="en-US" sz="32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1" name="Flowchart: Manual Input 40">
            <a:extLst>
              <a:ext uri="{FF2B5EF4-FFF2-40B4-BE49-F238E27FC236}">
                <a16:creationId xmlns:a16="http://schemas.microsoft.com/office/drawing/2014/main" id="{9A524AF3-6041-66BB-D262-DF93B2D7225D}"/>
              </a:ext>
            </a:extLst>
          </p:cNvPr>
          <p:cNvSpPr/>
          <p:nvPr/>
        </p:nvSpPr>
        <p:spPr>
          <a:xfrm>
            <a:off x="8724900" y="225968"/>
            <a:ext cx="9869679" cy="1504577"/>
          </a:xfrm>
          <a:prstGeom prst="flowChartManualInput">
            <a:avLst/>
          </a:prstGeom>
          <a:solidFill>
            <a:srgbClr val="FEF7DE"/>
          </a:solidFill>
          <a:ln>
            <a:solidFill>
              <a:srgbClr val="FEF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EC1F317A-0D17-D2DF-0EBA-D1CB84F6DFA4}"/>
              </a:ext>
            </a:extLst>
          </p:cNvPr>
          <p:cNvSpPr txBox="1"/>
          <p:nvPr/>
        </p:nvSpPr>
        <p:spPr>
          <a:xfrm>
            <a:off x="10896600" y="581120"/>
            <a:ext cx="1623060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>
                <a:solidFill>
                  <a:srgbClr val="006C31"/>
                </a:solidFill>
                <a:latin typeface="Avenir Next LT Pro" panose="020B0504020202020204" pitchFamily="34" charset="0"/>
              </a:rPr>
              <a:t>NETWARE</a:t>
            </a:r>
          </a:p>
        </p:txBody>
      </p:sp>
    </p:spTree>
    <p:extLst>
      <p:ext uri="{BB962C8B-B14F-4D97-AF65-F5344CB8AC3E}">
        <p14:creationId xmlns:p14="http://schemas.microsoft.com/office/powerpoint/2010/main" val="3681243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601</Words>
  <Application>Microsoft Office PowerPoint</Application>
  <PresentationFormat>Custom</PresentationFormat>
  <Paragraphs>85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HK Grotesk</vt:lpstr>
      <vt:lpstr>League Gothic</vt:lpstr>
      <vt:lpstr>Poppins Ultra-Bold</vt:lpstr>
      <vt:lpstr>Assistant Semi-Bold</vt:lpstr>
      <vt:lpstr>Poppins</vt:lpstr>
      <vt:lpstr>Calibri</vt:lpstr>
      <vt:lpstr>Arial</vt:lpstr>
      <vt:lpstr>Avenir Next LT Pro</vt:lpstr>
      <vt:lpstr>Mont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IDEA HEADLINE 2022</dc:title>
  <cp:lastModifiedBy>Laqma Dica</cp:lastModifiedBy>
  <cp:revision>10</cp:revision>
  <dcterms:created xsi:type="dcterms:W3CDTF">2006-08-16T00:00:00Z</dcterms:created>
  <dcterms:modified xsi:type="dcterms:W3CDTF">2023-08-06T05:46:32Z</dcterms:modified>
  <dc:identifier>DAFoNZsbnoA</dc:identifier>
</cp:coreProperties>
</file>