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79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78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53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69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1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257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892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95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8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25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3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24B0-8EB1-4D41-9DEC-6775725CE09D}" type="datetimeFigureOut">
              <a:rPr lang="en-AU" smtClean="0"/>
              <a:t>9/05/2016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844CF-324F-40CF-B8D2-9532D2DF73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279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AU" dirty="0" smtClean="0"/>
              <a:t>Structural Analysis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AU" dirty="0" smtClean="0"/>
              <a:t>FRAMES and MACHINES</a:t>
            </a:r>
          </a:p>
          <a:p>
            <a:pPr algn="l"/>
            <a:endParaRPr lang="en-AU" dirty="0"/>
          </a:p>
          <a:p>
            <a:pPr algn="r"/>
            <a:r>
              <a:rPr lang="en-AU" dirty="0" smtClean="0"/>
              <a:t>week #8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786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6" y="811369"/>
            <a:ext cx="88477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Part (b). When the cords and pulleys are removed, their effect </a:t>
            </a:r>
            <a:r>
              <a:rPr lang="en-AU" i="1" dirty="0" smtClean="0"/>
              <a:t>on the </a:t>
            </a:r>
            <a:r>
              <a:rPr lang="en-AU" i="1" dirty="0"/>
              <a:t>frame </a:t>
            </a:r>
            <a:r>
              <a:rPr lang="en-AU" dirty="0"/>
              <a:t>must be shown, Fig. 6–23</a:t>
            </a:r>
            <a:r>
              <a:rPr lang="en-AU" i="1" dirty="0"/>
              <a:t>c</a:t>
            </a:r>
            <a:r>
              <a:rPr lang="en-AU" dirty="0" smtClean="0"/>
              <a:t>.</a:t>
            </a:r>
          </a:p>
          <a:p>
            <a:endParaRPr lang="en-AU" dirty="0"/>
          </a:p>
          <a:p>
            <a:r>
              <a:rPr lang="en-AU" dirty="0"/>
              <a:t>Part (c). The force components of the pins on </a:t>
            </a:r>
            <a:r>
              <a:rPr lang="en-AU" dirty="0" smtClean="0"/>
              <a:t>the pulleys</a:t>
            </a:r>
            <a:r>
              <a:rPr lang="en-AU" dirty="0"/>
              <a:t>, Fig. 6–23</a:t>
            </a:r>
            <a:r>
              <a:rPr lang="en-AU" i="1" dirty="0"/>
              <a:t>d</a:t>
            </a:r>
            <a:r>
              <a:rPr lang="en-AU" dirty="0"/>
              <a:t>, are equal but opposite to the force </a:t>
            </a:r>
            <a:r>
              <a:rPr lang="en-AU" dirty="0" smtClean="0"/>
              <a:t>components exerted </a:t>
            </a:r>
            <a:r>
              <a:rPr lang="en-AU" dirty="0"/>
              <a:t>by the pins on the frame, Fig. 6–23</a:t>
            </a:r>
            <a:r>
              <a:rPr lang="en-AU" i="1" dirty="0"/>
              <a:t>c</a:t>
            </a:r>
            <a:r>
              <a:rPr lang="en-AU" dirty="0"/>
              <a:t>.Why?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15" y="2851650"/>
            <a:ext cx="4962569" cy="342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6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8886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Draw the free-body diagrams of the bucket and the vertical boom </a:t>
            </a:r>
            <a:r>
              <a:rPr lang="en-AU" dirty="0" smtClean="0"/>
              <a:t>of the </a:t>
            </a:r>
            <a:r>
              <a:rPr lang="en-AU" dirty="0"/>
              <a:t>backhoe shown in the photo, Fig. 6–24</a:t>
            </a:r>
            <a:r>
              <a:rPr lang="en-AU" i="1" dirty="0"/>
              <a:t>a</a:t>
            </a:r>
            <a:r>
              <a:rPr lang="en-AU" dirty="0"/>
              <a:t>. The bucket and </a:t>
            </a:r>
            <a:r>
              <a:rPr lang="en-AU" dirty="0" smtClean="0"/>
              <a:t>its contents </a:t>
            </a:r>
            <a:r>
              <a:rPr lang="en-AU" dirty="0"/>
              <a:t>have a weight </a:t>
            </a:r>
            <a:r>
              <a:rPr lang="en-AU" i="1" dirty="0"/>
              <a:t>W</a:t>
            </a:r>
            <a:r>
              <a:rPr lang="en-AU" dirty="0"/>
              <a:t>. Neglect the weight of the members.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97310"/>
            <a:ext cx="2600005" cy="379023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42" y="2797310"/>
            <a:ext cx="2407884" cy="34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46" y="1930545"/>
            <a:ext cx="4299743" cy="34141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59" y="1930545"/>
            <a:ext cx="4163006" cy="392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991673" y="1690688"/>
            <a:ext cx="8384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Determine the horizontal and vertical components of force which </a:t>
            </a:r>
            <a:r>
              <a:rPr lang="en-AU" dirty="0" smtClean="0"/>
              <a:t>the pin </a:t>
            </a:r>
            <a:r>
              <a:rPr lang="en-AU" dirty="0"/>
              <a:t>at </a:t>
            </a:r>
            <a:r>
              <a:rPr lang="en-AU" i="1" dirty="0"/>
              <a:t>C </a:t>
            </a:r>
            <a:r>
              <a:rPr lang="en-AU" dirty="0"/>
              <a:t>exerts on member </a:t>
            </a:r>
            <a:r>
              <a:rPr lang="en-AU" i="1" dirty="0"/>
              <a:t>BC </a:t>
            </a:r>
            <a:r>
              <a:rPr lang="en-AU" dirty="0"/>
              <a:t>of the frame in Fig. 6–26</a:t>
            </a:r>
            <a:r>
              <a:rPr lang="en-AU" i="1" dirty="0"/>
              <a:t>a</a:t>
            </a:r>
            <a:r>
              <a:rPr lang="en-AU" dirty="0"/>
              <a:t>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28" y="3016251"/>
            <a:ext cx="2991267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25" y="1435304"/>
            <a:ext cx="7083703" cy="28092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79" y="1435304"/>
            <a:ext cx="3412976" cy="40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52" y="475104"/>
            <a:ext cx="5878750" cy="57441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88" y="475104"/>
            <a:ext cx="3639058" cy="4467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26" y="5473521"/>
            <a:ext cx="426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i="1" dirty="0"/>
              <a:t>save yourself some </a:t>
            </a:r>
            <a:r>
              <a:rPr lang="en-AU" i="1" dirty="0" smtClean="0"/>
              <a:t>time and </a:t>
            </a:r>
            <a:r>
              <a:rPr lang="en-AU" i="1" dirty="0"/>
              <a:t>effort by always identifying the </a:t>
            </a:r>
            <a:r>
              <a:rPr lang="en-AU" i="1" dirty="0" smtClean="0"/>
              <a:t>two-force members </a:t>
            </a:r>
            <a:r>
              <a:rPr lang="en-AU" i="1" dirty="0"/>
              <a:t>before </a:t>
            </a:r>
            <a:r>
              <a:rPr lang="en-AU" i="1" dirty="0" smtClean="0"/>
              <a:t>starting the </a:t>
            </a:r>
            <a:r>
              <a:rPr lang="en-AU" i="1" dirty="0"/>
              <a:t>analysis!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85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4906850" y="1690688"/>
            <a:ext cx="689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 500-kg elevator car in Fig. 6–28</a:t>
            </a:r>
            <a:r>
              <a:rPr lang="en-AU" i="1" dirty="0"/>
              <a:t>a </a:t>
            </a:r>
            <a:r>
              <a:rPr lang="en-AU" dirty="0"/>
              <a:t>is being hoisted by motor </a:t>
            </a:r>
            <a:r>
              <a:rPr lang="en-AU" i="1" dirty="0"/>
              <a:t>A </a:t>
            </a:r>
            <a:r>
              <a:rPr lang="en-AU" dirty="0"/>
              <a:t>using</a:t>
            </a:r>
          </a:p>
          <a:p>
            <a:r>
              <a:rPr lang="en-AU" dirty="0"/>
              <a:t>the pulley system shown. If the car is traveling with a constant speed,</a:t>
            </a:r>
          </a:p>
          <a:p>
            <a:r>
              <a:rPr lang="en-AU" dirty="0"/>
              <a:t>determine the force developed in the two cables. Neglect the mass of</a:t>
            </a:r>
          </a:p>
          <a:p>
            <a:r>
              <a:rPr lang="en-AU" dirty="0"/>
              <a:t>the cable and pulleys.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5" y="1599466"/>
            <a:ext cx="3324689" cy="525853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5" y="3173805"/>
            <a:ext cx="3600953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4" y="1234061"/>
            <a:ext cx="675416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690688"/>
            <a:ext cx="8731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two planks in Fig. 6–31</a:t>
            </a:r>
            <a:r>
              <a:rPr lang="en-AU" i="1" dirty="0"/>
              <a:t>a </a:t>
            </a:r>
            <a:r>
              <a:rPr lang="en-AU" dirty="0"/>
              <a:t>are connected together by cable </a:t>
            </a:r>
            <a:r>
              <a:rPr lang="en-AU" i="1" dirty="0"/>
              <a:t>BC </a:t>
            </a:r>
            <a:r>
              <a:rPr lang="en-AU" dirty="0" smtClean="0"/>
              <a:t>and a </a:t>
            </a:r>
            <a:r>
              <a:rPr lang="en-AU" dirty="0"/>
              <a:t>smooth spacer </a:t>
            </a:r>
            <a:r>
              <a:rPr lang="en-AU" i="1" dirty="0"/>
              <a:t>DE</a:t>
            </a:r>
            <a:r>
              <a:rPr lang="en-AU" dirty="0"/>
              <a:t>. Determine the reactions at the smooth </a:t>
            </a:r>
            <a:r>
              <a:rPr lang="en-AU" dirty="0" smtClean="0"/>
              <a:t>supports </a:t>
            </a:r>
            <a:r>
              <a:rPr lang="en-AU" i="1" dirty="0" smtClean="0"/>
              <a:t>A </a:t>
            </a:r>
            <a:r>
              <a:rPr lang="en-AU" dirty="0"/>
              <a:t>and </a:t>
            </a:r>
            <a:r>
              <a:rPr lang="en-AU" i="1" dirty="0"/>
              <a:t>F</a:t>
            </a:r>
            <a:r>
              <a:rPr lang="en-AU" dirty="0"/>
              <a:t>, and also find the force developed in the cable and spacer.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10" y="3262467"/>
            <a:ext cx="4326228" cy="199817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11" y="2614018"/>
            <a:ext cx="2772162" cy="178142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373" y="4699465"/>
            <a:ext cx="2762636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0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687" y="1034538"/>
            <a:ext cx="6830378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Frames and Machines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1043189" y="1815921"/>
            <a:ext cx="9736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Frames and machines are two types of structures which are </a:t>
            </a:r>
            <a:r>
              <a:rPr lang="en-AU" sz="2400" dirty="0" smtClean="0"/>
              <a:t>often composed </a:t>
            </a:r>
            <a:r>
              <a:rPr lang="en-AU" sz="2400" dirty="0"/>
              <a:t>of pin-connected </a:t>
            </a:r>
            <a:r>
              <a:rPr lang="en-AU" sz="2400" i="1" dirty="0" smtClean="0"/>
              <a:t>multi force </a:t>
            </a:r>
            <a:r>
              <a:rPr lang="en-AU" sz="2400" i="1" dirty="0"/>
              <a:t>members</a:t>
            </a:r>
            <a:r>
              <a:rPr lang="en-AU" sz="2400" dirty="0"/>
              <a:t>, i.e., members that </a:t>
            </a:r>
            <a:r>
              <a:rPr lang="en-AU" sz="2400" dirty="0" smtClean="0"/>
              <a:t>are subjected </a:t>
            </a:r>
            <a:r>
              <a:rPr lang="en-AU" sz="2400" dirty="0"/>
              <a:t>to more than two forces.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3189" y="3554569"/>
            <a:ext cx="9736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i="1" dirty="0"/>
              <a:t>Frames </a:t>
            </a:r>
            <a:r>
              <a:rPr lang="en-AU" sz="2400" dirty="0"/>
              <a:t>are used to support loads</a:t>
            </a:r>
            <a:r>
              <a:rPr lang="en-AU" sz="2400" dirty="0" smtClean="0"/>
              <a:t>, whereas </a:t>
            </a:r>
            <a:r>
              <a:rPr lang="en-AU" sz="2400" i="1" dirty="0"/>
              <a:t>machines </a:t>
            </a:r>
            <a:r>
              <a:rPr lang="en-AU" sz="2400" dirty="0"/>
              <a:t>contain moving parts and are designed to transmit </a:t>
            </a:r>
            <a:r>
              <a:rPr lang="en-AU" sz="2400" dirty="0" smtClean="0"/>
              <a:t>and alter </a:t>
            </a:r>
            <a:r>
              <a:rPr lang="en-AU" sz="2400" dirty="0"/>
              <a:t>the effect of forces.</a:t>
            </a:r>
          </a:p>
        </p:txBody>
      </p:sp>
    </p:spTree>
    <p:extLst>
      <p:ext uri="{BB962C8B-B14F-4D97-AF65-F5344CB8AC3E}">
        <p14:creationId xmlns:p14="http://schemas.microsoft.com/office/powerpoint/2010/main" val="8212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34480" cy="348663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69" y="1690688"/>
            <a:ext cx="4683626" cy="328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84828"/>
            <a:ext cx="4353533" cy="339137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020" y="1784828"/>
            <a:ext cx="4764368" cy="303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77322" cy="321989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582" y="1690688"/>
            <a:ext cx="4353533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4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19" y="1528168"/>
            <a:ext cx="4334480" cy="467742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83" y="1514165"/>
            <a:ext cx="4344006" cy="48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Problems</a:t>
            </a:r>
            <a:endParaRPr lang="en-AU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63" y="1455146"/>
            <a:ext cx="4893945" cy="479883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28" y="1455145"/>
            <a:ext cx="4893972" cy="42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28" y="1353539"/>
            <a:ext cx="3317504" cy="508841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138" y="1353539"/>
            <a:ext cx="3505689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6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978794" y="1690688"/>
            <a:ext cx="897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the frame shown in Fig. 6–21</a:t>
            </a:r>
            <a:r>
              <a:rPr lang="en-AU" i="1" dirty="0"/>
              <a:t>a</a:t>
            </a:r>
            <a:r>
              <a:rPr lang="en-AU" dirty="0"/>
              <a:t>, draw the free-body diagram </a:t>
            </a:r>
            <a:r>
              <a:rPr lang="en-AU" dirty="0" smtClean="0"/>
              <a:t>of (</a:t>
            </a:r>
            <a:r>
              <a:rPr lang="en-AU" dirty="0"/>
              <a:t>a) each member, (b) the pin at </a:t>
            </a:r>
            <a:r>
              <a:rPr lang="en-AU" i="1" dirty="0"/>
              <a:t>B</a:t>
            </a:r>
            <a:r>
              <a:rPr lang="en-AU" dirty="0"/>
              <a:t>, and (c) the two members </a:t>
            </a:r>
            <a:r>
              <a:rPr lang="en-AU" dirty="0" smtClean="0"/>
              <a:t>connected together</a:t>
            </a:r>
            <a:r>
              <a:rPr lang="en-AU" dirty="0"/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43" y="3135150"/>
            <a:ext cx="2695951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553" y="1532586"/>
            <a:ext cx="963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Part (a). By inspection, members </a:t>
            </a:r>
            <a:r>
              <a:rPr lang="en-AU" i="1" dirty="0"/>
              <a:t>BA </a:t>
            </a:r>
            <a:r>
              <a:rPr lang="en-AU" dirty="0"/>
              <a:t>and </a:t>
            </a:r>
            <a:r>
              <a:rPr lang="en-AU" i="1" dirty="0"/>
              <a:t>BC </a:t>
            </a:r>
            <a:r>
              <a:rPr lang="en-AU" dirty="0"/>
              <a:t>are </a:t>
            </a:r>
            <a:r>
              <a:rPr lang="en-AU" i="1" dirty="0"/>
              <a:t>not </a:t>
            </a:r>
            <a:r>
              <a:rPr lang="en-AU" dirty="0" smtClean="0"/>
              <a:t>two-force members</a:t>
            </a:r>
            <a:r>
              <a:rPr lang="en-AU" dirty="0"/>
              <a:t>. Instead, as shown on the free-body diagrams, Fig. </a:t>
            </a:r>
            <a:r>
              <a:rPr lang="en-AU" dirty="0" smtClean="0"/>
              <a:t>6–21</a:t>
            </a:r>
            <a:r>
              <a:rPr lang="en-AU" i="1" dirty="0" smtClean="0"/>
              <a:t>b</a:t>
            </a:r>
            <a:r>
              <a:rPr lang="en-AU" dirty="0" smtClean="0"/>
              <a:t>,</a:t>
            </a:r>
            <a:r>
              <a:rPr lang="en-AU" i="1" dirty="0" smtClean="0"/>
              <a:t>BC </a:t>
            </a:r>
            <a:r>
              <a:rPr lang="en-AU" dirty="0" smtClean="0"/>
              <a:t>is </a:t>
            </a:r>
            <a:r>
              <a:rPr lang="en-AU" dirty="0"/>
              <a:t>subjected to a force from the pins at </a:t>
            </a:r>
            <a:r>
              <a:rPr lang="en-AU" i="1" dirty="0"/>
              <a:t>B </a:t>
            </a:r>
            <a:r>
              <a:rPr lang="en-AU" dirty="0"/>
              <a:t>and </a:t>
            </a:r>
            <a:r>
              <a:rPr lang="en-AU" i="1" dirty="0"/>
              <a:t>C </a:t>
            </a:r>
            <a:r>
              <a:rPr lang="en-AU" dirty="0"/>
              <a:t>and the external </a:t>
            </a:r>
            <a:r>
              <a:rPr lang="en-AU" dirty="0" smtClean="0"/>
              <a:t>force </a:t>
            </a:r>
            <a:r>
              <a:rPr lang="en-AU" b="1" dirty="0" smtClean="0"/>
              <a:t>P</a:t>
            </a:r>
            <a:r>
              <a:rPr lang="en-AU" dirty="0"/>
              <a:t>. Likewise, </a:t>
            </a:r>
            <a:r>
              <a:rPr lang="en-AU" i="1" dirty="0"/>
              <a:t>AB </a:t>
            </a:r>
            <a:r>
              <a:rPr lang="en-AU" dirty="0"/>
              <a:t>is subjected to a force from the pins at </a:t>
            </a:r>
            <a:r>
              <a:rPr lang="en-AU" i="1" dirty="0"/>
              <a:t>A </a:t>
            </a:r>
            <a:r>
              <a:rPr lang="en-AU" dirty="0"/>
              <a:t>and </a:t>
            </a:r>
            <a:r>
              <a:rPr lang="en-AU" i="1" dirty="0"/>
              <a:t>B </a:t>
            </a:r>
            <a:r>
              <a:rPr lang="en-AU" dirty="0" smtClean="0"/>
              <a:t>and the </a:t>
            </a:r>
            <a:r>
              <a:rPr lang="en-AU" dirty="0"/>
              <a:t>external couple moment </a:t>
            </a:r>
            <a:r>
              <a:rPr lang="en-AU" b="1" dirty="0"/>
              <a:t>M</a:t>
            </a:r>
            <a:r>
              <a:rPr lang="en-AU" dirty="0"/>
              <a:t>. The pin forces are represented </a:t>
            </a:r>
            <a:r>
              <a:rPr lang="en-AU" dirty="0" smtClean="0"/>
              <a:t>by their </a:t>
            </a:r>
            <a:r>
              <a:rPr lang="en-AU" i="1" dirty="0"/>
              <a:t>x </a:t>
            </a:r>
            <a:r>
              <a:rPr lang="en-AU" dirty="0"/>
              <a:t>and </a:t>
            </a:r>
            <a:r>
              <a:rPr lang="en-AU" i="1" dirty="0"/>
              <a:t>y </a:t>
            </a:r>
            <a:r>
              <a:rPr lang="en-AU" dirty="0"/>
              <a:t>components.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098" y="3200099"/>
            <a:ext cx="5185562" cy="365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037" y="772732"/>
            <a:ext cx="10200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Part (b). The pin at </a:t>
            </a:r>
            <a:r>
              <a:rPr lang="en-AU" i="1" dirty="0"/>
              <a:t>B </a:t>
            </a:r>
            <a:r>
              <a:rPr lang="en-AU" dirty="0"/>
              <a:t>is subjected to only </a:t>
            </a:r>
            <a:r>
              <a:rPr lang="en-AU" i="1" dirty="0"/>
              <a:t>two forces</a:t>
            </a:r>
            <a:r>
              <a:rPr lang="en-AU" dirty="0"/>
              <a:t>, i.e., </a:t>
            </a:r>
            <a:r>
              <a:rPr lang="en-AU" dirty="0" smtClean="0"/>
              <a:t>the force </a:t>
            </a:r>
            <a:r>
              <a:rPr lang="en-AU" dirty="0"/>
              <a:t>of member </a:t>
            </a:r>
            <a:r>
              <a:rPr lang="en-AU" i="1" dirty="0"/>
              <a:t>BC </a:t>
            </a:r>
            <a:r>
              <a:rPr lang="en-AU" dirty="0"/>
              <a:t>and the force of member </a:t>
            </a:r>
            <a:r>
              <a:rPr lang="en-AU" i="1" dirty="0"/>
              <a:t>AB</a:t>
            </a:r>
            <a:r>
              <a:rPr lang="en-AU" dirty="0"/>
              <a:t>. For </a:t>
            </a:r>
            <a:r>
              <a:rPr lang="en-AU" i="1" dirty="0" smtClean="0"/>
              <a:t>equilibrium </a:t>
            </a:r>
            <a:r>
              <a:rPr lang="en-AU" dirty="0" smtClean="0"/>
              <a:t>these </a:t>
            </a:r>
            <a:r>
              <a:rPr lang="en-AU" dirty="0"/>
              <a:t>forces or their respective components must be equal </a:t>
            </a:r>
            <a:r>
              <a:rPr lang="en-AU" dirty="0" smtClean="0"/>
              <a:t>but opposite</a:t>
            </a:r>
            <a:r>
              <a:rPr lang="en-AU" dirty="0"/>
              <a:t>, Fig. 6–21</a:t>
            </a:r>
            <a:r>
              <a:rPr lang="en-AU" i="1" dirty="0"/>
              <a:t>c</a:t>
            </a:r>
            <a:r>
              <a:rPr lang="en-AU" dirty="0"/>
              <a:t>. Realize that Newton’s third law is </a:t>
            </a:r>
            <a:r>
              <a:rPr lang="en-AU" dirty="0" smtClean="0"/>
              <a:t>applied between </a:t>
            </a:r>
            <a:r>
              <a:rPr lang="en-AU" dirty="0"/>
              <a:t>the pin and its connected members, i.e., the effect of </a:t>
            </a:r>
            <a:r>
              <a:rPr lang="en-AU" dirty="0" smtClean="0"/>
              <a:t>the pin </a:t>
            </a:r>
            <a:r>
              <a:rPr lang="en-AU" dirty="0"/>
              <a:t>on the two members, Fig. 6–21</a:t>
            </a:r>
            <a:r>
              <a:rPr lang="en-AU" i="1" dirty="0"/>
              <a:t>b</a:t>
            </a:r>
            <a:r>
              <a:rPr lang="en-AU" dirty="0"/>
              <a:t>, and the equal but </a:t>
            </a:r>
            <a:r>
              <a:rPr lang="en-AU" dirty="0" smtClean="0"/>
              <a:t>opposite effect </a:t>
            </a:r>
            <a:r>
              <a:rPr lang="en-AU" dirty="0"/>
              <a:t>of the two members on the pin, Fig. 6–21</a:t>
            </a:r>
            <a:r>
              <a:rPr lang="en-AU" i="1" dirty="0"/>
              <a:t>c</a:t>
            </a:r>
            <a:r>
              <a:rPr lang="en-AU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58" y="2753913"/>
            <a:ext cx="3419952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785611"/>
            <a:ext cx="10045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Part (c). The free-body diagram of both members </a:t>
            </a:r>
            <a:r>
              <a:rPr lang="en-AU" dirty="0" smtClean="0"/>
              <a:t>connected together</a:t>
            </a:r>
            <a:r>
              <a:rPr lang="en-AU" dirty="0"/>
              <a:t>, yet removed from the supporting pins at </a:t>
            </a:r>
            <a:r>
              <a:rPr lang="en-AU" i="1" dirty="0"/>
              <a:t>A </a:t>
            </a:r>
            <a:r>
              <a:rPr lang="en-AU" dirty="0"/>
              <a:t>and </a:t>
            </a:r>
            <a:r>
              <a:rPr lang="en-AU" i="1" dirty="0"/>
              <a:t>C</a:t>
            </a:r>
            <a:r>
              <a:rPr lang="en-AU" dirty="0"/>
              <a:t>, is </a:t>
            </a:r>
            <a:r>
              <a:rPr lang="en-AU" dirty="0" smtClean="0"/>
              <a:t>shown in </a:t>
            </a:r>
            <a:r>
              <a:rPr lang="en-AU" dirty="0"/>
              <a:t>Fig. 6–21</a:t>
            </a:r>
            <a:r>
              <a:rPr lang="en-AU" i="1" dirty="0"/>
              <a:t>d</a:t>
            </a:r>
            <a:r>
              <a:rPr lang="en-AU" dirty="0"/>
              <a:t>. The force components </a:t>
            </a:r>
            <a:r>
              <a:rPr lang="en-AU" dirty="0" err="1" smtClean="0"/>
              <a:t>B</a:t>
            </a:r>
            <a:r>
              <a:rPr lang="en-AU" baseline="-25000" dirty="0" err="1" smtClean="0"/>
              <a:t>x</a:t>
            </a:r>
            <a:r>
              <a:rPr lang="en-AU" dirty="0" smtClean="0"/>
              <a:t> and </a:t>
            </a:r>
            <a:r>
              <a:rPr lang="en-AU" b="1" dirty="0" smtClean="0"/>
              <a:t>B</a:t>
            </a:r>
            <a:r>
              <a:rPr lang="en-AU" b="1" baseline="-25000" dirty="0" smtClean="0"/>
              <a:t>y</a:t>
            </a:r>
            <a:r>
              <a:rPr lang="en-AU" dirty="0" smtClean="0"/>
              <a:t> </a:t>
            </a:r>
            <a:r>
              <a:rPr lang="en-AU" dirty="0"/>
              <a:t>are </a:t>
            </a:r>
            <a:r>
              <a:rPr lang="en-AU" i="1" dirty="0"/>
              <a:t>not shown </a:t>
            </a:r>
            <a:r>
              <a:rPr lang="en-AU" dirty="0"/>
              <a:t>on </a:t>
            </a:r>
            <a:r>
              <a:rPr lang="en-AU" dirty="0" smtClean="0"/>
              <a:t>this diagram </a:t>
            </a:r>
            <a:r>
              <a:rPr lang="en-AU" dirty="0"/>
              <a:t>since they are </a:t>
            </a:r>
            <a:r>
              <a:rPr lang="en-AU" i="1" dirty="0"/>
              <a:t>internal </a:t>
            </a:r>
            <a:r>
              <a:rPr lang="en-AU" dirty="0"/>
              <a:t>forces (Fig. 6–21</a:t>
            </a:r>
            <a:r>
              <a:rPr lang="en-AU" i="1" dirty="0"/>
              <a:t>b</a:t>
            </a:r>
            <a:r>
              <a:rPr lang="en-AU" dirty="0"/>
              <a:t>) and </a:t>
            </a:r>
            <a:r>
              <a:rPr lang="en-AU" dirty="0" smtClean="0"/>
              <a:t>therefore cancel </a:t>
            </a:r>
            <a:r>
              <a:rPr lang="en-AU" dirty="0"/>
              <a:t>out. Also, to be consistent when later applying the </a:t>
            </a:r>
            <a:r>
              <a:rPr lang="en-AU" dirty="0" smtClean="0"/>
              <a:t>equilibrium equations</a:t>
            </a:r>
            <a:r>
              <a:rPr lang="en-AU" dirty="0"/>
              <a:t>, the unknown force components at </a:t>
            </a:r>
            <a:r>
              <a:rPr lang="en-AU" i="1" dirty="0"/>
              <a:t>A </a:t>
            </a:r>
            <a:r>
              <a:rPr lang="en-AU" dirty="0"/>
              <a:t>and </a:t>
            </a:r>
            <a:r>
              <a:rPr lang="en-AU" i="1" dirty="0"/>
              <a:t>C </a:t>
            </a:r>
            <a:r>
              <a:rPr lang="en-AU" dirty="0"/>
              <a:t>must act in </a:t>
            </a:r>
            <a:r>
              <a:rPr lang="en-AU" dirty="0" smtClean="0"/>
              <a:t>the </a:t>
            </a:r>
            <a:r>
              <a:rPr lang="en-AU" i="1" dirty="0" smtClean="0"/>
              <a:t>same </a:t>
            </a:r>
            <a:r>
              <a:rPr lang="en-AU" i="1" dirty="0"/>
              <a:t>sense </a:t>
            </a:r>
            <a:r>
              <a:rPr lang="en-AU" dirty="0"/>
              <a:t>as those shown in Fig. 6–21</a:t>
            </a:r>
            <a:r>
              <a:rPr lang="en-AU" i="1" dirty="0"/>
              <a:t>b</a:t>
            </a:r>
            <a:r>
              <a:rPr lang="en-AU" dirty="0"/>
              <a:t>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73" y="3015539"/>
            <a:ext cx="3543795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Examples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790163"/>
            <a:ext cx="1012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For the frame shown in Fig. 6–23</a:t>
            </a:r>
            <a:r>
              <a:rPr lang="en-AU" i="1" dirty="0"/>
              <a:t>a</a:t>
            </a:r>
            <a:r>
              <a:rPr lang="en-AU" dirty="0"/>
              <a:t>, draw the free-body diagrams of (a</a:t>
            </a:r>
            <a:r>
              <a:rPr lang="en-AU" dirty="0" smtClean="0"/>
              <a:t>) the </a:t>
            </a:r>
            <a:r>
              <a:rPr lang="en-AU" dirty="0"/>
              <a:t>entire frame including the pulleys and cords, (b) the frame </a:t>
            </a:r>
            <a:r>
              <a:rPr lang="en-AU" dirty="0" smtClean="0"/>
              <a:t>without the </a:t>
            </a:r>
            <a:r>
              <a:rPr lang="en-AU" dirty="0"/>
              <a:t>pulleys and cords, and (c) each of the pulleys.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23" y="2929620"/>
            <a:ext cx="4731115" cy="311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6" y="1004552"/>
            <a:ext cx="9491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Part (a). When the entire frame including the pulleys and cords </a:t>
            </a:r>
            <a:r>
              <a:rPr lang="en-AU" dirty="0" smtClean="0"/>
              <a:t>is considered</a:t>
            </a:r>
            <a:r>
              <a:rPr lang="en-AU" dirty="0"/>
              <a:t>, the interactions at the points where the pulleys and </a:t>
            </a:r>
            <a:r>
              <a:rPr lang="en-AU" dirty="0" smtClean="0"/>
              <a:t>cords are </a:t>
            </a:r>
            <a:r>
              <a:rPr lang="en-AU" dirty="0"/>
              <a:t>connected to the frame become pairs of </a:t>
            </a:r>
            <a:r>
              <a:rPr lang="en-AU" i="1" dirty="0"/>
              <a:t>internal </a:t>
            </a:r>
            <a:r>
              <a:rPr lang="en-AU" dirty="0"/>
              <a:t>forces </a:t>
            </a:r>
            <a:r>
              <a:rPr lang="en-AU" dirty="0" smtClean="0"/>
              <a:t>which cancel </a:t>
            </a:r>
            <a:r>
              <a:rPr lang="en-AU" dirty="0"/>
              <a:t>each other and therefore are not shown on the </a:t>
            </a:r>
            <a:r>
              <a:rPr lang="en-AU" dirty="0" smtClean="0"/>
              <a:t>free-body diagram</a:t>
            </a:r>
            <a:r>
              <a:rPr lang="en-AU" dirty="0"/>
              <a:t>, Fig. 6–23</a:t>
            </a:r>
            <a:r>
              <a:rPr lang="en-AU" i="1" dirty="0"/>
              <a:t>b</a:t>
            </a:r>
            <a:r>
              <a:rPr lang="en-AU" dirty="0"/>
              <a:t>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96" y="2836113"/>
            <a:ext cx="4827978" cy="308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717</Words>
  <Application>Microsoft Office PowerPoint</Application>
  <PresentationFormat>Widescreen</PresentationFormat>
  <Paragraphs>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Structural Analysis </vt:lpstr>
      <vt:lpstr>Frames and Machines</vt:lpstr>
      <vt:lpstr>PowerPoint Presentation</vt:lpstr>
      <vt:lpstr>Examples</vt:lpstr>
      <vt:lpstr>PowerPoint Presentation</vt:lpstr>
      <vt:lpstr>PowerPoint Presentation</vt:lpstr>
      <vt:lpstr>PowerPoint Presentation</vt:lpstr>
      <vt:lpstr>Examples</vt:lpstr>
      <vt:lpstr>PowerPoint Presentation</vt:lpstr>
      <vt:lpstr>PowerPoint Presentation</vt:lpstr>
      <vt:lpstr>Examples</vt:lpstr>
      <vt:lpstr>PowerPoint Presentation</vt:lpstr>
      <vt:lpstr>Examples</vt:lpstr>
      <vt:lpstr>PowerPoint Presentation</vt:lpstr>
      <vt:lpstr>PowerPoint Presentation</vt:lpstr>
      <vt:lpstr>Examples</vt:lpstr>
      <vt:lpstr>PowerPoint Presentation</vt:lpstr>
      <vt:lpstr>Examples</vt:lpstr>
      <vt:lpstr>PowerPoint Presentation</vt:lpstr>
      <vt:lpstr>Problems</vt:lpstr>
      <vt:lpstr>Problems</vt:lpstr>
      <vt:lpstr>Problems</vt:lpstr>
      <vt:lpstr>Problems</vt:lpstr>
      <vt:lpstr>Problems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Structural Analysis</dc:title>
  <dc:creator>Berli Kamiel</dc:creator>
  <cp:lastModifiedBy>Berli Kamiel</cp:lastModifiedBy>
  <cp:revision>14</cp:revision>
  <dcterms:created xsi:type="dcterms:W3CDTF">2016-05-08T10:36:01Z</dcterms:created>
  <dcterms:modified xsi:type="dcterms:W3CDTF">2016-05-09T08:27:09Z</dcterms:modified>
</cp:coreProperties>
</file>