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6858000" cy="9144000"/>
  <p:embeddedFontLst>
    <p:embeddedFont>
      <p:font typeface="Poppins Bold" panose="020B0604020202020204" charset="0"/>
      <p:regular r:id="rId10"/>
    </p:embeddedFont>
    <p:embeddedFont>
      <p:font typeface="IBM Plex Sans Hebrew Text" panose="020B0604020202020204" charset="-79"/>
      <p:regular r:id="rId11"/>
    </p:embeddedFont>
    <p:embeddedFont>
      <p:font typeface="Public Sans Bold" panose="020B0604020202020204" charset="0"/>
      <p:regular r:id="rId12"/>
    </p:embeddedFont>
    <p:embeddedFont>
      <p:font typeface="Public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ontime" panose="020B0604020202020204" charset="0"/>
      <p:regular r:id="rId18"/>
    </p:embeddedFont>
    <p:embeddedFont>
      <p:font typeface="Belleza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1837" y="731520"/>
            <a:ext cx="2463982" cy="5486400"/>
            <a:chOff x="0" y="0"/>
            <a:chExt cx="12167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6781" cy="2709333"/>
            </a:xfrm>
            <a:custGeom>
              <a:avLst/>
              <a:gdLst/>
              <a:ahLst/>
              <a:cxnLst/>
              <a:rect l="l" t="t" r="r" b="b"/>
              <a:pathLst>
                <a:path w="1216781" h="2709333">
                  <a:moveTo>
                    <a:pt x="0" y="0"/>
                  </a:moveTo>
                  <a:lnTo>
                    <a:pt x="1216781" y="0"/>
                  </a:lnTo>
                  <a:lnTo>
                    <a:pt x="12167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73478" y="1317539"/>
            <a:ext cx="4680122" cy="46801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8640" y="1945433"/>
            <a:ext cx="8068941" cy="152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51D40"/>
                </a:solidFill>
                <a:latin typeface="Poppins Bold"/>
              </a:rPr>
              <a:t>PENGANTAR </a:t>
            </a:r>
          </a:p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51D40"/>
                </a:solidFill>
                <a:latin typeface="Poppins Bold"/>
              </a:rPr>
              <a:t>PEMBELAJARAN LITERASI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7564" y="3545629"/>
            <a:ext cx="8224044" cy="25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866">
                <a:solidFill>
                  <a:srgbClr val="000000"/>
                </a:solidFill>
                <a:latin typeface="Public Sans"/>
              </a:rPr>
              <a:t>Pertemuan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564" y="4024841"/>
            <a:ext cx="8224044" cy="71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866">
                <a:solidFill>
                  <a:srgbClr val="051D40"/>
                </a:solidFill>
                <a:latin typeface="Public Sans"/>
              </a:rPr>
              <a:t>Oleh</a:t>
            </a:r>
          </a:p>
          <a:p>
            <a:pPr algn="ctr">
              <a:lnSpc>
                <a:spcPts val="1866"/>
              </a:lnSpc>
            </a:pPr>
            <a:r>
              <a:rPr lang="en-US" sz="1866">
                <a:solidFill>
                  <a:srgbClr val="051D40"/>
                </a:solidFill>
                <a:latin typeface="Public Sans"/>
              </a:rPr>
              <a:t>Antonius Alam Wicaksono, S.Pd, M.Pd</a:t>
            </a:r>
          </a:p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866">
                <a:solidFill>
                  <a:srgbClr val="051D40"/>
                </a:solidFill>
                <a:latin typeface="Public Sans"/>
              </a:rPr>
              <a:t>Yanuarius Bria Seran, S.Pd., M.Pd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640" y="5277783"/>
            <a:ext cx="8224044" cy="71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866">
                <a:solidFill>
                  <a:srgbClr val="051D40"/>
                </a:solidFill>
                <a:latin typeface="Public Sans Bold"/>
              </a:rPr>
              <a:t>Direktorat Pembelajaran dan Kemahasiswaan, </a:t>
            </a:r>
          </a:p>
          <a:p>
            <a:pPr algn="ctr">
              <a:lnSpc>
                <a:spcPts val="1866"/>
              </a:lnSpc>
            </a:pPr>
            <a:r>
              <a:rPr lang="en-US" sz="1866">
                <a:solidFill>
                  <a:srgbClr val="051D40"/>
                </a:solidFill>
                <a:latin typeface="Public Sans Bold"/>
              </a:rPr>
              <a:t>Direktorat Jenderal Pendidikan Tinggi, Riset, dan Teknologi</a:t>
            </a:r>
          </a:p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866">
                <a:solidFill>
                  <a:srgbClr val="051D40"/>
                </a:solidFill>
                <a:latin typeface="Public Sans Bold"/>
              </a:rPr>
              <a:t>2023</a:t>
            </a:r>
          </a:p>
        </p:txBody>
      </p:sp>
      <p:sp>
        <p:nvSpPr>
          <p:cNvPr id="12" name="Freeform 12"/>
          <p:cNvSpPr/>
          <p:nvPr/>
        </p:nvSpPr>
        <p:spPr>
          <a:xfrm>
            <a:off x="2030339" y="1020589"/>
            <a:ext cx="774949" cy="774949"/>
          </a:xfrm>
          <a:custGeom>
            <a:avLst/>
            <a:gdLst/>
            <a:ahLst/>
            <a:cxnLst/>
            <a:rect l="l" t="t" r="r" b="b"/>
            <a:pathLst>
              <a:path w="774949" h="774949">
                <a:moveTo>
                  <a:pt x="0" y="0"/>
                </a:moveTo>
                <a:lnTo>
                  <a:pt x="774949" y="0"/>
                </a:lnTo>
                <a:lnTo>
                  <a:pt x="774949" y="774949"/>
                </a:lnTo>
                <a:lnTo>
                  <a:pt x="0" y="77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05288" y="871751"/>
            <a:ext cx="1072623" cy="1072623"/>
          </a:xfrm>
          <a:custGeom>
            <a:avLst/>
            <a:gdLst/>
            <a:ahLst/>
            <a:cxnLst/>
            <a:rect l="l" t="t" r="r" b="b"/>
            <a:pathLst>
              <a:path w="1072623" h="1072623">
                <a:moveTo>
                  <a:pt x="0" y="0"/>
                </a:moveTo>
                <a:lnTo>
                  <a:pt x="1072623" y="0"/>
                </a:lnTo>
                <a:lnTo>
                  <a:pt x="1072623" y="1072624"/>
                </a:lnTo>
                <a:lnTo>
                  <a:pt x="0" y="1072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58706" y="1014218"/>
            <a:ext cx="827276" cy="787690"/>
          </a:xfrm>
          <a:custGeom>
            <a:avLst/>
            <a:gdLst/>
            <a:ahLst/>
            <a:cxnLst/>
            <a:rect l="l" t="t" r="r" b="b"/>
            <a:pathLst>
              <a:path w="827276" h="787690">
                <a:moveTo>
                  <a:pt x="0" y="0"/>
                </a:moveTo>
                <a:lnTo>
                  <a:pt x="827276" y="0"/>
                </a:lnTo>
                <a:lnTo>
                  <a:pt x="827276" y="787690"/>
                </a:lnTo>
                <a:lnTo>
                  <a:pt x="0" y="78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45642" y="1000269"/>
            <a:ext cx="815589" cy="815589"/>
          </a:xfrm>
          <a:custGeom>
            <a:avLst/>
            <a:gdLst/>
            <a:ahLst/>
            <a:cxnLst/>
            <a:rect l="l" t="t" r="r" b="b"/>
            <a:pathLst>
              <a:path w="815589" h="815589">
                <a:moveTo>
                  <a:pt x="0" y="0"/>
                </a:moveTo>
                <a:lnTo>
                  <a:pt x="815590" y="0"/>
                </a:lnTo>
                <a:lnTo>
                  <a:pt x="815590" y="815589"/>
                </a:lnTo>
                <a:lnTo>
                  <a:pt x="0" y="8155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18712" y="1010429"/>
            <a:ext cx="797929" cy="795269"/>
          </a:xfrm>
          <a:custGeom>
            <a:avLst/>
            <a:gdLst/>
            <a:ahLst/>
            <a:cxnLst/>
            <a:rect l="l" t="t" r="r" b="b"/>
            <a:pathLst>
              <a:path w="797929" h="795269">
                <a:moveTo>
                  <a:pt x="0" y="0"/>
                </a:moveTo>
                <a:lnTo>
                  <a:pt x="797929" y="0"/>
                </a:lnTo>
                <a:lnTo>
                  <a:pt x="797929" y="795269"/>
                </a:lnTo>
                <a:lnTo>
                  <a:pt x="0" y="79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74121" y="1062041"/>
            <a:ext cx="1297493" cy="692857"/>
          </a:xfrm>
          <a:custGeom>
            <a:avLst/>
            <a:gdLst/>
            <a:ahLst/>
            <a:cxnLst/>
            <a:rect l="l" t="t" r="r" b="b"/>
            <a:pathLst>
              <a:path w="1297493" h="692857">
                <a:moveTo>
                  <a:pt x="0" y="0"/>
                </a:moveTo>
                <a:lnTo>
                  <a:pt x="1297492" y="0"/>
                </a:lnTo>
                <a:lnTo>
                  <a:pt x="1297492" y="692857"/>
                </a:lnTo>
                <a:lnTo>
                  <a:pt x="0" y="69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881" y="105124"/>
            <a:ext cx="8762508" cy="683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3400">
                <a:solidFill>
                  <a:srgbClr val="F57A30"/>
                </a:solidFill>
                <a:latin typeface="Belleza Italics"/>
              </a:rPr>
              <a:t>Tata tertib Pembelajaran Online</a:t>
            </a:r>
          </a:p>
          <a:p>
            <a:pPr algn="ctr">
              <a:lnSpc>
                <a:spcPts val="3999"/>
              </a:lnSpc>
            </a:pPr>
            <a:endParaRPr lang="en-US" sz="3400">
              <a:solidFill>
                <a:srgbClr val="F57A30"/>
              </a:solidFill>
              <a:latin typeface="Belleza Italics"/>
            </a:endParaRPr>
          </a:p>
          <a:p>
            <a:pPr marL="712473" lvl="1" indent="-356237">
              <a:lnSpc>
                <a:spcPts val="4257"/>
              </a:lnSpc>
              <a:buFont typeface="Arial"/>
              <a:buChar char="•"/>
            </a:pPr>
            <a:r>
              <a:rPr lang="en-US" sz="3300">
                <a:solidFill>
                  <a:srgbClr val="F57A30"/>
                </a:solidFill>
                <a:latin typeface="Belleza Italics"/>
              </a:rPr>
              <a:t>Matikan (mute) microphone selama pembelajaran online kecuali diminta menghidupkan.</a:t>
            </a:r>
          </a:p>
          <a:p>
            <a:pPr marL="712473" lvl="1" indent="-356237">
              <a:lnSpc>
                <a:spcPts val="4257"/>
              </a:lnSpc>
              <a:buFont typeface="Arial"/>
              <a:buChar char="•"/>
            </a:pPr>
            <a:r>
              <a:rPr lang="en-US" sz="3300">
                <a:solidFill>
                  <a:srgbClr val="F57A30"/>
                </a:solidFill>
                <a:latin typeface="Belleza Italics"/>
              </a:rPr>
              <a:t>Nyalakan Video selama proses pembelajaran</a:t>
            </a:r>
          </a:p>
          <a:p>
            <a:pPr marL="712473" lvl="1" indent="-356237">
              <a:lnSpc>
                <a:spcPts val="4257"/>
              </a:lnSpc>
              <a:buFont typeface="Arial"/>
              <a:buChar char="•"/>
            </a:pPr>
            <a:r>
              <a:rPr lang="en-US" sz="3300">
                <a:solidFill>
                  <a:srgbClr val="F57A30"/>
                </a:solidFill>
                <a:latin typeface="Belleza Italics"/>
              </a:rPr>
              <a:t>Jika ingin bertanya gunakan fitur angkat tangan yang terletak di panel peserta.</a:t>
            </a:r>
          </a:p>
          <a:p>
            <a:pPr marL="712473" lvl="1" indent="-356237">
              <a:lnSpc>
                <a:spcPts val="4257"/>
              </a:lnSpc>
              <a:buFont typeface="Arial"/>
              <a:buChar char="•"/>
            </a:pPr>
            <a:r>
              <a:rPr lang="en-US" sz="3300">
                <a:solidFill>
                  <a:srgbClr val="F57A30"/>
                </a:solidFill>
                <a:latin typeface="Belleza Italics"/>
              </a:rPr>
              <a:t>Hormatilah orang lain saat mereka berbicara.</a:t>
            </a:r>
          </a:p>
          <a:p>
            <a:pPr marL="712473" lvl="1" indent="-356237">
              <a:lnSpc>
                <a:spcPts val="4257"/>
              </a:lnSpc>
              <a:buFont typeface="Arial"/>
              <a:buChar char="•"/>
            </a:pPr>
            <a:r>
              <a:rPr lang="en-US" sz="3300">
                <a:solidFill>
                  <a:srgbClr val="F57A30"/>
                </a:solidFill>
                <a:latin typeface="Belleza Italics"/>
              </a:rPr>
              <a:t>Berpakaianlah yang nyaman dan rapi.</a:t>
            </a:r>
          </a:p>
          <a:p>
            <a:pPr algn="ctr">
              <a:lnSpc>
                <a:spcPts val="3999"/>
              </a:lnSpc>
            </a:pPr>
            <a:endParaRPr lang="en-US" sz="3300">
              <a:solidFill>
                <a:srgbClr val="F57A30"/>
              </a:solidFill>
              <a:latin typeface="Belleza Italics"/>
            </a:endParaRPr>
          </a:p>
          <a:p>
            <a:pPr algn="ctr">
              <a:lnSpc>
                <a:spcPts val="3999"/>
              </a:lnSpc>
            </a:pPr>
            <a:endParaRPr lang="en-US" sz="3300">
              <a:solidFill>
                <a:srgbClr val="F57A30"/>
              </a:solidFill>
              <a:latin typeface="Belleza Italics"/>
            </a:endParaRPr>
          </a:p>
          <a:p>
            <a:pPr algn="ctr">
              <a:lnSpc>
                <a:spcPts val="3999"/>
              </a:lnSpc>
            </a:pPr>
            <a:endParaRPr lang="en-US" sz="3300">
              <a:solidFill>
                <a:srgbClr val="F57A30"/>
              </a:solidFill>
              <a:latin typeface="Belleza Itali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514468" y="5132747"/>
            <a:ext cx="2239132" cy="2157709"/>
          </a:xfrm>
          <a:custGeom>
            <a:avLst/>
            <a:gdLst/>
            <a:ahLst/>
            <a:cxnLst/>
            <a:rect l="l" t="t" r="r" b="b"/>
            <a:pathLst>
              <a:path w="2239132" h="2157709">
                <a:moveTo>
                  <a:pt x="0" y="0"/>
                </a:moveTo>
                <a:lnTo>
                  <a:pt x="2239132" y="0"/>
                </a:lnTo>
                <a:lnTo>
                  <a:pt x="2239132" y="2157709"/>
                </a:lnTo>
                <a:lnTo>
                  <a:pt x="0" y="215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9505" y="958943"/>
            <a:ext cx="8120371" cy="118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2"/>
              </a:lnSpc>
            </a:pPr>
            <a:r>
              <a:rPr lang="en-US" sz="8100">
                <a:solidFill>
                  <a:srgbClr val="000000"/>
                </a:solidFill>
                <a:latin typeface="Moontime"/>
              </a:rPr>
              <a:t>Penilaian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19505" y="2576103"/>
            <a:ext cx="6800783" cy="3232657"/>
            <a:chOff x="0" y="0"/>
            <a:chExt cx="9067710" cy="4310210"/>
          </a:xfrm>
        </p:grpSpPr>
        <p:sp>
          <p:nvSpPr>
            <p:cNvPr id="4" name="TextBox 4"/>
            <p:cNvSpPr txBox="1"/>
            <p:nvPr/>
          </p:nvSpPr>
          <p:spPr>
            <a:xfrm>
              <a:off x="0" y="3980221"/>
              <a:ext cx="9067710" cy="329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9067710" cy="3705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79"/>
                </a:lnSpc>
              </a:pPr>
              <a:r>
                <a:rPr lang="en-US" sz="4399">
                  <a:solidFill>
                    <a:srgbClr val="F57A30"/>
                  </a:solidFill>
                  <a:latin typeface="Belleza Bold"/>
                </a:rPr>
                <a:t>Tugas </a:t>
              </a:r>
            </a:p>
            <a:p>
              <a:pPr>
                <a:lnSpc>
                  <a:spcPts val="5279"/>
                </a:lnSpc>
              </a:pPr>
              <a:r>
                <a:rPr lang="en-US" sz="4399">
                  <a:solidFill>
                    <a:srgbClr val="F57A30"/>
                  </a:solidFill>
                  <a:latin typeface="Belleza Bold"/>
                </a:rPr>
                <a:t>UTS </a:t>
              </a:r>
            </a:p>
            <a:p>
              <a:pPr>
                <a:lnSpc>
                  <a:spcPts val="5279"/>
                </a:lnSpc>
              </a:pPr>
              <a:r>
                <a:rPr lang="en-US" sz="4399">
                  <a:solidFill>
                    <a:srgbClr val="F57A30"/>
                  </a:solidFill>
                  <a:latin typeface="Belleza Bold"/>
                </a:rPr>
                <a:t>UAS</a:t>
              </a:r>
            </a:p>
            <a:p>
              <a:pPr>
                <a:lnSpc>
                  <a:spcPts val="6119"/>
                </a:lnSpc>
              </a:pPr>
              <a:r>
                <a:rPr lang="en-US" sz="5099">
                  <a:solidFill>
                    <a:srgbClr val="F57A30"/>
                  </a:solidFill>
                  <a:latin typeface="Belleza Bold"/>
                </a:rPr>
                <a:t>Presensi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59671" flipH="1">
            <a:off x="-6720100" y="-3878986"/>
            <a:ext cx="11226581" cy="13307370"/>
          </a:xfrm>
          <a:custGeom>
            <a:avLst/>
            <a:gdLst/>
            <a:ahLst/>
            <a:cxnLst/>
            <a:rect l="l" t="t" r="r" b="b"/>
            <a:pathLst>
              <a:path w="11226581" h="13307370">
                <a:moveTo>
                  <a:pt x="11226581" y="0"/>
                </a:moveTo>
                <a:lnTo>
                  <a:pt x="0" y="0"/>
                </a:lnTo>
                <a:lnTo>
                  <a:pt x="0" y="13307370"/>
                </a:lnTo>
                <a:lnTo>
                  <a:pt x="11226581" y="13307370"/>
                </a:lnTo>
                <a:lnTo>
                  <a:pt x="112265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96964" y="2727074"/>
            <a:ext cx="5359412" cy="375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9089" lvl="1" indent="-254544">
              <a:lnSpc>
                <a:spcPts val="3301"/>
              </a:lnSpc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Definisi, Permasalahan pembelajaran literasi SD</a:t>
            </a:r>
          </a:p>
          <a:p>
            <a:pPr marL="509089" lvl="1" indent="-254544">
              <a:lnSpc>
                <a:spcPts val="3301"/>
              </a:lnSpc>
              <a:spcBef>
                <a:spcPct val="0"/>
              </a:spcBef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Pembelajaran dan lingkungan literasi yang efektif</a:t>
            </a:r>
          </a:p>
          <a:p>
            <a:pPr marL="509089" lvl="1" indent="-254544">
              <a:lnSpc>
                <a:spcPts val="3301"/>
              </a:lnSpc>
              <a:spcBef>
                <a:spcPct val="0"/>
              </a:spcBef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Strategi pembelajaran membaca</a:t>
            </a:r>
          </a:p>
          <a:p>
            <a:pPr marL="509089" lvl="1" indent="-254544">
              <a:lnSpc>
                <a:spcPts val="3301"/>
              </a:lnSpc>
              <a:spcBef>
                <a:spcPct val="0"/>
              </a:spcBef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Strategi pembelajaran menulis</a:t>
            </a:r>
          </a:p>
          <a:p>
            <a:pPr marL="509089" lvl="1" indent="-254544">
              <a:lnSpc>
                <a:spcPts val="3301"/>
              </a:lnSpc>
              <a:spcBef>
                <a:spcPct val="0"/>
              </a:spcBef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Program literasi SD</a:t>
            </a:r>
          </a:p>
          <a:p>
            <a:pPr marL="509089" lvl="1" indent="-254544">
              <a:lnSpc>
                <a:spcPts val="3301"/>
              </a:lnSpc>
              <a:spcBef>
                <a:spcPct val="0"/>
              </a:spcBef>
              <a:buFont typeface="Arial"/>
              <a:buChar char="•"/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Media literasi SD</a:t>
            </a:r>
          </a:p>
          <a:p>
            <a:pPr>
              <a:lnSpc>
                <a:spcPts val="3301"/>
              </a:lnSpc>
              <a:spcBef>
                <a:spcPct val="0"/>
              </a:spcBef>
            </a:pPr>
            <a:r>
              <a:rPr lang="en-US" sz="2357">
                <a:solidFill>
                  <a:srgbClr val="341919"/>
                </a:solidFill>
                <a:latin typeface="IBM Plex Sans Hebrew Text"/>
              </a:rPr>
              <a:t>   7. Penilaian pembelajaran literasi SD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00426" y="563987"/>
            <a:ext cx="4692390" cy="194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F9367"/>
                </a:solidFill>
                <a:latin typeface="Belleza Bold Italics"/>
              </a:rPr>
              <a:t>Topik dalam Pembelajaran Literasi</a:t>
            </a:r>
          </a:p>
        </p:txBody>
      </p:sp>
      <p:sp>
        <p:nvSpPr>
          <p:cNvPr id="5" name="Freeform 5"/>
          <p:cNvSpPr/>
          <p:nvPr/>
        </p:nvSpPr>
        <p:spPr>
          <a:xfrm>
            <a:off x="366868" y="2774699"/>
            <a:ext cx="3462655" cy="2603500"/>
          </a:xfrm>
          <a:custGeom>
            <a:avLst/>
            <a:gdLst/>
            <a:ahLst/>
            <a:cxnLst/>
            <a:rect l="l" t="t" r="r" b="b"/>
            <a:pathLst>
              <a:path w="3462655" h="2603500">
                <a:moveTo>
                  <a:pt x="0" y="0"/>
                </a:moveTo>
                <a:lnTo>
                  <a:pt x="3462655" y="0"/>
                </a:lnTo>
                <a:lnTo>
                  <a:pt x="3462655" y="2603500"/>
                </a:lnTo>
                <a:lnTo>
                  <a:pt x="0" y="260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343" y="1211208"/>
            <a:ext cx="2711421" cy="2573385"/>
          </a:xfrm>
          <a:custGeom>
            <a:avLst/>
            <a:gdLst/>
            <a:ahLst/>
            <a:cxnLst/>
            <a:rect l="l" t="t" r="r" b="b"/>
            <a:pathLst>
              <a:path w="2711421" h="2573385">
                <a:moveTo>
                  <a:pt x="0" y="0"/>
                </a:moveTo>
                <a:lnTo>
                  <a:pt x="2711421" y="0"/>
                </a:lnTo>
                <a:lnTo>
                  <a:pt x="2711421" y="2573385"/>
                </a:lnTo>
                <a:lnTo>
                  <a:pt x="0" y="257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0197" y="4115065"/>
            <a:ext cx="3380374" cy="1576178"/>
            <a:chOff x="0" y="0"/>
            <a:chExt cx="4507165" cy="2101571"/>
          </a:xfrm>
        </p:grpSpPr>
        <p:sp>
          <p:nvSpPr>
            <p:cNvPr id="4" name="TextBox 4"/>
            <p:cNvSpPr txBox="1"/>
            <p:nvPr/>
          </p:nvSpPr>
          <p:spPr>
            <a:xfrm>
              <a:off x="0" y="1211511"/>
              <a:ext cx="4507165" cy="89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341919"/>
                  </a:solidFill>
                  <a:latin typeface="Belleza"/>
                </a:rPr>
                <a:t>Janitra.unitri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507165" cy="1116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5500">
                  <a:solidFill>
                    <a:srgbClr val="000000"/>
                  </a:solidFill>
                  <a:latin typeface="Moontime Italics"/>
                </a:rPr>
                <a:t>E Learning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71828" y="4115065"/>
            <a:ext cx="3381576" cy="1559668"/>
            <a:chOff x="0" y="0"/>
            <a:chExt cx="4508768" cy="2079557"/>
          </a:xfrm>
        </p:grpSpPr>
        <p:sp>
          <p:nvSpPr>
            <p:cNvPr id="7" name="TextBox 7"/>
            <p:cNvSpPr txBox="1"/>
            <p:nvPr/>
          </p:nvSpPr>
          <p:spPr>
            <a:xfrm>
              <a:off x="0" y="1211511"/>
              <a:ext cx="4508768" cy="868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3899">
                  <a:solidFill>
                    <a:srgbClr val="000000"/>
                  </a:solidFill>
                  <a:latin typeface="Belleza"/>
                </a:rPr>
                <a:t>Zoom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508768" cy="1116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5500">
                  <a:solidFill>
                    <a:srgbClr val="000000"/>
                  </a:solidFill>
                  <a:latin typeface="Moontime Italics"/>
                </a:rPr>
                <a:t>Daring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415656" y="1387555"/>
            <a:ext cx="1493919" cy="2220690"/>
          </a:xfrm>
          <a:custGeom>
            <a:avLst/>
            <a:gdLst/>
            <a:ahLst/>
            <a:cxnLst/>
            <a:rect l="l" t="t" r="r" b="b"/>
            <a:pathLst>
              <a:path w="1493919" h="2220690">
                <a:moveTo>
                  <a:pt x="0" y="0"/>
                </a:moveTo>
                <a:lnTo>
                  <a:pt x="1493919" y="0"/>
                </a:lnTo>
                <a:lnTo>
                  <a:pt x="1493919" y="2220690"/>
                </a:lnTo>
                <a:lnTo>
                  <a:pt x="0" y="2220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63464">
            <a:off x="-4081914" y="5254027"/>
            <a:ext cx="16557123" cy="11228740"/>
          </a:xfrm>
          <a:custGeom>
            <a:avLst/>
            <a:gdLst/>
            <a:ahLst/>
            <a:cxnLst/>
            <a:rect l="l" t="t" r="r" b="b"/>
            <a:pathLst>
              <a:path w="16557123" h="11228740">
                <a:moveTo>
                  <a:pt x="0" y="0"/>
                </a:moveTo>
                <a:lnTo>
                  <a:pt x="16557123" y="0"/>
                </a:lnTo>
                <a:lnTo>
                  <a:pt x="16557123" y="11228739"/>
                </a:lnTo>
                <a:lnTo>
                  <a:pt x="0" y="1122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9414" y="3152917"/>
            <a:ext cx="6494772" cy="3853770"/>
          </a:xfrm>
          <a:custGeom>
            <a:avLst/>
            <a:gdLst/>
            <a:ahLst/>
            <a:cxnLst/>
            <a:rect l="l" t="t" r="r" b="b"/>
            <a:pathLst>
              <a:path w="6494772" h="3853770">
                <a:moveTo>
                  <a:pt x="0" y="0"/>
                </a:moveTo>
                <a:lnTo>
                  <a:pt x="6494772" y="0"/>
                </a:lnTo>
                <a:lnTo>
                  <a:pt x="6494772" y="3853770"/>
                </a:lnTo>
                <a:lnTo>
                  <a:pt x="0" y="3853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1005" y="683895"/>
            <a:ext cx="6911589" cy="244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5000">
                <a:solidFill>
                  <a:srgbClr val="FFFFFF"/>
                </a:solidFill>
                <a:latin typeface="Belleza Italics"/>
              </a:rPr>
              <a:t>‘penguatan budaya literasi adalah kunci memajukan negeri ini’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90204" y="2718203"/>
            <a:ext cx="2673258" cy="56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  <a:spcBef>
                <a:spcPct val="0"/>
              </a:spcBef>
            </a:pPr>
            <a:r>
              <a:rPr lang="en-US" sz="3916">
                <a:solidFill>
                  <a:srgbClr val="000000"/>
                </a:solidFill>
                <a:latin typeface="Moontime"/>
              </a:rPr>
              <a:t> Lenang Manggala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32962" y="4397629"/>
            <a:ext cx="2810422" cy="2667346"/>
          </a:xfrm>
          <a:custGeom>
            <a:avLst/>
            <a:gdLst/>
            <a:ahLst/>
            <a:cxnLst/>
            <a:rect l="l" t="t" r="r" b="b"/>
            <a:pathLst>
              <a:path w="2810422" h="2667346">
                <a:moveTo>
                  <a:pt x="0" y="0"/>
                </a:moveTo>
                <a:lnTo>
                  <a:pt x="2810421" y="0"/>
                </a:lnTo>
                <a:lnTo>
                  <a:pt x="2810421" y="2667345"/>
                </a:lnTo>
                <a:lnTo>
                  <a:pt x="0" y="266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31520" y="683895"/>
            <a:ext cx="8801837" cy="195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dirty="0" err="1">
                <a:solidFill>
                  <a:srgbClr val="F57A30"/>
                </a:solidFill>
                <a:latin typeface="Belleza Italics"/>
              </a:rPr>
              <a:t>Tugas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 1</a:t>
            </a:r>
          </a:p>
          <a:p>
            <a:pPr algn="ctr">
              <a:lnSpc>
                <a:spcPts val="5159"/>
              </a:lnSpc>
            </a:pPr>
            <a:r>
              <a:rPr lang="en-US" sz="3999" dirty="0" err="1" smtClean="0">
                <a:solidFill>
                  <a:srgbClr val="F57A30"/>
                </a:solidFill>
                <a:latin typeface="Belleza Italics"/>
              </a:rPr>
              <a:t>tuliskan</a:t>
            </a:r>
            <a:r>
              <a:rPr lang="en-US" sz="3999" dirty="0" smtClean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essay </a:t>
            </a:r>
            <a:r>
              <a:rPr lang="en-US" sz="3999" dirty="0" err="1">
                <a:solidFill>
                  <a:srgbClr val="F57A30"/>
                </a:solidFill>
                <a:latin typeface="Belleza Italics"/>
              </a:rPr>
              <a:t>dengan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999" dirty="0" err="1">
                <a:solidFill>
                  <a:srgbClr val="F57A30"/>
                </a:solidFill>
                <a:latin typeface="Belleza Italics"/>
              </a:rPr>
              <a:t>Topik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 </a:t>
            </a:r>
          </a:p>
          <a:p>
            <a:pPr algn="ctr">
              <a:lnSpc>
                <a:spcPts val="5159"/>
              </a:lnSpc>
            </a:pPr>
            <a:r>
              <a:rPr lang="en-US" sz="3999" dirty="0">
                <a:solidFill>
                  <a:srgbClr val="F57A30"/>
                </a:solidFill>
                <a:latin typeface="Belleza Italics"/>
              </a:rPr>
              <a:t>‘</a:t>
            </a:r>
            <a:r>
              <a:rPr lang="en-US" sz="3999" dirty="0" err="1">
                <a:solidFill>
                  <a:srgbClr val="F57A30"/>
                </a:solidFill>
                <a:latin typeface="Belleza Italics"/>
              </a:rPr>
              <a:t>Tantangan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999" dirty="0" err="1">
                <a:solidFill>
                  <a:srgbClr val="F57A30"/>
                </a:solidFill>
                <a:latin typeface="Belleza Italics"/>
              </a:rPr>
              <a:t>Literasi</a:t>
            </a:r>
            <a:r>
              <a:rPr lang="en-US" sz="3999" dirty="0">
                <a:solidFill>
                  <a:srgbClr val="F57A30"/>
                </a:solidFill>
                <a:latin typeface="Belleza Italics"/>
              </a:rPr>
              <a:t> di Indonesia’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3200400"/>
            <a:ext cx="57150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2419" lvl="1" indent="-336210">
              <a:lnSpc>
                <a:spcPts val="4017"/>
              </a:lnSpc>
              <a:buFont typeface="Arial"/>
              <a:buChar char="•"/>
            </a:pPr>
            <a:r>
              <a:rPr lang="en-US" sz="3114" dirty="0" err="1" smtClean="0">
                <a:solidFill>
                  <a:srgbClr val="F57A30"/>
                </a:solidFill>
                <a:latin typeface="Belleza Italics"/>
              </a:rPr>
              <a:t>Diketik</a:t>
            </a:r>
            <a:r>
              <a:rPr lang="en-US" sz="3114" dirty="0" smtClean="0">
                <a:solidFill>
                  <a:srgbClr val="F57A30"/>
                </a:solidFill>
                <a:latin typeface="Belleza Italics"/>
              </a:rPr>
              <a:t> minimal 500 kata</a:t>
            </a:r>
            <a:endParaRPr lang="en-US" sz="3114" dirty="0">
              <a:solidFill>
                <a:srgbClr val="F57A30"/>
              </a:solidFill>
              <a:latin typeface="Belleza Italics"/>
            </a:endParaRPr>
          </a:p>
          <a:p>
            <a:pPr marL="655197" lvl="1" indent="-327599">
              <a:lnSpc>
                <a:spcPts val="3914"/>
              </a:lnSpc>
              <a:buFont typeface="Arial"/>
              <a:buChar char="•"/>
            </a:pPr>
            <a:r>
              <a:rPr lang="en-US" sz="3034" dirty="0">
                <a:solidFill>
                  <a:srgbClr val="F57A30"/>
                </a:solidFill>
                <a:latin typeface="Belleza Italics"/>
              </a:rPr>
              <a:t>essay </a:t>
            </a:r>
            <a:r>
              <a:rPr lang="en-US" sz="3034" dirty="0" err="1">
                <a:solidFill>
                  <a:srgbClr val="F57A30"/>
                </a:solidFill>
                <a:latin typeface="Belleza Italics"/>
              </a:rPr>
              <a:t>dikumpulkan</a:t>
            </a:r>
            <a:r>
              <a:rPr lang="en-US" sz="3034" dirty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034" dirty="0" err="1" smtClean="0">
                <a:solidFill>
                  <a:srgbClr val="F57A30"/>
                </a:solidFill>
                <a:latin typeface="Belleza Italics"/>
              </a:rPr>
              <a:t>dengan</a:t>
            </a:r>
            <a:r>
              <a:rPr lang="en-US" sz="3034" dirty="0" smtClean="0">
                <a:solidFill>
                  <a:srgbClr val="F57A30"/>
                </a:solidFill>
                <a:latin typeface="Belleza Italics"/>
              </a:rPr>
              <a:t> format </a:t>
            </a:r>
            <a:r>
              <a:rPr lang="en-US" sz="3034" dirty="0" err="1" smtClean="0">
                <a:solidFill>
                  <a:srgbClr val="F57A30"/>
                </a:solidFill>
                <a:latin typeface="Belleza Italics"/>
              </a:rPr>
              <a:t>nama_nim_universitas</a:t>
            </a:r>
            <a:r>
              <a:rPr lang="en-US" sz="3034" dirty="0" smtClean="0">
                <a:solidFill>
                  <a:srgbClr val="F57A30"/>
                </a:solidFill>
                <a:latin typeface="Belleza Italics"/>
              </a:rPr>
              <a:t> format file pdf/jpg</a:t>
            </a:r>
            <a:endParaRPr lang="en-US" sz="3034" dirty="0">
              <a:solidFill>
                <a:srgbClr val="F57A30"/>
              </a:solidFill>
              <a:latin typeface="Belleza Italics"/>
            </a:endParaRPr>
          </a:p>
          <a:p>
            <a:pPr marL="655197" lvl="1" indent="-327599">
              <a:lnSpc>
                <a:spcPts val="3914"/>
              </a:lnSpc>
              <a:buFont typeface="Arial"/>
              <a:buChar char="•"/>
            </a:pPr>
            <a:r>
              <a:rPr lang="en-US" sz="3034" dirty="0" err="1">
                <a:solidFill>
                  <a:srgbClr val="F57A30"/>
                </a:solidFill>
                <a:latin typeface="Belleza Italics"/>
              </a:rPr>
              <a:t>kolektif</a:t>
            </a:r>
            <a:r>
              <a:rPr lang="en-US" sz="3034" dirty="0">
                <a:solidFill>
                  <a:srgbClr val="F57A30"/>
                </a:solidFill>
                <a:latin typeface="Belleza Italics"/>
              </a:rPr>
              <a:t> di </a:t>
            </a:r>
            <a:r>
              <a:rPr lang="en-US" sz="3034" dirty="0" err="1">
                <a:solidFill>
                  <a:srgbClr val="F57A30"/>
                </a:solidFill>
                <a:latin typeface="Belleza Italics"/>
              </a:rPr>
              <a:t>ketua</a:t>
            </a:r>
            <a:r>
              <a:rPr lang="en-US" sz="3034" dirty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034" dirty="0" err="1">
                <a:solidFill>
                  <a:srgbClr val="F57A30"/>
                </a:solidFill>
                <a:latin typeface="Belleza Italics"/>
              </a:rPr>
              <a:t>kelas</a:t>
            </a:r>
            <a:r>
              <a:rPr lang="en-US" sz="3034" dirty="0">
                <a:solidFill>
                  <a:srgbClr val="F57A30"/>
                </a:solidFill>
                <a:latin typeface="Belleza Italics"/>
              </a:rPr>
              <a:t> </a:t>
            </a:r>
            <a:r>
              <a:rPr lang="en-US" sz="3034" dirty="0" smtClean="0">
                <a:solidFill>
                  <a:srgbClr val="F57A30"/>
                </a:solidFill>
                <a:latin typeface="Belleza Italics"/>
              </a:rPr>
              <a:t>H-1 </a:t>
            </a:r>
            <a:r>
              <a:rPr lang="en-US" sz="3034" dirty="0" err="1" smtClean="0">
                <a:solidFill>
                  <a:srgbClr val="F57A30"/>
                </a:solidFill>
                <a:latin typeface="Belleza Italics"/>
              </a:rPr>
              <a:t>pertemuan</a:t>
            </a:r>
            <a:r>
              <a:rPr lang="en-US" sz="3034" dirty="0" smtClean="0">
                <a:solidFill>
                  <a:srgbClr val="F57A30"/>
                </a:solidFill>
                <a:latin typeface="Belleza Italics"/>
              </a:rPr>
              <a:t> 2</a:t>
            </a:r>
            <a:endParaRPr lang="en-US" sz="3034" dirty="0">
              <a:solidFill>
                <a:srgbClr val="F57A30"/>
              </a:solidFill>
              <a:latin typeface="Belleza Italics"/>
            </a:endParaRPr>
          </a:p>
          <a:p>
            <a:pPr algn="ctr">
              <a:lnSpc>
                <a:spcPts val="4474"/>
              </a:lnSpc>
            </a:pPr>
            <a:endParaRPr lang="en-US" sz="3034" dirty="0">
              <a:solidFill>
                <a:srgbClr val="F57A30"/>
              </a:solidFill>
              <a:latin typeface="Belleza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31520" y="3293717"/>
            <a:ext cx="7718704" cy="1804824"/>
            <a:chOff x="0" y="0"/>
            <a:chExt cx="10291605" cy="2406432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"/>
              <a:ext cx="10291605" cy="739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1"/>
                </a:lnSpc>
              </a:pPr>
              <a:r>
                <a:rPr lang="en-US" sz="3780">
                  <a:solidFill>
                    <a:srgbClr val="FFFFFF"/>
                  </a:solidFill>
                  <a:latin typeface="Belleza"/>
                </a:rPr>
                <a:t>TERIMA KASIH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32380"/>
              <a:ext cx="10291605" cy="1374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2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173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Poppins Bold</vt:lpstr>
      <vt:lpstr>IBM Plex Sans Hebrew Text</vt:lpstr>
      <vt:lpstr>Public Sans Bold</vt:lpstr>
      <vt:lpstr>Public Sans</vt:lpstr>
      <vt:lpstr>Calibri</vt:lpstr>
      <vt:lpstr>Belleza Italics</vt:lpstr>
      <vt:lpstr>Moontime Italics</vt:lpstr>
      <vt:lpstr>Moontime</vt:lpstr>
      <vt:lpstr>Belleza</vt:lpstr>
      <vt:lpstr>Belleza Bold</vt:lpstr>
      <vt:lpstr>Belleza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</dc:title>
  <cp:lastModifiedBy>Antonius</cp:lastModifiedBy>
  <cp:revision>3</cp:revision>
  <dcterms:created xsi:type="dcterms:W3CDTF">2006-08-16T00:00:00Z</dcterms:created>
  <dcterms:modified xsi:type="dcterms:W3CDTF">2023-09-10T17:22:48Z</dcterms:modified>
  <dc:identifier>DAFuEMaS9t0</dc:identifier>
</cp:coreProperties>
</file>