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18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0B8A-E932-4DC4-9914-039F39D9F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96D6A-9E29-4588-BB74-09B111384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417E0-1ECA-4430-87C7-0820BFBD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ADED-7B63-4B12-B402-F5C8D0EFE6A9}" type="datetimeFigureOut">
              <a:rPr lang="en-ID" smtClean="0"/>
              <a:t>25/09/2023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9BEF-E669-45CD-AC6B-071B6C26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9F9B2-8994-4AD7-82D9-FD2B28FF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633-A72C-431F-B604-DE01DE4385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895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1CDA-2700-4AB9-846E-2D8D290F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2D8E7-20F8-4ED1-8A77-02ABD323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B99CA-7289-4166-8E1F-5684849B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ADED-7B63-4B12-B402-F5C8D0EFE6A9}" type="datetimeFigureOut">
              <a:rPr lang="en-ID" smtClean="0"/>
              <a:t>25/09/2023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C0B12-93D9-4184-A3D9-28EC8F16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921F9-727D-409B-9A02-6E5EED70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633-A72C-431F-B604-DE01DE4385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945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gamma.ap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gamma.ap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gamma.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ntor Bahasa Kepulauan Riau">
            <a:extLst>
              <a:ext uri="{FF2B5EF4-FFF2-40B4-BE49-F238E27FC236}">
                <a16:creationId xmlns:a16="http://schemas.microsoft.com/office/drawing/2014/main" id="{3E77D01D-F83E-43F2-80C7-65C50EF4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48588"/>
            <a:ext cx="14630399" cy="21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9D53A-13BC-4EEA-A6E0-05FB92A27C9E}"/>
              </a:ext>
            </a:extLst>
          </p:cNvPr>
          <p:cNvSpPr txBox="1"/>
          <p:nvPr/>
        </p:nvSpPr>
        <p:spPr>
          <a:xfrm>
            <a:off x="975360" y="568960"/>
            <a:ext cx="128286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>
                <a:latin typeface="Chiller" panose="04020404031007020602" pitchFamily="82" charset="0"/>
              </a:rPr>
              <a:t>PERTEMUAN 1</a:t>
            </a:r>
            <a:endParaRPr lang="en-ID" sz="2880" dirty="0">
              <a:latin typeface="Chiller" panose="040204040310070206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4C626-A3BC-4FA5-9552-0ECB17D219CA}"/>
              </a:ext>
            </a:extLst>
          </p:cNvPr>
          <p:cNvSpPr txBox="1"/>
          <p:nvPr/>
        </p:nvSpPr>
        <p:spPr>
          <a:xfrm>
            <a:off x="2126827" y="1517227"/>
            <a:ext cx="1167722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40" dirty="0"/>
              <a:t>PENGANTAR BIPA</a:t>
            </a:r>
            <a:endParaRPr lang="en-ID" sz="8640" dirty="0"/>
          </a:p>
        </p:txBody>
      </p:sp>
    </p:spTree>
    <p:extLst>
      <p:ext uri="{BB962C8B-B14F-4D97-AF65-F5344CB8AC3E}">
        <p14:creationId xmlns:p14="http://schemas.microsoft.com/office/powerpoint/2010/main" val="425805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02727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Penggunaan Teknologi dalam Pengajaran BIPA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2935" y="2860358"/>
            <a:ext cx="44410" cy="4341852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6" name="Shape 3"/>
          <p:cNvSpPr/>
          <p:nvPr/>
        </p:nvSpPr>
        <p:spPr>
          <a:xfrm>
            <a:off x="7565053" y="3261658"/>
            <a:ext cx="777597" cy="4441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7" name="Shape 4"/>
          <p:cNvSpPr/>
          <p:nvPr/>
        </p:nvSpPr>
        <p:spPr>
          <a:xfrm>
            <a:off x="7065109" y="303395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8" name="Text 5"/>
          <p:cNvSpPr/>
          <p:nvPr/>
        </p:nvSpPr>
        <p:spPr>
          <a:xfrm>
            <a:off x="7261681" y="3075623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138" y="308252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Kelas Virtual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138" y="3651885"/>
            <a:ext cx="374475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Belajar bahasa Indonesia dari mana saja dengan kelas virtual.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512" y="4372511"/>
            <a:ext cx="777597" cy="4441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109" y="414480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3" name="Text 10"/>
          <p:cNvSpPr/>
          <p:nvPr/>
        </p:nvSpPr>
        <p:spPr>
          <a:xfrm>
            <a:off x="7223581" y="418647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871079" y="41933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Aplikasi Belajar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348389" y="4762738"/>
            <a:ext cx="374463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Memanfaatkan aplikasi belajar bahasa Indonesia seperti Duolingo dan Babbel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053" y="5523488"/>
            <a:ext cx="777597" cy="4441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109" y="529578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8" name="Text 15"/>
          <p:cNvSpPr/>
          <p:nvPr/>
        </p:nvSpPr>
        <p:spPr>
          <a:xfrm>
            <a:off x="7215961" y="5337453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138" y="53443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Konten Digital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138" y="5913715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Mempelajari budaya dan bahasa Indonesia melalui video dan podcast online.</a:t>
            </a:r>
            <a:endParaRPr lang="en-US" sz="1750" dirty="0"/>
          </a:p>
        </p:txBody>
      </p:sp>
      <p:pic>
        <p:nvPicPr>
          <p:cNvPr id="2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6319599" y="108358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Tantangan dalam Pengajaran BIPA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6319599" y="297918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6516172" y="3020854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7041713" y="3055501"/>
            <a:ext cx="2468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Keterbatasan Waktu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041713" y="3624858"/>
            <a:ext cx="2905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Mengajarkan bahasa Indonesia kepada siswa dalam waktu singkat.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69485" y="297918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0" name="Text 7"/>
          <p:cNvSpPr/>
          <p:nvPr/>
        </p:nvSpPr>
        <p:spPr>
          <a:xfrm>
            <a:off x="10327958" y="3020854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10891599" y="3055501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Keterbatasan Sumber Daya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10891599" y="3972044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Memastikan fasilitas yang cukup untuk mendukung proses pengajaran dan pembelajaran.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319599" y="578941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4" name="Text 11"/>
          <p:cNvSpPr/>
          <p:nvPr/>
        </p:nvSpPr>
        <p:spPr>
          <a:xfrm>
            <a:off x="6470452" y="5831086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7041713" y="5865733"/>
            <a:ext cx="2636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Kebijakan Pemerintah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041713" y="6435090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Kebijakan pemerintah terkait masuk dan keluarnya siswa dari Indonesia yang bisa mempengaruhi jumlah siswa pendaftar.</a:t>
            </a:r>
            <a:endParaRPr lang="en-US" sz="175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hasa Indonesia Jadi Lingua Franca Asia Tenggara, Tidaklah Mustahil -">
            <a:extLst>
              <a:ext uri="{FF2B5EF4-FFF2-40B4-BE49-F238E27FC236}">
                <a16:creationId xmlns:a16="http://schemas.microsoft.com/office/drawing/2014/main" id="{A4DF4998-AB98-4264-BF56-5B1455236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46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9FDD473-8C7D-4A31-8781-3CF003E27FD0}"/>
              </a:ext>
            </a:extLst>
          </p:cNvPr>
          <p:cNvSpPr/>
          <p:nvPr/>
        </p:nvSpPr>
        <p:spPr>
          <a:xfrm>
            <a:off x="2109894" y="711199"/>
            <a:ext cx="2424853" cy="13953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160" b="1" dirty="0"/>
              <a:t>Jadi Bahasa Populer di Australia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B8B83F-94E5-4BCD-B591-F7CA406C5977}"/>
              </a:ext>
            </a:extLst>
          </p:cNvPr>
          <p:cNvSpPr/>
          <p:nvPr/>
        </p:nvSpPr>
        <p:spPr>
          <a:xfrm>
            <a:off x="399628" y="3024291"/>
            <a:ext cx="2797386" cy="13953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60" b="1" dirty="0"/>
              <a:t>Menjadi Bahasa Resmi Kedua di Vietnam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ABFB40-703C-4BD2-8A24-27FBA4FED46A}"/>
              </a:ext>
            </a:extLst>
          </p:cNvPr>
          <p:cNvSpPr/>
          <p:nvPr/>
        </p:nvSpPr>
        <p:spPr>
          <a:xfrm>
            <a:off x="5379721" y="372533"/>
            <a:ext cx="3278294" cy="13953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160" b="1" dirty="0" err="1"/>
              <a:t>Jarang</a:t>
            </a:r>
            <a:r>
              <a:rPr lang="en-ID" sz="2160" b="1" dirty="0"/>
              <a:t> </a:t>
            </a:r>
            <a:r>
              <a:rPr lang="en-ID" sz="2160" b="1" dirty="0" err="1"/>
              <a:t>Dituturkan</a:t>
            </a:r>
            <a:r>
              <a:rPr lang="en-ID" sz="2160" b="1" dirty="0"/>
              <a:t> </a:t>
            </a:r>
            <a:r>
              <a:rPr lang="en-ID" sz="2160" b="1" dirty="0" err="1"/>
              <a:t>ke</a:t>
            </a:r>
            <a:r>
              <a:rPr lang="en-ID" sz="2160" b="1" dirty="0"/>
              <a:t> </a:t>
            </a:r>
            <a:r>
              <a:rPr lang="en-ID" sz="2160" b="1" dirty="0" err="1"/>
              <a:t>dalam</a:t>
            </a:r>
            <a:r>
              <a:rPr lang="en-ID" sz="2160" b="1" dirty="0"/>
              <a:t> Bahasa Baku oleh </a:t>
            </a:r>
            <a:r>
              <a:rPr lang="en-ID" sz="2160" b="1" dirty="0" err="1"/>
              <a:t>Warga</a:t>
            </a:r>
            <a:r>
              <a:rPr lang="en-ID" sz="2160" b="1" dirty="0"/>
              <a:t> </a:t>
            </a:r>
            <a:r>
              <a:rPr lang="en-ID" sz="2160" b="1" dirty="0" err="1"/>
              <a:t>Lokal</a:t>
            </a:r>
            <a:endParaRPr lang="en-ID" sz="216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09E27B-4234-46D5-B112-8EFDC666CE5B}"/>
              </a:ext>
            </a:extLst>
          </p:cNvPr>
          <p:cNvSpPr/>
          <p:nvPr/>
        </p:nvSpPr>
        <p:spPr>
          <a:xfrm>
            <a:off x="9238827" y="961815"/>
            <a:ext cx="2797386" cy="13953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160" b="1" dirty="0" err="1"/>
              <a:t>Pernah</a:t>
            </a:r>
            <a:r>
              <a:rPr lang="en-ID" sz="2160" b="1" dirty="0"/>
              <a:t> </a:t>
            </a:r>
            <a:r>
              <a:rPr lang="en-ID" sz="2160" b="1" dirty="0" err="1"/>
              <a:t>Dikirim</a:t>
            </a:r>
            <a:r>
              <a:rPr lang="en-ID" sz="2160" b="1" dirty="0"/>
              <a:t> di </a:t>
            </a:r>
            <a:r>
              <a:rPr lang="en-ID" sz="2160" b="1" dirty="0" err="1"/>
              <a:t>Luar</a:t>
            </a:r>
            <a:r>
              <a:rPr lang="en-ID" sz="2160" b="1" dirty="0"/>
              <a:t> </a:t>
            </a:r>
            <a:r>
              <a:rPr lang="en-ID" sz="2160" b="1" dirty="0" err="1"/>
              <a:t>Angkasa</a:t>
            </a:r>
            <a:endParaRPr lang="en-ID" sz="216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26372A-CD72-47B5-85DE-0D4B173C8FA8}"/>
              </a:ext>
            </a:extLst>
          </p:cNvPr>
          <p:cNvSpPr/>
          <p:nvPr/>
        </p:nvSpPr>
        <p:spPr>
          <a:xfrm>
            <a:off x="11379201" y="2624665"/>
            <a:ext cx="3251200" cy="197104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160" b="1" dirty="0" err="1"/>
              <a:t>Masuk</a:t>
            </a:r>
            <a:r>
              <a:rPr lang="en-ID" sz="2160" b="1" dirty="0"/>
              <a:t> </a:t>
            </a:r>
            <a:r>
              <a:rPr lang="en-ID" sz="2160" b="1" dirty="0" err="1"/>
              <a:t>ke</a:t>
            </a:r>
            <a:r>
              <a:rPr lang="en-ID" sz="2160" b="1" dirty="0"/>
              <a:t> </a:t>
            </a:r>
            <a:r>
              <a:rPr lang="en-ID" sz="2160" b="1" dirty="0" err="1"/>
              <a:t>dalam</a:t>
            </a:r>
            <a:r>
              <a:rPr lang="en-ID" sz="2160" b="1" dirty="0"/>
              <a:t> 10 </a:t>
            </a:r>
            <a:r>
              <a:rPr lang="en-ID" sz="2160" b="1" dirty="0" err="1"/>
              <a:t>Besar</a:t>
            </a:r>
            <a:r>
              <a:rPr lang="en-ID" sz="2160" b="1" dirty="0"/>
              <a:t> Bahasa yang </a:t>
            </a:r>
            <a:r>
              <a:rPr lang="en-ID" sz="2160" b="1" dirty="0" err="1"/>
              <a:t>Sering</a:t>
            </a:r>
            <a:r>
              <a:rPr lang="en-ID" sz="2160" b="1" dirty="0"/>
              <a:t> </a:t>
            </a:r>
            <a:r>
              <a:rPr lang="en-ID" sz="2160" b="1" dirty="0" err="1"/>
              <a:t>Digunakan</a:t>
            </a:r>
            <a:r>
              <a:rPr lang="en-ID" sz="2160" b="1" dirty="0"/>
              <a:t> di Dunia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E0DE50-11B7-48F4-9900-2A0B1B6CFB65}"/>
              </a:ext>
            </a:extLst>
          </p:cNvPr>
          <p:cNvSpPr/>
          <p:nvPr/>
        </p:nvSpPr>
        <p:spPr>
          <a:xfrm>
            <a:off x="309881" y="5130798"/>
            <a:ext cx="2976878" cy="1395307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60" b="1" dirty="0"/>
              <a:t>Diserap dari Berbagai Bahasa Asing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170E17-3CF7-4F1F-AD16-2C26F6343526}"/>
              </a:ext>
            </a:extLst>
          </p:cNvPr>
          <p:cNvSpPr/>
          <p:nvPr/>
        </p:nvSpPr>
        <p:spPr>
          <a:xfrm>
            <a:off x="3891282" y="6461760"/>
            <a:ext cx="2976878" cy="1395307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160" b="1" dirty="0" err="1"/>
              <a:t>Penutur</a:t>
            </a:r>
            <a:r>
              <a:rPr lang="en-ID" sz="2160" b="1" dirty="0"/>
              <a:t> Bahasa Indonesia </a:t>
            </a:r>
            <a:r>
              <a:rPr lang="en-ID" sz="2160" b="1" dirty="0" err="1"/>
              <a:t>Dianggap</a:t>
            </a:r>
            <a:r>
              <a:rPr lang="en-ID" sz="2160" b="1" dirty="0"/>
              <a:t> Paling </a:t>
            </a:r>
            <a:r>
              <a:rPr lang="en-ID" sz="2160" b="1" i="1" dirty="0" err="1"/>
              <a:t>Luwes</a:t>
            </a:r>
            <a:endParaRPr lang="en-ID" sz="216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52FF75-1E16-40E0-83C3-0D07D1446D58}"/>
              </a:ext>
            </a:extLst>
          </p:cNvPr>
          <p:cNvSpPr/>
          <p:nvPr/>
        </p:nvSpPr>
        <p:spPr>
          <a:xfrm>
            <a:off x="7660641" y="6685281"/>
            <a:ext cx="2976878" cy="1395307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160" b="1" dirty="0" err="1"/>
              <a:t>Dikenal</a:t>
            </a:r>
            <a:r>
              <a:rPr lang="en-ID" sz="2160" b="1" dirty="0"/>
              <a:t> </a:t>
            </a:r>
            <a:r>
              <a:rPr lang="en-ID" sz="2160" b="1" dirty="0" err="1"/>
              <a:t>dengan</a:t>
            </a:r>
            <a:r>
              <a:rPr lang="en-ID" sz="2160" b="1" dirty="0"/>
              <a:t> </a:t>
            </a:r>
            <a:r>
              <a:rPr lang="en-ID" sz="2160" b="1" dirty="0" err="1"/>
              <a:t>nama</a:t>
            </a:r>
            <a:r>
              <a:rPr lang="en-ID" sz="2160" b="1" dirty="0"/>
              <a:t> yang salah ‘</a:t>
            </a:r>
            <a:r>
              <a:rPr lang="en-ID" sz="2160" b="1" dirty="0" err="1"/>
              <a:t>bahasa</a:t>
            </a:r>
            <a:r>
              <a:rPr lang="en-ID" sz="2160" b="1" dirty="0"/>
              <a:t>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17525-CC01-4E15-B16E-FC10C6CB406D}"/>
              </a:ext>
            </a:extLst>
          </p:cNvPr>
          <p:cNvSpPr txBox="1"/>
          <p:nvPr/>
        </p:nvSpPr>
        <p:spPr>
          <a:xfrm>
            <a:off x="11176000" y="6685281"/>
            <a:ext cx="335957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latin typeface="Chiller" panose="04020404031007020602" pitchFamily="82" charset="0"/>
              </a:rPr>
              <a:t>FAKTA UNIK BAHASA INDONESIA</a:t>
            </a:r>
            <a:endParaRPr lang="en-ID" sz="336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C6FC-DAAD-4D2E-BDEF-1EDA091A6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8D49-E3BA-497E-B0F7-D8754C2A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3FDD4-0BA4-4EDF-BA7F-B159EDF46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0"/>
            <a:ext cx="14386560" cy="81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4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833199" y="244018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Menjadi Ahli Bahasa Indonesia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833199" y="44398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Indonesia adalah salah satu negara dengan bahasa terkaya dan terpelbagai di dunia. Pelajari rahasia menjadi ahli bahasa Indonesia di sini.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833199" y="5417225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19" y="5424845"/>
            <a:ext cx="340162" cy="3401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99686" y="5400556"/>
            <a:ext cx="234696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 Priska Filomena</a:t>
            </a:r>
            <a:endParaRPr lang="en-US" sz="218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10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338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6276380" y="579358"/>
            <a:ext cx="5539740" cy="6584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84"/>
              </a:lnSpc>
              <a:buNone/>
            </a:pPr>
            <a:r>
              <a:rPr lang="en-US" sz="414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Tujuan Pengajaran BIPA</a:t>
            </a:r>
            <a:endParaRPr lang="en-US" sz="4147" dirty="0"/>
          </a:p>
        </p:txBody>
      </p:sp>
      <p:sp>
        <p:nvSpPr>
          <p:cNvPr id="5" name="Shape 2"/>
          <p:cNvSpPr/>
          <p:nvPr/>
        </p:nvSpPr>
        <p:spPr>
          <a:xfrm>
            <a:off x="6276380" y="1718310"/>
            <a:ext cx="473988" cy="473988"/>
          </a:xfrm>
          <a:prstGeom prst="roundRect">
            <a:avLst>
              <a:gd name="adj" fmla="val 26670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6463784" y="1757839"/>
            <a:ext cx="9906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488" dirty="0"/>
          </a:p>
        </p:txBody>
      </p:sp>
      <p:sp>
        <p:nvSpPr>
          <p:cNvPr id="7" name="Text 4"/>
          <p:cNvSpPr/>
          <p:nvPr/>
        </p:nvSpPr>
        <p:spPr>
          <a:xfrm>
            <a:off x="6960989" y="1790700"/>
            <a:ext cx="2106811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20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Komunikasi</a:t>
            </a:r>
            <a:endParaRPr lang="en-US" sz="2074" dirty="0"/>
          </a:p>
        </p:txBody>
      </p:sp>
      <p:sp>
        <p:nvSpPr>
          <p:cNvPr id="8" name="Text 5"/>
          <p:cNvSpPr/>
          <p:nvPr/>
        </p:nvSpPr>
        <p:spPr>
          <a:xfrm>
            <a:off x="6960989" y="2330529"/>
            <a:ext cx="6879431" cy="6743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4"/>
              </a:lnSpc>
              <a:buNone/>
            </a:pPr>
            <a:r>
              <a:rPr lang="en-US" sz="1659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Mempelajari kemampuan untuk berbicara, menulis, dan memahami bahasa Indonesia.</a:t>
            </a:r>
            <a:endParaRPr lang="en-US" sz="1659" dirty="0"/>
          </a:p>
        </p:txBody>
      </p:sp>
      <p:sp>
        <p:nvSpPr>
          <p:cNvPr id="9" name="Shape 6"/>
          <p:cNvSpPr/>
          <p:nvPr/>
        </p:nvSpPr>
        <p:spPr>
          <a:xfrm>
            <a:off x="6276380" y="3380065"/>
            <a:ext cx="473988" cy="473988"/>
          </a:xfrm>
          <a:prstGeom prst="roundRect">
            <a:avLst>
              <a:gd name="adj" fmla="val 26670"/>
            </a:avLst>
          </a:prstGeom>
          <a:solidFill>
            <a:srgbClr val="FFE0E0"/>
          </a:solidFill>
          <a:ln/>
        </p:spPr>
      </p:sp>
      <p:sp>
        <p:nvSpPr>
          <p:cNvPr id="10" name="Text 7"/>
          <p:cNvSpPr/>
          <p:nvPr/>
        </p:nvSpPr>
        <p:spPr>
          <a:xfrm>
            <a:off x="6429494" y="3419594"/>
            <a:ext cx="16764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488" dirty="0"/>
          </a:p>
        </p:txBody>
      </p:sp>
      <p:sp>
        <p:nvSpPr>
          <p:cNvPr id="11" name="Text 8"/>
          <p:cNvSpPr/>
          <p:nvPr/>
        </p:nvSpPr>
        <p:spPr>
          <a:xfrm>
            <a:off x="6960989" y="3452455"/>
            <a:ext cx="2106811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20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Kebudayaan</a:t>
            </a:r>
            <a:endParaRPr lang="en-US" sz="2074" dirty="0"/>
          </a:p>
        </p:txBody>
      </p:sp>
      <p:sp>
        <p:nvSpPr>
          <p:cNvPr id="12" name="Text 9"/>
          <p:cNvSpPr/>
          <p:nvPr/>
        </p:nvSpPr>
        <p:spPr>
          <a:xfrm>
            <a:off x="6960989" y="3992285"/>
            <a:ext cx="6879431" cy="6743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4"/>
              </a:lnSpc>
              <a:buNone/>
            </a:pPr>
            <a:r>
              <a:rPr lang="en-US" sz="1659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Mempelajari budaya Indonesia, termasuk kebiasaan, adat istiadat, dan tradisi.</a:t>
            </a:r>
            <a:endParaRPr lang="en-US" sz="1659" dirty="0"/>
          </a:p>
        </p:txBody>
      </p:sp>
      <p:sp>
        <p:nvSpPr>
          <p:cNvPr id="13" name="Shape 10"/>
          <p:cNvSpPr/>
          <p:nvPr/>
        </p:nvSpPr>
        <p:spPr>
          <a:xfrm>
            <a:off x="6276380" y="5041821"/>
            <a:ext cx="473988" cy="473988"/>
          </a:xfrm>
          <a:prstGeom prst="roundRect">
            <a:avLst>
              <a:gd name="adj" fmla="val 26670"/>
            </a:avLst>
          </a:prstGeom>
          <a:solidFill>
            <a:srgbClr val="FFE0E0"/>
          </a:solidFill>
          <a:ln/>
        </p:spPr>
      </p:sp>
      <p:sp>
        <p:nvSpPr>
          <p:cNvPr id="14" name="Text 11"/>
          <p:cNvSpPr/>
          <p:nvPr/>
        </p:nvSpPr>
        <p:spPr>
          <a:xfrm>
            <a:off x="6421874" y="5081349"/>
            <a:ext cx="18288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488" dirty="0"/>
          </a:p>
        </p:txBody>
      </p:sp>
      <p:sp>
        <p:nvSpPr>
          <p:cNvPr id="15" name="Text 12"/>
          <p:cNvSpPr/>
          <p:nvPr/>
        </p:nvSpPr>
        <p:spPr>
          <a:xfrm>
            <a:off x="6960989" y="5114211"/>
            <a:ext cx="2106811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20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Koneksi</a:t>
            </a:r>
            <a:endParaRPr lang="en-US" sz="2074" dirty="0"/>
          </a:p>
        </p:txBody>
      </p:sp>
      <p:sp>
        <p:nvSpPr>
          <p:cNvPr id="16" name="Text 13"/>
          <p:cNvSpPr/>
          <p:nvPr/>
        </p:nvSpPr>
        <p:spPr>
          <a:xfrm>
            <a:off x="6960989" y="5654040"/>
            <a:ext cx="6879431" cy="3371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4"/>
              </a:lnSpc>
              <a:buNone/>
            </a:pPr>
            <a:r>
              <a:rPr lang="en-US" sz="1659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Membangun hubungan dan jaringan dengan masyarakat Indonesia.</a:t>
            </a:r>
            <a:endParaRPr lang="en-US" sz="1659" dirty="0"/>
          </a:p>
        </p:txBody>
      </p:sp>
      <p:sp>
        <p:nvSpPr>
          <p:cNvPr id="17" name="Shape 14"/>
          <p:cNvSpPr/>
          <p:nvPr/>
        </p:nvSpPr>
        <p:spPr>
          <a:xfrm>
            <a:off x="6276380" y="6366391"/>
            <a:ext cx="473988" cy="473988"/>
          </a:xfrm>
          <a:prstGeom prst="roundRect">
            <a:avLst>
              <a:gd name="adj" fmla="val 26670"/>
            </a:avLst>
          </a:prstGeom>
          <a:solidFill>
            <a:srgbClr val="FFE0E0"/>
          </a:solidFill>
          <a:ln/>
        </p:spPr>
      </p:sp>
      <p:sp>
        <p:nvSpPr>
          <p:cNvPr id="18" name="Text 15"/>
          <p:cNvSpPr/>
          <p:nvPr/>
        </p:nvSpPr>
        <p:spPr>
          <a:xfrm>
            <a:off x="6418064" y="6405920"/>
            <a:ext cx="19050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488" dirty="0"/>
          </a:p>
        </p:txBody>
      </p:sp>
      <p:sp>
        <p:nvSpPr>
          <p:cNvPr id="19" name="Text 16"/>
          <p:cNvSpPr/>
          <p:nvPr/>
        </p:nvSpPr>
        <p:spPr>
          <a:xfrm>
            <a:off x="6960989" y="6438781"/>
            <a:ext cx="2106811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20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Karir</a:t>
            </a:r>
            <a:endParaRPr lang="en-US" sz="2074" dirty="0"/>
          </a:p>
        </p:txBody>
      </p:sp>
      <p:sp>
        <p:nvSpPr>
          <p:cNvPr id="20" name="Text 17"/>
          <p:cNvSpPr/>
          <p:nvPr/>
        </p:nvSpPr>
        <p:spPr>
          <a:xfrm>
            <a:off x="6960989" y="6978610"/>
            <a:ext cx="6879431" cy="6743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4"/>
              </a:lnSpc>
              <a:buNone/>
            </a:pPr>
            <a:r>
              <a:rPr lang="en-US" sz="1659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Membuka kesempatan dalam karir yang membutuhkan kemampuan bahasa Indonesia.</a:t>
            </a:r>
            <a:endParaRPr lang="en-US" sz="1659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32338"/>
          </a:xfrm>
          <a:prstGeom prst="rect">
            <a:avLst/>
          </a:prstGeom>
        </p:spPr>
      </p:pic>
      <p:pic>
        <p:nvPicPr>
          <p:cNvPr id="2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216706"/>
            <a:ext cx="59055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Prinsip Pengajaran BIPA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4665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Peserta Aktif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348389" y="403586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Peserta terlibat aktif dalam belajar dengan interaksi langsung dengan instruktur dan teman sekelas.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4665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Menyenangkan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847398" y="4035862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Bahasa Indonesia diajarkan dengan cara yang menyenangkan, seperti bermain peran, bernyanyi, dan bermain game.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4665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Komunikatif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346406" y="4035862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Materi diajarkan dengan bahasa Indonesia yang mudah dipahami dan belajar kelompok untuk melatih berbicara dan berdiskusi.</a:t>
            </a:r>
            <a:endParaRPr lang="en-US" sz="1750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930235"/>
            <a:ext cx="9250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Metode Pengajaran BIPA yang Efektif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2935" y="2068949"/>
            <a:ext cx="44410" cy="5230297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6" name="Shape 3"/>
          <p:cNvSpPr/>
          <p:nvPr/>
        </p:nvSpPr>
        <p:spPr>
          <a:xfrm>
            <a:off x="7565053" y="2470249"/>
            <a:ext cx="777597" cy="4441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7" name="Shape 4"/>
          <p:cNvSpPr/>
          <p:nvPr/>
        </p:nvSpPr>
        <p:spPr>
          <a:xfrm>
            <a:off x="7065109" y="224254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8" name="Text 5"/>
          <p:cNvSpPr/>
          <p:nvPr/>
        </p:nvSpPr>
        <p:spPr>
          <a:xfrm>
            <a:off x="7261681" y="2284214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138" y="2291120"/>
            <a:ext cx="2468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Metode Kontekstual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138" y="2860477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Mengajarkan bahasa Indonesia dari konteks situasi nyata yang melibatkan interaksi sosial dan budaya.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512" y="3581102"/>
            <a:ext cx="777597" cy="4441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109" y="335339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3" name="Text 10"/>
          <p:cNvSpPr/>
          <p:nvPr/>
        </p:nvSpPr>
        <p:spPr>
          <a:xfrm>
            <a:off x="7223581" y="339506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464123" y="3401973"/>
            <a:ext cx="2628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Metode Keterampilan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348389" y="3971330"/>
            <a:ext cx="374463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Belajar bahasa Indonesia melalui praktik sehari-hari, seperti memasak, belanja, dan berbicara dengan teman Indonesia.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053" y="4909840"/>
            <a:ext cx="777597" cy="4441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109" y="468213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8" name="Text 15"/>
          <p:cNvSpPr/>
          <p:nvPr/>
        </p:nvSpPr>
        <p:spPr>
          <a:xfrm>
            <a:off x="7215961" y="4723805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138" y="4730710"/>
            <a:ext cx="2324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Metode Permainan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138" y="5300067"/>
            <a:ext cx="374475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Bermain game atau aktivitas lain dalam bahasa Indonesia untuk merangsang minat belajar dan meningkatkan keterampilan komunikasi.</a:t>
            </a:r>
            <a:endParaRPr lang="en-US" sz="1750" dirty="0"/>
          </a:p>
        </p:txBody>
      </p:sp>
      <p:pic>
        <p:nvPicPr>
          <p:cNvPr id="2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464707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Materi yang Diajarkan dalam Pengajaran BIPA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3297793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5484495"/>
            <a:ext cx="2575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Geografi dan Sejarah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6053852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Menjelajahi tempat-tempat penting dan sejarah Indonesia.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3297793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5484495"/>
            <a:ext cx="2286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Budaya dan Tradisi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6053852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Mempelajari budaya dan tata cara tradisional Indonesia.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3297793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548461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Kuliner Indonesia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6053971"/>
            <a:ext cx="30890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Menjelajahi makanan dan minuman khas Indonesia.</a:t>
            </a:r>
            <a:endParaRPr lang="en-US" sz="1750" dirty="0"/>
          </a:p>
        </p:txBody>
      </p:sp>
      <p:pic>
        <p:nvPicPr>
          <p:cNvPr id="14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980605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Evaluasi Kemampuan Berbahasa Peserta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3813691"/>
            <a:ext cx="3163014" cy="2435304"/>
          </a:xfrm>
          <a:prstGeom prst="roundRect">
            <a:avLst>
              <a:gd name="adj" fmla="val 5474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2570559" y="403586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Ujian Tertulis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70559" y="4605218"/>
            <a:ext cx="271867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Tes mengevaluasi pemahaman bahasa dalam bentuk soal tertulis.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733574" y="3813691"/>
            <a:ext cx="3163014" cy="2435304"/>
          </a:xfrm>
          <a:prstGeom prst="roundRect">
            <a:avLst>
              <a:gd name="adj" fmla="val 5474"/>
            </a:avLst>
          </a:prstGeom>
          <a:solidFill>
            <a:srgbClr val="FFE0E0"/>
          </a:solidFill>
          <a:ln/>
        </p:spPr>
      </p:sp>
      <p:sp>
        <p:nvSpPr>
          <p:cNvPr id="9" name="Text 6"/>
          <p:cNvSpPr/>
          <p:nvPr/>
        </p:nvSpPr>
        <p:spPr>
          <a:xfrm>
            <a:off x="5955744" y="403586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Tes Oral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955744" y="4605218"/>
            <a:ext cx="271867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Tes mengevaluasi keterampilan berbicara dalam bahasa Indonesia.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118759" y="3813691"/>
            <a:ext cx="3163014" cy="2435304"/>
          </a:xfrm>
          <a:prstGeom prst="roundRect">
            <a:avLst>
              <a:gd name="adj" fmla="val 5474"/>
            </a:avLst>
          </a:prstGeom>
          <a:solidFill>
            <a:srgbClr val="FFE0E0"/>
          </a:solidFill>
          <a:ln/>
        </p:spPr>
      </p:sp>
      <p:sp>
        <p:nvSpPr>
          <p:cNvPr id="12" name="Text 9"/>
          <p:cNvSpPr/>
          <p:nvPr/>
        </p:nvSpPr>
        <p:spPr>
          <a:xfrm>
            <a:off x="9340929" y="403586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Tes Kinerja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340929" y="4605218"/>
            <a:ext cx="271867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Tes mengevaluasi kemampuan peserta mempraktikkan bahasa dalam situasi nyata.</a:t>
            </a:r>
            <a:endParaRPr lang="en-US" sz="1750" dirty="0"/>
          </a:p>
        </p:txBody>
      </p:sp>
      <p:pic>
        <p:nvPicPr>
          <p:cNvPr id="1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439</Words>
  <Application>Microsoft Office PowerPoint</Application>
  <PresentationFormat>Custom</PresentationFormat>
  <Paragraphs>86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Chiller</vt:lpstr>
      <vt:lpstr>Red Hat Text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fransiskus martinno</cp:lastModifiedBy>
  <cp:revision>3</cp:revision>
  <dcterms:created xsi:type="dcterms:W3CDTF">2023-09-25T02:50:01Z</dcterms:created>
  <dcterms:modified xsi:type="dcterms:W3CDTF">2023-09-25T03:16:27Z</dcterms:modified>
</cp:coreProperties>
</file>