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0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D39"/>
    <a:srgbClr val="E69292"/>
    <a:srgbClr val="28B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5485-0161-4022-9BEE-1E482A975F65}" type="datetimeFigureOut">
              <a:rPr lang="id-ID" smtClean="0"/>
              <a:t>09/08/2024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BFD-8C2A-47E7-AF52-50EAFAEF317B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66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5485-0161-4022-9BEE-1E482A975F65}" type="datetimeFigureOut">
              <a:rPr lang="id-ID" smtClean="0"/>
              <a:t>09/08/2024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BFD-8C2A-47E7-AF52-50EAFAEF31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31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5485-0161-4022-9BEE-1E482A975F65}" type="datetimeFigureOut">
              <a:rPr lang="id-ID" smtClean="0"/>
              <a:t>09/08/2024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BFD-8C2A-47E7-AF52-50EAFAEF31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3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5485-0161-4022-9BEE-1E482A975F65}" type="datetimeFigureOut">
              <a:rPr lang="id-ID" smtClean="0"/>
              <a:t>09/08/2024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BFD-8C2A-47E7-AF52-50EAFAEF31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112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5485-0161-4022-9BEE-1E482A975F65}" type="datetimeFigureOut">
              <a:rPr lang="id-ID" smtClean="0"/>
              <a:t>09/08/2024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BFD-8C2A-47E7-AF52-50EAFAEF317B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39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5485-0161-4022-9BEE-1E482A975F65}" type="datetimeFigureOut">
              <a:rPr lang="id-ID" smtClean="0"/>
              <a:t>09/08/2024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BFD-8C2A-47E7-AF52-50EAFAEF31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869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5485-0161-4022-9BEE-1E482A975F65}" type="datetimeFigureOut">
              <a:rPr lang="id-ID" smtClean="0"/>
              <a:t>09/08/2024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BFD-8C2A-47E7-AF52-50EAFAEF31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519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5485-0161-4022-9BEE-1E482A975F65}" type="datetimeFigureOut">
              <a:rPr lang="id-ID" smtClean="0"/>
              <a:t>09/08/2024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BFD-8C2A-47E7-AF52-50EAFAEF31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667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5485-0161-4022-9BEE-1E482A975F65}" type="datetimeFigureOut">
              <a:rPr lang="id-ID" smtClean="0"/>
              <a:t>09/08/2024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BFD-8C2A-47E7-AF52-50EAFAEF31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120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EAE5485-0161-4022-9BEE-1E482A975F65}" type="datetimeFigureOut">
              <a:rPr lang="id-ID" smtClean="0"/>
              <a:t>09/08/2024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B6EBFD-8C2A-47E7-AF52-50EAFAEF31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319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5485-0161-4022-9BEE-1E482A975F65}" type="datetimeFigureOut">
              <a:rPr lang="id-ID" smtClean="0"/>
              <a:t>09/08/2024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EBFD-8C2A-47E7-AF52-50EAFAEF31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703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AE5485-0161-4022-9BEE-1E482A975F65}" type="datetimeFigureOut">
              <a:rPr lang="id-ID" smtClean="0"/>
              <a:t>09/08/2024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B6EBFD-8C2A-47E7-AF52-50EAFAEF317B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1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40" y="1681776"/>
            <a:ext cx="7776157" cy="553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45" y="1733241"/>
            <a:ext cx="9363883" cy="1752599"/>
          </a:xfrm>
        </p:spPr>
        <p:txBody>
          <a:bodyPr>
            <a:noAutofit/>
          </a:bodyPr>
          <a:lstStyle/>
          <a:p>
            <a:r>
              <a:rPr lang="id-ID" sz="5400" b="1" dirty="0"/>
              <a:t>DIGITAL </a:t>
            </a:r>
            <a:r>
              <a:rPr lang="en-US" sz="5400" b="1" dirty="0"/>
              <a:t>LANSCAPE &amp; DIGITAL MARKETING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01000" y="5867400"/>
            <a:ext cx="2667000" cy="838200"/>
          </a:xfrm>
          <a:prstGeom prst="rect">
            <a:avLst/>
          </a:prstGeom>
        </p:spPr>
        <p:txBody>
          <a:bodyPr bIns="91440" anchor="ctr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2306" y="3542557"/>
            <a:ext cx="7162800" cy="1750653"/>
          </a:xfrm>
          <a:prstGeom prst="rect">
            <a:avLst/>
          </a:prstGeom>
        </p:spPr>
        <p:txBody>
          <a:bodyPr bIns="91440" anchor="ctr" anchorCtr="0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b="1" dirty="0">
                <a:solidFill>
                  <a:srgbClr val="FF0000"/>
                </a:solidFill>
              </a:rPr>
              <a:t>Oleh: Jati Imantoro, SE.,MESy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0" y="49323"/>
            <a:ext cx="2694109" cy="1519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87" y="37880"/>
            <a:ext cx="1402154" cy="1544530"/>
          </a:xfrm>
          <a:prstGeom prst="rect">
            <a:avLst/>
          </a:prstGeom>
        </p:spPr>
      </p:pic>
      <p:pic>
        <p:nvPicPr>
          <p:cNvPr id="2050" name="Picture 2" descr="https://tse2.mm.bing.net/th?id=OIP.dQGuoW0BrqIO76rqUv3P2wHaD7&amp;pid=Api&amp;P=0&amp;w=295&amp;h=1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453" y="139665"/>
            <a:ext cx="2684455" cy="142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1E985-108F-0B9A-81A9-0DBEB2AD1F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1" y="5130056"/>
            <a:ext cx="1887928" cy="10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0" y="1156447"/>
            <a:ext cx="6141736" cy="4087908"/>
          </a:xfrm>
        </p:spPr>
      </p:pic>
      <p:sp>
        <p:nvSpPr>
          <p:cNvPr id="7" name="Right Arrow 6"/>
          <p:cNvSpPr/>
          <p:nvPr/>
        </p:nvSpPr>
        <p:spPr>
          <a:xfrm>
            <a:off x="6508377" y="1828800"/>
            <a:ext cx="2514600" cy="510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62285" y="2339788"/>
            <a:ext cx="2506050" cy="118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Sangat membutuhkan</a:t>
            </a:r>
          </a:p>
          <a:p>
            <a:pPr algn="ctr"/>
            <a:r>
              <a:rPr lang="id-ID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Digital marketing untuk Promosi Produk, Industri, dan membangun brand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22012" y="1828800"/>
            <a:ext cx="2640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/>
              <a:t>Dunia Industri /Bisnis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0367682" y="2433918"/>
            <a:ext cx="537883" cy="1183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257885" y="3853045"/>
            <a:ext cx="2642762" cy="2157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Kebutuhan SDM Full SKILL </a:t>
            </a:r>
          </a:p>
          <a:p>
            <a:pPr algn="ctr"/>
            <a:endParaRPr lang="id-ID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d-ID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Advertiser Digital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d-ID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Conten Kreator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d-ID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Influencer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d-ID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Admin Toko Online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d-ID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Admin Sosial Media dan Web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id-ID" dirty="0">
                <a:solidFill>
                  <a:srgbClr val="FF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Copywriting</a:t>
            </a:r>
          </a:p>
          <a:p>
            <a:endParaRPr lang="id-ID" dirty="0">
              <a:solidFill>
                <a:srgbClr val="FF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8" y="6019800"/>
            <a:ext cx="203585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9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385" y="174812"/>
            <a:ext cx="7387815" cy="778404"/>
          </a:xfrm>
        </p:spPr>
        <p:txBody>
          <a:bodyPr/>
          <a:lstStyle/>
          <a:p>
            <a:r>
              <a:rPr lang="id-ID" dirty="0"/>
              <a:t>What is Digital Marketing ???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59" t="27980" r="16467" b="34581"/>
          <a:stretch/>
        </p:blipFill>
        <p:spPr>
          <a:xfrm>
            <a:off x="1613647" y="1788458"/>
            <a:ext cx="8988875" cy="2743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1588" y="4846436"/>
            <a:ext cx="11152991" cy="10409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>
                <a:solidFill>
                  <a:srgbClr val="FF0000"/>
                </a:solidFill>
              </a:rPr>
              <a:t>“Sebuah Komponen dari Marketing (Upaya Pemasaran) yang menggunakan Internet dan teknologi digital yang berbasis online untuk mempromosikan Produk atau jasa“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8" y="6019800"/>
            <a:ext cx="2035856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26397" y="4477104"/>
            <a:ext cx="293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Sumber : wikipedia</a:t>
            </a:r>
          </a:p>
        </p:txBody>
      </p:sp>
    </p:spTree>
    <p:extLst>
      <p:ext uri="{BB962C8B-B14F-4D97-AF65-F5344CB8AC3E}">
        <p14:creationId xmlns:p14="http://schemas.microsoft.com/office/powerpoint/2010/main" val="317646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  <a:latin typeface="Informal Roman" panose="030604020304060B0204" pitchFamily="66" charset="0"/>
              </a:rPr>
              <a:t>Online Consumer Jurney .....</a:t>
            </a:r>
            <a:br>
              <a:rPr lang="id-ID" b="1" dirty="0">
                <a:solidFill>
                  <a:srgbClr val="FF0000"/>
                </a:solidFill>
                <a:latin typeface="Informal Roman" panose="030604020304060B0204" pitchFamily="66" charset="0"/>
              </a:rPr>
            </a:br>
            <a:r>
              <a:rPr lang="id-ID" sz="3100" dirty="0"/>
              <a:t>(Perjalanan Konsumen Mulai dari Menyadarkan akan Brand/Merek s.d Terjadinya Loyality Konsumen)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95" b="8173"/>
          <a:stretch/>
        </p:blipFill>
        <p:spPr>
          <a:xfrm>
            <a:off x="632013" y="1942808"/>
            <a:ext cx="10730752" cy="4255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8" y="6019800"/>
            <a:ext cx="203585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86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04" y="0"/>
            <a:ext cx="10058400" cy="1450757"/>
          </a:xfrm>
        </p:spPr>
        <p:txBody>
          <a:bodyPr>
            <a:normAutofit/>
          </a:bodyPr>
          <a:lstStyle/>
          <a:p>
            <a:r>
              <a:rPr lang="id-ID" b="1" dirty="0"/>
              <a:t>Kenapa Harus Digital Marketing</a:t>
            </a:r>
            <a:br>
              <a:rPr lang="id-ID" dirty="0"/>
            </a:br>
            <a:r>
              <a:rPr lang="id-ID" sz="2000" b="1" dirty="0">
                <a:solidFill>
                  <a:srgbClr val="FF0000"/>
                </a:solidFill>
              </a:rPr>
              <a:t>Manfaat (Benefit ) Menggunakan Digital Marketing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3904" y="2124634"/>
            <a:ext cx="2608729" cy="3576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id-ID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d-ID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Hyper – Targeted</a:t>
            </a:r>
          </a:p>
          <a:p>
            <a:pPr algn="ctr"/>
            <a:endParaRPr lang="id-ID" dirty="0"/>
          </a:p>
          <a:p>
            <a:pPr algn="ctr"/>
            <a:r>
              <a:rPr lang="id-ID" dirty="0"/>
              <a:t>Dengan Digital Marketing Kita lebih Mudah Mentarget Audience / potensial Konsumen</a:t>
            </a:r>
          </a:p>
          <a:p>
            <a:pPr algn="ctr"/>
            <a:r>
              <a:rPr lang="id-ID" dirty="0"/>
              <a:t>Usia, Lokasi, Ketertarikan, Gender, dll (Contoh: Facebook Ads)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5" name="Rounded Rectangle 4"/>
          <p:cNvSpPr/>
          <p:nvPr/>
        </p:nvSpPr>
        <p:spPr>
          <a:xfrm>
            <a:off x="3454213" y="2124634"/>
            <a:ext cx="2608729" cy="3576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id-ID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id-ID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d-ID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Mesurable/Mudah Diukur</a:t>
            </a:r>
          </a:p>
          <a:p>
            <a:pPr algn="ctr"/>
            <a:r>
              <a:rPr lang="id-ID" dirty="0"/>
              <a:t>Dengan digital Marketing Conten / Promosi dapat di analisis secara akurat, sehingga untuk perbaikan conten / Promosi kedepan lebih mudah</a:t>
            </a:r>
          </a:p>
          <a:p>
            <a:pPr algn="ctr"/>
            <a:r>
              <a:rPr lang="id-ID" dirty="0"/>
              <a:t>Ada statistik performa Iklan...</a:t>
            </a:r>
          </a:p>
          <a:p>
            <a:pPr algn="ctr"/>
            <a:endParaRPr lang="id-ID" dirty="0"/>
          </a:p>
          <a:p>
            <a:pPr algn="ctr"/>
            <a:r>
              <a:rPr lang="id-ID" dirty="0"/>
              <a:t>  </a:t>
            </a:r>
          </a:p>
          <a:p>
            <a:pPr algn="ctr"/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6428839" y="2124632"/>
            <a:ext cx="2608729" cy="3576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id-ID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d-ID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Interaktive</a:t>
            </a:r>
          </a:p>
          <a:p>
            <a:pPr algn="ctr"/>
            <a:endParaRPr lang="id-ID" dirty="0"/>
          </a:p>
          <a:p>
            <a:pPr algn="ctr"/>
            <a:r>
              <a:rPr lang="id-ID" dirty="0"/>
              <a:t>Digital Marketing Lebih mudah membangun interaksi dengan Konsumen, dan dapat mendapatkan Fedback secara langsung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9403465" y="2124633"/>
            <a:ext cx="2608729" cy="3576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id-ID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d-ID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Cost-Efektive</a:t>
            </a:r>
          </a:p>
          <a:p>
            <a:pPr algn="ctr"/>
            <a:endParaRPr lang="id-ID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d-ID" dirty="0"/>
              <a:t>Digital Marketing sangat cocok untuk Usaha Kecil dalam Mempercepat Pertumbuhan, dan dapat menentukan batas perform promosi sesuai dengan kesiapan dan kemampuan 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8" y="6019800"/>
            <a:ext cx="203585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6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507505" y="2684929"/>
            <a:ext cx="3321424" cy="3415553"/>
          </a:xfrm>
          <a:prstGeom prst="roundRect">
            <a:avLst/>
          </a:prstGeom>
          <a:solidFill>
            <a:srgbClr val="EF9D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Chennel Digital Marketing yang merupakan hasil dari liputan tentang bisnis kita – yang kemudian di bagikan oleh banyak orang. Efeknya word of mouth marketing tidak dapat di kontrol.</a:t>
            </a:r>
          </a:p>
          <a:p>
            <a:r>
              <a:rPr lang="id-ID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Contoh: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Saling berbagi berita viral di postingan sosial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Reviw dan pemberian rationg secara online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8600"/>
            <a:ext cx="10117568" cy="1089212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>
                <a:solidFill>
                  <a:srgbClr val="FF0000"/>
                </a:solidFill>
                <a:latin typeface="Informal Roman" panose="030604020304060B0204" pitchFamily="66" charset="0"/>
              </a:rPr>
              <a:t>Identification Digital Marketing Channel</a:t>
            </a:r>
            <a:br>
              <a:rPr lang="id-ID" b="1" dirty="0">
                <a:solidFill>
                  <a:srgbClr val="FF0000"/>
                </a:solidFill>
                <a:latin typeface="Informal Roman" panose="030604020304060B0204" pitchFamily="66" charset="0"/>
              </a:rPr>
            </a:br>
            <a:r>
              <a:rPr lang="id-ID" b="1" dirty="0">
                <a:solidFill>
                  <a:srgbClr val="FF0000"/>
                </a:solidFill>
                <a:latin typeface="Informal Roman" panose="030604020304060B0204" pitchFamily="66" charset="0"/>
              </a:rPr>
              <a:t>Channel : Kolam / Jalan</a:t>
            </a:r>
            <a:endParaRPr lang="id-ID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8" y="6095254"/>
            <a:ext cx="1852591" cy="762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92" t="20588" r="6111" b="61397"/>
          <a:stretch/>
        </p:blipFill>
        <p:spPr>
          <a:xfrm>
            <a:off x="121023" y="1169895"/>
            <a:ext cx="12192000" cy="145228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68941" y="2635624"/>
            <a:ext cx="3321424" cy="3415553"/>
          </a:xfrm>
          <a:prstGeom prst="roundRect">
            <a:avLst/>
          </a:prstGeom>
          <a:solidFill>
            <a:srgbClr val="28BA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Chanel digital Marketing yang dibuat dan dimiliki oleh bisnis kita sendiri, dan dapat kita kendalikan conten apa yang akan dibuat</a:t>
            </a:r>
          </a:p>
          <a:p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Contoh: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Social Media Chennel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Email News 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Blog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E-book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88223" y="2684929"/>
            <a:ext cx="3321424" cy="3415553"/>
          </a:xfrm>
          <a:prstGeom prst="roundRect">
            <a:avLst/>
          </a:prstGeom>
          <a:solidFill>
            <a:srgbClr val="E6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Chennel digital marketing yang kita harus melakukan pembayaran – untuk memasarkan produk atau jasa mu.</a:t>
            </a:r>
          </a:p>
          <a:p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Contoh: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Digital Ads (Facebook Ads, Google Ads, IG ads, Tiktok Ads)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Boosted soscial media posts</a:t>
            </a:r>
          </a:p>
          <a:p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8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339" y="161365"/>
            <a:ext cx="9418320" cy="607807"/>
          </a:xfrm>
        </p:spPr>
        <p:txBody>
          <a:bodyPr>
            <a:normAutofit fontScale="90000"/>
          </a:bodyPr>
          <a:lstStyle/>
          <a:p>
            <a:r>
              <a:rPr lang="id-ID" dirty="0">
                <a:latin typeface="Goudy Old Style" panose="02020502050305020303" pitchFamily="18" charset="0"/>
              </a:rPr>
              <a:t>TYPES OF DIGITAL MARKETING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50" y="1801906"/>
            <a:ext cx="6315457" cy="4464423"/>
          </a:xfrm>
        </p:spPr>
      </p:pic>
    </p:spTree>
    <p:extLst>
      <p:ext uri="{BB962C8B-B14F-4D97-AF65-F5344CB8AC3E}">
        <p14:creationId xmlns:p14="http://schemas.microsoft.com/office/powerpoint/2010/main" val="217399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4" y="0"/>
            <a:ext cx="4876800" cy="884238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rgbClr val="FF0000"/>
                </a:solidFill>
              </a:rPr>
              <a:t>Kenalan Ya !!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48"/>
          <a:stretch/>
        </p:blipFill>
        <p:spPr>
          <a:xfrm>
            <a:off x="338797" y="0"/>
            <a:ext cx="4428977" cy="667783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75384" y="746919"/>
            <a:ext cx="6610200" cy="54102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000" dirty="0"/>
              <a:t>Nama 	    : Jati Imantoro, SE., MESy</a:t>
            </a:r>
            <a:br>
              <a:rPr lang="id-ID" sz="2000" dirty="0"/>
            </a:br>
            <a:r>
              <a:rPr lang="id-ID" sz="2000" dirty="0"/>
              <a:t>Pekerjaan : Pengajar di FEB UM Metro</a:t>
            </a:r>
          </a:p>
          <a:p>
            <a:pPr marL="0" indent="0">
              <a:buNone/>
            </a:pPr>
            <a:r>
              <a:rPr lang="id-ID" sz="2000" dirty="0">
                <a:solidFill>
                  <a:srgbClr val="FF0000"/>
                </a:solidFill>
              </a:rPr>
              <a:t>Pendidikan Formal : </a:t>
            </a:r>
          </a:p>
          <a:p>
            <a:pPr marL="0" indent="0">
              <a:buNone/>
            </a:pPr>
            <a:r>
              <a:rPr lang="id-ID" sz="2000" dirty="0"/>
              <a:t>S1 Akutansi UII, S2 Ekonomi Syariah UIN Raden Intan Lampung</a:t>
            </a:r>
          </a:p>
          <a:p>
            <a:pPr marL="0" indent="0">
              <a:buNone/>
            </a:pPr>
            <a:r>
              <a:rPr lang="id-ID" sz="2000" dirty="0"/>
              <a:t>Alamat Rumah : 28 Purwosari Metro utara</a:t>
            </a:r>
            <a:endParaRPr lang="en-US" sz="2000" dirty="0"/>
          </a:p>
          <a:p>
            <a:pPr marL="0" indent="0">
              <a:buNone/>
            </a:pPr>
            <a:endParaRPr lang="id-ID" sz="2000" dirty="0"/>
          </a:p>
          <a:p>
            <a:pPr marL="0" indent="0">
              <a:buNone/>
            </a:pPr>
            <a:r>
              <a:rPr lang="id-ID" sz="2000" dirty="0">
                <a:solidFill>
                  <a:srgbClr val="FF0000"/>
                </a:solidFill>
              </a:rPr>
              <a:t>Pengalaman Usaha :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000" dirty="0" err="1"/>
              <a:t>Praktisi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Biro </a:t>
            </a:r>
            <a:r>
              <a:rPr lang="en-US" sz="2000" dirty="0" err="1"/>
              <a:t>Perjalanan</a:t>
            </a:r>
            <a:r>
              <a:rPr lang="en-US" sz="2000" dirty="0"/>
              <a:t> </a:t>
            </a:r>
            <a:r>
              <a:rPr lang="en-US" sz="2000" dirty="0" err="1"/>
              <a:t>wisata</a:t>
            </a:r>
            <a:r>
              <a:rPr lang="en-US" sz="2000" dirty="0"/>
              <a:t> (2014-Sekarang)</a:t>
            </a:r>
          </a:p>
          <a:p>
            <a:pPr>
              <a:buFontTx/>
              <a:buChar char="-"/>
            </a:pPr>
            <a:r>
              <a:rPr lang="en-US" sz="2000" dirty="0"/>
              <a:t>Online shop (Facebook Ads, Tokopedia)</a:t>
            </a:r>
          </a:p>
          <a:p>
            <a:pPr>
              <a:buFontTx/>
              <a:buChar char="-"/>
            </a:pPr>
            <a:r>
              <a:rPr lang="en-US" sz="2000" dirty="0" err="1"/>
              <a:t>Toko</a:t>
            </a:r>
            <a:r>
              <a:rPr lang="en-US" sz="2000" dirty="0"/>
              <a:t> Offline (</a:t>
            </a:r>
            <a:r>
              <a:rPr lang="en-US" sz="2000" dirty="0" err="1"/>
              <a:t>Perlengkapan</a:t>
            </a:r>
            <a:r>
              <a:rPr lang="en-US" sz="2000" dirty="0"/>
              <a:t> Bayi &amp; </a:t>
            </a:r>
            <a:r>
              <a:rPr lang="en-US" sz="2000" dirty="0" err="1"/>
              <a:t>Kosmetik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d-ID" sz="2000" dirty="0">
                <a:solidFill>
                  <a:srgbClr val="FF0000"/>
                </a:solidFill>
              </a:rPr>
              <a:t>Pelatihan Digital Marketing</a:t>
            </a:r>
          </a:p>
          <a:p>
            <a:pPr marL="0" indent="0">
              <a:buNone/>
            </a:pPr>
            <a:r>
              <a:rPr lang="id-ID" sz="2000" dirty="0"/>
              <a:t>Workshop Bootcamp Digital Marketing (Advertiser Facebook Ads) Kampung Marketer Purbalinga Jawa tengah 15-21 April 2019, dan Online Workshop Marketplace Selling Praktis.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8" y="6019800"/>
            <a:ext cx="203585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8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80" y="2213877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>
                <a:latin typeface="Bauhaus 93" panose="04030905020B02020C02" pitchFamily="82" charset="0"/>
              </a:rPr>
              <a:t>Digital marketing !!!???????</a:t>
            </a:r>
            <a:br>
              <a:rPr lang="id-ID" dirty="0">
                <a:latin typeface="Bauhaus 93" panose="04030905020B02020C02" pitchFamily="82" charset="0"/>
              </a:rPr>
            </a:br>
            <a:br>
              <a:rPr lang="id-ID" dirty="0">
                <a:latin typeface="Bauhaus 93" panose="04030905020B02020C02" pitchFamily="82" charset="0"/>
              </a:rPr>
            </a:br>
            <a:r>
              <a:rPr lang="id-ID" dirty="0">
                <a:latin typeface="Bauhaus 93" panose="04030905020B02020C02" pitchFamily="82" charset="0"/>
              </a:rPr>
              <a:t>What, Way, How, Who ???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8" y="6019800"/>
            <a:ext cx="203585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1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134" t="15581" r="20971" b="12427"/>
          <a:stretch/>
        </p:blipFill>
        <p:spPr>
          <a:xfrm>
            <a:off x="1039776" y="1990165"/>
            <a:ext cx="4616057" cy="322729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145306" y="3079376"/>
            <a:ext cx="1075765" cy="793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7581714" y="1990165"/>
            <a:ext cx="357051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sz="2500" dirty="0">
              <a:latin typeface="Comic Sans MS" panose="030F0702030302020204" pitchFamily="66" charset="0"/>
              <a:ea typeface="Adobe Gothic Std B" panose="020B0800000000000000" pitchFamily="34" charset="-128"/>
            </a:endParaRPr>
          </a:p>
          <a:p>
            <a:r>
              <a:rPr lang="id-ID" sz="2500" dirty="0">
                <a:solidFill>
                  <a:srgbClr val="FF0000"/>
                </a:solidFill>
                <a:latin typeface="Comic Sans MS" panose="030F0702030302020204" pitchFamily="66" charset="0"/>
                <a:ea typeface="Adobe Gothic Std B" panose="020B0800000000000000" pitchFamily="34" charset="-128"/>
              </a:rPr>
              <a:t>Digital Landscape : </a:t>
            </a:r>
            <a:r>
              <a:rPr lang="id-ID" sz="2500" dirty="0">
                <a:latin typeface="Comic Sans MS" panose="030F0702030302020204" pitchFamily="66" charset="0"/>
                <a:ea typeface="Adobe Gothic Std B" panose="020B0800000000000000" pitchFamily="34" charset="-128"/>
              </a:rPr>
              <a:t>Keadaan / Perkembangan Industri Digital di Dunia Internasional, termasuk di Indonesia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8" y="6019800"/>
            <a:ext cx="203585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172" y="484093"/>
            <a:ext cx="4765687" cy="738096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Did You Now.....????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8" y="6019800"/>
            <a:ext cx="2035856" cy="838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3865" y="1845733"/>
            <a:ext cx="5070488" cy="138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96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4, 54 Milyar</a:t>
            </a:r>
          </a:p>
          <a:p>
            <a:pPr algn="ctr"/>
            <a:r>
              <a:rPr lang="id-ID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Pengguna Internet Dunia tahun 2020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44353" y="1845733"/>
            <a:ext cx="5325035" cy="13546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96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3, 8 Milyar</a:t>
            </a:r>
          </a:p>
          <a:p>
            <a:pPr algn="ctr"/>
            <a:r>
              <a:rPr lang="id-ID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Pengguna Sosial Media Aktif tahun 2020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47371" y="4305549"/>
            <a:ext cx="5070488" cy="138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96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6 Jam 43 Menit</a:t>
            </a:r>
          </a:p>
          <a:p>
            <a:pPr algn="ctr"/>
            <a:r>
              <a:rPr lang="id-ID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Rata-rata Orang Menghabiskan Waktu dalam 1 hari Untuk berinternet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80" y="3730812"/>
            <a:ext cx="2033032" cy="131017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405667" y="4760259"/>
            <a:ext cx="3786333" cy="885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>
                <a:latin typeface="Haettenschweiler" panose="020B0706040902060204" pitchFamily="34" charset="0"/>
                <a:cs typeface="Adobe Naskh Medium" panose="01010101010101010101" pitchFamily="50" charset="-78"/>
              </a:rPr>
              <a:t>Globally</a:t>
            </a:r>
          </a:p>
        </p:txBody>
      </p:sp>
    </p:spTree>
    <p:extLst>
      <p:ext uri="{BB962C8B-B14F-4D97-AF65-F5344CB8AC3E}">
        <p14:creationId xmlns:p14="http://schemas.microsoft.com/office/powerpoint/2010/main" val="146269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423" y="473383"/>
            <a:ext cx="6043157" cy="738096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Bagaimana dengan Indonesia????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8" y="6019800"/>
            <a:ext cx="2035856" cy="838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2485" y="1890400"/>
            <a:ext cx="5070488" cy="138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9800" b="1" dirty="0">
                <a:solidFill>
                  <a:srgbClr val="FF0000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Peringkat ke </a:t>
            </a:r>
            <a:r>
              <a:rPr lang="en-US" sz="9800" b="1" dirty="0">
                <a:solidFill>
                  <a:srgbClr val="FF0000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6</a:t>
            </a:r>
            <a:r>
              <a:rPr lang="id-ID" sz="9800" b="1" dirty="0">
                <a:solidFill>
                  <a:srgbClr val="FF0000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 Dunia</a:t>
            </a:r>
          </a:p>
          <a:p>
            <a:pPr algn="ctr"/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Sebagai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Negara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dengan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pertumbuhan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user internet  (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tahun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2018)</a:t>
            </a:r>
            <a:endParaRPr lang="id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43979" y="1714813"/>
            <a:ext cx="5688105" cy="13546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6300" b="1" dirty="0">
                <a:solidFill>
                  <a:srgbClr val="FF0000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Paling Tinggi ke 3 Dunia</a:t>
            </a:r>
          </a:p>
          <a:p>
            <a:pPr algn="ctr"/>
            <a:r>
              <a:rPr lang="id-ID" sz="30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Jumlah Pengguna Internet Dunia</a:t>
            </a:r>
            <a:r>
              <a:rPr lang="en-US" sz="30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(2021)</a:t>
            </a:r>
            <a:endParaRPr lang="id-ID" sz="3000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2485" y="3847736"/>
            <a:ext cx="5070488" cy="138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9600" b="1" dirty="0">
                <a:solidFill>
                  <a:srgbClr val="FF0000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7 Jam 59 Menit</a:t>
            </a:r>
          </a:p>
          <a:p>
            <a:pPr algn="ctr"/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(Spent time) </a:t>
            </a:r>
            <a:r>
              <a:rPr lang="id-ID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Rata-rata Orang Menghabiskan Waktu dalam 1 hari Untuk berinternet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3" y="121975"/>
            <a:ext cx="2700228" cy="14409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564" y="60015"/>
            <a:ext cx="2033032" cy="131017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159001" y="3847736"/>
            <a:ext cx="5070488" cy="13800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9600" b="1" dirty="0">
                <a:solidFill>
                  <a:srgbClr val="FF0000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Peringkat 1 Dunia</a:t>
            </a:r>
          </a:p>
          <a:p>
            <a:pPr algn="ctr"/>
            <a:r>
              <a:rPr lang="id-ID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Prosentasi (%) pengunaan Hp mobile Untuk transaksi e-commerce</a:t>
            </a:r>
          </a:p>
        </p:txBody>
      </p:sp>
    </p:spTree>
    <p:extLst>
      <p:ext uri="{BB962C8B-B14F-4D97-AF65-F5344CB8AC3E}">
        <p14:creationId xmlns:p14="http://schemas.microsoft.com/office/powerpoint/2010/main" val="403281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707" y="0"/>
            <a:ext cx="6365838" cy="724616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Pengaruhnya Apa ....????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8" y="6019800"/>
            <a:ext cx="2035856" cy="838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3072" y="851647"/>
            <a:ext cx="11551022" cy="7246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>
                <a:solidFill>
                  <a:schemeClr val="tx1">
                    <a:lumMod val="95000"/>
                    <a:lumOff val="5000"/>
                  </a:schemeClr>
                </a:solidFill>
                <a:latin typeface="Berlin Sans FB Demi" panose="020E0802020502020306" pitchFamily="34" charset="0"/>
                <a:ea typeface="Adobe Gothic Std B" panose="020B0800000000000000" pitchFamily="34" charset="-128"/>
              </a:rPr>
              <a:t>Perubahan DRASTIS terkait dengan Cara Masyarakat Mengkonsumsi Media Informasi !!!!!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45" y="2552419"/>
            <a:ext cx="3342155" cy="218525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01245" y="1864658"/>
            <a:ext cx="3743661" cy="5020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Sebelum Era Digital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5" y="4737674"/>
            <a:ext cx="1476375" cy="1476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5" y="4737674"/>
            <a:ext cx="2124075" cy="15906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693833" y="1864658"/>
            <a:ext cx="3743661" cy="5020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Era Digital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959" y="2552419"/>
            <a:ext cx="4228641" cy="242423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397875" y="3496560"/>
            <a:ext cx="2938210" cy="5020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Distrubsi/</a:t>
            </a:r>
          </a:p>
          <a:p>
            <a:pPr algn="ctr"/>
            <a:r>
              <a:rPr lang="id-ID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pergeseran drastis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800600" y="2853857"/>
            <a:ext cx="2132759" cy="447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904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92" y="313486"/>
            <a:ext cx="11152991" cy="1040927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>
                <a:solidFill>
                  <a:srgbClr val="FF0000"/>
                </a:solidFill>
              </a:rPr>
              <a:t>Perubahan kebiaasanan E-commerce activities.....!</a:t>
            </a:r>
            <a:br>
              <a:rPr lang="id-ID" dirty="0">
                <a:solidFill>
                  <a:srgbClr val="FF0000"/>
                </a:solidFill>
              </a:rPr>
            </a:br>
            <a:r>
              <a:rPr lang="id-ID" dirty="0">
                <a:solidFill>
                  <a:srgbClr val="FF0000"/>
                </a:solidFill>
              </a:rPr>
              <a:t>(cara berbelanja /shopiing masyarakt berubah !!!)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49" t="17463" r="9417" b="16360"/>
          <a:stretch/>
        </p:blipFill>
        <p:spPr>
          <a:xfrm>
            <a:off x="830917" y="1354413"/>
            <a:ext cx="10558742" cy="4836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8" y="6019800"/>
            <a:ext cx="2035856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43" y="1354413"/>
            <a:ext cx="2033032" cy="131017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598230" y="2383860"/>
            <a:ext cx="3786333" cy="8851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>
                <a:latin typeface="Haettenschweiler" panose="020B0706040902060204" pitchFamily="34" charset="0"/>
                <a:cs typeface="Adobe Naskh Medium" panose="01010101010101010101" pitchFamily="50" charset="-78"/>
              </a:rPr>
              <a:t>Globally</a:t>
            </a:r>
          </a:p>
        </p:txBody>
      </p:sp>
    </p:spTree>
    <p:extLst>
      <p:ext uri="{BB962C8B-B14F-4D97-AF65-F5344CB8AC3E}">
        <p14:creationId xmlns:p14="http://schemas.microsoft.com/office/powerpoint/2010/main" val="194590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69" t="20221" r="9004" b="14522"/>
          <a:stretch/>
        </p:blipFill>
        <p:spPr>
          <a:xfrm>
            <a:off x="281687" y="1354413"/>
            <a:ext cx="11551725" cy="5037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2" y="313486"/>
            <a:ext cx="9399494" cy="1040927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E-commerce activities.....!</a:t>
            </a:r>
            <a:br>
              <a:rPr lang="id-ID" dirty="0">
                <a:solidFill>
                  <a:srgbClr val="FF0000"/>
                </a:solidFill>
                <a:latin typeface="Franklin Gothic Medium" panose="020B0603020102020204" pitchFamily="34" charset="0"/>
              </a:rPr>
            </a:br>
            <a:r>
              <a:rPr lang="id-ID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Aktivitas cara belanja Di Indonesia 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8" y="6019800"/>
            <a:ext cx="2035856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966" y="64208"/>
            <a:ext cx="2700228" cy="14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033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705</TotalTime>
  <Words>610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Adobe Fan Heiti Std B</vt:lpstr>
      <vt:lpstr>Adobe Gothic Std B</vt:lpstr>
      <vt:lpstr>Adobe Naskh Medium</vt:lpstr>
      <vt:lpstr>Arial</vt:lpstr>
      <vt:lpstr>Bauhaus 93</vt:lpstr>
      <vt:lpstr>Berlin Sans FB Demi</vt:lpstr>
      <vt:lpstr>Calibri</vt:lpstr>
      <vt:lpstr>Calibri Light</vt:lpstr>
      <vt:lpstr>Comic Sans MS</vt:lpstr>
      <vt:lpstr>Franklin Gothic Medium</vt:lpstr>
      <vt:lpstr>Goudy Old Style</vt:lpstr>
      <vt:lpstr>Haettenschweiler</vt:lpstr>
      <vt:lpstr>Informal Roman</vt:lpstr>
      <vt:lpstr>Retrospect</vt:lpstr>
      <vt:lpstr>DIGITAL LANSCAPE &amp; DIGITAL MARKETING</vt:lpstr>
      <vt:lpstr>Kenalan Ya !!</vt:lpstr>
      <vt:lpstr>Digital marketing !!!???????  What, Way, How, Who ???</vt:lpstr>
      <vt:lpstr>PowerPoint Presentation</vt:lpstr>
      <vt:lpstr>Did You Now.....????</vt:lpstr>
      <vt:lpstr>Bagaimana dengan Indonesia????</vt:lpstr>
      <vt:lpstr>Pengaruhnya Apa ....????</vt:lpstr>
      <vt:lpstr>Perubahan kebiaasanan E-commerce activities.....! (cara berbelanja /shopiing masyarakt berubah !!!)</vt:lpstr>
      <vt:lpstr>E-commerce activities.....!  Aktivitas cara belanja Di Indonesia !!</vt:lpstr>
      <vt:lpstr>PowerPoint Presentation</vt:lpstr>
      <vt:lpstr>What is Digital Marketing ???</vt:lpstr>
      <vt:lpstr>Online Consumer Jurney ..... (Perjalanan Konsumen Mulai dari Menyadarkan akan Brand/Merek s.d Terjadinya Loyality Konsumen)</vt:lpstr>
      <vt:lpstr>Kenapa Harus Digital Marketing Manfaat (Benefit ) Menggunakan Digital Marketing</vt:lpstr>
      <vt:lpstr>Identification Digital Marketing Channel Channel : Kolam / Jalan</vt:lpstr>
      <vt:lpstr>TYPES OF DIGITAL MARKETING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 &amp; E-Commerce dan Ekosistemnya</dc:title>
  <dc:creator>Gilda Computer</dc:creator>
  <cp:lastModifiedBy>HP</cp:lastModifiedBy>
  <cp:revision>45</cp:revision>
  <dcterms:created xsi:type="dcterms:W3CDTF">2022-04-07T17:40:36Z</dcterms:created>
  <dcterms:modified xsi:type="dcterms:W3CDTF">2024-08-09T06:25:37Z</dcterms:modified>
</cp:coreProperties>
</file>