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289" r:id="rId3"/>
    <p:sldId id="267" r:id="rId4"/>
    <p:sldId id="294" r:id="rId5"/>
    <p:sldId id="290" r:id="rId6"/>
    <p:sldId id="291" r:id="rId7"/>
    <p:sldId id="260" r:id="rId8"/>
    <p:sldId id="261" r:id="rId9"/>
    <p:sldId id="262" r:id="rId10"/>
    <p:sldId id="295" r:id="rId11"/>
    <p:sldId id="296" r:id="rId12"/>
    <p:sldId id="268" r:id="rId13"/>
    <p:sldId id="297" r:id="rId14"/>
    <p:sldId id="298" r:id="rId15"/>
    <p:sldId id="299" r:id="rId16"/>
    <p:sldId id="300" r:id="rId17"/>
    <p:sldId id="304" r:id="rId18"/>
    <p:sldId id="305" r:id="rId19"/>
    <p:sldId id="306" r:id="rId20"/>
    <p:sldId id="308" r:id="rId21"/>
    <p:sldId id="301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ED098-645E-44B0-8271-6CBA99CB99CB}" type="datetimeFigureOut">
              <a:rPr lang="id-ID" smtClean="0"/>
              <a:pPr/>
              <a:t>07/05/2012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74864-A886-4E47-B4C4-153CEA791572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18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9841" y="1600200"/>
            <a:ext cx="5359159" cy="31547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199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2012</a:t>
            </a:r>
            <a:endParaRPr lang="id-ID" sz="199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0989" y="2590800"/>
            <a:ext cx="8013091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Nearest Neighbour Algorithm</a:t>
            </a:r>
            <a:endParaRPr lang="id-ID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bg1"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9850" y="3284041"/>
            <a:ext cx="1961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sz="2800" dirty="0" smtClean="0"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Mining</a:t>
            </a:r>
            <a:endParaRPr lang="id-ID" sz="2800" dirty="0"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“Kedekatan” nilai atribut </a:t>
            </a: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pendidikan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176474"/>
          <a:ext cx="6096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Nilai1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Nilai2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kedekatan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S1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S1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SMA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SMA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S1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SMA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0,4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SMA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S1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0,4</a:t>
                      </a:r>
                      <a:endParaRPr lang="id-ID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“Kedekatan” nilai atribut </a:t>
            </a: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Agama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176474"/>
          <a:ext cx="6096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Nilai1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Nilai2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kedekatan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Islam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Islam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Kristen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Kristen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Islam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Kristen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0,75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Kristen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Islam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0,75</a:t>
                      </a:r>
                      <a:endParaRPr lang="id-ID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Apabila terdpt kasus calon nasabah baru 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Jensi kelamin : </a:t>
            </a:r>
            <a:r>
              <a:rPr lang="id-ID" dirty="0" smtClean="0">
                <a:solidFill>
                  <a:srgbClr val="FFFF00"/>
                </a:solidFill>
              </a:rPr>
              <a:t>L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Pendidikan : </a:t>
            </a:r>
            <a:r>
              <a:rPr lang="id-ID" dirty="0" smtClean="0">
                <a:solidFill>
                  <a:srgbClr val="FFFF00"/>
                </a:solidFill>
              </a:rPr>
              <a:t>SMA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Agama : </a:t>
            </a:r>
            <a:r>
              <a:rPr lang="id-ID" dirty="0" smtClean="0">
                <a:solidFill>
                  <a:srgbClr val="FFFF00"/>
                </a:solidFill>
              </a:rPr>
              <a:t>Kristen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Apakah calon nasabah tsb akan bermasalah atau tidak ?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Caranya: </a:t>
            </a:r>
            <a:r>
              <a:rPr lang="id-ID" dirty="0" smtClean="0">
                <a:solidFill>
                  <a:srgbClr val="92D050"/>
                </a:solidFill>
              </a:rPr>
              <a:t>Hitung kedekatan kasus baru dengan kasus yang sudah ada </a:t>
            </a:r>
            <a:r>
              <a:rPr lang="id-ID" dirty="0" smtClean="0">
                <a:solidFill>
                  <a:srgbClr val="92D050"/>
                </a:solidFill>
                <a:sym typeface="Wingdings" pitchFamily="2" charset="2"/>
              </a:rPr>
              <a:t> (kasus yg sudah terjadi ada 3 kasus/record)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.</a:t>
            </a:r>
            <a:endParaRPr lang="id-ID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Langkah 1 </a:t>
            </a:r>
            <a:r>
              <a:rPr lang="id-ID" dirty="0" smtClean="0">
                <a:solidFill>
                  <a:schemeClr val="bg1"/>
                </a:solidFill>
              </a:rPr>
              <a:t>: Hitung kedekatan kasus baru dengan </a:t>
            </a:r>
            <a:r>
              <a:rPr lang="id-ID" dirty="0" smtClean="0">
                <a:solidFill>
                  <a:srgbClr val="FFC000"/>
                </a:solidFill>
              </a:rPr>
              <a:t>kasus/record #1</a:t>
            </a:r>
            <a:endParaRPr lang="id-ID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77500" lnSpcReduction="2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A = Kedekatan nilai atribut jenis kelamin (kasus baru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: L, Rec #1 : L)  1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B = Bobot atribut jenis kelamin  0,5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C = kedekatan nilai atribut pendidikan (kasus baru : SMA, Rec #1 : S1)  0,4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D = Bobot atribut pendidikan  1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E = Kedekatan nilai atribut agama ( Kristen, Islam)  0,75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F = Bobot atribut agama  0,75</a:t>
            </a: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Hitung jarak kedekatan </a:t>
            </a:r>
            <a:r>
              <a:rPr lang="id-ID" dirty="0" smtClean="0">
                <a:solidFill>
                  <a:srgbClr val="FFC000"/>
                </a:solidFill>
              </a:rPr>
              <a:t>kasus 1/rec#1</a:t>
            </a:r>
            <a:endParaRPr lang="id-ID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4" y="1689119"/>
            <a:ext cx="732951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Jarak = </a:t>
            </a:r>
            <a:r>
              <a:rPr lang="id-ID" u="sng" dirty="0" smtClean="0">
                <a:solidFill>
                  <a:schemeClr val="bg1"/>
                </a:solidFill>
              </a:rPr>
              <a:t>(A*B) + (C*D) + (E*F)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     		      B+D+F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Jarak = </a:t>
            </a:r>
            <a:r>
              <a:rPr lang="id-ID" u="sng" dirty="0" smtClean="0">
                <a:solidFill>
                  <a:schemeClr val="bg1"/>
                </a:solidFill>
              </a:rPr>
              <a:t>(1 * 0,5) + (0,4 * 1) + (0,75 * 0,75)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     		           0,5 + 1 + 0,75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Jarak = </a:t>
            </a:r>
            <a:r>
              <a:rPr lang="id-ID" u="sng" dirty="0" smtClean="0">
                <a:solidFill>
                  <a:schemeClr val="bg1"/>
                </a:solidFill>
              </a:rPr>
              <a:t>1,4625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    	      2,25</a:t>
            </a:r>
          </a:p>
          <a:p>
            <a:pPr>
              <a:buNone/>
            </a:pPr>
            <a:r>
              <a:rPr lang="id-ID" dirty="0" smtClean="0">
                <a:solidFill>
                  <a:srgbClr val="FFC000"/>
                </a:solidFill>
              </a:rPr>
              <a:t>Jarak = 0,65</a:t>
            </a:r>
          </a:p>
          <a:p>
            <a:pPr>
              <a:buNone/>
            </a:pPr>
            <a:endParaRPr lang="id-ID" u="sng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id-ID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Langkah 2 </a:t>
            </a:r>
            <a:r>
              <a:rPr lang="id-ID" dirty="0" smtClean="0">
                <a:solidFill>
                  <a:schemeClr val="bg1"/>
                </a:solidFill>
              </a:rPr>
              <a:t>: Hitung kedekatan kasus baru dengan </a:t>
            </a:r>
            <a:r>
              <a:rPr lang="id-ID" dirty="0" smtClean="0">
                <a:solidFill>
                  <a:srgbClr val="FFC000"/>
                </a:solidFill>
              </a:rPr>
              <a:t>kasus/record #2</a:t>
            </a:r>
            <a:endParaRPr lang="id-ID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77500" lnSpcReduction="2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A = Kedekatan nilai atribut jenis kelamin (kasus baru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: L, Rec #2 :P)  0,5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B = Bobot atribut jenis kelamin  0,5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C = kedekatan nilai atribut pendidikan (kasus baru : SMA, Rec #2 : SMA)  1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D = Bobot atribut pendidikan  1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E = Kedekatan nilai atribut agama ( Kristen, Islam)  0,75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F = Bobot atribut agama  0,75</a:t>
            </a: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Hitung jarak kedekatan </a:t>
            </a:r>
            <a:r>
              <a:rPr lang="id-ID" dirty="0" smtClean="0">
                <a:solidFill>
                  <a:srgbClr val="FFC000"/>
                </a:solidFill>
              </a:rPr>
              <a:t>kasus/rec#2</a:t>
            </a:r>
            <a:endParaRPr lang="id-ID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4" y="1689119"/>
            <a:ext cx="732951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Jarak = </a:t>
            </a:r>
            <a:r>
              <a:rPr lang="id-ID" u="sng" dirty="0" smtClean="0">
                <a:solidFill>
                  <a:schemeClr val="bg1"/>
                </a:solidFill>
              </a:rPr>
              <a:t>(A*B) + (C*D) + (E*F)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     		      B+D+F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Jarak = </a:t>
            </a:r>
            <a:r>
              <a:rPr lang="id-ID" u="sng" dirty="0" smtClean="0">
                <a:solidFill>
                  <a:schemeClr val="bg1"/>
                </a:solidFill>
              </a:rPr>
              <a:t>(0,5* 0,5) + (1 * 1) + (0,75 * 0,75)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     		           0,5 + 1 + 0,75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Jarak = </a:t>
            </a:r>
            <a:r>
              <a:rPr lang="id-ID" u="sng" dirty="0" smtClean="0">
                <a:solidFill>
                  <a:schemeClr val="bg1"/>
                </a:solidFill>
              </a:rPr>
              <a:t>1,8125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    	      2,25</a:t>
            </a:r>
          </a:p>
          <a:p>
            <a:pPr>
              <a:buNone/>
            </a:pPr>
            <a:r>
              <a:rPr lang="id-ID" dirty="0" smtClean="0">
                <a:solidFill>
                  <a:srgbClr val="FFC000"/>
                </a:solidFill>
              </a:rPr>
              <a:t>Jarak = 0,8</a:t>
            </a:r>
          </a:p>
          <a:p>
            <a:pPr>
              <a:buNone/>
            </a:pPr>
            <a:endParaRPr lang="id-ID" u="sng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id-ID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Langkah 3 </a:t>
            </a:r>
            <a:r>
              <a:rPr lang="id-ID" dirty="0" smtClean="0">
                <a:solidFill>
                  <a:schemeClr val="bg1"/>
                </a:solidFill>
              </a:rPr>
              <a:t>: Hitung kedekatan kasus baru dengan </a:t>
            </a:r>
            <a:r>
              <a:rPr lang="id-ID" dirty="0" smtClean="0">
                <a:solidFill>
                  <a:srgbClr val="FFC000"/>
                </a:solidFill>
              </a:rPr>
              <a:t>kasus/record #3</a:t>
            </a:r>
            <a:endParaRPr lang="id-ID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77500" lnSpcReduction="2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A = Kedekatan nilai atribut jenis kelamin (kasus baru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: L, Rec #3 : L)  1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B = Bobot atribut jenis kelamin  0,5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C = kedekatan nilai atribut pendidikan (kasus baru : SMA, Rec #3 : SMA)  1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D = Bobot atribut pendidikan  1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E = Kedekatan nilai atribut agama ( Kristen, Islam)  0,75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F = Bobot atribut agama  0,75</a:t>
            </a: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Hitung jarak kedekatan </a:t>
            </a:r>
            <a:r>
              <a:rPr lang="id-ID" dirty="0" smtClean="0">
                <a:solidFill>
                  <a:srgbClr val="FFC000"/>
                </a:solidFill>
              </a:rPr>
              <a:t>kasus/rec#3</a:t>
            </a:r>
            <a:endParaRPr lang="id-ID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4" y="1689119"/>
            <a:ext cx="732951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Jarak = </a:t>
            </a:r>
            <a:r>
              <a:rPr lang="id-ID" u="sng" dirty="0" smtClean="0">
                <a:solidFill>
                  <a:schemeClr val="bg1"/>
                </a:solidFill>
              </a:rPr>
              <a:t>(A*B) + (C*D) + (E*F)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     		      B+D+F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Jarak = </a:t>
            </a:r>
            <a:r>
              <a:rPr lang="id-ID" u="sng" dirty="0" smtClean="0">
                <a:solidFill>
                  <a:schemeClr val="bg1"/>
                </a:solidFill>
              </a:rPr>
              <a:t>(1* 0,5) + (1 * 1) + (0,75 * 0,75)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     		           0,5 + 1 + 0,75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Jarak = </a:t>
            </a:r>
            <a:r>
              <a:rPr lang="id-ID" u="sng" dirty="0" smtClean="0">
                <a:solidFill>
                  <a:schemeClr val="bg1"/>
                </a:solidFill>
              </a:rPr>
              <a:t>2,0625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    	      2,25</a:t>
            </a:r>
          </a:p>
          <a:p>
            <a:pPr>
              <a:buNone/>
            </a:pPr>
            <a:r>
              <a:rPr lang="id-ID" dirty="0" smtClean="0">
                <a:solidFill>
                  <a:srgbClr val="FFC000"/>
                </a:solidFill>
              </a:rPr>
              <a:t>Jarak = 0,9</a:t>
            </a:r>
          </a:p>
          <a:p>
            <a:pPr>
              <a:buNone/>
            </a:pPr>
            <a:endParaRPr lang="id-ID" u="sng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id-ID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Langkah 4 </a:t>
            </a:r>
            <a:r>
              <a:rPr lang="id-ID" dirty="0" smtClean="0">
                <a:solidFill>
                  <a:schemeClr val="bg1"/>
                </a:solidFill>
              </a:rPr>
              <a:t>: Memilih kasus dengan kedekatan yg paling dekat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Berdasarkan langkah 1,2,3 diketahui nilai masing-masing adalah: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Langkah 1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jarak=0,65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Langkah 2  jarak=0,8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Langkah 3  jarak=0,9</a:t>
            </a:r>
            <a:endParaRPr lang="id-ID" dirty="0" smtClean="0">
              <a:solidFill>
                <a:schemeClr val="bg1"/>
              </a:solidFill>
            </a:endParaRPr>
          </a:p>
          <a:p>
            <a:r>
              <a:rPr lang="id-ID" dirty="0" smtClean="0">
                <a:solidFill>
                  <a:schemeClr val="bg1"/>
                </a:solidFill>
              </a:rPr>
              <a:t>Maka kasus dengan kedekatan terdekat adalah nilai tertinggi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0,9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Overview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NN adalah pendekatan untuk mencari kasus dengan menghitung antara </a:t>
            </a:r>
            <a:r>
              <a:rPr lang="id-ID" dirty="0" smtClean="0">
                <a:solidFill>
                  <a:srgbClr val="FFFF00"/>
                </a:solidFill>
              </a:rPr>
              <a:t>kasus baru </a:t>
            </a:r>
            <a:r>
              <a:rPr lang="id-ID" dirty="0" smtClean="0">
                <a:solidFill>
                  <a:schemeClr val="bg1"/>
                </a:solidFill>
              </a:rPr>
              <a:t>dengan </a:t>
            </a:r>
            <a:r>
              <a:rPr lang="id-ID" dirty="0" smtClean="0">
                <a:solidFill>
                  <a:srgbClr val="FFFF00"/>
                </a:solidFill>
              </a:rPr>
              <a:t>kasus lama</a:t>
            </a:r>
            <a:r>
              <a:rPr lang="id-ID" dirty="0" smtClean="0">
                <a:solidFill>
                  <a:schemeClr val="bg1"/>
                </a:solidFill>
              </a:rPr>
              <a:t>, yaitu dengan berdasarkan kpd pencocokan bobot dari jumlah fitur yang ada.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Contoh; 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jika diinginkan mencari solusi terhadap seorang </a:t>
            </a:r>
            <a:r>
              <a:rPr lang="id-ID" dirty="0" smtClean="0">
                <a:solidFill>
                  <a:srgbClr val="FFFF00"/>
                </a:solidFill>
              </a:rPr>
              <a:t>pasien baru </a:t>
            </a:r>
            <a:r>
              <a:rPr lang="id-ID" dirty="0" smtClean="0">
                <a:solidFill>
                  <a:schemeClr val="bg1"/>
                </a:solidFill>
              </a:rPr>
              <a:t>dengan menggunakan solusi dari </a:t>
            </a:r>
            <a:r>
              <a:rPr lang="id-ID" dirty="0" smtClean="0">
                <a:solidFill>
                  <a:srgbClr val="FFFF00"/>
                </a:solidFill>
              </a:rPr>
              <a:t>pasien terdahulu</a:t>
            </a:r>
            <a:r>
              <a:rPr lang="id-ID" dirty="0" smtClean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Untuk mencari kasus pasien lain mana yang akan digunakan, maka akan </a:t>
            </a:r>
            <a:r>
              <a:rPr lang="id-ID" dirty="0" smtClean="0">
                <a:solidFill>
                  <a:srgbClr val="FFFF00"/>
                </a:solidFill>
              </a:rPr>
              <a:t>dihitung kedekatan kasus </a:t>
            </a:r>
            <a:r>
              <a:rPr lang="id-ID" dirty="0" smtClean="0">
                <a:solidFill>
                  <a:schemeClr val="bg1"/>
                </a:solidFill>
              </a:rPr>
              <a:t>pasien baru dengan semua pasien lama.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Langkah 5 </a:t>
            </a:r>
            <a:r>
              <a:rPr lang="id-ID" dirty="0" smtClean="0">
                <a:solidFill>
                  <a:schemeClr val="bg1"/>
                </a:solidFill>
              </a:rPr>
              <a:t>: Menggunakan klasifikasi dari kasus dengan kedekatan terdekat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3240079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Berdasarkan langkah 4, maka klasifikasi dari kasus 3 yang akan digunakna untuk memprediksi kasus baru.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Maka kemungkinan kasus nasabah baru akan </a:t>
            </a:r>
            <a:r>
              <a:rPr lang="id-ID" dirty="0" smtClean="0">
                <a:solidFill>
                  <a:srgbClr val="FFFF00"/>
                </a:solidFill>
              </a:rPr>
              <a:t>“Tidak bermasalah”</a:t>
            </a:r>
            <a:r>
              <a:rPr lang="id-ID" dirty="0" smtClean="0">
                <a:solidFill>
                  <a:schemeClr val="bg1"/>
                </a:solidFill>
              </a:rPr>
              <a:t>.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143000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Selesai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100000">
                        <a14:foregroundMark x1="81667" y1="13667" x2="81667" y2="13667"/>
                        <a14:foregroundMark x1="17619" y1="54667" x2="17619" y2="49000"/>
                        <a14:foregroundMark x1="20000" y1="59000" x2="20238" y2="40000"/>
                        <a14:foregroundMark x1="59048" y1="84667" x2="60238" y2="80333"/>
                        <a14:foregroundMark x1="60000" y1="85667" x2="66667" y2="89000"/>
                        <a14:foregroundMark x1="66667" y1="89000" x2="66667" y2="93333"/>
                        <a14:foregroundMark x1="65714" y1="93000" x2="65714" y2="94667"/>
                        <a14:foregroundMark x1="65952" y1="94667" x2="68095" y2="93667"/>
                        <a14:foregroundMark x1="67619" y1="95667" x2="65000" y2="95333"/>
                        <a14:foregroundMark x1="64048" y1="95000" x2="65714" y2="96333"/>
                        <a14:foregroundMark x1="70714" y1="90000" x2="69762" y2="83000"/>
                        <a14:foregroundMark x1="56667" y1="84333" x2="48810" y2="84667"/>
                        <a14:foregroundMark x1="48810" y1="84667" x2="49048" y2="89333"/>
                        <a14:foregroundMark x1="47381" y1="88333" x2="46905" y2="88667"/>
                        <a14:foregroundMark x1="47381" y1="87000" x2="47143" y2="85000"/>
                        <a14:foregroundMark x1="59762" y1="88000" x2="59762" y2="88000"/>
                        <a14:foregroundMark x1="65476" y1="91667" x2="64762" y2="91667"/>
                        <a14:foregroundMark x1="56667" y1="86000" x2="56667" y2="86667"/>
                        <a14:foregroundMark x1="52857" y1="86667" x2="55238" y2="86667"/>
                        <a14:foregroundMark x1="60476" y1="89000" x2="61429" y2="90333"/>
                        <a14:foregroundMark x1="61667" y1="90333" x2="63571" y2="90000"/>
                        <a14:foregroundMark x1="64286" y1="84000" x2="65952" y2="83667"/>
                        <a14:foregroundMark x1="66429" y1="83333" x2="68571" y2="82000"/>
                        <a14:foregroundMark x1="69762" y1="89333" x2="70238" y2="90333"/>
                        <a14:foregroundMark x1="46667" y1="90667" x2="47619" y2="92000"/>
                        <a14:foregroundMark x1="48095" y1="93333" x2="50476" y2="92000"/>
                        <a14:foregroundMark x1="13095" y1="54667" x2="13095" y2="40333"/>
                        <a14:backgroundMark x1="63810" y1="91667" x2="65000" y2="90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00134"/>
            <a:ext cx="4000500" cy="2857500"/>
          </a:xfrm>
          <a:prstGeom prst="rect">
            <a:avLst/>
          </a:prstGeom>
          <a:noFill/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4682" y="5595734"/>
            <a:ext cx="2919389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LUPAKAN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!</a:t>
            </a:r>
            <a:endParaRPr lang="id-ID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bg1">
                    <a:alpha val="6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482247" y="538189"/>
            <a:ext cx="5804397" cy="3533753"/>
          </a:xfrm>
          <a:custGeom>
            <a:avLst/>
            <a:gdLst>
              <a:gd name="connsiteX0" fmla="*/ 241622 w 7152087"/>
              <a:gd name="connsiteY0" fmla="*/ 1845247 h 5292985"/>
              <a:gd name="connsiteX1" fmla="*/ 286592 w 7152087"/>
              <a:gd name="connsiteY1" fmla="*/ 1590414 h 5292985"/>
              <a:gd name="connsiteX2" fmla="*/ 346553 w 7152087"/>
              <a:gd name="connsiteY2" fmla="*/ 1485483 h 5292985"/>
              <a:gd name="connsiteX3" fmla="*/ 721307 w 7152087"/>
              <a:gd name="connsiteY3" fmla="*/ 1035778 h 5292985"/>
              <a:gd name="connsiteX4" fmla="*/ 946160 w 7152087"/>
              <a:gd name="connsiteY4" fmla="*/ 855896 h 5292985"/>
              <a:gd name="connsiteX5" fmla="*/ 1260953 w 7152087"/>
              <a:gd name="connsiteY5" fmla="*/ 616054 h 5292985"/>
              <a:gd name="connsiteX6" fmla="*/ 1770619 w 7152087"/>
              <a:gd name="connsiteY6" fmla="*/ 391201 h 5292985"/>
              <a:gd name="connsiteX7" fmla="*/ 2040442 w 7152087"/>
              <a:gd name="connsiteY7" fmla="*/ 211319 h 5292985"/>
              <a:gd name="connsiteX8" fmla="*/ 2205333 w 7152087"/>
              <a:gd name="connsiteY8" fmla="*/ 76408 h 5292985"/>
              <a:gd name="connsiteX9" fmla="*/ 2265294 w 7152087"/>
              <a:gd name="connsiteY9" fmla="*/ 31437 h 5292985"/>
              <a:gd name="connsiteX10" fmla="*/ 2310264 w 7152087"/>
              <a:gd name="connsiteY10" fmla="*/ 16447 h 5292985"/>
              <a:gd name="connsiteX11" fmla="*/ 2849910 w 7152087"/>
              <a:gd name="connsiteY11" fmla="*/ 61418 h 5292985"/>
              <a:gd name="connsiteX12" fmla="*/ 3089753 w 7152087"/>
              <a:gd name="connsiteY12" fmla="*/ 106388 h 5292985"/>
              <a:gd name="connsiteX13" fmla="*/ 3524468 w 7152087"/>
              <a:gd name="connsiteY13" fmla="*/ 166349 h 5292985"/>
              <a:gd name="connsiteX14" fmla="*/ 4004153 w 7152087"/>
              <a:gd name="connsiteY14" fmla="*/ 226309 h 5292985"/>
              <a:gd name="connsiteX15" fmla="*/ 4229005 w 7152087"/>
              <a:gd name="connsiteY15" fmla="*/ 271280 h 5292985"/>
              <a:gd name="connsiteX16" fmla="*/ 4273976 w 7152087"/>
              <a:gd name="connsiteY16" fmla="*/ 301260 h 5292985"/>
              <a:gd name="connsiteX17" fmla="*/ 4453858 w 7152087"/>
              <a:gd name="connsiteY17" fmla="*/ 316250 h 5292985"/>
              <a:gd name="connsiteX18" fmla="*/ 4798632 w 7152087"/>
              <a:gd name="connsiteY18" fmla="*/ 376211 h 5292985"/>
              <a:gd name="connsiteX19" fmla="*/ 5053464 w 7152087"/>
              <a:gd name="connsiteY19" fmla="*/ 481142 h 5292985"/>
              <a:gd name="connsiteX20" fmla="*/ 5233346 w 7152087"/>
              <a:gd name="connsiteY20" fmla="*/ 571083 h 5292985"/>
              <a:gd name="connsiteX21" fmla="*/ 5563130 w 7152087"/>
              <a:gd name="connsiteY21" fmla="*/ 691004 h 5292985"/>
              <a:gd name="connsiteX22" fmla="*/ 5713032 w 7152087"/>
              <a:gd name="connsiteY22" fmla="*/ 735975 h 5292985"/>
              <a:gd name="connsiteX23" fmla="*/ 5802973 w 7152087"/>
              <a:gd name="connsiteY23" fmla="*/ 765955 h 5292985"/>
              <a:gd name="connsiteX24" fmla="*/ 5862933 w 7152087"/>
              <a:gd name="connsiteY24" fmla="*/ 780945 h 5292985"/>
              <a:gd name="connsiteX25" fmla="*/ 5982855 w 7152087"/>
              <a:gd name="connsiteY25" fmla="*/ 825916 h 5292985"/>
              <a:gd name="connsiteX26" fmla="*/ 6132756 w 7152087"/>
              <a:gd name="connsiteY26" fmla="*/ 960827 h 5292985"/>
              <a:gd name="connsiteX27" fmla="*/ 6222697 w 7152087"/>
              <a:gd name="connsiteY27" fmla="*/ 1095739 h 5292985"/>
              <a:gd name="connsiteX28" fmla="*/ 6507510 w 7152087"/>
              <a:gd name="connsiteY28" fmla="*/ 1560434 h 5292985"/>
              <a:gd name="connsiteX29" fmla="*/ 6597451 w 7152087"/>
              <a:gd name="connsiteY29" fmla="*/ 1695345 h 5292985"/>
              <a:gd name="connsiteX30" fmla="*/ 6672402 w 7152087"/>
              <a:gd name="connsiteY30" fmla="*/ 1815267 h 5292985"/>
              <a:gd name="connsiteX31" fmla="*/ 6702383 w 7152087"/>
              <a:gd name="connsiteY31" fmla="*/ 1860237 h 5292985"/>
              <a:gd name="connsiteX32" fmla="*/ 6732363 w 7152087"/>
              <a:gd name="connsiteY32" fmla="*/ 1935188 h 5292985"/>
              <a:gd name="connsiteX33" fmla="*/ 6762343 w 7152087"/>
              <a:gd name="connsiteY33" fmla="*/ 2025129 h 5292985"/>
              <a:gd name="connsiteX34" fmla="*/ 6777333 w 7152087"/>
              <a:gd name="connsiteY34" fmla="*/ 2070100 h 5292985"/>
              <a:gd name="connsiteX35" fmla="*/ 6807314 w 7152087"/>
              <a:gd name="connsiteY35" fmla="*/ 2444854 h 5292985"/>
              <a:gd name="connsiteX36" fmla="*/ 7002186 w 7152087"/>
              <a:gd name="connsiteY36" fmla="*/ 3059450 h 5292985"/>
              <a:gd name="connsiteX37" fmla="*/ 7152087 w 7152087"/>
              <a:gd name="connsiteY37" fmla="*/ 3838939 h 5292985"/>
              <a:gd name="connsiteX38" fmla="*/ 7107117 w 7152087"/>
              <a:gd name="connsiteY38" fmla="*/ 4033811 h 5292985"/>
              <a:gd name="connsiteX39" fmla="*/ 6987196 w 7152087"/>
              <a:gd name="connsiteY39" fmla="*/ 4153732 h 5292985"/>
              <a:gd name="connsiteX40" fmla="*/ 6867274 w 7152087"/>
              <a:gd name="connsiteY40" fmla="*/ 4258663 h 5292985"/>
              <a:gd name="connsiteX41" fmla="*/ 6777333 w 7152087"/>
              <a:gd name="connsiteY41" fmla="*/ 4348604 h 5292985"/>
              <a:gd name="connsiteX42" fmla="*/ 6627432 w 7152087"/>
              <a:gd name="connsiteY42" fmla="*/ 4423555 h 5292985"/>
              <a:gd name="connsiteX43" fmla="*/ 6222697 w 7152087"/>
              <a:gd name="connsiteY43" fmla="*/ 4603437 h 5292985"/>
              <a:gd name="connsiteX44" fmla="*/ 6102776 w 7152087"/>
              <a:gd name="connsiteY44" fmla="*/ 4708368 h 5292985"/>
              <a:gd name="connsiteX45" fmla="*/ 5967864 w 7152087"/>
              <a:gd name="connsiteY45" fmla="*/ 4768329 h 5292985"/>
              <a:gd name="connsiteX46" fmla="*/ 5862933 w 7152087"/>
              <a:gd name="connsiteY46" fmla="*/ 4843280 h 5292985"/>
              <a:gd name="connsiteX47" fmla="*/ 5578120 w 7152087"/>
              <a:gd name="connsiteY47" fmla="*/ 4978191 h 5292985"/>
              <a:gd name="connsiteX48" fmla="*/ 5473189 w 7152087"/>
              <a:gd name="connsiteY48" fmla="*/ 5008172 h 5292985"/>
              <a:gd name="connsiteX49" fmla="*/ 5398238 w 7152087"/>
              <a:gd name="connsiteY49" fmla="*/ 5053142 h 5292985"/>
              <a:gd name="connsiteX50" fmla="*/ 5263327 w 7152087"/>
              <a:gd name="connsiteY50" fmla="*/ 5113103 h 5292985"/>
              <a:gd name="connsiteX51" fmla="*/ 5068455 w 7152087"/>
              <a:gd name="connsiteY51" fmla="*/ 5173063 h 5292985"/>
              <a:gd name="connsiteX52" fmla="*/ 4858592 w 7152087"/>
              <a:gd name="connsiteY52" fmla="*/ 5203044 h 5292985"/>
              <a:gd name="connsiteX53" fmla="*/ 3974173 w 7152087"/>
              <a:gd name="connsiteY53" fmla="*/ 5292985 h 5292985"/>
              <a:gd name="connsiteX54" fmla="*/ 2355235 w 7152087"/>
              <a:gd name="connsiteY54" fmla="*/ 5277995 h 5292985"/>
              <a:gd name="connsiteX55" fmla="*/ 1770619 w 7152087"/>
              <a:gd name="connsiteY55" fmla="*/ 5188054 h 5292985"/>
              <a:gd name="connsiteX56" fmla="*/ 1530776 w 7152087"/>
              <a:gd name="connsiteY56" fmla="*/ 5128093 h 5292985"/>
              <a:gd name="connsiteX57" fmla="*/ 1245963 w 7152087"/>
              <a:gd name="connsiteY57" fmla="*/ 5113103 h 5292985"/>
              <a:gd name="connsiteX58" fmla="*/ 796258 w 7152087"/>
              <a:gd name="connsiteY58" fmla="*/ 5053142 h 5292985"/>
              <a:gd name="connsiteX59" fmla="*/ 571405 w 7152087"/>
              <a:gd name="connsiteY59" fmla="*/ 4843280 h 5292985"/>
              <a:gd name="connsiteX60" fmla="*/ 271602 w 7152087"/>
              <a:gd name="connsiteY60" fmla="*/ 4378585 h 5292985"/>
              <a:gd name="connsiteX61" fmla="*/ 166671 w 7152087"/>
              <a:gd name="connsiteY61" fmla="*/ 4108762 h 5292985"/>
              <a:gd name="connsiteX62" fmla="*/ 181661 w 7152087"/>
              <a:gd name="connsiteY62" fmla="*/ 3164381 h 5292985"/>
              <a:gd name="connsiteX63" fmla="*/ 226632 w 7152087"/>
              <a:gd name="connsiteY63" fmla="*/ 3059450 h 5292985"/>
              <a:gd name="connsiteX64" fmla="*/ 151681 w 7152087"/>
              <a:gd name="connsiteY64" fmla="*/ 3044460 h 5292985"/>
              <a:gd name="connsiteX65" fmla="*/ 61740 w 7152087"/>
              <a:gd name="connsiteY65" fmla="*/ 2834598 h 5292985"/>
              <a:gd name="connsiteX66" fmla="*/ 46750 w 7152087"/>
              <a:gd name="connsiteY66" fmla="*/ 2699686 h 5292985"/>
              <a:gd name="connsiteX67" fmla="*/ 1779 w 7152087"/>
              <a:gd name="connsiteY67" fmla="*/ 2504814 h 5292985"/>
              <a:gd name="connsiteX68" fmla="*/ 31760 w 7152087"/>
              <a:gd name="connsiteY68" fmla="*/ 2205011 h 5292985"/>
              <a:gd name="connsiteX69" fmla="*/ 136691 w 7152087"/>
              <a:gd name="connsiteY69" fmla="*/ 2100080 h 5292985"/>
              <a:gd name="connsiteX70" fmla="*/ 166671 w 7152087"/>
              <a:gd name="connsiteY70" fmla="*/ 2055109 h 5292985"/>
              <a:gd name="connsiteX71" fmla="*/ 376533 w 7152087"/>
              <a:gd name="connsiteY71" fmla="*/ 1725326 h 5292985"/>
              <a:gd name="connsiteX72" fmla="*/ 811248 w 7152087"/>
              <a:gd name="connsiteY72" fmla="*/ 1230650 h 5292985"/>
              <a:gd name="connsiteX73" fmla="*/ 1036101 w 7152087"/>
              <a:gd name="connsiteY73" fmla="*/ 960827 h 5292985"/>
              <a:gd name="connsiteX74" fmla="*/ 1156022 w 7152087"/>
              <a:gd name="connsiteY74" fmla="*/ 795936 h 5292985"/>
              <a:gd name="connsiteX75" fmla="*/ 1186002 w 7152087"/>
              <a:gd name="connsiteY75" fmla="*/ 750965 h 5292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7152087" h="5292985">
                <a:moveTo>
                  <a:pt x="241622" y="1845247"/>
                </a:moveTo>
                <a:cubicBezTo>
                  <a:pt x="256612" y="1760303"/>
                  <a:pt x="262440" y="1673221"/>
                  <a:pt x="286592" y="1590414"/>
                </a:cubicBezTo>
                <a:cubicBezTo>
                  <a:pt x="297872" y="1551741"/>
                  <a:pt x="325041" y="1519543"/>
                  <a:pt x="346553" y="1485483"/>
                </a:cubicBezTo>
                <a:cubicBezTo>
                  <a:pt x="477470" y="1278197"/>
                  <a:pt x="515923" y="1228325"/>
                  <a:pt x="721307" y="1035778"/>
                </a:cubicBezTo>
                <a:cubicBezTo>
                  <a:pt x="791331" y="970131"/>
                  <a:pt x="872887" y="917896"/>
                  <a:pt x="946160" y="855896"/>
                </a:cubicBezTo>
                <a:cubicBezTo>
                  <a:pt x="1126413" y="703375"/>
                  <a:pt x="1069129" y="715519"/>
                  <a:pt x="1260953" y="616054"/>
                </a:cubicBezTo>
                <a:cubicBezTo>
                  <a:pt x="1818779" y="326810"/>
                  <a:pt x="1213827" y="659286"/>
                  <a:pt x="1770619" y="391201"/>
                </a:cubicBezTo>
                <a:cubicBezTo>
                  <a:pt x="1864300" y="346095"/>
                  <a:pt x="1958852" y="275732"/>
                  <a:pt x="2040442" y="211319"/>
                </a:cubicBezTo>
                <a:cubicBezTo>
                  <a:pt x="2096182" y="167314"/>
                  <a:pt x="2149879" y="120772"/>
                  <a:pt x="2205333" y="76408"/>
                </a:cubicBezTo>
                <a:cubicBezTo>
                  <a:pt x="2224842" y="60801"/>
                  <a:pt x="2241592" y="39338"/>
                  <a:pt x="2265294" y="31437"/>
                </a:cubicBezTo>
                <a:lnTo>
                  <a:pt x="2310264" y="16447"/>
                </a:lnTo>
                <a:cubicBezTo>
                  <a:pt x="2520699" y="86591"/>
                  <a:pt x="2248019" y="0"/>
                  <a:pt x="2849910" y="61418"/>
                </a:cubicBezTo>
                <a:cubicBezTo>
                  <a:pt x="2930831" y="69675"/>
                  <a:pt x="3009595" y="92568"/>
                  <a:pt x="3089753" y="106388"/>
                </a:cubicBezTo>
                <a:cubicBezTo>
                  <a:pt x="3379707" y="156380"/>
                  <a:pt x="3200472" y="118702"/>
                  <a:pt x="3524468" y="166349"/>
                </a:cubicBezTo>
                <a:cubicBezTo>
                  <a:pt x="3951348" y="229126"/>
                  <a:pt x="3635749" y="199995"/>
                  <a:pt x="4004153" y="226309"/>
                </a:cubicBezTo>
                <a:cubicBezTo>
                  <a:pt x="4079104" y="241299"/>
                  <a:pt x="4165407" y="228882"/>
                  <a:pt x="4229005" y="271280"/>
                </a:cubicBezTo>
                <a:cubicBezTo>
                  <a:pt x="4243995" y="281273"/>
                  <a:pt x="4256310" y="297727"/>
                  <a:pt x="4273976" y="301260"/>
                </a:cubicBezTo>
                <a:cubicBezTo>
                  <a:pt x="4332976" y="313060"/>
                  <a:pt x="4394020" y="309951"/>
                  <a:pt x="4453858" y="316250"/>
                </a:cubicBezTo>
                <a:cubicBezTo>
                  <a:pt x="4554515" y="326846"/>
                  <a:pt x="4719280" y="361333"/>
                  <a:pt x="4798632" y="376211"/>
                </a:cubicBezTo>
                <a:cubicBezTo>
                  <a:pt x="4883576" y="411188"/>
                  <a:pt x="4969638" y="443565"/>
                  <a:pt x="5053464" y="481142"/>
                </a:cubicBezTo>
                <a:cubicBezTo>
                  <a:pt x="5114637" y="508564"/>
                  <a:pt x="5171357" y="545558"/>
                  <a:pt x="5233346" y="571083"/>
                </a:cubicBezTo>
                <a:cubicBezTo>
                  <a:pt x="5341506" y="615619"/>
                  <a:pt x="5451093" y="657393"/>
                  <a:pt x="5563130" y="691004"/>
                </a:cubicBezTo>
                <a:lnTo>
                  <a:pt x="5713032" y="735975"/>
                </a:lnTo>
                <a:cubicBezTo>
                  <a:pt x="5743195" y="745401"/>
                  <a:pt x="5772704" y="756874"/>
                  <a:pt x="5802973" y="765955"/>
                </a:cubicBezTo>
                <a:cubicBezTo>
                  <a:pt x="5822706" y="771875"/>
                  <a:pt x="5843388" y="774430"/>
                  <a:pt x="5862933" y="780945"/>
                </a:cubicBezTo>
                <a:cubicBezTo>
                  <a:pt x="5903434" y="794446"/>
                  <a:pt x="5942881" y="810926"/>
                  <a:pt x="5982855" y="825916"/>
                </a:cubicBezTo>
                <a:cubicBezTo>
                  <a:pt x="6034415" y="867165"/>
                  <a:pt x="6091478" y="908292"/>
                  <a:pt x="6132756" y="960827"/>
                </a:cubicBezTo>
                <a:cubicBezTo>
                  <a:pt x="6166148" y="1003326"/>
                  <a:pt x="6194052" y="1049906"/>
                  <a:pt x="6222697" y="1095739"/>
                </a:cubicBezTo>
                <a:cubicBezTo>
                  <a:pt x="6318986" y="1249801"/>
                  <a:pt x="6411221" y="1406372"/>
                  <a:pt x="6507510" y="1560434"/>
                </a:cubicBezTo>
                <a:cubicBezTo>
                  <a:pt x="6536155" y="1606266"/>
                  <a:pt x="6568090" y="1649968"/>
                  <a:pt x="6597451" y="1695345"/>
                </a:cubicBezTo>
                <a:cubicBezTo>
                  <a:pt x="6623059" y="1734922"/>
                  <a:pt x="6647094" y="1775498"/>
                  <a:pt x="6672402" y="1815267"/>
                </a:cubicBezTo>
                <a:cubicBezTo>
                  <a:pt x="6682074" y="1830466"/>
                  <a:pt x="6695692" y="1843510"/>
                  <a:pt x="6702383" y="1860237"/>
                </a:cubicBezTo>
                <a:cubicBezTo>
                  <a:pt x="6712376" y="1885221"/>
                  <a:pt x="6723167" y="1909900"/>
                  <a:pt x="6732363" y="1935188"/>
                </a:cubicBezTo>
                <a:cubicBezTo>
                  <a:pt x="6743163" y="1964887"/>
                  <a:pt x="6752350" y="1995149"/>
                  <a:pt x="6762343" y="2025129"/>
                </a:cubicBezTo>
                <a:lnTo>
                  <a:pt x="6777333" y="2070100"/>
                </a:lnTo>
                <a:cubicBezTo>
                  <a:pt x="6787327" y="2195018"/>
                  <a:pt x="6779541" y="2322653"/>
                  <a:pt x="6807314" y="2444854"/>
                </a:cubicBezTo>
                <a:cubicBezTo>
                  <a:pt x="6854944" y="2654426"/>
                  <a:pt x="6959118" y="2848893"/>
                  <a:pt x="7002186" y="3059450"/>
                </a:cubicBezTo>
                <a:cubicBezTo>
                  <a:pt x="7145170" y="3758486"/>
                  <a:pt x="7109263" y="3496343"/>
                  <a:pt x="7152087" y="3838939"/>
                </a:cubicBezTo>
                <a:cubicBezTo>
                  <a:pt x="7137097" y="3903896"/>
                  <a:pt x="7138050" y="3974757"/>
                  <a:pt x="7107117" y="4033811"/>
                </a:cubicBezTo>
                <a:cubicBezTo>
                  <a:pt x="7080886" y="4083888"/>
                  <a:pt x="7027170" y="4113758"/>
                  <a:pt x="6987196" y="4153732"/>
                </a:cubicBezTo>
                <a:cubicBezTo>
                  <a:pt x="6769436" y="4371492"/>
                  <a:pt x="7073708" y="4072874"/>
                  <a:pt x="6867274" y="4258663"/>
                </a:cubicBezTo>
                <a:cubicBezTo>
                  <a:pt x="6835759" y="4287026"/>
                  <a:pt x="6812271" y="4324584"/>
                  <a:pt x="6777333" y="4348604"/>
                </a:cubicBezTo>
                <a:cubicBezTo>
                  <a:pt x="6731298" y="4380253"/>
                  <a:pt x="6678566" y="4401056"/>
                  <a:pt x="6627432" y="4423555"/>
                </a:cubicBezTo>
                <a:cubicBezTo>
                  <a:pt x="6502471" y="4478538"/>
                  <a:pt x="6340136" y="4527102"/>
                  <a:pt x="6222697" y="4603437"/>
                </a:cubicBezTo>
                <a:cubicBezTo>
                  <a:pt x="6178162" y="4632384"/>
                  <a:pt x="6147370" y="4679513"/>
                  <a:pt x="6102776" y="4708368"/>
                </a:cubicBezTo>
                <a:cubicBezTo>
                  <a:pt x="6061459" y="4735103"/>
                  <a:pt x="6010756" y="4744202"/>
                  <a:pt x="5967864" y="4768329"/>
                </a:cubicBezTo>
                <a:cubicBezTo>
                  <a:pt x="5930401" y="4789402"/>
                  <a:pt x="5899982" y="4821486"/>
                  <a:pt x="5862933" y="4843280"/>
                </a:cubicBezTo>
                <a:cubicBezTo>
                  <a:pt x="5817998" y="4869712"/>
                  <a:pt x="5632841" y="4957670"/>
                  <a:pt x="5578120" y="4978191"/>
                </a:cubicBezTo>
                <a:cubicBezTo>
                  <a:pt x="5544059" y="4990964"/>
                  <a:pt x="5508166" y="4998178"/>
                  <a:pt x="5473189" y="5008172"/>
                </a:cubicBezTo>
                <a:cubicBezTo>
                  <a:pt x="5448205" y="5023162"/>
                  <a:pt x="5423707" y="5038993"/>
                  <a:pt x="5398238" y="5053142"/>
                </a:cubicBezTo>
                <a:cubicBezTo>
                  <a:pt x="5359061" y="5074907"/>
                  <a:pt x="5305017" y="5099206"/>
                  <a:pt x="5263327" y="5113103"/>
                </a:cubicBezTo>
                <a:cubicBezTo>
                  <a:pt x="5198852" y="5134595"/>
                  <a:pt x="5134799" y="5158320"/>
                  <a:pt x="5068455" y="5173063"/>
                </a:cubicBezTo>
                <a:cubicBezTo>
                  <a:pt x="4999473" y="5188392"/>
                  <a:pt x="4928683" y="5194058"/>
                  <a:pt x="4858592" y="5203044"/>
                </a:cubicBezTo>
                <a:cubicBezTo>
                  <a:pt x="4426219" y="5258477"/>
                  <a:pt x="4457730" y="5250318"/>
                  <a:pt x="3974173" y="5292985"/>
                </a:cubicBezTo>
                <a:lnTo>
                  <a:pt x="2355235" y="5277995"/>
                </a:lnTo>
                <a:cubicBezTo>
                  <a:pt x="2219909" y="5273894"/>
                  <a:pt x="1924064" y="5224881"/>
                  <a:pt x="1770619" y="5188054"/>
                </a:cubicBezTo>
                <a:cubicBezTo>
                  <a:pt x="1445137" y="5109938"/>
                  <a:pt x="1757510" y="5165882"/>
                  <a:pt x="1530776" y="5128093"/>
                </a:cubicBezTo>
                <a:cubicBezTo>
                  <a:pt x="1406841" y="5045471"/>
                  <a:pt x="1558536" y="5133488"/>
                  <a:pt x="1245963" y="5113103"/>
                </a:cubicBezTo>
                <a:cubicBezTo>
                  <a:pt x="1095055" y="5103261"/>
                  <a:pt x="946160" y="5073129"/>
                  <a:pt x="796258" y="5053142"/>
                </a:cubicBezTo>
                <a:cubicBezTo>
                  <a:pt x="721307" y="4983188"/>
                  <a:pt x="638918" y="4920437"/>
                  <a:pt x="571405" y="4843280"/>
                </a:cubicBezTo>
                <a:cubicBezTo>
                  <a:pt x="466022" y="4722842"/>
                  <a:pt x="340901" y="4532033"/>
                  <a:pt x="271602" y="4378585"/>
                </a:cubicBezTo>
                <a:cubicBezTo>
                  <a:pt x="231883" y="4290635"/>
                  <a:pt x="201648" y="4198703"/>
                  <a:pt x="166671" y="4108762"/>
                </a:cubicBezTo>
                <a:cubicBezTo>
                  <a:pt x="122527" y="3601101"/>
                  <a:pt x="122505" y="3815102"/>
                  <a:pt x="181661" y="3164381"/>
                </a:cubicBezTo>
                <a:cubicBezTo>
                  <a:pt x="186756" y="3108340"/>
                  <a:pt x="197698" y="3102851"/>
                  <a:pt x="226632" y="3059450"/>
                </a:cubicBezTo>
                <a:cubicBezTo>
                  <a:pt x="201648" y="3054453"/>
                  <a:pt x="171792" y="3060102"/>
                  <a:pt x="151681" y="3044460"/>
                </a:cubicBezTo>
                <a:cubicBezTo>
                  <a:pt x="87426" y="2994484"/>
                  <a:pt x="79233" y="2904569"/>
                  <a:pt x="61740" y="2834598"/>
                </a:cubicBezTo>
                <a:cubicBezTo>
                  <a:pt x="56743" y="2789627"/>
                  <a:pt x="53807" y="2744380"/>
                  <a:pt x="46750" y="2699686"/>
                </a:cubicBezTo>
                <a:cubicBezTo>
                  <a:pt x="26903" y="2573991"/>
                  <a:pt x="28779" y="2585816"/>
                  <a:pt x="1779" y="2504814"/>
                </a:cubicBezTo>
                <a:cubicBezTo>
                  <a:pt x="11773" y="2404880"/>
                  <a:pt x="0" y="2300290"/>
                  <a:pt x="31760" y="2205011"/>
                </a:cubicBezTo>
                <a:cubicBezTo>
                  <a:pt x="47402" y="2158084"/>
                  <a:pt x="109253" y="2141238"/>
                  <a:pt x="136691" y="2100080"/>
                </a:cubicBezTo>
                <a:cubicBezTo>
                  <a:pt x="146684" y="2085090"/>
                  <a:pt x="157922" y="2070858"/>
                  <a:pt x="166671" y="2055109"/>
                </a:cubicBezTo>
                <a:cubicBezTo>
                  <a:pt x="260398" y="1886399"/>
                  <a:pt x="177115" y="1969613"/>
                  <a:pt x="376533" y="1725326"/>
                </a:cubicBezTo>
                <a:cubicBezTo>
                  <a:pt x="515349" y="1555276"/>
                  <a:pt x="670718" y="1399286"/>
                  <a:pt x="811248" y="1230650"/>
                </a:cubicBezTo>
                <a:cubicBezTo>
                  <a:pt x="886199" y="1140709"/>
                  <a:pt x="971159" y="1058241"/>
                  <a:pt x="1036101" y="960827"/>
                </a:cubicBezTo>
                <a:cubicBezTo>
                  <a:pt x="1160250" y="774601"/>
                  <a:pt x="1032313" y="960880"/>
                  <a:pt x="1156022" y="795936"/>
                </a:cubicBezTo>
                <a:cubicBezTo>
                  <a:pt x="1166832" y="781523"/>
                  <a:pt x="1186002" y="750965"/>
                  <a:pt x="1186002" y="750965"/>
                </a:cubicBezTo>
              </a:path>
            </a:pathLst>
          </a:cu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8992" y="928670"/>
            <a:ext cx="78581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</a:t>
            </a:r>
          </a:p>
          <a:p>
            <a:pPr algn="ctr"/>
            <a:r>
              <a:rPr lang="id-ID" dirty="0" smtClean="0"/>
              <a:t>(lama)</a:t>
            </a: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5715008" y="2786058"/>
            <a:ext cx="78581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</a:t>
            </a:r>
          </a:p>
          <a:p>
            <a:pPr algn="ctr"/>
            <a:r>
              <a:rPr lang="id-ID" dirty="0" smtClean="0"/>
              <a:t>(lama)</a:t>
            </a: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2571736" y="2357430"/>
            <a:ext cx="78581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C (baru)</a:t>
            </a:r>
            <a:endParaRPr lang="id-ID" dirty="0"/>
          </a:p>
        </p:txBody>
      </p:sp>
      <p:cxnSp>
        <p:nvCxnSpPr>
          <p:cNvPr id="11" name="Straight Connector 10"/>
          <p:cNvCxnSpPr>
            <a:stCxn id="7" idx="2"/>
            <a:endCxn id="9" idx="0"/>
          </p:cNvCxnSpPr>
          <p:nvPr/>
        </p:nvCxnSpPr>
        <p:spPr>
          <a:xfrm rot="5400000">
            <a:off x="2964645" y="1500174"/>
            <a:ext cx="857256" cy="85725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1"/>
            <a:endCxn id="9" idx="3"/>
          </p:cNvCxnSpPr>
          <p:nvPr/>
        </p:nvCxnSpPr>
        <p:spPr>
          <a:xfrm rot="10800000">
            <a:off x="3357554" y="2643182"/>
            <a:ext cx="2357454" cy="42862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2000" y="250030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d1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7554" y="17859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d2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4214818"/>
            <a:ext cx="8229600" cy="25717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d-ID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Dua pasien lama A dan B. Ketika</a:t>
            </a:r>
            <a:r>
              <a:rPr kumimoji="0" lang="id-ID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ada pasien baru C, maka akan dicari solusi dari pasien yg terdekat.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d-ID" sz="3200" baseline="0" dirty="0" smtClean="0">
                <a:solidFill>
                  <a:schemeClr val="bg1"/>
                </a:solidFill>
              </a:rPr>
              <a:t>Seandainya</a:t>
            </a:r>
            <a:r>
              <a:rPr lang="id-ID" sz="3200" dirty="0" smtClean="0">
                <a:solidFill>
                  <a:schemeClr val="bg1"/>
                </a:solidFill>
              </a:rPr>
              <a:t> d1 dan d2 adalah kedekatan antara C dgn A dan B, maka solusi dari pasien B lah yg akan digunakan sebagai solusi utk pasien baru C</a:t>
            </a: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Rumus utk melakukan penghitungan kedekatan antara dua kasus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id-ID" dirty="0" smtClean="0">
                <a:solidFill>
                  <a:schemeClr val="bg1"/>
                </a:solidFill>
              </a:rPr>
              <a:t>			     n</a:t>
            </a:r>
            <a:endParaRPr lang="id-ID" sz="2000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id-ID" sz="5200" dirty="0" smtClean="0">
                <a:solidFill>
                  <a:schemeClr val="bg1"/>
                </a:solidFill>
              </a:rPr>
              <a:t>    		   ∑  </a:t>
            </a:r>
            <a:r>
              <a:rPr lang="id-ID" sz="4600" dirty="0" smtClean="0">
                <a:solidFill>
                  <a:schemeClr val="bg1"/>
                </a:solidFill>
              </a:rPr>
              <a:t>f(Ti, Si) * Wi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id-ID" dirty="0" smtClean="0">
                <a:solidFill>
                  <a:schemeClr val="bg1"/>
                </a:solidFill>
              </a:rPr>
              <a:t>        		     i=1</a:t>
            </a:r>
          </a:p>
          <a:p>
            <a:pPr>
              <a:buNone/>
            </a:pPr>
            <a:r>
              <a:rPr lang="id-ID" dirty="0" smtClean="0">
                <a:solidFill>
                  <a:schemeClr val="bg1"/>
                </a:solidFill>
              </a:rPr>
              <a:t>Similarity (T,S) =</a:t>
            </a:r>
          </a:p>
          <a:p>
            <a:pPr>
              <a:buNone/>
            </a:pPr>
            <a:r>
              <a:rPr lang="id-ID" sz="4600" dirty="0" smtClean="0">
                <a:solidFill>
                  <a:schemeClr val="bg1"/>
                </a:solidFill>
              </a:rPr>
              <a:t>                                     Wi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Keterangan: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T : kasus baru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S : kasus yg ada dlm penyimpanan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n : jumlah atribut dlm setiap kasus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i : atribut individu antara 1 s.d n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f : fungsi similarity atribut i antara kasus T dan kasus S</a:t>
            </a:r>
          </a:p>
          <a:p>
            <a:pPr lvl="1"/>
            <a:r>
              <a:rPr lang="id-ID" dirty="0" smtClean="0">
                <a:solidFill>
                  <a:schemeClr val="bg1"/>
                </a:solidFill>
              </a:rPr>
              <a:t>W : bobot yg diberikan pada atribut ke-i</a:t>
            </a:r>
            <a:endParaRPr lang="id-ID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643174" y="3071810"/>
            <a:ext cx="3143272" cy="1588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endParaRPr lang="id-ID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Kedekatan umumnya berada pada nilai antara 0 dan 1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Nilai 0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kedua kasus mutlak tdk mirip</a:t>
            </a:r>
          </a:p>
          <a:p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Nilai 1  mirip dengan mutlak</a:t>
            </a:r>
          </a:p>
          <a:p>
            <a:endParaRPr lang="id-ID" dirty="0" smtClean="0">
              <a:solidFill>
                <a:schemeClr val="bg1"/>
              </a:solidFill>
              <a:sym typeface="Wingdings" pitchFamily="2" charset="2"/>
            </a:endParaRP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FFFF00"/>
                </a:solidFill>
              </a:rPr>
              <a:t>Contoh Kasus :</a:t>
            </a:r>
            <a:endParaRPr lang="id-ID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093"/>
            <a:ext cx="8229600" cy="5054617"/>
          </a:xfrm>
        </p:spPr>
        <p:txBody>
          <a:bodyPr>
            <a:normAutofit lnSpcReduction="1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Untuk menentukan seorang calon nasabah akan bermasalah atau tdk bermasalah, kriteria yg diperlukan meliputi:</a:t>
            </a:r>
          </a:p>
          <a:p>
            <a:pPr lvl="1"/>
            <a:r>
              <a:rPr lang="id-ID" dirty="0" smtClean="0">
                <a:solidFill>
                  <a:srgbClr val="FFC000"/>
                </a:solidFill>
              </a:rPr>
              <a:t>Jenis kelamin</a:t>
            </a:r>
          </a:p>
          <a:p>
            <a:pPr lvl="1"/>
            <a:r>
              <a:rPr lang="id-ID" dirty="0" smtClean="0">
                <a:solidFill>
                  <a:srgbClr val="FFC000"/>
                </a:solidFill>
              </a:rPr>
              <a:t>Pendidikan</a:t>
            </a:r>
          </a:p>
          <a:p>
            <a:pPr lvl="1"/>
            <a:r>
              <a:rPr lang="id-ID" dirty="0" smtClean="0">
                <a:solidFill>
                  <a:srgbClr val="FFC000"/>
                </a:solidFill>
              </a:rPr>
              <a:t>Agama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Salah satu atribut merupakan data solusi per item data yg disebut target atribut 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 misalnya atribut “</a:t>
            </a:r>
            <a:r>
              <a:rPr lang="id-ID" dirty="0" smtClean="0">
                <a:solidFill>
                  <a:srgbClr val="FF0000"/>
                </a:solidFill>
                <a:sym typeface="Wingdings" pitchFamily="2" charset="2"/>
              </a:rPr>
              <a:t>bermasalah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” dgn nilai “</a:t>
            </a:r>
            <a:r>
              <a:rPr lang="id-ID" dirty="0" smtClean="0">
                <a:solidFill>
                  <a:srgbClr val="FF0000"/>
                </a:solidFill>
                <a:sym typeface="Wingdings" pitchFamily="2" charset="2"/>
              </a:rPr>
              <a:t>ya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” atau “</a:t>
            </a:r>
            <a:r>
              <a:rPr lang="id-ID" dirty="0" smtClean="0">
                <a:solidFill>
                  <a:srgbClr val="FF0000"/>
                </a:solidFill>
                <a:sym typeface="Wingdings" pitchFamily="2" charset="2"/>
              </a:rPr>
              <a:t>tidak</a:t>
            </a:r>
            <a:r>
              <a:rPr lang="id-ID" dirty="0" smtClean="0">
                <a:solidFill>
                  <a:schemeClr val="bg1"/>
                </a:solidFill>
                <a:sym typeface="Wingdings" pitchFamily="2" charset="2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Tabel Contoh Kasus </a:t>
            </a:r>
            <a:br>
              <a:rPr lang="id-ID" dirty="0" smtClean="0">
                <a:solidFill>
                  <a:schemeClr val="bg1"/>
                </a:solidFill>
              </a:rPr>
            </a:br>
            <a:r>
              <a:rPr lang="id-ID" dirty="0" smtClean="0">
                <a:solidFill>
                  <a:schemeClr val="bg1"/>
                </a:solidFill>
              </a:rPr>
              <a:t>Algoritma NN</a:t>
            </a:r>
            <a:endParaRPr lang="id-ID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143116"/>
          <a:ext cx="8115328" cy="183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110"/>
                <a:gridCol w="1775240"/>
                <a:gridCol w="2028846"/>
                <a:gridCol w="1623066"/>
                <a:gridCol w="1623066"/>
              </a:tblGrid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Jenis kelamin</a:t>
                      </a:r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Pendidikan</a:t>
                      </a:r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Agama</a:t>
                      </a:r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Bermasalah</a:t>
                      </a:r>
                      <a:endParaRPr lang="id-ID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ISLAM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YA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SMA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KRISTEN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TIDAK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SMA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ISLAM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TIDAK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15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SMA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KRISTEN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?</a:t>
                      </a:r>
                      <a:endParaRPr lang="id-ID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Contoh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41"/>
            <a:ext cx="8229600" cy="5340369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Berdasarkan tabel diatas akan dibuat bobot bagi masing-masing </a:t>
            </a:r>
            <a:r>
              <a:rPr lang="id-ID" dirty="0" smtClean="0">
                <a:solidFill>
                  <a:srgbClr val="FFFF00"/>
                </a:solidFill>
              </a:rPr>
              <a:t>atribut</a:t>
            </a:r>
            <a:r>
              <a:rPr lang="id-ID" dirty="0" smtClean="0">
                <a:solidFill>
                  <a:schemeClr val="bg1"/>
                </a:solidFill>
              </a:rPr>
              <a:t> terpilih yg bukan atribut target/tujuan/dipengaruhi.</a:t>
            </a:r>
          </a:p>
          <a:p>
            <a:r>
              <a:rPr lang="id-ID" dirty="0" smtClean="0">
                <a:solidFill>
                  <a:schemeClr val="bg1"/>
                </a:solidFill>
              </a:rPr>
              <a:t>Pembobotan akan diberikan kpd atribut</a:t>
            </a:r>
          </a:p>
          <a:p>
            <a:pPr lvl="1"/>
            <a:r>
              <a:rPr lang="id-ID" dirty="0" smtClean="0">
                <a:solidFill>
                  <a:srgbClr val="FFFF00"/>
                </a:solidFill>
              </a:rPr>
              <a:t>Jenis kelamin </a:t>
            </a:r>
            <a:r>
              <a:rPr lang="id-ID" dirty="0" smtClean="0">
                <a:solidFill>
                  <a:srgbClr val="FFFF00"/>
                </a:solidFill>
                <a:sym typeface="Wingdings" pitchFamily="2" charset="2"/>
              </a:rPr>
              <a:t> 0,5</a:t>
            </a:r>
            <a:endParaRPr lang="id-ID" dirty="0" smtClean="0">
              <a:solidFill>
                <a:srgbClr val="FFFF00"/>
              </a:solidFill>
            </a:endParaRPr>
          </a:p>
          <a:p>
            <a:pPr lvl="1"/>
            <a:r>
              <a:rPr lang="id-ID" dirty="0" smtClean="0">
                <a:solidFill>
                  <a:srgbClr val="FFFF00"/>
                </a:solidFill>
              </a:rPr>
              <a:t>Pendidikan </a:t>
            </a:r>
            <a:r>
              <a:rPr lang="id-ID" dirty="0" smtClean="0">
                <a:solidFill>
                  <a:srgbClr val="FFFF00"/>
                </a:solidFill>
                <a:sym typeface="Wingdings" pitchFamily="2" charset="2"/>
              </a:rPr>
              <a:t> 1</a:t>
            </a:r>
            <a:endParaRPr lang="id-ID" dirty="0" smtClean="0">
              <a:solidFill>
                <a:srgbClr val="FFFF00"/>
              </a:solidFill>
            </a:endParaRPr>
          </a:p>
          <a:p>
            <a:pPr lvl="1"/>
            <a:r>
              <a:rPr lang="id-ID" dirty="0" smtClean="0">
                <a:solidFill>
                  <a:srgbClr val="FFFF00"/>
                </a:solidFill>
              </a:rPr>
              <a:t>Agama </a:t>
            </a:r>
            <a:r>
              <a:rPr lang="id-ID" dirty="0" smtClean="0">
                <a:solidFill>
                  <a:srgbClr val="FFFF00"/>
                </a:solidFill>
                <a:sym typeface="Wingdings" pitchFamily="2" charset="2"/>
              </a:rPr>
              <a:t> 0,75</a:t>
            </a:r>
            <a:endParaRPr lang="id-ID" dirty="0" smtClean="0">
              <a:solidFill>
                <a:srgbClr val="FFFF00"/>
              </a:solidFill>
            </a:endParaRPr>
          </a:p>
          <a:p>
            <a:r>
              <a:rPr lang="id-ID" dirty="0" smtClean="0">
                <a:solidFill>
                  <a:schemeClr val="bg1"/>
                </a:solidFill>
              </a:rPr>
              <a:t>Kedekataan antara nilai-nilai dlm atribut juga perlu didefinisikan.</a:t>
            </a:r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/>
                </a:solidFill>
              </a:rPr>
              <a:t>“Kedekatan” nilai atribut </a:t>
            </a:r>
            <a:r>
              <a:rPr lang="id-ID" dirty="0" smtClean="0">
                <a:solidFill>
                  <a:srgbClr val="FF0000"/>
                </a:solidFill>
              </a:rPr>
              <a:t>jenis kelamin</a:t>
            </a:r>
            <a:endParaRPr lang="id-ID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176474"/>
          <a:ext cx="6096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Nilai1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Nilai2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kedekatan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L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L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P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P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L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P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0,5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P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L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0,5</a:t>
                      </a:r>
                      <a:endParaRPr lang="id-ID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21928</TotalTime>
  <Words>794</Words>
  <Application>Microsoft Office PowerPoint</Application>
  <PresentationFormat>On-screen Show (4:3)</PresentationFormat>
  <Paragraphs>197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Overview</vt:lpstr>
      <vt:lpstr>Slide 3</vt:lpstr>
      <vt:lpstr>Rumus utk melakukan penghitungan kedekatan antara dua kasus</vt:lpstr>
      <vt:lpstr>Slide 5</vt:lpstr>
      <vt:lpstr>Contoh Kasus :</vt:lpstr>
      <vt:lpstr>Tabel Contoh Kasus  Algoritma NN</vt:lpstr>
      <vt:lpstr>Contoh</vt:lpstr>
      <vt:lpstr>“Kedekatan” nilai atribut jenis kelamin</vt:lpstr>
      <vt:lpstr>Slide 10</vt:lpstr>
      <vt:lpstr>Slide 11</vt:lpstr>
      <vt:lpstr>Slide 12</vt:lpstr>
      <vt:lpstr>Langkah 1 : Hitung kedekatan kasus baru dengan kasus/record #1</vt:lpstr>
      <vt:lpstr>Hitung jarak kedekatan kasus 1/rec#1</vt:lpstr>
      <vt:lpstr>Langkah 2 : Hitung kedekatan kasus baru dengan kasus/record #2</vt:lpstr>
      <vt:lpstr>Hitung jarak kedekatan kasus/rec#2</vt:lpstr>
      <vt:lpstr>Langkah 3 : Hitung kedekatan kasus baru dengan kasus/record #3</vt:lpstr>
      <vt:lpstr>Hitung jarak kedekatan kasus/rec#3</vt:lpstr>
      <vt:lpstr>Langkah 4 : Memilih kasus dengan kedekatan yg paling dekat</vt:lpstr>
      <vt:lpstr>Langkah 5 : Menggunakan klasifikasi dari kasus dengan kedekatan terdekat</vt:lpstr>
      <vt:lpstr>Selesai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Pohon Keputusan</dc:title>
  <dc:creator>User</dc:creator>
  <cp:lastModifiedBy>User</cp:lastModifiedBy>
  <cp:revision>64</cp:revision>
  <dcterms:created xsi:type="dcterms:W3CDTF">2011-05-05T07:54:15Z</dcterms:created>
  <dcterms:modified xsi:type="dcterms:W3CDTF">2012-05-07T09:56:14Z</dcterms:modified>
</cp:coreProperties>
</file>