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58" r:id="rId5"/>
    <p:sldId id="259" r:id="rId6"/>
    <p:sldId id="260" r:id="rId7"/>
    <p:sldId id="261" r:id="rId8"/>
    <p:sldId id="262" r:id="rId9"/>
    <p:sldId id="272" r:id="rId10"/>
    <p:sldId id="265" r:id="rId11"/>
    <p:sldId id="263" r:id="rId12"/>
    <p:sldId id="264" r:id="rId13"/>
    <p:sldId id="266" r:id="rId14"/>
    <p:sldId id="267" r:id="rId15"/>
    <p:sldId id="271"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p:scale>
          <a:sx n="80" d="100"/>
          <a:sy n="80" d="100"/>
        </p:scale>
        <p:origin x="-10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9/14/2023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990" y="798653"/>
            <a:ext cx="7162151" cy="1443873"/>
          </a:xfrm>
          <a:ln>
            <a:solidFill>
              <a:schemeClr val="accent4">
                <a:lumMod val="60000"/>
                <a:lumOff val="40000"/>
              </a:schemeClr>
            </a:solidFill>
          </a:ln>
        </p:spPr>
        <p:txBody>
          <a:bodyPr>
            <a:normAutofit/>
          </a:bodyPr>
          <a:lstStyle/>
          <a:p>
            <a:pPr algn="ctr"/>
            <a:r>
              <a:rPr lang="en-ID" sz="3200" b="1" dirty="0" smtClean="0">
                <a:latin typeface="TimesNewRomanPS-BoldMT"/>
              </a:rPr>
              <a:t>METODE PENGAJARAN BAHASA INDONESIA</a:t>
            </a:r>
            <a:endParaRPr lang="id-ID" sz="3200" dirty="0"/>
          </a:p>
        </p:txBody>
      </p:sp>
      <p:sp>
        <p:nvSpPr>
          <p:cNvPr id="3" name="Subtitle 2"/>
          <p:cNvSpPr>
            <a:spLocks noGrp="1"/>
          </p:cNvSpPr>
          <p:nvPr>
            <p:ph type="subTitle" idx="1"/>
          </p:nvPr>
        </p:nvSpPr>
        <p:spPr>
          <a:xfrm>
            <a:off x="4512623" y="3360717"/>
            <a:ext cx="6841518" cy="1888178"/>
          </a:xfrm>
        </p:spPr>
        <p:txBody>
          <a:bodyPr>
            <a:normAutofit fontScale="92500" lnSpcReduction="20000"/>
          </a:bodyPr>
          <a:lstStyle/>
          <a:p>
            <a:pPr algn="ctr"/>
            <a:r>
              <a:rPr lang="id-ID" sz="2800" dirty="0" smtClean="0">
                <a:latin typeface="Arial Black" panose="020B0A04020102020204" pitchFamily="34" charset="0"/>
              </a:rPr>
              <a:t>PDK</a:t>
            </a:r>
          </a:p>
          <a:p>
            <a:pPr algn="ctr"/>
            <a:r>
              <a:rPr lang="id-ID" sz="2800" dirty="0" smtClean="0">
                <a:latin typeface="Arial Black" panose="020B0A04020102020204" pitchFamily="34" charset="0"/>
              </a:rPr>
              <a:t>(Pembelajaran Daring Kolaboratif)</a:t>
            </a:r>
          </a:p>
          <a:p>
            <a:pPr algn="ctr"/>
            <a:r>
              <a:rPr lang="id-ID" sz="3600" dirty="0" smtClean="0">
                <a:latin typeface="Arial Black" panose="020B0A04020102020204" pitchFamily="34" charset="0"/>
              </a:rPr>
              <a:t>STKIP Singkawang – IAIS Sambas</a:t>
            </a:r>
            <a:endParaRPr lang="id-ID" sz="3600" dirty="0">
              <a:latin typeface="Arial Black" panose="020B0A04020102020204" pitchFamily="34" charset="0"/>
            </a:endParaRPr>
          </a:p>
        </p:txBody>
      </p:sp>
    </p:spTree>
    <p:extLst>
      <p:ext uri="{BB962C8B-B14F-4D97-AF65-F5344CB8AC3E}">
        <p14:creationId xmlns:p14="http://schemas.microsoft.com/office/powerpoint/2010/main" val="15433090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0586" y="1902104"/>
            <a:ext cx="9109277" cy="4440821"/>
          </a:xfrm>
        </p:spPr>
        <p:txBody>
          <a:bodyPr>
            <a:noAutofit/>
          </a:bodyPr>
          <a:lstStyle/>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Merencanakan dan mendesain pembelajaran.</a:t>
            </a: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Membuat strategi pembelajaran.</a:t>
            </a: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Membayangkan interaksi yang akan terjadi antara guru dan siswa.</a:t>
            </a: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Mencari keunikan siswa.</a:t>
            </a: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Menilai siswa dengan cara transparan dan berbagai macam penilaian.</a:t>
            </a: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buFont typeface="+mj-lt"/>
              <a:buAutoNum type="arabicPeriod"/>
              <a:tabLst>
                <a:tab pos="457200" algn="l"/>
              </a:tabLst>
            </a:pPr>
            <a:r>
              <a:rPr lang="id-ID" sz="2400" dirty="0">
                <a:latin typeface="Arial" panose="020B0604020202020204" pitchFamily="34" charset="0"/>
                <a:ea typeface="Times New Roman" panose="02020603050405020304" pitchFamily="18" charset="0"/>
                <a:cs typeface="Arial" panose="020B0604020202020204" pitchFamily="34" charset="0"/>
              </a:rPr>
              <a:t>Membuat portofolio pekerjaan siswa.</a:t>
            </a:r>
            <a:endParaRPr lang="id-ID" sz="24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id-ID" sz="2400" dirty="0" smtClean="0">
                <a:latin typeface="Arial" panose="020B0604020202020204" pitchFamily="34" charset="0"/>
                <a:cs typeface="Arial" panose="020B0604020202020204" pitchFamily="34" charset="0"/>
              </a:rPr>
              <a:t>     (Grant, 2002)</a:t>
            </a:r>
            <a:endParaRPr lang="id-ID" sz="2400"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1970586" y="739855"/>
            <a:ext cx="9109277"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Peran Guru dalam</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4256512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6987" y="1493134"/>
            <a:ext cx="7003134" cy="5104435"/>
          </a:xfrm>
        </p:spPr>
        <p:txBody>
          <a:bodyPr>
            <a:normAutofit fontScale="92500" lnSpcReduction="10000"/>
          </a:bodyPr>
          <a:lstStyle/>
          <a:p>
            <a:pPr marL="450850" marR="75565" lvl="2" indent="-277813" algn="just">
              <a:lnSpc>
                <a:spcPct val="107000"/>
              </a:lnSpc>
              <a:buSzPts val="1100"/>
              <a:buFont typeface="Arial MT"/>
              <a:buAutoNum type="alphaLcPeriod"/>
            </a:pPr>
            <a:r>
              <a:rPr lang="id-ID" sz="2200" spc="-5" dirty="0">
                <a:solidFill>
                  <a:srgbClr val="FF0000"/>
                </a:solidFill>
                <a:latin typeface="Arial" panose="020B0604020202020204" pitchFamily="34" charset="0"/>
                <a:ea typeface="Arial MT"/>
                <a:cs typeface="Arial" panose="020B0604020202020204" pitchFamily="34" charset="0"/>
              </a:rPr>
              <a:t>Menyiapkan pertanyaan atau penugasan proyek</a:t>
            </a:r>
            <a:r>
              <a:rPr lang="id-ID" sz="2200" spc="-5" dirty="0">
                <a:latin typeface="Arial" panose="020B0604020202020204" pitchFamily="34" charset="0"/>
                <a:ea typeface="Arial MT"/>
                <a:cs typeface="Arial" panose="020B0604020202020204" pitchFamily="34" charset="0"/>
              </a:rPr>
              <a:t>. Tahap ini sebagai langkah</a:t>
            </a:r>
            <a:r>
              <a:rPr lang="id-ID" sz="2200" spc="-2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awal agar peserta didik mengamati lebih dalam terhadap pertanyaan yang</a:t>
            </a:r>
            <a:r>
              <a:rPr lang="id-ID" sz="2200" spc="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muncul</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dari</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fenomena yang ada.</a:t>
            </a:r>
          </a:p>
          <a:p>
            <a:pPr marL="450850" marR="75565" lvl="2" indent="-277813" algn="just">
              <a:lnSpc>
                <a:spcPct val="107000"/>
              </a:lnSpc>
              <a:buSzPts val="1100"/>
              <a:buFont typeface="Arial MT"/>
              <a:buAutoNum type="alphaLcPeriod"/>
            </a:pPr>
            <a:r>
              <a:rPr lang="id-ID" sz="2200" spc="-5" dirty="0">
                <a:solidFill>
                  <a:srgbClr val="FF0000"/>
                </a:solidFill>
                <a:latin typeface="Arial" panose="020B0604020202020204" pitchFamily="34" charset="0"/>
                <a:ea typeface="Arial MT"/>
                <a:cs typeface="Arial" panose="020B0604020202020204" pitchFamily="34" charset="0"/>
              </a:rPr>
              <a:t>Mendesain perencanaan proyek. </a:t>
            </a:r>
            <a:r>
              <a:rPr lang="id-ID" sz="2200" spc="-5" dirty="0">
                <a:latin typeface="Arial" panose="020B0604020202020204" pitchFamily="34" charset="0"/>
                <a:ea typeface="Arial MT"/>
                <a:cs typeface="Arial" panose="020B0604020202020204" pitchFamily="34" charset="0"/>
              </a:rPr>
              <a:t>Sebagai langkah nyata menjawab pertanyaan yang ada disusunlah suatu perencanaan proyek bisa melalui percobaan</a:t>
            </a:r>
          </a:p>
          <a:p>
            <a:pPr marL="450850" marR="75565" lvl="2" indent="-277813" algn="just">
              <a:lnSpc>
                <a:spcPct val="107000"/>
              </a:lnSpc>
              <a:buSzPts val="1100"/>
              <a:buFont typeface="Arial MT"/>
              <a:buAutoNum type="alphaLcPeriod"/>
            </a:pPr>
            <a:r>
              <a:rPr lang="id-ID" sz="2200" spc="-5" dirty="0">
                <a:solidFill>
                  <a:srgbClr val="FF0000"/>
                </a:solidFill>
                <a:latin typeface="Arial" panose="020B0604020202020204" pitchFamily="34" charset="0"/>
                <a:ea typeface="Arial MT"/>
                <a:cs typeface="Arial" panose="020B0604020202020204" pitchFamily="34" charset="0"/>
              </a:rPr>
              <a:t>Menyusun jadwal sebagai langkah </a:t>
            </a:r>
            <a:r>
              <a:rPr lang="id-ID" sz="2200" spc="-5" dirty="0" smtClean="0">
                <a:solidFill>
                  <a:srgbClr val="FF0000"/>
                </a:solidFill>
                <a:latin typeface="Arial" panose="020B0604020202020204" pitchFamily="34" charset="0"/>
                <a:ea typeface="Arial MT"/>
                <a:cs typeface="Arial" panose="020B0604020202020204" pitchFamily="34" charset="0"/>
              </a:rPr>
              <a:t>nyata dari </a:t>
            </a:r>
            <a:r>
              <a:rPr lang="id-ID" sz="2200" spc="-5" dirty="0">
                <a:solidFill>
                  <a:srgbClr val="FF0000"/>
                </a:solidFill>
                <a:latin typeface="Arial" panose="020B0604020202020204" pitchFamily="34" charset="0"/>
                <a:ea typeface="Arial MT"/>
                <a:cs typeface="Arial" panose="020B0604020202020204" pitchFamily="34" charset="0"/>
              </a:rPr>
              <a:t>sebuah proyek.</a:t>
            </a:r>
            <a:r>
              <a:rPr lang="id-ID" sz="2200" spc="-5" dirty="0">
                <a:latin typeface="Arial" panose="020B0604020202020204" pitchFamily="34" charset="0"/>
                <a:ea typeface="Arial MT"/>
                <a:cs typeface="Arial" panose="020B0604020202020204" pitchFamily="34" charset="0"/>
              </a:rPr>
              <a:t> Penjadwalan sangat penting agar proyek yang dikerjakan sesuai dengan waktu yang tersedia dan sesuai dengan target</a:t>
            </a:r>
          </a:p>
          <a:p>
            <a:pPr marL="450850" marR="75565" lvl="2" indent="-277813" algn="just">
              <a:lnSpc>
                <a:spcPct val="107000"/>
              </a:lnSpc>
              <a:buSzPts val="1100"/>
              <a:buFont typeface="Arial MT"/>
              <a:buAutoNum type="alphaLcPeriod"/>
            </a:pPr>
            <a:r>
              <a:rPr lang="id-ID" sz="2200" spc="-5" dirty="0">
                <a:solidFill>
                  <a:srgbClr val="FF0000"/>
                </a:solidFill>
                <a:latin typeface="Arial" panose="020B0604020202020204" pitchFamily="34" charset="0"/>
                <a:ea typeface="Arial MT"/>
                <a:cs typeface="Arial" panose="020B0604020202020204" pitchFamily="34" charset="0"/>
              </a:rPr>
              <a:t>Memonitor kegiatan dan perkembangan </a:t>
            </a:r>
            <a:r>
              <a:rPr lang="id-ID" sz="2200" spc="-5" dirty="0" smtClean="0">
                <a:solidFill>
                  <a:srgbClr val="FF0000"/>
                </a:solidFill>
                <a:latin typeface="Arial" panose="020B0604020202020204" pitchFamily="34" charset="0"/>
                <a:ea typeface="Arial MT"/>
                <a:cs typeface="Arial" panose="020B0604020202020204" pitchFamily="34" charset="0"/>
              </a:rPr>
              <a:t>proyek</a:t>
            </a:r>
            <a:r>
              <a:rPr lang="id-ID" sz="2200" spc="-5" dirty="0">
                <a:solidFill>
                  <a:srgbClr val="FF0000"/>
                </a:solidFill>
                <a:latin typeface="Arial" panose="020B0604020202020204" pitchFamily="34" charset="0"/>
                <a:ea typeface="Arial MT"/>
                <a:cs typeface="Arial" panose="020B0604020202020204" pitchFamily="34" charset="0"/>
              </a:rPr>
              <a:t> </a:t>
            </a:r>
            <a:r>
              <a:rPr lang="id-ID" sz="2200" spc="-5" dirty="0" smtClean="0">
                <a:solidFill>
                  <a:srgbClr val="FF0000"/>
                </a:solidFill>
                <a:latin typeface="Arial" panose="020B0604020202020204" pitchFamily="34" charset="0"/>
                <a:ea typeface="Arial MT"/>
                <a:cs typeface="Arial" panose="020B0604020202020204" pitchFamily="34" charset="0"/>
              </a:rPr>
              <a:t>dan</a:t>
            </a:r>
            <a:r>
              <a:rPr lang="id-ID" sz="2200" spc="-5" dirty="0" smtClean="0">
                <a:latin typeface="Arial" panose="020B0604020202020204" pitchFamily="34" charset="0"/>
                <a:ea typeface="Arial MT"/>
                <a:cs typeface="Arial" panose="020B0604020202020204" pitchFamily="34" charset="0"/>
              </a:rPr>
              <a:t> </a:t>
            </a:r>
            <a:r>
              <a:rPr lang="id-ID" sz="2200" spc="-5" dirty="0">
                <a:solidFill>
                  <a:srgbClr val="FF0000"/>
                </a:solidFill>
                <a:latin typeface="Arial" panose="020B0604020202020204" pitchFamily="34" charset="0"/>
                <a:ea typeface="Arial MT"/>
                <a:cs typeface="Arial" panose="020B0604020202020204" pitchFamily="34" charset="0"/>
              </a:rPr>
              <a:t>mengevaluasi proyek </a:t>
            </a:r>
            <a:r>
              <a:rPr lang="id-ID" sz="2200" spc="-5" dirty="0">
                <a:solidFill>
                  <a:schemeClr val="tx1"/>
                </a:solidFill>
                <a:latin typeface="Arial" panose="020B0604020202020204" pitchFamily="34" charset="0"/>
                <a:ea typeface="Arial MT"/>
                <a:cs typeface="Arial" panose="020B0604020202020204" pitchFamily="34" charset="0"/>
              </a:rPr>
              <a:t>yang sedang dikerjakan</a:t>
            </a:r>
            <a:r>
              <a:rPr lang="id-ID" sz="2200" spc="-5" dirty="0" smtClean="0">
                <a:solidFill>
                  <a:schemeClr val="tx1"/>
                </a:solidFill>
                <a:latin typeface="Arial" panose="020B0604020202020204" pitchFamily="34" charset="0"/>
                <a:ea typeface="Arial MT"/>
                <a:cs typeface="Arial" panose="020B0604020202020204" pitchFamily="34" charset="0"/>
              </a:rPr>
              <a:t>.</a:t>
            </a:r>
          </a:p>
          <a:p>
            <a:pPr marL="717550" marR="75565" lvl="2" indent="-277813" algn="just">
              <a:lnSpc>
                <a:spcPct val="107000"/>
              </a:lnSpc>
              <a:buSzPts val="1100"/>
              <a:buNone/>
            </a:pPr>
            <a:r>
              <a:rPr lang="id-ID" sz="2200" dirty="0" smtClean="0">
                <a:latin typeface="Arial" panose="020B0604020202020204" pitchFamily="34" charset="0"/>
                <a:ea typeface="Arial MT"/>
                <a:cs typeface="Arial" panose="020B0604020202020204" pitchFamily="34" charset="0"/>
              </a:rPr>
              <a:t>(</a:t>
            </a:r>
            <a:r>
              <a:rPr lang="id-ID" sz="2200" dirty="0">
                <a:latin typeface="Arial" panose="020B0604020202020204" pitchFamily="34" charset="0"/>
                <a:ea typeface="Arial MT"/>
                <a:cs typeface="Arial" panose="020B0604020202020204" pitchFamily="34" charset="0"/>
              </a:rPr>
              <a:t>Mulyasa, 2014:</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145-146)</a:t>
            </a:r>
            <a:endParaRPr lang="id-ID" sz="22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id-ID" dirty="0"/>
          </a:p>
        </p:txBody>
      </p:sp>
      <p:sp>
        <p:nvSpPr>
          <p:cNvPr id="4" name="Title 1"/>
          <p:cNvSpPr>
            <a:spLocks noGrp="1"/>
          </p:cNvSpPr>
          <p:nvPr>
            <p:ph type="title"/>
          </p:nvPr>
        </p:nvSpPr>
        <p:spPr>
          <a:xfrm>
            <a:off x="4453247" y="543085"/>
            <a:ext cx="6646874"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Langkah-langkah</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1030303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5100" y="976135"/>
            <a:ext cx="7510143" cy="655899"/>
          </a:xfrm>
        </p:spPr>
        <p:txBody>
          <a:bodyPr>
            <a:noAutofit/>
          </a:bodyPr>
          <a:lstStyle/>
          <a:p>
            <a:pPr marL="0" indent="0" algn="ctr">
              <a:buNone/>
            </a:pPr>
            <a:r>
              <a:rPr lang="id-ID" sz="2000" dirty="0" smtClean="0">
                <a:latin typeface="Arial" panose="020B0604020202020204" pitchFamily="34" charset="0"/>
                <a:cs typeface="Arial" panose="020B0604020202020204" pitchFamily="34" charset="0"/>
              </a:rPr>
              <a:t>Langkah pembelajaran Project Based Learning menurut  </a:t>
            </a:r>
            <a:r>
              <a:rPr lang="id-ID" sz="2000" dirty="0" smtClean="0">
                <a:latin typeface="Arial" panose="020B0604020202020204" pitchFamily="34" charset="0"/>
                <a:ea typeface="Arial MT"/>
                <a:cs typeface="Arial" panose="020B0604020202020204" pitchFamily="34" charset="0"/>
              </a:rPr>
              <a:t>Widiarso</a:t>
            </a:r>
            <a:r>
              <a:rPr lang="id-ID" sz="2000" spc="285" dirty="0" smtClean="0">
                <a:latin typeface="Arial" panose="020B0604020202020204" pitchFamily="34" charset="0"/>
                <a:ea typeface="Arial MT"/>
                <a:cs typeface="Arial" panose="020B0604020202020204" pitchFamily="34" charset="0"/>
              </a:rPr>
              <a:t> </a:t>
            </a:r>
            <a:r>
              <a:rPr lang="id-ID" sz="2000" dirty="0">
                <a:latin typeface="Arial" panose="020B0604020202020204" pitchFamily="34" charset="0"/>
                <a:ea typeface="Arial MT"/>
                <a:cs typeface="Arial" panose="020B0604020202020204" pitchFamily="34" charset="0"/>
              </a:rPr>
              <a:t>(2016:184</a:t>
            </a:r>
            <a:r>
              <a:rPr lang="id-ID" sz="2000" dirty="0" smtClean="0">
                <a:latin typeface="Arial" panose="020B0604020202020204" pitchFamily="34" charset="0"/>
                <a:ea typeface="Arial MT"/>
                <a:cs typeface="Arial" panose="020B0604020202020204" pitchFamily="34" charset="0"/>
              </a:rPr>
              <a:t>):</a:t>
            </a:r>
            <a:endParaRPr lang="id-ID" sz="2000" dirty="0">
              <a:latin typeface="Arial" panose="020B0604020202020204" pitchFamily="34" charset="0"/>
              <a:cs typeface="Arial" panose="020B0604020202020204" pitchFamily="34" charset="0"/>
            </a:endParaRPr>
          </a:p>
        </p:txBody>
      </p:sp>
      <p:pic>
        <p:nvPicPr>
          <p:cNvPr id="5" name="image1.png"/>
          <p:cNvPicPr/>
          <p:nvPr/>
        </p:nvPicPr>
        <p:blipFill>
          <a:blip r:embed="rId2" cstate="print"/>
          <a:stretch>
            <a:fillRect/>
          </a:stretch>
        </p:blipFill>
        <p:spPr>
          <a:xfrm>
            <a:off x="4809506" y="1862777"/>
            <a:ext cx="6804562" cy="3461578"/>
          </a:xfrm>
          <a:prstGeom prst="rect">
            <a:avLst/>
          </a:prstGeom>
        </p:spPr>
      </p:pic>
    </p:spTree>
    <p:extLst>
      <p:ext uri="{BB962C8B-B14F-4D97-AF65-F5344CB8AC3E}">
        <p14:creationId xmlns:p14="http://schemas.microsoft.com/office/powerpoint/2010/main" val="304568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9230" y="1781299"/>
            <a:ext cx="9560064" cy="2956956"/>
          </a:xfrm>
          <a:ln>
            <a:solidFill>
              <a:srgbClr val="0070C0"/>
            </a:solidFill>
          </a:ln>
        </p:spPr>
        <p:txBody>
          <a:bodyPr>
            <a:noAutofit/>
          </a:bodyPr>
          <a:lstStyle/>
          <a:p>
            <a:pPr algn="ctr">
              <a:spcAft>
                <a:spcPts val="0"/>
              </a:spcAft>
            </a:pPr>
            <a:r>
              <a:rPr lang="id-ID" sz="2800" dirty="0">
                <a:latin typeface="Arial" panose="020B0604020202020204" pitchFamily="34" charset="0"/>
                <a:ea typeface="Times New Roman" panose="02020603050405020304" pitchFamily="18" charset="0"/>
                <a:cs typeface="Arial" panose="020B0604020202020204" pitchFamily="34" charset="0"/>
              </a:rPr>
              <a:t>Sintaks pembelajaran menggunakan penugasan proyek sebagaimana yang dikembangkan oleh </a:t>
            </a:r>
            <a:r>
              <a:rPr lang="id-ID" sz="2800" dirty="0" smtClean="0">
                <a:latin typeface="Arial" panose="020B0604020202020204" pitchFamily="34" charset="0"/>
                <a:ea typeface="Times New Roman" panose="02020603050405020304" pitchFamily="18" charset="0"/>
                <a:cs typeface="Arial" panose="020B0604020202020204" pitchFamily="34" charset="0"/>
              </a:rPr>
              <a:t>“The </a:t>
            </a:r>
            <a:r>
              <a:rPr lang="id-ID" sz="2800" dirty="0">
                <a:latin typeface="Arial" panose="020B0604020202020204" pitchFamily="34" charset="0"/>
                <a:ea typeface="Times New Roman" panose="02020603050405020304" pitchFamily="18" charset="0"/>
                <a:cs typeface="Arial" panose="020B0604020202020204" pitchFamily="34" charset="0"/>
              </a:rPr>
              <a:t>George Lucas Educational Foundation (2005</a:t>
            </a:r>
            <a:r>
              <a:rPr lang="id-ID" sz="2800" dirty="0" smtClean="0">
                <a:latin typeface="Arial" panose="020B0604020202020204" pitchFamily="34" charset="0"/>
                <a:ea typeface="Times New Roman" panose="02020603050405020304" pitchFamily="18" charset="0"/>
                <a:cs typeface="Arial" panose="020B0604020202020204" pitchFamily="34" charset="0"/>
              </a:rPr>
              <a:t>)”, sebagai berikut:</a:t>
            </a:r>
            <a:r>
              <a:rPr lang="id-ID" sz="2800" dirty="0">
                <a:latin typeface="Arial" panose="020B0604020202020204" pitchFamily="34" charset="0"/>
                <a:ea typeface="Calibri" panose="020F0502020204030204" pitchFamily="34" charset="0"/>
                <a:cs typeface="Arial" panose="020B0604020202020204" pitchFamily="34" charset="0"/>
              </a:rPr>
              <a:t/>
            </a:r>
            <a:br>
              <a:rPr lang="id-ID" sz="2800" dirty="0">
                <a:latin typeface="Arial" panose="020B0604020202020204" pitchFamily="34" charset="0"/>
                <a:ea typeface="Calibri" panose="020F0502020204030204" pitchFamily="34" charset="0"/>
                <a:cs typeface="Arial" panose="020B0604020202020204" pitchFamily="34" charset="0"/>
              </a:rPr>
            </a:br>
            <a:endParaRPr lang="id-ID"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943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7626" y="558140"/>
            <a:ext cx="7350826" cy="5427024"/>
          </a:xfrm>
        </p:spPr>
        <p:txBody>
          <a:bodyPr>
            <a:noAutofit/>
          </a:bodyPr>
          <a:lstStyle/>
          <a:p>
            <a:pPr lvl="0" algn="just">
              <a:spcBef>
                <a:spcPts val="0"/>
              </a:spcBef>
              <a:buFont typeface="+mj-lt"/>
              <a:buAutoNum type="arabicPeriod"/>
            </a:pPr>
            <a:r>
              <a:rPr lang="id-ID"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Bermula dari pertanyaan (</a:t>
            </a:r>
            <a:r>
              <a:rPr lang="id-ID" sz="2000" i="1" dirty="0">
                <a:solidFill>
                  <a:srgbClr val="FF0000"/>
                </a:solidFill>
                <a:latin typeface="Arial" panose="020B0604020202020204" pitchFamily="34" charset="0"/>
                <a:ea typeface="Times New Roman" panose="02020603050405020304" pitchFamily="18" charset="0"/>
                <a:cs typeface="Arial" panose="020B0604020202020204" pitchFamily="34" charset="0"/>
              </a:rPr>
              <a:t>start with the essential </a:t>
            </a:r>
            <a:r>
              <a:rPr lang="id-ID" sz="20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question</a:t>
            </a:r>
            <a:r>
              <a:rPr lang="id-ID" sz="20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pPr>
            <a:r>
              <a:rPr lang="id-ID" sz="2000" dirty="0" smtClean="0">
                <a:latin typeface="Arial" panose="020B0604020202020204" pitchFamily="34" charset="0"/>
                <a:ea typeface="Times New Roman" panose="02020603050405020304" pitchFamily="18" charset="0"/>
                <a:cs typeface="Arial" panose="020B0604020202020204" pitchFamily="34" charset="0"/>
              </a:rPr>
              <a:t>Pembelajaran </a:t>
            </a:r>
            <a:r>
              <a:rPr lang="id-ID" sz="2000" dirty="0">
                <a:latin typeface="Arial" panose="020B0604020202020204" pitchFamily="34" charset="0"/>
                <a:ea typeface="Times New Roman" panose="02020603050405020304" pitchFamily="18" charset="0"/>
                <a:cs typeface="Arial" panose="020B0604020202020204" pitchFamily="34" charset="0"/>
              </a:rPr>
              <a:t>dimulai dengan pertanyaan esensial, </a:t>
            </a:r>
            <a:r>
              <a:rPr lang="id-ID" sz="2000" dirty="0" smtClean="0">
                <a:latin typeface="Arial" panose="020B0604020202020204" pitchFamily="34" charset="0"/>
                <a:ea typeface="Times New Roman" panose="02020603050405020304" pitchFamily="18" charset="0"/>
                <a:cs typeface="Arial" panose="020B0604020202020204" pitchFamily="34" charset="0"/>
              </a:rPr>
              <a:t>yaitu</a:t>
            </a:r>
            <a:r>
              <a:rPr lang="en-ID" sz="2000" dirty="0" smtClean="0">
                <a:latin typeface="Arial" panose="020B0604020202020204" pitchFamily="34" charset="0"/>
                <a:ea typeface="Times New Roman" panose="02020603050405020304" pitchFamily="18" charset="0"/>
                <a:cs typeface="Arial" panose="020B0604020202020204" pitchFamily="34" charset="0"/>
              </a:rPr>
              <a:t> </a:t>
            </a:r>
            <a:r>
              <a:rPr lang="id-ID" sz="2000" dirty="0" smtClean="0">
                <a:latin typeface="Arial" panose="020B0604020202020204" pitchFamily="34" charset="0"/>
                <a:ea typeface="Times New Roman" panose="02020603050405020304" pitchFamily="18" charset="0"/>
                <a:cs typeface="Arial" panose="020B0604020202020204" pitchFamily="34" charset="0"/>
              </a:rPr>
              <a:t>pertanyaan </a:t>
            </a:r>
            <a:r>
              <a:rPr lang="id-ID" sz="2000" dirty="0">
                <a:latin typeface="Arial" panose="020B0604020202020204" pitchFamily="34" charset="0"/>
                <a:ea typeface="Times New Roman" panose="02020603050405020304" pitchFamily="18" charset="0"/>
                <a:cs typeface="Arial" panose="020B0604020202020204" pitchFamily="34" charset="0"/>
              </a:rPr>
              <a:t>yang </a:t>
            </a:r>
            <a:r>
              <a:rPr lang="id-ID" sz="2000" dirty="0" smtClean="0">
                <a:latin typeface="Arial" panose="020B0604020202020204" pitchFamily="34" charset="0"/>
                <a:ea typeface="Times New Roman" panose="02020603050405020304" pitchFamily="18" charset="0"/>
                <a:cs typeface="Arial" panose="020B0604020202020204" pitchFamily="34" charset="0"/>
              </a:rPr>
              <a:t>dapat</a:t>
            </a:r>
            <a:r>
              <a:rPr lang="en-ID" sz="2000" dirty="0" smtClean="0">
                <a:latin typeface="Arial" panose="020B0604020202020204" pitchFamily="34" charset="0"/>
                <a:ea typeface="Times New Roman" panose="02020603050405020304" pitchFamily="18" charset="0"/>
                <a:cs typeface="Arial" panose="020B0604020202020204" pitchFamily="34" charset="0"/>
              </a:rPr>
              <a:t> </a:t>
            </a:r>
            <a:r>
              <a:rPr lang="id-ID" sz="2000" dirty="0" smtClean="0">
                <a:latin typeface="Arial" panose="020B0604020202020204" pitchFamily="34" charset="0"/>
                <a:ea typeface="Times New Roman" panose="02020603050405020304" pitchFamily="18" charset="0"/>
                <a:cs typeface="Arial" panose="020B0604020202020204" pitchFamily="34" charset="0"/>
              </a:rPr>
              <a:t>memberi</a:t>
            </a:r>
            <a:r>
              <a:rPr lang="id-ID" sz="2000" dirty="0">
                <a:latin typeface="Arial" panose="020B0604020202020204" pitchFamily="34" charset="0"/>
                <a:ea typeface="Times New Roman" panose="02020603050405020304" pitchFamily="18" charset="0"/>
                <a:cs typeface="Arial" panose="020B0604020202020204" pitchFamily="34" charset="0"/>
              </a:rPr>
              <a:t>  </a:t>
            </a:r>
            <a:r>
              <a:rPr lang="id-ID" sz="2000" dirty="0" smtClean="0">
                <a:latin typeface="Arial" panose="020B0604020202020204" pitchFamily="34" charset="0"/>
                <a:ea typeface="Times New Roman" panose="02020603050405020304" pitchFamily="18" charset="0"/>
                <a:cs typeface="Arial" panose="020B0604020202020204" pitchFamily="34" charset="0"/>
              </a:rPr>
              <a:t>penugasan</a:t>
            </a:r>
            <a:r>
              <a:rPr lang="id-ID" sz="2000" dirty="0">
                <a:latin typeface="Arial" panose="020B0604020202020204" pitchFamily="34" charset="0"/>
                <a:ea typeface="Times New Roman" panose="02020603050405020304" pitchFamily="18" charset="0"/>
                <a:cs typeface="Arial" panose="020B0604020202020204" pitchFamily="34" charset="0"/>
              </a:rPr>
              <a:t>  kepada  siswa  dalam  melakukan  </a:t>
            </a:r>
            <a:r>
              <a:rPr lang="id-ID" sz="2000" dirty="0" smtClean="0">
                <a:latin typeface="Arial" panose="020B0604020202020204" pitchFamily="34" charset="0"/>
                <a:ea typeface="Times New Roman" panose="02020603050405020304" pitchFamily="18" charset="0"/>
                <a:cs typeface="Arial" panose="020B0604020202020204" pitchFamily="34" charset="0"/>
              </a:rPr>
              <a:t>suatu </a:t>
            </a:r>
            <a:r>
              <a:rPr lang="id-ID" sz="2000" dirty="0">
                <a:latin typeface="Arial" panose="020B0604020202020204" pitchFamily="34" charset="0"/>
                <a:ea typeface="Times New Roman" panose="02020603050405020304" pitchFamily="18" charset="0"/>
                <a:cs typeface="Arial" panose="020B0604020202020204" pitchFamily="34" charset="0"/>
              </a:rPr>
              <a:t>aktivitas</a:t>
            </a:r>
            <a:r>
              <a:rPr lang="id-ID" sz="2000" dirty="0" smtClean="0">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pPr>
            <a:endParaRPr lang="id-ID" sz="2000" dirty="0">
              <a:latin typeface="Arial" panose="020B0604020202020204" pitchFamily="34" charset="0"/>
              <a:ea typeface="Calibri" panose="020F0502020204030204" pitchFamily="34" charset="0"/>
              <a:cs typeface="Arial" panose="020B0604020202020204" pitchFamily="34" charset="0"/>
            </a:endParaRPr>
          </a:p>
          <a:p>
            <a:pPr lvl="0" algn="just">
              <a:spcBef>
                <a:spcPts val="0"/>
              </a:spcBef>
              <a:buFont typeface="+mj-lt"/>
              <a:buAutoNum type="arabicPeriod" startAt="2"/>
              <a:tabLst>
                <a:tab pos="457200" algn="l"/>
              </a:tabLst>
            </a:pPr>
            <a:r>
              <a:rPr lang="id-ID"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Merancang kegiatan proyek (</a:t>
            </a:r>
            <a:r>
              <a:rPr lang="id-ID" sz="2000" i="1" dirty="0">
                <a:solidFill>
                  <a:srgbClr val="FF0000"/>
                </a:solidFill>
                <a:latin typeface="Arial" panose="020B0604020202020204" pitchFamily="34" charset="0"/>
                <a:ea typeface="Times New Roman" panose="02020603050405020304" pitchFamily="18" charset="0"/>
                <a:cs typeface="Arial" panose="020B0604020202020204" pitchFamily="34" charset="0"/>
              </a:rPr>
              <a:t>design a plan for the </a:t>
            </a:r>
            <a:r>
              <a:rPr lang="id-ID" sz="20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project</a:t>
            </a:r>
            <a:r>
              <a:rPr lang="id-ID" sz="20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tabLst>
                <a:tab pos="457200" algn="l"/>
              </a:tabLst>
            </a:pPr>
            <a:r>
              <a:rPr lang="id-ID" sz="2000" dirty="0" smtClean="0">
                <a:latin typeface="Arial" panose="020B0604020202020204" pitchFamily="34" charset="0"/>
                <a:ea typeface="Times New Roman" panose="02020603050405020304" pitchFamily="18" charset="0"/>
                <a:cs typeface="Arial" panose="020B0604020202020204" pitchFamily="34" charset="0"/>
              </a:rPr>
              <a:t>Perencanaan </a:t>
            </a:r>
            <a:r>
              <a:rPr lang="id-ID" sz="2000" dirty="0">
                <a:latin typeface="Arial" panose="020B0604020202020204" pitchFamily="34" charset="0"/>
                <a:ea typeface="Times New Roman" panose="02020603050405020304" pitchFamily="18" charset="0"/>
                <a:cs typeface="Arial" panose="020B0604020202020204" pitchFamily="34" charset="0"/>
              </a:rPr>
              <a:t>dilakukan secara kolaboratif antara guru dan siswa. Dengan demikian siswa diharapkan akan merasa “memiliki” atas proyek tersebut. Perencanaan berisi tentang aturan main, pemilihan aktivitas yang dapat mendukung dalam menjawab pertanyaan esensial serta mengetahui alat dan bahan yang dapat digunakan untuk membantu penyelesaian kegiatan proyek</a:t>
            </a:r>
            <a:r>
              <a:rPr lang="id-ID" sz="2000" dirty="0" smtClean="0">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257931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5148" y="308758"/>
            <a:ext cx="5731272" cy="6282047"/>
          </a:xfrm>
        </p:spPr>
        <p:txBody>
          <a:bodyPr>
            <a:noAutofit/>
          </a:bodyPr>
          <a:lstStyle/>
          <a:p>
            <a:pPr lvl="0" algn="just">
              <a:spcBef>
                <a:spcPts val="0"/>
              </a:spcBef>
              <a:buFont typeface="+mj-lt"/>
              <a:buAutoNum type="arabicPeriod" startAt="3"/>
              <a:tabLst>
                <a:tab pos="457200" algn="l"/>
              </a:tabLst>
            </a:pPr>
            <a:r>
              <a:rPr lang="id-ID" sz="20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Membuat </a:t>
            </a:r>
            <a:r>
              <a:rPr lang="id-ID"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jadwal aktivitas (</a:t>
            </a:r>
            <a:r>
              <a:rPr lang="id-ID" sz="2000" i="1" dirty="0">
                <a:solidFill>
                  <a:srgbClr val="FF0000"/>
                </a:solidFill>
                <a:latin typeface="Arial" panose="020B0604020202020204" pitchFamily="34" charset="0"/>
                <a:ea typeface="Times New Roman" panose="02020603050405020304" pitchFamily="18" charset="0"/>
                <a:cs typeface="Arial" panose="020B0604020202020204" pitchFamily="34" charset="0"/>
              </a:rPr>
              <a:t>create a </a:t>
            </a:r>
            <a:r>
              <a:rPr lang="id-ID" sz="20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schedule</a:t>
            </a:r>
            <a:r>
              <a:rPr lang="id-ID" sz="20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tabLst>
                <a:tab pos="457200" algn="l"/>
              </a:tabLst>
            </a:pPr>
            <a:r>
              <a:rPr lang="id-ID" sz="2000" dirty="0" smtClean="0">
                <a:latin typeface="Arial" panose="020B0604020202020204" pitchFamily="34" charset="0"/>
                <a:ea typeface="Times New Roman" panose="02020603050405020304" pitchFamily="18" charset="0"/>
                <a:cs typeface="Arial" panose="020B0604020202020204" pitchFamily="34" charset="0"/>
              </a:rPr>
              <a:t>Guru </a:t>
            </a:r>
            <a:r>
              <a:rPr lang="id-ID" sz="2000" dirty="0">
                <a:latin typeface="Arial" panose="020B0604020202020204" pitchFamily="34" charset="0"/>
                <a:ea typeface="Times New Roman" panose="02020603050405020304" pitchFamily="18" charset="0"/>
                <a:cs typeface="Arial" panose="020B0604020202020204" pitchFamily="34" charset="0"/>
              </a:rPr>
              <a:t>dan siswa secara kolaboratif menyusun jadwal aktivitas dalam menyelesaikan proyek. Aktivitas pada tahap ini antara lain membuat </a:t>
            </a:r>
            <a:r>
              <a:rPr lang="id-ID" sz="2000" i="1" dirty="0">
                <a:latin typeface="Arial" panose="020B0604020202020204" pitchFamily="34" charset="0"/>
                <a:ea typeface="Times New Roman" panose="02020603050405020304" pitchFamily="18" charset="0"/>
                <a:cs typeface="Arial" panose="020B0604020202020204" pitchFamily="34" charset="0"/>
              </a:rPr>
              <a:t>timeline </a:t>
            </a:r>
            <a:r>
              <a:rPr lang="id-ID" sz="2000" dirty="0">
                <a:latin typeface="Arial" panose="020B0604020202020204" pitchFamily="34" charset="0"/>
                <a:ea typeface="Times New Roman" panose="02020603050405020304" pitchFamily="18" charset="0"/>
                <a:cs typeface="Arial" panose="020B0604020202020204" pitchFamily="34" charset="0"/>
              </a:rPr>
              <a:t>untuk menyelesaikan proyek, membuat </a:t>
            </a:r>
            <a:r>
              <a:rPr lang="id-ID" sz="2000" i="1" dirty="0">
                <a:latin typeface="Arial" panose="020B0604020202020204" pitchFamily="34" charset="0"/>
                <a:ea typeface="Times New Roman" panose="02020603050405020304" pitchFamily="18" charset="0"/>
                <a:cs typeface="Arial" panose="020B0604020202020204" pitchFamily="34" charset="0"/>
              </a:rPr>
              <a:t>deadline </a:t>
            </a:r>
            <a:r>
              <a:rPr lang="id-ID" sz="2000" dirty="0">
                <a:latin typeface="Arial" panose="020B0604020202020204" pitchFamily="34" charset="0"/>
                <a:ea typeface="Times New Roman" panose="02020603050405020304" pitchFamily="18" charset="0"/>
                <a:cs typeface="Arial" panose="020B0604020202020204" pitchFamily="34" charset="0"/>
              </a:rPr>
              <a:t>penyelesaian proyek, membimbing siswa membuat cara yang sesuai dan berhubungan dengan proyek dan meminta siswa untuk membuat penjelasan (alasan) tentang pemilihan suatu cara</a:t>
            </a:r>
            <a:r>
              <a:rPr lang="id-ID" sz="2000" dirty="0" smtClean="0">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tabLst>
                <a:tab pos="457200" algn="l"/>
              </a:tabLst>
            </a:pPr>
            <a:endParaRPr lang="id-ID" sz="2000" dirty="0">
              <a:latin typeface="Arial" panose="020B0604020202020204" pitchFamily="34" charset="0"/>
              <a:ea typeface="Calibri" panose="020F0502020204030204" pitchFamily="34" charset="0"/>
              <a:cs typeface="Arial" panose="020B0604020202020204" pitchFamily="34" charset="0"/>
            </a:endParaRPr>
          </a:p>
          <a:p>
            <a:pPr lvl="0" algn="just">
              <a:spcBef>
                <a:spcPts val="0"/>
              </a:spcBef>
              <a:buClr>
                <a:srgbClr val="353535"/>
              </a:buClr>
              <a:buFont typeface="+mj-lt"/>
              <a:buAutoNum type="arabicPeriod" startAt="4"/>
              <a:tabLst>
                <a:tab pos="457200" algn="l"/>
              </a:tabLst>
            </a:pPr>
            <a:r>
              <a:rPr lang="id-ID"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Memonitor perkembangan kegiatan proyek (</a:t>
            </a:r>
            <a:r>
              <a:rPr lang="id-ID" sz="2000" i="1" dirty="0">
                <a:solidFill>
                  <a:srgbClr val="FF0000"/>
                </a:solidFill>
                <a:latin typeface="Arial" panose="020B0604020202020204" pitchFamily="34" charset="0"/>
                <a:ea typeface="Times New Roman" panose="02020603050405020304" pitchFamily="18" charset="0"/>
                <a:cs typeface="Arial" panose="020B0604020202020204" pitchFamily="34" charset="0"/>
              </a:rPr>
              <a:t>monitor the students and the progress of the project</a:t>
            </a:r>
            <a:r>
              <a:rPr lang="id-ID" sz="2000" dirty="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Clr>
                <a:srgbClr val="353535"/>
              </a:buClr>
              <a:buNone/>
              <a:tabLst>
                <a:tab pos="457200" algn="l"/>
              </a:tabLst>
            </a:pPr>
            <a:r>
              <a:rPr lang="id-ID" sz="2000" dirty="0">
                <a:solidFill>
                  <a:prstClr val="black">
                    <a:lumMod val="75000"/>
                    <a:lumOff val="25000"/>
                  </a:prstClr>
                </a:solidFill>
                <a:latin typeface="Arial" panose="020B0604020202020204" pitchFamily="34" charset="0"/>
                <a:ea typeface="Times New Roman" panose="02020603050405020304" pitchFamily="18" charset="0"/>
                <a:cs typeface="Arial" panose="020B0604020202020204" pitchFamily="34" charset="0"/>
              </a:rPr>
              <a:t>Guru bertanggungjawab untuk melakukan monitor terhadap aktvitas siswa selama menyelesaikan proyek. Monitoring dilakukan oleh guru sebagai mentor. Agar mempermudah proses monitoring dibuat sebuah rubrik yang berupa kartu kendali.</a:t>
            </a:r>
            <a:endParaRPr lang="id-ID" sz="2000" dirty="0">
              <a:solidFill>
                <a:prstClr val="black">
                  <a:lumMod val="75000"/>
                  <a:lumOff val="25000"/>
                </a:prstClr>
              </a:solidFill>
              <a:latin typeface="Arial" panose="020B0604020202020204" pitchFamily="34" charset="0"/>
              <a:ea typeface="Calibri" panose="020F0502020204030204" pitchFamily="34" charset="0"/>
              <a:cs typeface="Arial" panose="020B0604020202020204" pitchFamily="34" charset="0"/>
            </a:endParaRPr>
          </a:p>
          <a:p>
            <a:pPr marL="358775" lvl="0" indent="0" algn="just">
              <a:spcBef>
                <a:spcPts val="0"/>
              </a:spcBef>
              <a:buNone/>
              <a:tabLst>
                <a:tab pos="457200" algn="l"/>
              </a:tabLst>
            </a:pPr>
            <a:endParaRPr lang="id-ID"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839018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7647" y="296883"/>
            <a:ext cx="6519552" cy="6258296"/>
          </a:xfrm>
        </p:spPr>
        <p:txBody>
          <a:bodyPr>
            <a:normAutofit fontScale="92500" lnSpcReduction="10000"/>
          </a:bodyPr>
          <a:lstStyle/>
          <a:p>
            <a:pPr lvl="0" algn="just">
              <a:spcBef>
                <a:spcPts val="0"/>
              </a:spcBef>
              <a:buFont typeface="+mj-lt"/>
              <a:buAutoNum type="arabicPeriod" startAt="5"/>
              <a:tabLst>
                <a:tab pos="457200" algn="l"/>
              </a:tabLst>
            </a:pPr>
            <a:r>
              <a:rPr lang="id-ID" sz="24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Melakukan </a:t>
            </a:r>
            <a:r>
              <a:rPr lang="id-ID"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penilaian (</a:t>
            </a:r>
            <a:r>
              <a:rPr lang="id-ID"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asses the </a:t>
            </a:r>
            <a:r>
              <a:rPr lang="id-ID" sz="24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outcome</a:t>
            </a:r>
            <a:r>
              <a:rPr lang="id-ID" sz="24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tabLst>
                <a:tab pos="457200" algn="l"/>
              </a:tabLst>
            </a:pPr>
            <a:r>
              <a:rPr lang="id-ID" sz="2400" dirty="0" smtClean="0">
                <a:latin typeface="Arial" panose="020B0604020202020204" pitchFamily="34" charset="0"/>
                <a:ea typeface="Times New Roman" panose="02020603050405020304" pitchFamily="18" charset="0"/>
                <a:cs typeface="Arial" panose="020B0604020202020204" pitchFamily="34" charset="0"/>
              </a:rPr>
              <a:t>Penilaian </a:t>
            </a:r>
            <a:r>
              <a:rPr lang="id-ID" sz="2400" dirty="0">
                <a:latin typeface="Arial" panose="020B0604020202020204" pitchFamily="34" charset="0"/>
                <a:ea typeface="Times New Roman" panose="02020603050405020304" pitchFamily="18" charset="0"/>
                <a:cs typeface="Arial" panose="020B0604020202020204" pitchFamily="34" charset="0"/>
              </a:rPr>
              <a:t>dilakukan untuk membantu guru dalam mengukur ketercapaian standar, berperan dalam mengevaluasi kemajuan masing-masing siswa, memberi umpan balik tentang tingkat pemahaman yang sudah dicapai </a:t>
            </a:r>
            <a:r>
              <a:rPr lang="id-ID" sz="2400" dirty="0" smtClean="0">
                <a:latin typeface="Arial" panose="020B0604020202020204" pitchFamily="34" charset="0"/>
                <a:ea typeface="Times New Roman" panose="02020603050405020304" pitchFamily="18" charset="0"/>
                <a:cs typeface="Arial" panose="020B0604020202020204" pitchFamily="34" charset="0"/>
              </a:rPr>
              <a:t>siswa</a:t>
            </a:r>
            <a:r>
              <a:rPr lang="id-ID" sz="2400" dirty="0">
                <a:latin typeface="Arial" panose="020B0604020202020204" pitchFamily="34" charset="0"/>
                <a:ea typeface="Times New Roman" panose="02020603050405020304" pitchFamily="18" charset="0"/>
                <a:cs typeface="Arial" panose="020B0604020202020204" pitchFamily="34" charset="0"/>
              </a:rPr>
              <a:t>. </a:t>
            </a:r>
            <a:endParaRPr lang="id-ID" sz="2400" dirty="0" smtClean="0">
              <a:latin typeface="Arial" panose="020B0604020202020204" pitchFamily="34" charset="0"/>
              <a:ea typeface="Times New Roman" panose="02020603050405020304" pitchFamily="18" charset="0"/>
              <a:cs typeface="Arial" panose="020B0604020202020204" pitchFamily="34" charset="0"/>
            </a:endParaRPr>
          </a:p>
          <a:p>
            <a:pPr marL="358775" lvl="0" indent="0" algn="just">
              <a:spcBef>
                <a:spcPts val="0"/>
              </a:spcBef>
              <a:buNone/>
              <a:tabLst>
                <a:tab pos="457200" algn="l"/>
              </a:tabLst>
            </a:pPr>
            <a:endParaRPr lang="id-ID" sz="2400" dirty="0">
              <a:latin typeface="Arial" panose="020B0604020202020204" pitchFamily="34" charset="0"/>
              <a:ea typeface="Calibri" panose="020F0502020204030204" pitchFamily="34" charset="0"/>
              <a:cs typeface="Arial" panose="020B0604020202020204" pitchFamily="34" charset="0"/>
            </a:endParaRPr>
          </a:p>
          <a:p>
            <a:pPr lvl="0" algn="just">
              <a:spcBef>
                <a:spcPts val="0"/>
              </a:spcBef>
              <a:buFont typeface="+mj-lt"/>
              <a:buAutoNum type="arabicPeriod" startAt="6"/>
              <a:tabLst>
                <a:tab pos="457200" algn="l"/>
              </a:tabLst>
            </a:pPr>
            <a:r>
              <a:rPr lang="id-ID" sz="2400" dirty="0">
                <a:solidFill>
                  <a:srgbClr val="FF0000"/>
                </a:solidFill>
                <a:latin typeface="Arial" panose="020B0604020202020204" pitchFamily="34" charset="0"/>
                <a:ea typeface="Times New Roman" panose="02020603050405020304" pitchFamily="18" charset="0"/>
                <a:cs typeface="Arial" panose="020B0604020202020204" pitchFamily="34" charset="0"/>
              </a:rPr>
              <a:t>Refleksi pengalaman yang didapat (</a:t>
            </a:r>
            <a:r>
              <a:rPr lang="id-ID"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evaluate the </a:t>
            </a:r>
            <a:r>
              <a:rPr lang="id-ID" sz="2400"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experience</a:t>
            </a:r>
            <a:r>
              <a:rPr lang="id-ID" sz="240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a:t>
            </a:r>
          </a:p>
          <a:p>
            <a:pPr marL="358775" lvl="0" indent="0" algn="just">
              <a:spcBef>
                <a:spcPts val="0"/>
              </a:spcBef>
              <a:buNone/>
              <a:tabLst>
                <a:tab pos="457200" algn="l"/>
              </a:tabLst>
            </a:pPr>
            <a:r>
              <a:rPr lang="id-ID" sz="2400" dirty="0" smtClean="0">
                <a:latin typeface="Arial" panose="020B0604020202020204" pitchFamily="34" charset="0"/>
                <a:ea typeface="Times New Roman" panose="02020603050405020304" pitchFamily="18" charset="0"/>
                <a:cs typeface="Arial" panose="020B0604020202020204" pitchFamily="34" charset="0"/>
              </a:rPr>
              <a:t>Pada </a:t>
            </a:r>
            <a:r>
              <a:rPr lang="id-ID" sz="2400" dirty="0">
                <a:latin typeface="Arial" panose="020B0604020202020204" pitchFamily="34" charset="0"/>
                <a:ea typeface="Times New Roman" panose="02020603050405020304" pitchFamily="18" charset="0"/>
                <a:cs typeface="Arial" panose="020B0604020202020204" pitchFamily="34" charset="0"/>
              </a:rPr>
              <a:t>akhir proses pembelajaran, guru dan siswa melakukan refleksi terhadap aktivitas dan hasil proyek yang sudah dilakukan. Pada tahap ini siswa diminta untuk mengungkapkan perasaan dan pengalamannya selama menyelesaikan proyek. Guru dan siswa mengembangkan diskusi dalam rangka memperbaiki kinerja selama proses pembelajaran.</a:t>
            </a:r>
            <a:endParaRPr lang="id-ID" sz="24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id-ID" dirty="0"/>
          </a:p>
        </p:txBody>
      </p:sp>
    </p:spTree>
    <p:extLst>
      <p:ext uri="{BB962C8B-B14F-4D97-AF65-F5344CB8AC3E}">
        <p14:creationId xmlns:p14="http://schemas.microsoft.com/office/powerpoint/2010/main" val="564135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5766" y="2996920"/>
            <a:ext cx="8911687" cy="1280890"/>
          </a:xfrm>
        </p:spPr>
        <p:txBody>
          <a:bodyPr/>
          <a:lstStyle/>
          <a:p>
            <a:pPr algn="ctr"/>
            <a:r>
              <a:rPr lang="id-ID" dirty="0" smtClean="0"/>
              <a:t>Terima Kasih</a:t>
            </a:r>
            <a:endParaRPr lang="id-ID" dirty="0"/>
          </a:p>
        </p:txBody>
      </p:sp>
    </p:spTree>
    <p:extLst>
      <p:ext uri="{BB962C8B-B14F-4D97-AF65-F5344CB8AC3E}">
        <p14:creationId xmlns:p14="http://schemas.microsoft.com/office/powerpoint/2010/main" val="458354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4834" y="1163783"/>
            <a:ext cx="8915399" cy="1258783"/>
          </a:xfrm>
        </p:spPr>
        <p:txBody>
          <a:bodyPr>
            <a:normAutofit/>
          </a:bodyPr>
          <a:lstStyle/>
          <a:p>
            <a:pPr algn="ctr"/>
            <a:r>
              <a:rPr lang="id-ID" sz="3200" b="1" dirty="0">
                <a:latin typeface="TimesNewRomanPS-BoldMT"/>
              </a:rPr>
              <a:t>MODEL PEMBELAJARAN </a:t>
            </a:r>
            <a:br>
              <a:rPr lang="id-ID" sz="3200" b="1" dirty="0">
                <a:latin typeface="TimesNewRomanPS-BoldMT"/>
              </a:rPr>
            </a:br>
            <a:r>
              <a:rPr lang="id-ID" sz="3200" b="1" i="1" dirty="0">
                <a:latin typeface="TimesNewRomanPS-BoldItalicMT"/>
              </a:rPr>
              <a:t>PROJECT BASED LEARNING</a:t>
            </a:r>
            <a:endParaRPr lang="en-US" sz="3200" dirty="0"/>
          </a:p>
        </p:txBody>
      </p:sp>
      <p:sp>
        <p:nvSpPr>
          <p:cNvPr id="3" name="Subtitle 2"/>
          <p:cNvSpPr>
            <a:spLocks noGrp="1"/>
          </p:cNvSpPr>
          <p:nvPr>
            <p:ph type="subTitle" idx="1"/>
          </p:nvPr>
        </p:nvSpPr>
        <p:spPr>
          <a:xfrm>
            <a:off x="2482335" y="3364215"/>
            <a:ext cx="8915399" cy="1765925"/>
          </a:xfrm>
        </p:spPr>
        <p:txBody>
          <a:bodyPr>
            <a:normAutofit/>
          </a:bodyPr>
          <a:lstStyle/>
          <a:p>
            <a:endParaRPr lang="en-US" sz="2400" dirty="0"/>
          </a:p>
        </p:txBody>
      </p:sp>
    </p:spTree>
    <p:extLst>
      <p:ext uri="{BB962C8B-B14F-4D97-AF65-F5344CB8AC3E}">
        <p14:creationId xmlns:p14="http://schemas.microsoft.com/office/powerpoint/2010/main" val="56019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743" y="531512"/>
            <a:ext cx="4096987" cy="753277"/>
          </a:xfrm>
          <a:ln>
            <a:solidFill>
              <a:srgbClr val="0070C0"/>
            </a:solidFill>
          </a:ln>
        </p:spPr>
        <p:txBody>
          <a:bodyPr/>
          <a:lstStyle/>
          <a:p>
            <a:r>
              <a:rPr lang="id-ID" dirty="0" smtClean="0"/>
              <a:t>Pengertian</a:t>
            </a:r>
            <a:endParaRPr lang="id-ID" dirty="0"/>
          </a:p>
        </p:txBody>
      </p:sp>
      <p:sp>
        <p:nvSpPr>
          <p:cNvPr id="3" name="Content Placeholder 2"/>
          <p:cNvSpPr>
            <a:spLocks noGrp="1"/>
          </p:cNvSpPr>
          <p:nvPr>
            <p:ph idx="1"/>
          </p:nvPr>
        </p:nvSpPr>
        <p:spPr>
          <a:xfrm>
            <a:off x="4108861" y="1508567"/>
            <a:ext cx="7153305" cy="4984830"/>
          </a:xfrm>
        </p:spPr>
        <p:txBody>
          <a:bodyPr>
            <a:noAutofit/>
          </a:bodyPr>
          <a:lstStyle/>
          <a:p>
            <a:pPr algn="just">
              <a:lnSpc>
                <a:spcPct val="107000"/>
              </a:lnSpc>
              <a:spcAft>
                <a:spcPts val="800"/>
              </a:spcAft>
            </a:pPr>
            <a:r>
              <a:rPr lang="id-ID" sz="2000" dirty="0">
                <a:latin typeface="Arial" panose="020B0604020202020204" pitchFamily="34" charset="0"/>
                <a:ea typeface="Arial MT"/>
                <a:cs typeface="Arial MT"/>
              </a:rPr>
              <a:t>Satu di antara model pembelajaran yang berorientasi pada peserta didik (student centered) adalah </a:t>
            </a:r>
            <a:r>
              <a:rPr lang="id-ID" sz="2000" i="1" dirty="0">
                <a:latin typeface="Arial" panose="020B0604020202020204" pitchFamily="34" charset="0"/>
                <a:ea typeface="Arial MT"/>
                <a:cs typeface="Arial MT"/>
              </a:rPr>
              <a:t>Project Based Learning</a:t>
            </a:r>
            <a:r>
              <a:rPr lang="id-ID" sz="2000" dirty="0">
                <a:latin typeface="Arial" panose="020B0604020202020204" pitchFamily="34" charset="0"/>
                <a:ea typeface="Arial MT"/>
                <a:cs typeface="Arial MT"/>
              </a:rPr>
              <a:t>. Peserta didik melakukan eksplorasi, penilaian, interpretasi, sintetis, dan informasi untuk menghasilkan berbagai bentuk belajar</a:t>
            </a:r>
            <a:r>
              <a:rPr lang="id-ID" sz="2000" dirty="0" smtClean="0">
                <a:latin typeface="Arial" panose="020B0604020202020204" pitchFamily="34" charset="0"/>
                <a:ea typeface="Arial MT"/>
                <a:cs typeface="Arial MT"/>
              </a:rPr>
              <a:t>. </a:t>
            </a:r>
          </a:p>
          <a:p>
            <a:pPr algn="just">
              <a:lnSpc>
                <a:spcPct val="107000"/>
              </a:lnSpc>
              <a:spcAft>
                <a:spcPts val="800"/>
              </a:spcAft>
            </a:pPr>
            <a:r>
              <a:rPr lang="id-ID" sz="2000" dirty="0">
                <a:latin typeface="Arial" panose="020B0604020202020204" pitchFamily="34" charset="0"/>
                <a:ea typeface="Arial MT"/>
                <a:cs typeface="Arial MT"/>
              </a:rPr>
              <a:t>Daryanto dan Raharjo (2012: 162) </a:t>
            </a:r>
            <a:r>
              <a:rPr lang="id-ID" sz="2000" i="1" dirty="0">
                <a:latin typeface="Arial" panose="020B0604020202020204" pitchFamily="34" charset="0"/>
                <a:ea typeface="Arial MT"/>
                <a:cs typeface="Arial MT"/>
              </a:rPr>
              <a:t>Project Based Learning</a:t>
            </a:r>
            <a:r>
              <a:rPr lang="id-ID" sz="2000" dirty="0">
                <a:latin typeface="Arial" panose="020B0604020202020204" pitchFamily="34" charset="0"/>
                <a:ea typeface="Arial MT"/>
                <a:cs typeface="Arial MT"/>
              </a:rPr>
              <a:t>, atau PJBL adalah model pembelajaran yang yang menggunakan masalah sebagai langkah awal dalam mengumpulkan dan menintegrasikan pengetahuan beru berdasarkan pengalamannya dan beraktifitas secara nyata. PJBL dirancang untuk digunakan pada permasalahan yang kompleks yang diperlukan peserta didik dalam melakukan investigasi dan memahaminya</a:t>
            </a:r>
            <a:r>
              <a:rPr lang="id-ID" sz="2000" dirty="0" smtClean="0">
                <a:latin typeface="Arial" panose="020B0604020202020204" pitchFamily="34" charset="0"/>
                <a:ea typeface="Arial MT"/>
                <a:cs typeface="Arial MT"/>
              </a:rPr>
              <a:t>.</a:t>
            </a:r>
          </a:p>
        </p:txBody>
      </p:sp>
    </p:spTree>
    <p:extLst>
      <p:ext uri="{BB962C8B-B14F-4D97-AF65-F5344CB8AC3E}">
        <p14:creationId xmlns:p14="http://schemas.microsoft.com/office/powerpoint/2010/main" val="401764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15740" y="895108"/>
            <a:ext cx="6883757" cy="5771909"/>
          </a:xfrm>
        </p:spPr>
        <p:txBody>
          <a:bodyPr>
            <a:normAutofit lnSpcReduction="10000"/>
          </a:bodyPr>
          <a:lstStyle/>
          <a:p>
            <a:pPr lvl="0" algn="just">
              <a:lnSpc>
                <a:spcPct val="107000"/>
              </a:lnSpc>
              <a:spcAft>
                <a:spcPts val="800"/>
              </a:spcAft>
              <a:buClr>
                <a:srgbClr val="353535"/>
              </a:buClr>
            </a:pPr>
            <a:r>
              <a:rPr lang="id-ID" sz="2400" dirty="0">
                <a:solidFill>
                  <a:prstClr val="black">
                    <a:lumMod val="75000"/>
                    <a:lumOff val="25000"/>
                  </a:prstClr>
                </a:solidFill>
                <a:latin typeface="Arial" panose="020B0604020202020204" pitchFamily="34" charset="0"/>
                <a:ea typeface="Arial MT"/>
                <a:cs typeface="Arial MT"/>
              </a:rPr>
              <a:t>Isriani (2015: 5</a:t>
            </a:r>
            <a:r>
              <a:rPr lang="id-ID" sz="2400" dirty="0" smtClean="0">
                <a:solidFill>
                  <a:prstClr val="black">
                    <a:lumMod val="75000"/>
                    <a:lumOff val="25000"/>
                  </a:prstClr>
                </a:solidFill>
                <a:latin typeface="Arial" panose="020B0604020202020204" pitchFamily="34" charset="0"/>
                <a:ea typeface="Arial MT"/>
                <a:cs typeface="Arial MT"/>
              </a:rPr>
              <a:t>) mengatakan, “Pembelajaran </a:t>
            </a:r>
            <a:r>
              <a:rPr lang="id-ID" sz="2400" dirty="0">
                <a:solidFill>
                  <a:prstClr val="black">
                    <a:lumMod val="75000"/>
                    <a:lumOff val="25000"/>
                  </a:prstClr>
                </a:solidFill>
                <a:latin typeface="Arial" panose="020B0604020202020204" pitchFamily="34" charset="0"/>
                <a:ea typeface="Arial MT"/>
                <a:cs typeface="Arial MT"/>
              </a:rPr>
              <a:t>berbasis proyek merupakan model pembelajaran yang memberikan kesempatan pada guru untuk mengelola pembelajaran di kelas dengan melibatkan kerja </a:t>
            </a:r>
            <a:r>
              <a:rPr lang="id-ID" sz="2400" dirty="0" smtClean="0">
                <a:solidFill>
                  <a:prstClr val="black">
                    <a:lumMod val="75000"/>
                    <a:lumOff val="25000"/>
                  </a:prstClr>
                </a:solidFill>
                <a:latin typeface="Arial" panose="020B0604020202020204" pitchFamily="34" charset="0"/>
                <a:ea typeface="Arial MT"/>
                <a:cs typeface="Arial MT"/>
              </a:rPr>
              <a:t>proyek”.</a:t>
            </a:r>
          </a:p>
          <a:p>
            <a:pPr algn="just">
              <a:lnSpc>
                <a:spcPct val="107000"/>
              </a:lnSpc>
              <a:spcAft>
                <a:spcPts val="800"/>
              </a:spcAft>
            </a:pPr>
            <a:r>
              <a:rPr lang="id-ID" sz="2400" dirty="0">
                <a:latin typeface="Arial" panose="020B0604020202020204" pitchFamily="34" charset="0"/>
                <a:ea typeface="Arial MT"/>
                <a:cs typeface="Arial MT"/>
              </a:rPr>
              <a:t>Fathurrohman (2016: 119</a:t>
            </a:r>
            <a:r>
              <a:rPr lang="id-ID" sz="2400" dirty="0" smtClean="0">
                <a:latin typeface="Arial" panose="020B0604020202020204" pitchFamily="34" charset="0"/>
                <a:ea typeface="Arial MT"/>
                <a:cs typeface="Arial MT"/>
              </a:rPr>
              <a:t>) </a:t>
            </a:r>
            <a:r>
              <a:rPr lang="id-ID" sz="2400" dirty="0">
                <a:latin typeface="Arial" panose="020B0604020202020204" pitchFamily="34" charset="0"/>
                <a:ea typeface="Arial MT"/>
                <a:cs typeface="Arial MT"/>
              </a:rPr>
              <a:t>mengatakan bahwa pembelajaran berbasis proyek merupakan model pembelajaran yang menggunakan proyek/ Kegiatan sebagai sarana pembelajaran untuk mencapai kompetensi sikap, pengetahuan dan keterampilan. Penekanan pembelajaran ini terletak pada aktivitas perserta didik yang pada akhir pembelajaran dapat menghasilkan produk yang bisa bermakna dan </a:t>
            </a:r>
            <a:r>
              <a:rPr lang="id-ID" sz="2400" dirty="0" smtClean="0">
                <a:latin typeface="Arial" panose="020B0604020202020204" pitchFamily="34" charset="0"/>
                <a:ea typeface="Arial MT"/>
                <a:cs typeface="Arial MT"/>
              </a:rPr>
              <a:t>bermanfaat</a:t>
            </a:r>
            <a:endParaRPr lang="id-ID"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11962261"/>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4473" y="1481559"/>
            <a:ext cx="7687694" cy="5139159"/>
          </a:xfrm>
        </p:spPr>
        <p:txBody>
          <a:bodyPr>
            <a:normAutofit fontScale="92500" lnSpcReduction="10000"/>
          </a:bodyPr>
          <a:lstStyle/>
          <a:p>
            <a:pPr marL="92075" indent="0">
              <a:spcBef>
                <a:spcPts val="0"/>
              </a:spcBef>
              <a:buNone/>
            </a:pPr>
            <a:r>
              <a:rPr lang="id-ID" sz="2200" dirty="0">
                <a:latin typeface="Arial" panose="020B0604020202020204" pitchFamily="34" charset="0"/>
                <a:ea typeface="Arial MT"/>
                <a:cs typeface="Arial" panose="020B0604020202020204" pitchFamily="34" charset="0"/>
              </a:rPr>
              <a:t>Menurut</a:t>
            </a:r>
            <a:r>
              <a:rPr lang="id-ID" sz="2200" spc="10"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Daryanto</a:t>
            </a:r>
            <a:r>
              <a:rPr lang="id-ID" sz="2200" spc="1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dan</a:t>
            </a:r>
            <a:r>
              <a:rPr lang="id-ID" sz="2200" spc="10"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Raharjo</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(2012:</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162),</a:t>
            </a:r>
            <a:r>
              <a:rPr lang="id-ID" sz="2200" spc="1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Model</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pembelajaran</a:t>
            </a:r>
            <a:r>
              <a:rPr lang="id-ID" sz="2200" spc="1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Project</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Based</a:t>
            </a:r>
            <a:r>
              <a:rPr lang="id-ID" sz="2200" spc="-29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Learning</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mempunyai</a:t>
            </a:r>
            <a:r>
              <a:rPr lang="id-ID" sz="2200" spc="-1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karakteristik</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sebagai</a:t>
            </a:r>
            <a:r>
              <a:rPr lang="id-ID" sz="2200" spc="-5" dirty="0">
                <a:latin typeface="Arial" panose="020B0604020202020204" pitchFamily="34" charset="0"/>
                <a:ea typeface="Arial MT"/>
                <a:cs typeface="Arial" panose="020B0604020202020204" pitchFamily="34" charset="0"/>
              </a:rPr>
              <a:t> </a:t>
            </a:r>
            <a:r>
              <a:rPr lang="id-ID" sz="2200" dirty="0">
                <a:latin typeface="Arial" panose="020B0604020202020204" pitchFamily="34" charset="0"/>
                <a:ea typeface="Arial MT"/>
                <a:cs typeface="Arial" panose="020B0604020202020204" pitchFamily="34" charset="0"/>
              </a:rPr>
              <a:t>berikut:</a:t>
            </a:r>
          </a:p>
          <a:p>
            <a:pPr marL="35877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Peserta</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didik</a:t>
            </a:r>
            <a:r>
              <a:rPr lang="id-ID" sz="2200" spc="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membuat</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keputusan</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tentang sebuah</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kerangka</a:t>
            </a:r>
            <a:r>
              <a:rPr lang="id-ID" sz="2200" spc="-2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kerja.</a:t>
            </a:r>
          </a:p>
          <a:p>
            <a:pPr marL="35877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Adanya</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permasalahan atau tantangan</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yang diajukan</a:t>
            </a:r>
            <a:r>
              <a:rPr lang="id-ID" sz="2200" spc="-3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kepada</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peserta</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didik.</a:t>
            </a:r>
          </a:p>
          <a:p>
            <a:pPr marL="358775" marR="7556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Peserta didik mendesain proses untuk menentukan solusi atas permasalahan</a:t>
            </a:r>
            <a:r>
              <a:rPr lang="id-ID" sz="2200" spc="-2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atau</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tantangan</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yang diajukan.</a:t>
            </a:r>
          </a:p>
          <a:p>
            <a:pPr marL="358775" marR="77470"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Peserta</a:t>
            </a:r>
            <a:r>
              <a:rPr lang="id-ID" sz="2200" spc="27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didik</a:t>
            </a:r>
            <a:r>
              <a:rPr lang="id-ID" sz="2200" spc="28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secara</a:t>
            </a:r>
            <a:r>
              <a:rPr lang="id-ID" sz="2200" spc="26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kolaboratif</a:t>
            </a:r>
            <a:r>
              <a:rPr lang="id-ID" sz="2200" spc="29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bertanggungjawab</a:t>
            </a:r>
            <a:r>
              <a:rPr lang="id-ID" sz="2200" spc="27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untuk</a:t>
            </a:r>
            <a:r>
              <a:rPr lang="id-ID" sz="2200" spc="27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mengakses</a:t>
            </a:r>
            <a:r>
              <a:rPr lang="id-ID" sz="2200" spc="25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dan</a:t>
            </a:r>
            <a:r>
              <a:rPr lang="id-ID" sz="2200" spc="-29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mengelola informasi untuk memecahkan</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permasalahan.</a:t>
            </a:r>
          </a:p>
          <a:p>
            <a:pPr marL="35877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Proses evaluasi</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dijalankan</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secara</a:t>
            </a:r>
            <a:r>
              <a:rPr lang="id-ID" sz="2200" spc="-3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kontinyu.</a:t>
            </a:r>
          </a:p>
          <a:p>
            <a:pPr marL="358775" marR="7556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Peserta</a:t>
            </a:r>
            <a:r>
              <a:rPr lang="id-ID" sz="2200" spc="1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didik</a:t>
            </a:r>
            <a:r>
              <a:rPr lang="id-ID" sz="2200" spc="20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secara</a:t>
            </a:r>
            <a:r>
              <a:rPr lang="id-ID" sz="2200" spc="1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berkala</a:t>
            </a:r>
            <a:r>
              <a:rPr lang="id-ID" sz="2200" spc="1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melakukan</a:t>
            </a:r>
            <a:r>
              <a:rPr lang="id-ID" sz="2200" spc="18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refleksi</a:t>
            </a:r>
            <a:r>
              <a:rPr lang="id-ID" sz="2200" spc="19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atas</a:t>
            </a:r>
            <a:r>
              <a:rPr lang="id-ID" sz="2200" spc="20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aktivitas</a:t>
            </a:r>
            <a:r>
              <a:rPr lang="id-ID" sz="2200" spc="19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yang</a:t>
            </a:r>
            <a:r>
              <a:rPr lang="id-ID" sz="2200" spc="20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sudah</a:t>
            </a:r>
            <a:r>
              <a:rPr lang="id-ID" sz="2200" spc="-29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dijalankan.</a:t>
            </a:r>
          </a:p>
          <a:p>
            <a:pPr marL="35877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Produk akhir</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aktivitas</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belajar</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akan</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dievaluasi</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secara</a:t>
            </a:r>
            <a:r>
              <a:rPr lang="id-ID" sz="2200" spc="-2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kualitatif.</a:t>
            </a:r>
          </a:p>
          <a:p>
            <a:pPr marL="358775" lvl="2">
              <a:spcBef>
                <a:spcPts val="0"/>
              </a:spcBef>
              <a:buSzPts val="1100"/>
              <a:buFont typeface="Arial MT"/>
              <a:buAutoNum type="alphaLcPeriod"/>
            </a:pPr>
            <a:r>
              <a:rPr lang="id-ID" sz="2200" spc="-5" dirty="0">
                <a:latin typeface="Arial" panose="020B0604020202020204" pitchFamily="34" charset="0"/>
                <a:ea typeface="Arial MT"/>
                <a:cs typeface="Arial" panose="020B0604020202020204" pitchFamily="34" charset="0"/>
              </a:rPr>
              <a:t>Situasi pembelajaran</a:t>
            </a:r>
            <a:r>
              <a:rPr lang="id-ID" sz="2200" spc="-1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sangat</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toleran</a:t>
            </a:r>
            <a:r>
              <a:rPr lang="id-ID" sz="2200" spc="-10"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terhadap</a:t>
            </a:r>
            <a:r>
              <a:rPr lang="id-ID" sz="2200" spc="-25" dirty="0">
                <a:latin typeface="Arial" panose="020B0604020202020204" pitchFamily="34" charset="0"/>
                <a:ea typeface="Arial MT"/>
                <a:cs typeface="Arial" panose="020B0604020202020204" pitchFamily="34" charset="0"/>
              </a:rPr>
              <a:t> </a:t>
            </a:r>
            <a:r>
              <a:rPr lang="id-ID" sz="2200" spc="-5" dirty="0">
                <a:latin typeface="Arial" panose="020B0604020202020204" pitchFamily="34" charset="0"/>
                <a:ea typeface="Arial MT"/>
                <a:cs typeface="Arial" panose="020B0604020202020204" pitchFamily="34" charset="0"/>
              </a:rPr>
              <a:t>kesalahan dan perubahan.</a:t>
            </a:r>
          </a:p>
          <a:p>
            <a:endParaRPr lang="id-ID" dirty="0"/>
          </a:p>
        </p:txBody>
      </p:sp>
      <p:sp>
        <p:nvSpPr>
          <p:cNvPr id="5" name="Title 1"/>
          <p:cNvSpPr>
            <a:spLocks noGrp="1"/>
          </p:cNvSpPr>
          <p:nvPr>
            <p:ph type="title"/>
          </p:nvPr>
        </p:nvSpPr>
        <p:spPr>
          <a:xfrm>
            <a:off x="3776353" y="531512"/>
            <a:ext cx="7485814"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Karakteristik</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3170258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6358" y="1145890"/>
            <a:ext cx="7585176" cy="5544277"/>
          </a:xfrm>
        </p:spPr>
        <p:txBody>
          <a:bodyPr>
            <a:noAutofit/>
          </a:bodyPr>
          <a:lstStyle/>
          <a:p>
            <a:pPr marL="531813" lvl="2" indent="-265113">
              <a:spcBef>
                <a:spcPts val="0"/>
              </a:spcBef>
              <a:buSzPts val="1100"/>
              <a:buFont typeface="Arial MT"/>
              <a:buAutoNum type="alphaLcPeriod"/>
            </a:pPr>
            <a:r>
              <a:rPr lang="id-ID" sz="1600" spc="-5" dirty="0" smtClean="0">
                <a:latin typeface="Arial" panose="020B0604020202020204" pitchFamily="34" charset="0"/>
                <a:ea typeface="Arial MT"/>
                <a:cs typeface="Arial" panose="020B0604020202020204" pitchFamily="34" charset="0"/>
              </a:rPr>
              <a:t>Memperoleh</a:t>
            </a:r>
            <a:r>
              <a:rPr lang="id-ID" sz="1600" spc="-10" dirty="0" smtClean="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pengetahuan dan</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keterampilan baru</a:t>
            </a:r>
            <a:r>
              <a:rPr lang="id-ID" sz="1600" spc="-2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dalam pembelajaran</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Meningkatkan</a:t>
            </a:r>
            <a:r>
              <a:rPr lang="id-ID" sz="1600" spc="-3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kemampuan peserta didik</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dalam memcahkan</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masalah</a:t>
            </a:r>
          </a:p>
          <a:p>
            <a:pPr marL="531813" marR="76835"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Membuat</a:t>
            </a:r>
            <a:r>
              <a:rPr lang="id-ID" sz="1600" spc="14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peserta</a:t>
            </a:r>
            <a:r>
              <a:rPr lang="id-ID" sz="1600" spc="1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14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lebih</a:t>
            </a:r>
            <a:r>
              <a:rPr lang="id-ID" sz="1600" spc="1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aktif</a:t>
            </a:r>
            <a:r>
              <a:rPr lang="id-ID" sz="1600" spc="14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dalam</a:t>
            </a:r>
            <a:r>
              <a:rPr lang="id-ID" sz="1600" spc="13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memecahkan</a:t>
            </a:r>
            <a:r>
              <a:rPr lang="id-ID" sz="1600" spc="13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masalah</a:t>
            </a:r>
            <a:r>
              <a:rPr lang="id-ID" sz="1600" spc="1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yang</a:t>
            </a:r>
            <a:r>
              <a:rPr lang="id-ID" sz="1600" spc="-29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kompleks dengan</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hasil berupa produk</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nyata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berupa barang atau</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jasa</a:t>
            </a:r>
          </a:p>
          <a:p>
            <a:pPr marL="531813" marR="76200"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Mengembangkan</a:t>
            </a:r>
            <a:r>
              <a:rPr lang="id-ID" sz="1600" spc="17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dan</a:t>
            </a:r>
            <a:r>
              <a:rPr lang="id-ID" sz="1600" spc="14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meningkatkan</a:t>
            </a:r>
            <a:r>
              <a:rPr lang="id-ID" sz="1600" spc="14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keterampilan</a:t>
            </a:r>
            <a:r>
              <a:rPr lang="id-ID" sz="1600" spc="17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peserta</a:t>
            </a:r>
            <a:r>
              <a:rPr lang="id-ID" sz="1600" spc="15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17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dalam</a:t>
            </a:r>
            <a:r>
              <a:rPr lang="id-ID" sz="1600" spc="-29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mengelola sumber/ bahan/</a:t>
            </a:r>
            <a:r>
              <a:rPr lang="id-ID" sz="1600" spc="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alat menyelesaikan</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tugas</a:t>
            </a:r>
          </a:p>
          <a:p>
            <a:pPr marL="531813" marR="76200"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Meningkan</a:t>
            </a:r>
            <a:r>
              <a:rPr lang="id-ID" sz="1600" spc="22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kolaborasi</a:t>
            </a:r>
            <a:r>
              <a:rPr lang="id-ID" sz="1600" spc="2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peserta</a:t>
            </a:r>
            <a:r>
              <a:rPr lang="id-ID" sz="1600" spc="23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23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khususnya</a:t>
            </a:r>
            <a:r>
              <a:rPr lang="id-ID" sz="1600" spc="23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pada</a:t>
            </a:r>
            <a:r>
              <a:rPr lang="id-ID" sz="1600" spc="2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PJBL</a:t>
            </a:r>
            <a:r>
              <a:rPr lang="id-ID" sz="1600" spc="24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yang</a:t>
            </a:r>
            <a:r>
              <a:rPr lang="id-ID" sz="1600" spc="25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bersifat</a:t>
            </a:r>
            <a:r>
              <a:rPr lang="id-ID" sz="1600" spc="-29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kelompok</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Peserta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membuat</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keputusan </a:t>
            </a:r>
            <a:r>
              <a:rPr lang="id-ID" sz="1600" spc="-5" dirty="0" smtClean="0">
                <a:latin typeface="Arial" panose="020B0604020202020204" pitchFamily="34" charset="0"/>
                <a:ea typeface="Arial MT"/>
                <a:cs typeface="Arial" panose="020B0604020202020204" pitchFamily="34" charset="0"/>
              </a:rPr>
              <a:t>dalam </a:t>
            </a:r>
            <a:r>
              <a:rPr lang="id-ID" sz="1600" spc="-5" dirty="0">
                <a:latin typeface="Arial" panose="020B0604020202020204" pitchFamily="34" charset="0"/>
                <a:ea typeface="Arial MT"/>
                <a:cs typeface="Arial" panose="020B0604020202020204" pitchFamily="34" charset="0"/>
              </a:rPr>
              <a:t>membuat</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kerangka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kerja</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Terdapat</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masalah</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yang</a:t>
            </a:r>
            <a:r>
              <a:rPr lang="id-ID" sz="1600" spc="-1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pemecahannya</a:t>
            </a:r>
            <a:r>
              <a:rPr lang="id-ID" sz="1600" spc="-1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tidak ditentukan</a:t>
            </a:r>
            <a:r>
              <a:rPr lang="id-ID" sz="1600" spc="-1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sebelumnya</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Peserta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 merancang proses</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untuk</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mendapatkan</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hasil</a:t>
            </a:r>
          </a:p>
          <a:p>
            <a:pPr marL="531813" marR="74930"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Peserta</a:t>
            </a:r>
            <a:r>
              <a:rPr lang="id-ID" sz="1600" spc="19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20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bertanggung</a:t>
            </a:r>
            <a:r>
              <a:rPr lang="id-ID" sz="1600" spc="20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jawab</a:t>
            </a:r>
            <a:r>
              <a:rPr lang="id-ID" sz="1600" spc="20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untuk</a:t>
            </a:r>
            <a:r>
              <a:rPr lang="id-ID" sz="1600" spc="20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mendapatkan</a:t>
            </a:r>
            <a:r>
              <a:rPr lang="id-ID" sz="1600" spc="18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dan</a:t>
            </a:r>
            <a:r>
              <a:rPr lang="id-ID" sz="1600" spc="19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mengelola</a:t>
            </a:r>
            <a:r>
              <a:rPr lang="id-ID" sz="1600" spc="-29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informasi</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yang</a:t>
            </a:r>
            <a:r>
              <a:rPr lang="id-ID" sz="1600" spc="1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dikumpulkan</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Peserta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 melakukan</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evaluasi secara</a:t>
            </a:r>
            <a:r>
              <a:rPr lang="id-ID" sz="1600" spc="-15" dirty="0">
                <a:latin typeface="Arial" panose="020B0604020202020204" pitchFamily="34" charset="0"/>
                <a:ea typeface="Arial MT"/>
                <a:cs typeface="Arial" panose="020B0604020202020204" pitchFamily="34" charset="0"/>
              </a:rPr>
              <a:t> </a:t>
            </a:r>
            <a:r>
              <a:rPr lang="id-ID" sz="1600" spc="-5" dirty="0" smtClean="0">
                <a:latin typeface="Arial" panose="020B0604020202020204" pitchFamily="34" charset="0"/>
                <a:ea typeface="Arial MT"/>
                <a:cs typeface="Arial" panose="020B0604020202020204" pitchFamily="34" charset="0"/>
              </a:rPr>
              <a:t>kontinyu</a:t>
            </a:r>
            <a:endParaRPr lang="id-ID" sz="1600" spc="-5" dirty="0">
              <a:latin typeface="Arial" panose="020B0604020202020204" pitchFamily="34" charset="0"/>
              <a:ea typeface="Arial MT"/>
              <a:cs typeface="Arial" panose="020B0604020202020204" pitchFamily="34" charset="0"/>
            </a:endParaRP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Peserta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didik</a:t>
            </a:r>
            <a:r>
              <a:rPr lang="id-ID" sz="1600" spc="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secara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teratur melihat</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kembali apa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yang mereka</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kerjakan</a:t>
            </a:r>
          </a:p>
          <a:p>
            <a:pPr marL="531813" lvl="2" indent="-265113">
              <a:spcBef>
                <a:spcPts val="0"/>
              </a:spcBef>
              <a:buSzPts val="1100"/>
              <a:buFont typeface="Arial MT"/>
              <a:buAutoNum type="alphaLcPeriod"/>
            </a:pPr>
            <a:r>
              <a:rPr lang="id-ID" sz="1600" spc="-5" dirty="0">
                <a:latin typeface="Arial" panose="020B0604020202020204" pitchFamily="34" charset="0"/>
                <a:ea typeface="Arial MT"/>
                <a:cs typeface="Arial" panose="020B0604020202020204" pitchFamily="34" charset="0"/>
              </a:rPr>
              <a:t>Hasil</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akhir</a:t>
            </a:r>
            <a:r>
              <a:rPr lang="id-ID" sz="1600" spc="-15"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berupa</a:t>
            </a:r>
            <a:r>
              <a:rPr lang="id-ID" sz="1600" spc="-20" dirty="0">
                <a:latin typeface="Arial" panose="020B0604020202020204" pitchFamily="34" charset="0"/>
                <a:ea typeface="Arial MT"/>
                <a:cs typeface="Arial" panose="020B0604020202020204" pitchFamily="34" charset="0"/>
              </a:rPr>
              <a:t> </a:t>
            </a:r>
            <a:r>
              <a:rPr lang="id-ID" sz="1600" spc="-5" dirty="0">
                <a:latin typeface="Arial" panose="020B0604020202020204" pitchFamily="34" charset="0"/>
                <a:ea typeface="Arial MT"/>
                <a:cs typeface="Arial" panose="020B0604020202020204" pitchFamily="34" charset="0"/>
              </a:rPr>
              <a:t>produk yang dievaluasi</a:t>
            </a:r>
            <a:r>
              <a:rPr lang="id-ID" sz="1600" spc="-10" dirty="0">
                <a:latin typeface="Arial" panose="020B0604020202020204" pitchFamily="34" charset="0"/>
                <a:ea typeface="Arial MT"/>
                <a:cs typeface="Arial" panose="020B0604020202020204" pitchFamily="34" charset="0"/>
              </a:rPr>
              <a:t> </a:t>
            </a:r>
            <a:r>
              <a:rPr lang="id-ID" sz="1600" spc="-5" dirty="0" smtClean="0">
                <a:latin typeface="Arial" panose="020B0604020202020204" pitchFamily="34" charset="0"/>
                <a:ea typeface="Arial MT"/>
                <a:cs typeface="Arial" panose="020B0604020202020204" pitchFamily="34" charset="0"/>
              </a:rPr>
              <a:t>kualitasnya</a:t>
            </a:r>
          </a:p>
          <a:p>
            <a:pPr marL="531813" lvl="2" indent="-265113">
              <a:spcBef>
                <a:spcPts val="0"/>
              </a:spcBef>
              <a:buSzPts val="1100"/>
              <a:buFont typeface="Arial MT"/>
              <a:buAutoNum type="alphaLcPeriod"/>
            </a:pPr>
            <a:r>
              <a:rPr lang="id-ID" sz="1600" dirty="0" smtClean="0">
                <a:latin typeface="Arial" panose="020B0604020202020204" pitchFamily="34" charset="0"/>
                <a:ea typeface="Arial MT"/>
                <a:cs typeface="Arial" panose="020B0604020202020204" pitchFamily="34" charset="0"/>
              </a:rPr>
              <a:t>Kelas </a:t>
            </a:r>
            <a:r>
              <a:rPr lang="id-ID" sz="1600" dirty="0">
                <a:latin typeface="Arial" panose="020B0604020202020204" pitchFamily="34" charset="0"/>
                <a:ea typeface="Arial MT"/>
                <a:cs typeface="Arial" panose="020B0604020202020204" pitchFamily="34" charset="0"/>
              </a:rPr>
              <a:t>memilki atmosfer yang memberi toleransi kesalahan dan peruabahan</a:t>
            </a:r>
            <a:r>
              <a:rPr lang="id-ID" sz="1600" spc="5" dirty="0">
                <a:latin typeface="Arial" panose="020B0604020202020204" pitchFamily="34" charset="0"/>
                <a:ea typeface="Arial MT"/>
                <a:cs typeface="Arial" panose="020B0604020202020204" pitchFamily="34" charset="0"/>
              </a:rPr>
              <a:t> </a:t>
            </a:r>
            <a:endParaRPr lang="id-ID" sz="1600" spc="5" dirty="0" smtClean="0">
              <a:latin typeface="Arial" panose="020B0604020202020204" pitchFamily="34" charset="0"/>
              <a:ea typeface="Arial MT"/>
              <a:cs typeface="Arial" panose="020B0604020202020204" pitchFamily="34" charset="0"/>
            </a:endParaRPr>
          </a:p>
          <a:p>
            <a:pPr marL="266700" lvl="2" indent="0">
              <a:spcBef>
                <a:spcPts val="0"/>
              </a:spcBef>
              <a:buSzPts val="1100"/>
              <a:buNone/>
            </a:pPr>
            <a:r>
              <a:rPr lang="id-ID" sz="1600" spc="5" dirty="0">
                <a:latin typeface="Arial" panose="020B0604020202020204" pitchFamily="34" charset="0"/>
                <a:cs typeface="Arial" panose="020B0604020202020204" pitchFamily="34" charset="0"/>
              </a:rPr>
              <a:t>	</a:t>
            </a:r>
            <a:r>
              <a:rPr lang="id-ID" sz="1600" spc="5" dirty="0" smtClean="0">
                <a:latin typeface="Arial" panose="020B0604020202020204" pitchFamily="34" charset="0"/>
                <a:cs typeface="Arial" panose="020B0604020202020204" pitchFamily="34" charset="0"/>
              </a:rPr>
              <a:t>(</a:t>
            </a:r>
            <a:r>
              <a:rPr lang="id-ID" sz="1600" dirty="0">
                <a:solidFill>
                  <a:prstClr val="black">
                    <a:lumMod val="75000"/>
                    <a:lumOff val="25000"/>
                  </a:prstClr>
                </a:solidFill>
                <a:latin typeface="Arial" panose="020B0604020202020204" pitchFamily="34" charset="0"/>
                <a:ea typeface="Arial MT"/>
                <a:cs typeface="Arial" panose="020B0604020202020204" pitchFamily="34" charset="0"/>
              </a:rPr>
              <a:t>Fathurrohman</a:t>
            </a:r>
            <a:r>
              <a:rPr lang="id-ID" sz="1600" spc="40" dirty="0">
                <a:solidFill>
                  <a:prstClr val="black">
                    <a:lumMod val="75000"/>
                    <a:lumOff val="25000"/>
                  </a:prstClr>
                </a:solidFill>
                <a:latin typeface="Arial" panose="020B0604020202020204" pitchFamily="34" charset="0"/>
                <a:ea typeface="Arial MT"/>
                <a:cs typeface="Arial" panose="020B0604020202020204" pitchFamily="34" charset="0"/>
              </a:rPr>
              <a:t> </a:t>
            </a:r>
            <a:r>
              <a:rPr lang="id-ID" sz="1600" dirty="0">
                <a:solidFill>
                  <a:prstClr val="black">
                    <a:lumMod val="75000"/>
                    <a:lumOff val="25000"/>
                  </a:prstClr>
                </a:solidFill>
                <a:latin typeface="Arial" panose="020B0604020202020204" pitchFamily="34" charset="0"/>
                <a:ea typeface="Arial MT"/>
                <a:cs typeface="Arial" panose="020B0604020202020204" pitchFamily="34" charset="0"/>
              </a:rPr>
              <a:t>(2016:</a:t>
            </a:r>
            <a:r>
              <a:rPr lang="id-ID" sz="1600" spc="55" dirty="0">
                <a:solidFill>
                  <a:prstClr val="black">
                    <a:lumMod val="75000"/>
                    <a:lumOff val="25000"/>
                  </a:prstClr>
                </a:solidFill>
                <a:latin typeface="Arial" panose="020B0604020202020204" pitchFamily="34" charset="0"/>
                <a:ea typeface="Arial MT"/>
                <a:cs typeface="Arial" panose="020B0604020202020204" pitchFamily="34" charset="0"/>
              </a:rPr>
              <a:t> </a:t>
            </a:r>
            <a:r>
              <a:rPr lang="id-ID" sz="1600" dirty="0">
                <a:solidFill>
                  <a:prstClr val="black">
                    <a:lumMod val="75000"/>
                    <a:lumOff val="25000"/>
                  </a:prstClr>
                </a:solidFill>
                <a:latin typeface="Arial" panose="020B0604020202020204" pitchFamily="34" charset="0"/>
                <a:ea typeface="Arial MT"/>
                <a:cs typeface="Arial" panose="020B0604020202020204" pitchFamily="34" charset="0"/>
              </a:rPr>
              <a:t>122-123)</a:t>
            </a:r>
            <a:r>
              <a:rPr lang="id-ID" sz="1600" spc="30" dirty="0">
                <a:solidFill>
                  <a:prstClr val="black">
                    <a:lumMod val="75000"/>
                    <a:lumOff val="25000"/>
                  </a:prstClr>
                </a:solidFill>
                <a:latin typeface="Arial" panose="020B0604020202020204" pitchFamily="34" charset="0"/>
                <a:ea typeface="Arial MT"/>
                <a:cs typeface="Arial" panose="020B0604020202020204" pitchFamily="34" charset="0"/>
              </a:rPr>
              <a:t> </a:t>
            </a:r>
            <a:endParaRPr lang="id-ID" sz="1600"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4583874" y="253719"/>
            <a:ext cx="6828763"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Manfaat</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339706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5096" y="1215343"/>
            <a:ext cx="8431480" cy="5078580"/>
          </a:xfrm>
        </p:spPr>
        <p:txBody>
          <a:bodyPr>
            <a:noAutofit/>
          </a:bodyPr>
          <a:lstStyle/>
          <a:p>
            <a:pPr marL="358775" marR="76835" lvl="2" algn="just">
              <a:spcBef>
                <a:spcPts val="0"/>
              </a:spcBef>
              <a:buSzPts val="1100"/>
              <a:buFont typeface="Arial MT"/>
              <a:buAutoNum type="alphaLcPeriod"/>
            </a:pPr>
            <a:r>
              <a:rPr lang="id-ID" sz="1800" spc="-5" dirty="0">
                <a:latin typeface="Arial MT"/>
                <a:ea typeface="Arial MT"/>
                <a:cs typeface="Arial MT"/>
              </a:rPr>
              <a:t>Meningkatkan</a:t>
            </a:r>
            <a:r>
              <a:rPr lang="id-ID" sz="1800" spc="5" dirty="0">
                <a:latin typeface="Arial MT"/>
                <a:ea typeface="Arial MT"/>
                <a:cs typeface="Arial MT"/>
              </a:rPr>
              <a:t> </a:t>
            </a:r>
            <a:r>
              <a:rPr lang="id-ID" sz="1800" spc="-5" dirty="0">
                <a:latin typeface="Arial MT"/>
                <a:ea typeface="Arial MT"/>
                <a:cs typeface="Arial MT"/>
              </a:rPr>
              <a:t>motivasi</a:t>
            </a:r>
            <a:r>
              <a:rPr lang="id-ID" sz="1800" spc="5" dirty="0">
                <a:latin typeface="Arial MT"/>
                <a:ea typeface="Arial MT"/>
                <a:cs typeface="Arial MT"/>
              </a:rPr>
              <a:t> </a:t>
            </a:r>
            <a:r>
              <a:rPr lang="id-ID" sz="1800" spc="-5" dirty="0">
                <a:latin typeface="Arial MT"/>
                <a:ea typeface="Arial MT"/>
                <a:cs typeface="Arial MT"/>
              </a:rPr>
              <a:t>belajar</a:t>
            </a:r>
            <a:r>
              <a:rPr lang="id-ID" sz="1800" spc="5" dirty="0">
                <a:latin typeface="Arial MT"/>
                <a:ea typeface="Arial MT"/>
                <a:cs typeface="Arial MT"/>
              </a:rPr>
              <a:t> </a:t>
            </a:r>
            <a:r>
              <a:rPr lang="id-ID" sz="1800" spc="-5" dirty="0">
                <a:latin typeface="Arial MT"/>
                <a:ea typeface="Arial MT"/>
                <a:cs typeface="Arial MT"/>
              </a:rPr>
              <a:t>peserta</a:t>
            </a:r>
            <a:r>
              <a:rPr lang="id-ID" sz="1800" spc="5" dirty="0">
                <a:latin typeface="Arial MT"/>
                <a:ea typeface="Arial MT"/>
                <a:cs typeface="Arial MT"/>
              </a:rPr>
              <a:t> </a:t>
            </a:r>
            <a:r>
              <a:rPr lang="id-ID" sz="1800" spc="-5" dirty="0">
                <a:latin typeface="Arial MT"/>
                <a:ea typeface="Arial MT"/>
                <a:cs typeface="Arial MT"/>
              </a:rPr>
              <a:t>didik</a:t>
            </a:r>
            <a:r>
              <a:rPr lang="id-ID" sz="1800" spc="5" dirty="0">
                <a:latin typeface="Arial MT"/>
                <a:ea typeface="Arial MT"/>
                <a:cs typeface="Arial MT"/>
              </a:rPr>
              <a:t> </a:t>
            </a:r>
            <a:r>
              <a:rPr lang="id-ID" sz="1800" spc="-5" dirty="0">
                <a:latin typeface="Arial MT"/>
                <a:ea typeface="Arial MT"/>
                <a:cs typeface="Arial MT"/>
              </a:rPr>
              <a:t>untuk</a:t>
            </a:r>
            <a:r>
              <a:rPr lang="id-ID" sz="1800" spc="5" dirty="0">
                <a:latin typeface="Arial MT"/>
                <a:ea typeface="Arial MT"/>
                <a:cs typeface="Arial MT"/>
              </a:rPr>
              <a:t> </a:t>
            </a:r>
            <a:r>
              <a:rPr lang="id-ID" sz="1800" spc="-5" dirty="0">
                <a:latin typeface="Arial MT"/>
                <a:ea typeface="Arial MT"/>
                <a:cs typeface="Arial MT"/>
              </a:rPr>
              <a:t>belajar,</a:t>
            </a:r>
            <a:r>
              <a:rPr lang="id-ID" sz="1800" spc="5" dirty="0">
                <a:latin typeface="Arial MT"/>
                <a:ea typeface="Arial MT"/>
                <a:cs typeface="Arial MT"/>
              </a:rPr>
              <a:t> </a:t>
            </a:r>
            <a:r>
              <a:rPr lang="id-ID" sz="1800" spc="-5" dirty="0">
                <a:latin typeface="Arial MT"/>
                <a:ea typeface="Arial MT"/>
                <a:cs typeface="Arial MT"/>
              </a:rPr>
              <a:t>mendorong</a:t>
            </a:r>
            <a:r>
              <a:rPr lang="id-ID" sz="1800" spc="5" dirty="0">
                <a:latin typeface="Arial MT"/>
                <a:ea typeface="Arial MT"/>
                <a:cs typeface="Arial MT"/>
              </a:rPr>
              <a:t> </a:t>
            </a:r>
            <a:r>
              <a:rPr lang="id-ID" sz="1800" spc="-5" dirty="0">
                <a:latin typeface="Arial MT"/>
                <a:ea typeface="Arial MT"/>
                <a:cs typeface="Arial MT"/>
              </a:rPr>
              <a:t>kemampuan mereka untuk melakukan pekerjaan penting, dan mereka perlu</a:t>
            </a:r>
            <a:r>
              <a:rPr lang="id-ID" sz="1800" spc="-295" dirty="0">
                <a:latin typeface="Arial MT"/>
                <a:ea typeface="Arial MT"/>
                <a:cs typeface="Arial MT"/>
              </a:rPr>
              <a:t> </a:t>
            </a:r>
            <a:r>
              <a:rPr lang="id-ID" sz="1800" spc="-5" dirty="0">
                <a:latin typeface="Arial MT"/>
                <a:ea typeface="Arial MT"/>
                <a:cs typeface="Arial MT"/>
              </a:rPr>
              <a:t>untuk</a:t>
            </a:r>
            <a:r>
              <a:rPr lang="id-ID" sz="1800" spc="10" dirty="0">
                <a:latin typeface="Arial MT"/>
                <a:ea typeface="Arial MT"/>
                <a:cs typeface="Arial MT"/>
              </a:rPr>
              <a:t> </a:t>
            </a:r>
            <a:r>
              <a:rPr lang="id-ID" sz="1800" spc="-5" dirty="0">
                <a:latin typeface="Arial MT"/>
                <a:ea typeface="Arial MT"/>
                <a:cs typeface="Arial MT"/>
              </a:rPr>
              <a:t>dihargai.</a:t>
            </a:r>
          </a:p>
          <a:p>
            <a:pPr marL="358775" lvl="2" algn="just">
              <a:spcBef>
                <a:spcPts val="0"/>
              </a:spcBef>
              <a:buSzPts val="1100"/>
              <a:buFont typeface="Arial MT"/>
              <a:buAutoNum type="alphaLcPeriod"/>
            </a:pPr>
            <a:r>
              <a:rPr lang="id-ID" sz="1800" spc="-5" dirty="0">
                <a:latin typeface="Arial MT"/>
                <a:ea typeface="Arial MT"/>
                <a:cs typeface="Arial MT"/>
              </a:rPr>
              <a:t>Meningkatkan</a:t>
            </a:r>
            <a:r>
              <a:rPr lang="id-ID" sz="1800" spc="-25" dirty="0">
                <a:latin typeface="Arial MT"/>
                <a:ea typeface="Arial MT"/>
                <a:cs typeface="Arial MT"/>
              </a:rPr>
              <a:t> </a:t>
            </a:r>
            <a:r>
              <a:rPr lang="id-ID" sz="1800" spc="-5" dirty="0">
                <a:latin typeface="Arial MT"/>
                <a:ea typeface="Arial MT"/>
                <a:cs typeface="Arial MT"/>
              </a:rPr>
              <a:t>kemampuan pemecahan</a:t>
            </a:r>
            <a:r>
              <a:rPr lang="id-ID" sz="1800" spc="-20" dirty="0">
                <a:latin typeface="Arial MT"/>
                <a:ea typeface="Arial MT"/>
                <a:cs typeface="Arial MT"/>
              </a:rPr>
              <a:t> </a:t>
            </a:r>
            <a:r>
              <a:rPr lang="id-ID" sz="1800" spc="-5" dirty="0">
                <a:latin typeface="Arial MT"/>
                <a:ea typeface="Arial MT"/>
                <a:cs typeface="Arial MT"/>
              </a:rPr>
              <a:t>masalah.</a:t>
            </a:r>
          </a:p>
          <a:p>
            <a:pPr marL="358775" marR="75565" lvl="2" algn="just">
              <a:spcBef>
                <a:spcPts val="0"/>
              </a:spcBef>
              <a:buSzPts val="1100"/>
              <a:buFont typeface="Arial MT"/>
              <a:buAutoNum type="alphaLcPeriod"/>
            </a:pPr>
            <a:r>
              <a:rPr lang="id-ID" sz="1800" spc="-5" dirty="0">
                <a:latin typeface="Arial MT"/>
                <a:ea typeface="Arial MT"/>
                <a:cs typeface="Arial MT"/>
              </a:rPr>
              <a:t>Membuat</a:t>
            </a:r>
            <a:r>
              <a:rPr lang="id-ID" sz="1800" spc="5" dirty="0">
                <a:latin typeface="Arial MT"/>
                <a:ea typeface="Arial MT"/>
                <a:cs typeface="Arial MT"/>
              </a:rPr>
              <a:t> </a:t>
            </a:r>
            <a:r>
              <a:rPr lang="id-ID" sz="1800" spc="-5" dirty="0">
                <a:latin typeface="Arial MT"/>
                <a:ea typeface="Arial MT"/>
                <a:cs typeface="Arial MT"/>
              </a:rPr>
              <a:t>peserta</a:t>
            </a:r>
            <a:r>
              <a:rPr lang="id-ID" sz="1800" spc="5" dirty="0">
                <a:latin typeface="Arial MT"/>
                <a:ea typeface="Arial MT"/>
                <a:cs typeface="Arial MT"/>
              </a:rPr>
              <a:t> </a:t>
            </a:r>
            <a:r>
              <a:rPr lang="id-ID" sz="1800" spc="-5" dirty="0">
                <a:latin typeface="Arial MT"/>
                <a:ea typeface="Arial MT"/>
                <a:cs typeface="Arial MT"/>
              </a:rPr>
              <a:t>didik</a:t>
            </a:r>
            <a:r>
              <a:rPr lang="id-ID" sz="1800" spc="5" dirty="0">
                <a:latin typeface="Arial MT"/>
                <a:ea typeface="Arial MT"/>
                <a:cs typeface="Arial MT"/>
              </a:rPr>
              <a:t> </a:t>
            </a:r>
            <a:r>
              <a:rPr lang="id-ID" sz="1800" spc="-5" dirty="0">
                <a:latin typeface="Arial MT"/>
                <a:ea typeface="Arial MT"/>
                <a:cs typeface="Arial MT"/>
              </a:rPr>
              <a:t>menjadi</a:t>
            </a:r>
            <a:r>
              <a:rPr lang="id-ID" sz="1800" spc="5" dirty="0">
                <a:latin typeface="Arial MT"/>
                <a:ea typeface="Arial MT"/>
                <a:cs typeface="Arial MT"/>
              </a:rPr>
              <a:t> </a:t>
            </a:r>
            <a:r>
              <a:rPr lang="id-ID" sz="1800" spc="-5" dirty="0">
                <a:latin typeface="Arial MT"/>
                <a:ea typeface="Arial MT"/>
                <a:cs typeface="Arial MT"/>
              </a:rPr>
              <a:t>lebih</a:t>
            </a:r>
            <a:r>
              <a:rPr lang="id-ID" sz="1800" spc="5" dirty="0">
                <a:latin typeface="Arial MT"/>
                <a:ea typeface="Arial MT"/>
                <a:cs typeface="Arial MT"/>
              </a:rPr>
              <a:t> </a:t>
            </a:r>
            <a:r>
              <a:rPr lang="id-ID" sz="1800" spc="-5" dirty="0">
                <a:latin typeface="Arial MT"/>
                <a:ea typeface="Arial MT"/>
                <a:cs typeface="Arial MT"/>
              </a:rPr>
              <a:t>aktif</a:t>
            </a:r>
            <a:r>
              <a:rPr lang="id-ID" sz="1800" spc="5" dirty="0">
                <a:latin typeface="Arial MT"/>
                <a:ea typeface="Arial MT"/>
                <a:cs typeface="Arial MT"/>
              </a:rPr>
              <a:t> </a:t>
            </a:r>
            <a:r>
              <a:rPr lang="id-ID" sz="1800" spc="-5" dirty="0">
                <a:latin typeface="Arial MT"/>
                <a:ea typeface="Arial MT"/>
                <a:cs typeface="Arial MT"/>
              </a:rPr>
              <a:t>dan</a:t>
            </a:r>
            <a:r>
              <a:rPr lang="id-ID" sz="1800" spc="5" dirty="0">
                <a:latin typeface="Arial MT"/>
                <a:ea typeface="Arial MT"/>
                <a:cs typeface="Arial MT"/>
              </a:rPr>
              <a:t> </a:t>
            </a:r>
            <a:r>
              <a:rPr lang="id-ID" sz="1800" spc="-5" dirty="0">
                <a:latin typeface="Arial MT"/>
                <a:ea typeface="Arial MT"/>
                <a:cs typeface="Arial MT"/>
              </a:rPr>
              <a:t>berhasil</a:t>
            </a:r>
            <a:r>
              <a:rPr lang="id-ID" sz="1800" spc="5" dirty="0">
                <a:latin typeface="Arial MT"/>
                <a:ea typeface="Arial MT"/>
                <a:cs typeface="Arial MT"/>
              </a:rPr>
              <a:t> </a:t>
            </a:r>
            <a:r>
              <a:rPr lang="id-ID" sz="1800" spc="-5" dirty="0">
                <a:latin typeface="Arial MT"/>
                <a:ea typeface="Arial MT"/>
                <a:cs typeface="Arial MT"/>
              </a:rPr>
              <a:t>memecahkan</a:t>
            </a:r>
            <a:r>
              <a:rPr lang="id-ID" sz="1800" spc="5" dirty="0">
                <a:latin typeface="Arial MT"/>
                <a:ea typeface="Arial MT"/>
                <a:cs typeface="Arial MT"/>
              </a:rPr>
              <a:t> </a:t>
            </a:r>
            <a:r>
              <a:rPr lang="id-ID" sz="1800" spc="-5" dirty="0">
                <a:latin typeface="Arial MT"/>
                <a:ea typeface="Arial MT"/>
                <a:cs typeface="Arial MT"/>
              </a:rPr>
              <a:t>problem-problem</a:t>
            </a:r>
            <a:r>
              <a:rPr lang="id-ID" sz="1800" spc="-20" dirty="0">
                <a:latin typeface="Arial MT"/>
                <a:ea typeface="Arial MT"/>
                <a:cs typeface="Arial MT"/>
              </a:rPr>
              <a:t> </a:t>
            </a:r>
            <a:r>
              <a:rPr lang="id-ID" sz="1800" spc="-5" dirty="0">
                <a:latin typeface="Arial MT"/>
                <a:ea typeface="Arial MT"/>
                <a:cs typeface="Arial MT"/>
              </a:rPr>
              <a:t>kompleks.</a:t>
            </a:r>
          </a:p>
          <a:p>
            <a:pPr marL="358775" lvl="2" algn="just">
              <a:spcBef>
                <a:spcPts val="0"/>
              </a:spcBef>
              <a:buSzPts val="1100"/>
              <a:buFont typeface="Arial MT"/>
              <a:buAutoNum type="alphaLcPeriod"/>
            </a:pPr>
            <a:r>
              <a:rPr lang="id-ID" sz="1800" spc="-5" dirty="0">
                <a:latin typeface="Arial MT"/>
                <a:ea typeface="Arial MT"/>
                <a:cs typeface="Arial MT"/>
              </a:rPr>
              <a:t>Meningkatkan</a:t>
            </a:r>
            <a:r>
              <a:rPr lang="id-ID" sz="1800" spc="-30" dirty="0">
                <a:latin typeface="Arial MT"/>
                <a:ea typeface="Arial MT"/>
                <a:cs typeface="Arial MT"/>
              </a:rPr>
              <a:t> </a:t>
            </a:r>
            <a:r>
              <a:rPr lang="id-ID" sz="1800" spc="-5" dirty="0">
                <a:latin typeface="Arial MT"/>
                <a:ea typeface="Arial MT"/>
                <a:cs typeface="Arial MT"/>
              </a:rPr>
              <a:t>kolaborasi.</a:t>
            </a:r>
          </a:p>
          <a:p>
            <a:pPr marL="358775" marR="73660" lvl="2" algn="just">
              <a:spcBef>
                <a:spcPts val="0"/>
              </a:spcBef>
              <a:buSzPts val="1100"/>
              <a:buFont typeface="Arial MT"/>
              <a:buAutoNum type="alphaLcPeriod"/>
            </a:pPr>
            <a:r>
              <a:rPr lang="id-ID" sz="1800" spc="-5" dirty="0">
                <a:latin typeface="Arial MT"/>
                <a:ea typeface="Arial MT"/>
                <a:cs typeface="Arial MT"/>
              </a:rPr>
              <a:t>Mendorong</a:t>
            </a:r>
            <a:r>
              <a:rPr lang="id-ID" sz="1800" spc="5" dirty="0">
                <a:latin typeface="Arial MT"/>
                <a:ea typeface="Arial MT"/>
                <a:cs typeface="Arial MT"/>
              </a:rPr>
              <a:t> </a:t>
            </a:r>
            <a:r>
              <a:rPr lang="id-ID" sz="1800" spc="-5" dirty="0">
                <a:latin typeface="Arial MT"/>
                <a:ea typeface="Arial MT"/>
                <a:cs typeface="Arial MT"/>
              </a:rPr>
              <a:t>peserta</a:t>
            </a:r>
            <a:r>
              <a:rPr lang="id-ID" sz="1800" spc="5" dirty="0">
                <a:latin typeface="Arial MT"/>
                <a:ea typeface="Arial MT"/>
                <a:cs typeface="Arial MT"/>
              </a:rPr>
              <a:t> </a:t>
            </a:r>
            <a:r>
              <a:rPr lang="id-ID" sz="1800" spc="-5" dirty="0">
                <a:latin typeface="Arial MT"/>
                <a:ea typeface="Arial MT"/>
                <a:cs typeface="Arial MT"/>
              </a:rPr>
              <a:t>didik</a:t>
            </a:r>
            <a:r>
              <a:rPr lang="id-ID" sz="1800" spc="5" dirty="0">
                <a:latin typeface="Arial MT"/>
                <a:ea typeface="Arial MT"/>
                <a:cs typeface="Arial MT"/>
              </a:rPr>
              <a:t> </a:t>
            </a:r>
            <a:r>
              <a:rPr lang="id-ID" sz="1800" spc="-5" dirty="0">
                <a:latin typeface="Arial MT"/>
                <a:ea typeface="Arial MT"/>
                <a:cs typeface="Arial MT"/>
              </a:rPr>
              <a:t>untuk</a:t>
            </a:r>
            <a:r>
              <a:rPr lang="id-ID" sz="1800" spc="5" dirty="0">
                <a:latin typeface="Arial MT"/>
                <a:ea typeface="Arial MT"/>
                <a:cs typeface="Arial MT"/>
              </a:rPr>
              <a:t> </a:t>
            </a:r>
            <a:r>
              <a:rPr lang="id-ID" sz="1800" spc="-5" dirty="0">
                <a:latin typeface="Arial MT"/>
                <a:ea typeface="Arial MT"/>
                <a:cs typeface="Arial MT"/>
              </a:rPr>
              <a:t>mengembangkan</a:t>
            </a:r>
            <a:r>
              <a:rPr lang="id-ID" sz="1800" spc="5" dirty="0">
                <a:latin typeface="Arial MT"/>
                <a:ea typeface="Arial MT"/>
                <a:cs typeface="Arial MT"/>
              </a:rPr>
              <a:t> </a:t>
            </a:r>
            <a:r>
              <a:rPr lang="id-ID" sz="1800" spc="-5" dirty="0">
                <a:latin typeface="Arial MT"/>
                <a:ea typeface="Arial MT"/>
                <a:cs typeface="Arial MT"/>
              </a:rPr>
              <a:t>dan</a:t>
            </a:r>
            <a:r>
              <a:rPr lang="id-ID" sz="1800" spc="5" dirty="0">
                <a:latin typeface="Arial MT"/>
                <a:ea typeface="Arial MT"/>
                <a:cs typeface="Arial MT"/>
              </a:rPr>
              <a:t> </a:t>
            </a:r>
            <a:r>
              <a:rPr lang="id-ID" sz="1800" spc="-5" dirty="0">
                <a:latin typeface="Arial MT"/>
                <a:ea typeface="Arial MT"/>
                <a:cs typeface="Arial MT"/>
              </a:rPr>
              <a:t>mempraktikkan</a:t>
            </a:r>
            <a:r>
              <a:rPr lang="id-ID" sz="1800" spc="5" dirty="0">
                <a:latin typeface="Arial MT"/>
                <a:ea typeface="Arial MT"/>
                <a:cs typeface="Arial MT"/>
              </a:rPr>
              <a:t> </a:t>
            </a:r>
            <a:r>
              <a:rPr lang="id-ID" sz="1800" spc="-5" dirty="0">
                <a:latin typeface="Arial MT"/>
                <a:ea typeface="Arial MT"/>
                <a:cs typeface="Arial MT"/>
              </a:rPr>
              <a:t>keterampilan</a:t>
            </a:r>
            <a:r>
              <a:rPr lang="id-ID" sz="1800" spc="-15" dirty="0">
                <a:latin typeface="Arial MT"/>
                <a:ea typeface="Arial MT"/>
                <a:cs typeface="Arial MT"/>
              </a:rPr>
              <a:t> </a:t>
            </a:r>
            <a:r>
              <a:rPr lang="id-ID" sz="1800" spc="-5" dirty="0">
                <a:latin typeface="Arial MT"/>
                <a:ea typeface="Arial MT"/>
                <a:cs typeface="Arial MT"/>
              </a:rPr>
              <a:t>komunikasi.</a:t>
            </a:r>
          </a:p>
          <a:p>
            <a:pPr marL="358775" lvl="2" algn="just">
              <a:spcBef>
                <a:spcPts val="0"/>
              </a:spcBef>
              <a:buSzPts val="1100"/>
              <a:buFont typeface="Arial MT"/>
              <a:buAutoNum type="alphaLcPeriod"/>
            </a:pPr>
            <a:r>
              <a:rPr lang="id-ID" sz="1800" spc="-5" dirty="0">
                <a:latin typeface="Arial MT"/>
                <a:ea typeface="Arial MT"/>
                <a:cs typeface="Arial MT"/>
              </a:rPr>
              <a:t>Meningkatkan</a:t>
            </a:r>
            <a:r>
              <a:rPr lang="id-ID" sz="1800" spc="-35" dirty="0">
                <a:latin typeface="Arial MT"/>
                <a:ea typeface="Arial MT"/>
                <a:cs typeface="Arial MT"/>
              </a:rPr>
              <a:t> </a:t>
            </a:r>
            <a:r>
              <a:rPr lang="id-ID" sz="1800" spc="-5" dirty="0">
                <a:latin typeface="Arial MT"/>
                <a:ea typeface="Arial MT"/>
                <a:cs typeface="Arial MT"/>
              </a:rPr>
              <a:t>keterampilan</a:t>
            </a:r>
            <a:r>
              <a:rPr lang="id-ID" sz="1800" spc="-15" dirty="0">
                <a:latin typeface="Arial MT"/>
                <a:ea typeface="Arial MT"/>
                <a:cs typeface="Arial MT"/>
              </a:rPr>
              <a:t> </a:t>
            </a:r>
            <a:r>
              <a:rPr lang="id-ID" sz="1800" spc="-5" dirty="0">
                <a:latin typeface="Arial MT"/>
                <a:ea typeface="Arial MT"/>
                <a:cs typeface="Arial MT"/>
              </a:rPr>
              <a:t>peserta</a:t>
            </a:r>
            <a:r>
              <a:rPr lang="id-ID" sz="1800" spc="-10" dirty="0">
                <a:latin typeface="Arial MT"/>
                <a:ea typeface="Arial MT"/>
                <a:cs typeface="Arial MT"/>
              </a:rPr>
              <a:t> </a:t>
            </a:r>
            <a:r>
              <a:rPr lang="id-ID" sz="1800" spc="-5" dirty="0">
                <a:latin typeface="Arial MT"/>
                <a:ea typeface="Arial MT"/>
                <a:cs typeface="Arial MT"/>
              </a:rPr>
              <a:t>didik</a:t>
            </a:r>
            <a:r>
              <a:rPr lang="id-ID" sz="1800" spc="5" dirty="0">
                <a:latin typeface="Arial MT"/>
                <a:ea typeface="Arial MT"/>
                <a:cs typeface="Arial MT"/>
              </a:rPr>
              <a:t> </a:t>
            </a:r>
            <a:r>
              <a:rPr lang="id-ID" sz="1800" spc="-5" dirty="0">
                <a:latin typeface="Arial MT"/>
                <a:ea typeface="Arial MT"/>
                <a:cs typeface="Arial MT"/>
              </a:rPr>
              <a:t>dalam</a:t>
            </a:r>
            <a:r>
              <a:rPr lang="id-ID" sz="1800" spc="-15" dirty="0">
                <a:latin typeface="Arial MT"/>
                <a:ea typeface="Arial MT"/>
                <a:cs typeface="Arial MT"/>
              </a:rPr>
              <a:t> </a:t>
            </a:r>
            <a:r>
              <a:rPr lang="id-ID" sz="1800" spc="-5" dirty="0">
                <a:latin typeface="Arial MT"/>
                <a:ea typeface="Arial MT"/>
                <a:cs typeface="Arial MT"/>
              </a:rPr>
              <a:t>mengelola</a:t>
            </a:r>
            <a:r>
              <a:rPr lang="id-ID" sz="1800" spc="-10" dirty="0">
                <a:latin typeface="Arial MT"/>
                <a:ea typeface="Arial MT"/>
                <a:cs typeface="Arial MT"/>
              </a:rPr>
              <a:t> </a:t>
            </a:r>
            <a:r>
              <a:rPr lang="id-ID" sz="1800" spc="-5" dirty="0">
                <a:latin typeface="Arial MT"/>
                <a:ea typeface="Arial MT"/>
                <a:cs typeface="Arial MT"/>
              </a:rPr>
              <a:t>sumber.</a:t>
            </a:r>
          </a:p>
          <a:p>
            <a:pPr marL="358775" marR="73660" lvl="2" algn="just">
              <a:spcBef>
                <a:spcPts val="0"/>
              </a:spcBef>
              <a:buSzPts val="1100"/>
              <a:buFont typeface="Arial MT"/>
              <a:buAutoNum type="alphaLcPeriod"/>
            </a:pPr>
            <a:r>
              <a:rPr lang="id-ID" sz="1800" spc="-5" dirty="0">
                <a:latin typeface="Arial MT"/>
                <a:ea typeface="Arial MT"/>
                <a:cs typeface="Arial MT"/>
              </a:rPr>
              <a:t>Memberikan pengalaman kepada peserta didik pembelajaran dan praktik</a:t>
            </a:r>
            <a:r>
              <a:rPr lang="id-ID" sz="1800" spc="5" dirty="0">
                <a:latin typeface="Arial MT"/>
                <a:ea typeface="Arial MT"/>
                <a:cs typeface="Arial MT"/>
              </a:rPr>
              <a:t> </a:t>
            </a:r>
            <a:r>
              <a:rPr lang="id-ID" sz="1800" spc="-5" dirty="0">
                <a:latin typeface="Arial MT"/>
                <a:ea typeface="Arial MT"/>
                <a:cs typeface="Arial MT"/>
              </a:rPr>
              <a:t>dalam mengorganisasi proyek, dan membuat alokasi waktu dan sumber-</a:t>
            </a:r>
            <a:r>
              <a:rPr lang="id-ID" sz="1800" spc="5" dirty="0">
                <a:latin typeface="Arial MT"/>
                <a:ea typeface="Arial MT"/>
                <a:cs typeface="Arial MT"/>
              </a:rPr>
              <a:t> </a:t>
            </a:r>
            <a:r>
              <a:rPr lang="id-ID" sz="1800" spc="-5" dirty="0">
                <a:latin typeface="Arial MT"/>
                <a:ea typeface="Arial MT"/>
                <a:cs typeface="Arial MT"/>
              </a:rPr>
              <a:t>sumber lain seperti perlengkapan</a:t>
            </a:r>
            <a:r>
              <a:rPr lang="id-ID" sz="1800" spc="-15" dirty="0">
                <a:latin typeface="Arial MT"/>
                <a:ea typeface="Arial MT"/>
                <a:cs typeface="Arial MT"/>
              </a:rPr>
              <a:t> </a:t>
            </a:r>
            <a:r>
              <a:rPr lang="id-ID" sz="1800" spc="-5" dirty="0">
                <a:latin typeface="Arial MT"/>
                <a:ea typeface="Arial MT"/>
                <a:cs typeface="Arial MT"/>
              </a:rPr>
              <a:t>untuk</a:t>
            </a:r>
            <a:r>
              <a:rPr lang="id-ID" sz="1800" spc="-10" dirty="0">
                <a:latin typeface="Arial MT"/>
                <a:ea typeface="Arial MT"/>
                <a:cs typeface="Arial MT"/>
              </a:rPr>
              <a:t> </a:t>
            </a:r>
            <a:r>
              <a:rPr lang="id-ID" sz="1800" spc="-5" dirty="0">
                <a:latin typeface="Arial MT"/>
                <a:ea typeface="Arial MT"/>
                <a:cs typeface="Arial MT"/>
              </a:rPr>
              <a:t>menyelesaikan</a:t>
            </a:r>
            <a:r>
              <a:rPr lang="id-ID" sz="1800" spc="-10" dirty="0">
                <a:latin typeface="Arial MT"/>
                <a:ea typeface="Arial MT"/>
                <a:cs typeface="Arial MT"/>
              </a:rPr>
              <a:t> </a:t>
            </a:r>
            <a:r>
              <a:rPr lang="id-ID" sz="1800" spc="-5" dirty="0">
                <a:latin typeface="Arial MT"/>
                <a:ea typeface="Arial MT"/>
                <a:cs typeface="Arial MT"/>
              </a:rPr>
              <a:t>tugas.</a:t>
            </a:r>
          </a:p>
          <a:p>
            <a:pPr marL="358775" marR="76200" lvl="2" algn="just">
              <a:spcBef>
                <a:spcPts val="0"/>
              </a:spcBef>
              <a:buSzPts val="1100"/>
              <a:buFont typeface="Arial MT"/>
              <a:buAutoNum type="alphaLcPeriod"/>
            </a:pPr>
            <a:r>
              <a:rPr lang="id-ID" sz="1800" spc="-5" dirty="0">
                <a:latin typeface="Arial MT"/>
                <a:ea typeface="Arial MT"/>
                <a:cs typeface="Arial MT"/>
              </a:rPr>
              <a:t>Menyediakan pengalaman belajar</a:t>
            </a:r>
            <a:r>
              <a:rPr lang="id-ID" sz="1800" spc="5" dirty="0">
                <a:latin typeface="Arial MT"/>
                <a:ea typeface="Arial MT"/>
                <a:cs typeface="Arial MT"/>
              </a:rPr>
              <a:t> </a:t>
            </a:r>
            <a:r>
              <a:rPr lang="id-ID" sz="1800" spc="-5" dirty="0">
                <a:latin typeface="Arial MT"/>
                <a:ea typeface="Arial MT"/>
                <a:cs typeface="Arial MT"/>
              </a:rPr>
              <a:t>yang</a:t>
            </a:r>
            <a:r>
              <a:rPr lang="id-ID" sz="1800" spc="5" dirty="0">
                <a:latin typeface="Arial MT"/>
                <a:ea typeface="Arial MT"/>
                <a:cs typeface="Arial MT"/>
              </a:rPr>
              <a:t> </a:t>
            </a:r>
            <a:r>
              <a:rPr lang="id-ID" sz="1800" spc="-5" dirty="0">
                <a:latin typeface="Arial MT"/>
                <a:ea typeface="Arial MT"/>
                <a:cs typeface="Arial MT"/>
              </a:rPr>
              <a:t>melibatkan peserta didik</a:t>
            </a:r>
            <a:r>
              <a:rPr lang="id-ID" sz="1800" spc="5" dirty="0">
                <a:latin typeface="Arial MT"/>
                <a:ea typeface="Arial MT"/>
                <a:cs typeface="Arial MT"/>
              </a:rPr>
              <a:t> </a:t>
            </a:r>
            <a:r>
              <a:rPr lang="id-ID" sz="1800" spc="-5" dirty="0">
                <a:latin typeface="Arial MT"/>
                <a:ea typeface="Arial MT"/>
                <a:cs typeface="Arial MT"/>
              </a:rPr>
              <a:t>secara</a:t>
            </a:r>
            <a:r>
              <a:rPr lang="id-ID" sz="1800" spc="5" dirty="0">
                <a:latin typeface="Arial MT"/>
                <a:ea typeface="Arial MT"/>
                <a:cs typeface="Arial MT"/>
              </a:rPr>
              <a:t> </a:t>
            </a:r>
            <a:r>
              <a:rPr lang="id-ID" sz="1800" spc="-5" dirty="0">
                <a:latin typeface="Arial MT"/>
                <a:ea typeface="Arial MT"/>
                <a:cs typeface="Arial MT"/>
              </a:rPr>
              <a:t>kompleks dan</a:t>
            </a:r>
            <a:r>
              <a:rPr lang="id-ID" sz="1800" spc="-15" dirty="0">
                <a:latin typeface="Arial MT"/>
                <a:ea typeface="Arial MT"/>
                <a:cs typeface="Arial MT"/>
              </a:rPr>
              <a:t> </a:t>
            </a:r>
            <a:r>
              <a:rPr lang="id-ID" sz="1800" spc="-5" dirty="0">
                <a:latin typeface="Arial MT"/>
                <a:ea typeface="Arial MT"/>
                <a:cs typeface="Arial MT"/>
              </a:rPr>
              <a:t>dirancang</a:t>
            </a:r>
            <a:r>
              <a:rPr lang="id-ID" sz="1800" spc="-15" dirty="0">
                <a:latin typeface="Arial MT"/>
                <a:ea typeface="Arial MT"/>
                <a:cs typeface="Arial MT"/>
              </a:rPr>
              <a:t> </a:t>
            </a:r>
            <a:r>
              <a:rPr lang="id-ID" sz="1800" spc="-5" dirty="0">
                <a:latin typeface="Arial MT"/>
                <a:ea typeface="Arial MT"/>
                <a:cs typeface="Arial MT"/>
              </a:rPr>
              <a:t>untuk</a:t>
            </a:r>
            <a:r>
              <a:rPr lang="id-ID" sz="1800" spc="10" dirty="0">
                <a:latin typeface="Arial MT"/>
                <a:ea typeface="Arial MT"/>
                <a:cs typeface="Arial MT"/>
              </a:rPr>
              <a:t> </a:t>
            </a:r>
            <a:r>
              <a:rPr lang="id-ID" sz="1800" spc="-5" dirty="0">
                <a:latin typeface="Arial MT"/>
                <a:ea typeface="Arial MT"/>
                <a:cs typeface="Arial MT"/>
              </a:rPr>
              <a:t>berkembang</a:t>
            </a:r>
            <a:r>
              <a:rPr lang="id-ID" sz="1800" spc="5" dirty="0">
                <a:latin typeface="Arial MT"/>
                <a:ea typeface="Arial MT"/>
                <a:cs typeface="Arial MT"/>
              </a:rPr>
              <a:t> </a:t>
            </a:r>
            <a:r>
              <a:rPr lang="id-ID" sz="1800" spc="-5" dirty="0">
                <a:latin typeface="Arial MT"/>
                <a:ea typeface="Arial MT"/>
                <a:cs typeface="Arial MT"/>
              </a:rPr>
              <a:t>sesuai</a:t>
            </a:r>
            <a:r>
              <a:rPr lang="id-ID" sz="1800" spc="-10" dirty="0">
                <a:latin typeface="Arial MT"/>
                <a:ea typeface="Arial MT"/>
                <a:cs typeface="Arial MT"/>
              </a:rPr>
              <a:t> </a:t>
            </a:r>
            <a:r>
              <a:rPr lang="id-ID" sz="1800" spc="-5" dirty="0">
                <a:latin typeface="Arial MT"/>
                <a:ea typeface="Arial MT"/>
                <a:cs typeface="Arial MT"/>
              </a:rPr>
              <a:t>dengan</a:t>
            </a:r>
            <a:r>
              <a:rPr lang="id-ID" sz="1800" spc="-15" dirty="0">
                <a:latin typeface="Arial MT"/>
                <a:ea typeface="Arial MT"/>
                <a:cs typeface="Arial MT"/>
              </a:rPr>
              <a:t> </a:t>
            </a:r>
            <a:r>
              <a:rPr lang="id-ID" sz="1800" spc="-5" dirty="0">
                <a:latin typeface="Arial MT"/>
                <a:ea typeface="Arial MT"/>
                <a:cs typeface="Arial MT"/>
              </a:rPr>
              <a:t>dunia nyata.</a:t>
            </a:r>
          </a:p>
          <a:p>
            <a:pPr marL="358775" marR="74295" lvl="2" algn="just">
              <a:spcBef>
                <a:spcPts val="0"/>
              </a:spcBef>
              <a:buSzPts val="1100"/>
              <a:buFont typeface="Arial MT"/>
              <a:buAutoNum type="alphaLcPeriod"/>
            </a:pPr>
            <a:r>
              <a:rPr lang="id-ID" sz="1800" spc="-5" dirty="0">
                <a:latin typeface="Arial MT"/>
                <a:ea typeface="Arial MT"/>
                <a:cs typeface="Arial MT"/>
              </a:rPr>
              <a:t>Membuat suasana belajar menjadi menyenangkan, sehingga peserta didik</a:t>
            </a:r>
            <a:r>
              <a:rPr lang="id-ID" sz="1800" spc="5" dirty="0">
                <a:latin typeface="Arial MT"/>
                <a:ea typeface="Arial MT"/>
                <a:cs typeface="Arial MT"/>
              </a:rPr>
              <a:t> </a:t>
            </a:r>
            <a:r>
              <a:rPr lang="id-ID" sz="1800" spc="-5" dirty="0">
                <a:latin typeface="Arial MT"/>
                <a:ea typeface="Arial MT"/>
                <a:cs typeface="Arial MT"/>
              </a:rPr>
              <a:t>maupun pendidik</a:t>
            </a:r>
            <a:r>
              <a:rPr lang="id-ID" sz="1800" spc="5" dirty="0">
                <a:latin typeface="Arial MT"/>
                <a:ea typeface="Arial MT"/>
                <a:cs typeface="Arial MT"/>
              </a:rPr>
              <a:t> </a:t>
            </a:r>
            <a:r>
              <a:rPr lang="id-ID" sz="1800" spc="-5" dirty="0">
                <a:latin typeface="Arial MT"/>
                <a:ea typeface="Arial MT"/>
                <a:cs typeface="Arial MT"/>
              </a:rPr>
              <a:t>menikmati proses</a:t>
            </a:r>
            <a:r>
              <a:rPr lang="id-ID" sz="1800" spc="-10" dirty="0">
                <a:latin typeface="Arial MT"/>
                <a:ea typeface="Arial MT"/>
                <a:cs typeface="Arial MT"/>
              </a:rPr>
              <a:t> </a:t>
            </a:r>
            <a:r>
              <a:rPr lang="id-ID" sz="1800" spc="-5" dirty="0" smtClean="0">
                <a:latin typeface="Arial MT"/>
                <a:ea typeface="Arial MT"/>
                <a:cs typeface="Arial MT"/>
              </a:rPr>
              <a:t>pembelajaran.</a:t>
            </a:r>
          </a:p>
          <a:p>
            <a:pPr marL="130175" marR="74295" lvl="2" indent="0" algn="just">
              <a:spcBef>
                <a:spcPts val="0"/>
              </a:spcBef>
              <a:buSzPts val="1100"/>
              <a:buNone/>
            </a:pPr>
            <a:r>
              <a:rPr lang="id-ID" sz="1800" spc="-5" dirty="0">
                <a:latin typeface="Arial MT"/>
                <a:ea typeface="Arial MT"/>
                <a:cs typeface="Arial MT"/>
              </a:rPr>
              <a:t> </a:t>
            </a:r>
            <a:r>
              <a:rPr lang="id-ID" sz="1800" spc="-5" dirty="0" smtClean="0">
                <a:latin typeface="Arial MT"/>
                <a:ea typeface="Arial MT"/>
                <a:cs typeface="Arial MT"/>
              </a:rPr>
              <a:t>  </a:t>
            </a:r>
            <a:r>
              <a:rPr lang="id-ID" sz="1800" spc="-5" dirty="0" smtClean="0">
                <a:effectLst/>
                <a:latin typeface="Arial MT"/>
                <a:ea typeface="Arial MT"/>
                <a:cs typeface="Arial MT"/>
              </a:rPr>
              <a:t>(</a:t>
            </a:r>
            <a:r>
              <a:rPr lang="id-ID" sz="1800" dirty="0">
                <a:latin typeface="Arial MT"/>
                <a:ea typeface="Arial MT"/>
                <a:cs typeface="Arial MT"/>
              </a:rPr>
              <a:t>Daryanto</a:t>
            </a:r>
            <a:r>
              <a:rPr lang="id-ID" sz="1800" spc="5" dirty="0">
                <a:latin typeface="Arial MT"/>
                <a:ea typeface="Arial MT"/>
                <a:cs typeface="Arial MT"/>
              </a:rPr>
              <a:t> </a:t>
            </a:r>
            <a:r>
              <a:rPr lang="id-ID" sz="1800" dirty="0">
                <a:latin typeface="Arial MT"/>
                <a:ea typeface="Arial MT"/>
                <a:cs typeface="Arial MT"/>
              </a:rPr>
              <a:t>dan</a:t>
            </a:r>
            <a:r>
              <a:rPr lang="id-ID" sz="1800" spc="5" dirty="0">
                <a:latin typeface="Arial MT"/>
                <a:ea typeface="Arial MT"/>
                <a:cs typeface="Arial MT"/>
              </a:rPr>
              <a:t> </a:t>
            </a:r>
            <a:r>
              <a:rPr lang="id-ID" sz="1800" dirty="0" smtClean="0">
                <a:latin typeface="Arial MT"/>
                <a:ea typeface="Arial MT"/>
                <a:cs typeface="Arial MT"/>
              </a:rPr>
              <a:t>Raharjo</a:t>
            </a:r>
            <a:r>
              <a:rPr lang="id-ID" sz="1800" spc="5" dirty="0" smtClean="0">
                <a:latin typeface="Arial MT"/>
                <a:ea typeface="Arial MT"/>
                <a:cs typeface="Arial MT"/>
              </a:rPr>
              <a:t>, </a:t>
            </a:r>
            <a:r>
              <a:rPr lang="id-ID" sz="1800" dirty="0" smtClean="0">
                <a:latin typeface="Arial MT"/>
                <a:ea typeface="Arial MT"/>
                <a:cs typeface="Arial MT"/>
              </a:rPr>
              <a:t>2012</a:t>
            </a:r>
            <a:r>
              <a:rPr lang="id-ID" sz="1800" dirty="0">
                <a:latin typeface="Arial MT"/>
                <a:ea typeface="Arial MT"/>
                <a:cs typeface="Arial MT"/>
              </a:rPr>
              <a:t>:</a:t>
            </a:r>
            <a:r>
              <a:rPr lang="id-ID" sz="1800" spc="5" dirty="0">
                <a:latin typeface="Arial MT"/>
                <a:ea typeface="Arial MT"/>
                <a:cs typeface="Arial MT"/>
              </a:rPr>
              <a:t> </a:t>
            </a:r>
            <a:r>
              <a:rPr lang="id-ID" sz="1800" dirty="0">
                <a:latin typeface="Arial MT"/>
                <a:ea typeface="Arial MT"/>
                <a:cs typeface="Arial MT"/>
              </a:rPr>
              <a:t>162</a:t>
            </a:r>
            <a:r>
              <a:rPr lang="id-ID" sz="1800" dirty="0" smtClean="0">
                <a:latin typeface="Arial MT"/>
                <a:ea typeface="Arial MT"/>
                <a:cs typeface="Arial MT"/>
              </a:rPr>
              <a:t>).</a:t>
            </a:r>
            <a:endParaRPr lang="id-ID" sz="1800" spc="-5" dirty="0">
              <a:effectLst/>
              <a:latin typeface="Arial MT"/>
              <a:ea typeface="Arial MT"/>
              <a:cs typeface="Arial MT"/>
            </a:endParaRPr>
          </a:p>
        </p:txBody>
      </p:sp>
      <p:sp>
        <p:nvSpPr>
          <p:cNvPr id="4" name="Title 1"/>
          <p:cNvSpPr>
            <a:spLocks noGrp="1"/>
          </p:cNvSpPr>
          <p:nvPr>
            <p:ph type="title"/>
          </p:nvPr>
        </p:nvSpPr>
        <p:spPr>
          <a:xfrm>
            <a:off x="3621973" y="346316"/>
            <a:ext cx="7767513"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Kelebihan</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3383331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3230" y="1686295"/>
            <a:ext cx="7355787" cy="4975761"/>
          </a:xfrm>
        </p:spPr>
        <p:txBody>
          <a:bodyPr>
            <a:normAutofit fontScale="92500" lnSpcReduction="20000"/>
          </a:bodyPr>
          <a:lstStyle/>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Memerlukan</a:t>
            </a:r>
            <a:r>
              <a:rPr lang="id-ID" sz="2400" spc="-15" dirty="0">
                <a:latin typeface="Arial" panose="020B0604020202020204" pitchFamily="34" charset="0"/>
                <a:ea typeface="Arial MT"/>
                <a:cs typeface="Arial" panose="020B0604020202020204" pitchFamily="34" charset="0"/>
              </a:rPr>
              <a:t> </a:t>
            </a:r>
            <a:r>
              <a:rPr lang="id-ID" sz="2400" spc="-5" dirty="0">
                <a:latin typeface="Arial" panose="020B0604020202020204" pitchFamily="34" charset="0"/>
                <a:ea typeface="Arial MT"/>
                <a:cs typeface="Arial" panose="020B0604020202020204" pitchFamily="34" charset="0"/>
              </a:rPr>
              <a:t>banyak waktu untuk menyelesaikan</a:t>
            </a:r>
            <a:r>
              <a:rPr lang="id-ID" sz="2400" spc="-25" dirty="0">
                <a:latin typeface="Arial" panose="020B0604020202020204" pitchFamily="34" charset="0"/>
                <a:ea typeface="Arial MT"/>
                <a:cs typeface="Arial" panose="020B0604020202020204" pitchFamily="34" charset="0"/>
              </a:rPr>
              <a:t> </a:t>
            </a:r>
            <a:r>
              <a:rPr lang="id-ID" sz="2400" spc="-5" dirty="0">
                <a:latin typeface="Arial" panose="020B0604020202020204" pitchFamily="34" charset="0"/>
                <a:ea typeface="Arial MT"/>
                <a:cs typeface="Arial" panose="020B0604020202020204" pitchFamily="34" charset="0"/>
              </a:rPr>
              <a:t>masalah.</a:t>
            </a:r>
          </a:p>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Membutuhkan</a:t>
            </a:r>
            <a:r>
              <a:rPr lang="id-ID" sz="2400" spc="-10" dirty="0">
                <a:latin typeface="Arial" panose="020B0604020202020204" pitchFamily="34" charset="0"/>
                <a:ea typeface="Arial MT"/>
                <a:cs typeface="Arial" panose="020B0604020202020204" pitchFamily="34" charset="0"/>
              </a:rPr>
              <a:t> </a:t>
            </a:r>
            <a:r>
              <a:rPr lang="id-ID" sz="2400" spc="-5" dirty="0">
                <a:latin typeface="Arial" panose="020B0604020202020204" pitchFamily="34" charset="0"/>
                <a:ea typeface="Arial MT"/>
                <a:cs typeface="Arial" panose="020B0604020202020204" pitchFamily="34" charset="0"/>
              </a:rPr>
              <a:t>biaya yang cukup banyak</a:t>
            </a:r>
          </a:p>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Banyak instruktur yang merasa nyaman dengan kelas tradisional, dimana instruktur memegang peran utama dikelas.</a:t>
            </a:r>
          </a:p>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Banyaknya peralatan yang harus disediakan.</a:t>
            </a:r>
          </a:p>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Peserta didik yang memiliki kelemahan dalam percobaan dan pengumpulan informasi akan mengalami kesulitan.</a:t>
            </a:r>
          </a:p>
          <a:p>
            <a:pPr lvl="0" algn="just">
              <a:lnSpc>
                <a:spcPct val="107000"/>
              </a:lnSpc>
              <a:spcBef>
                <a:spcPts val="5"/>
              </a:spcBef>
              <a:buSzPts val="1100"/>
              <a:buFont typeface="Arial MT"/>
              <a:buAutoNum type="alphaLcPeriod"/>
              <a:tabLst>
                <a:tab pos="889635" algn="l"/>
              </a:tabLst>
            </a:pPr>
            <a:r>
              <a:rPr lang="id-ID" sz="2400" spc="-5" dirty="0">
                <a:latin typeface="Arial" panose="020B0604020202020204" pitchFamily="34" charset="0"/>
                <a:ea typeface="Arial MT"/>
                <a:cs typeface="Arial" panose="020B0604020202020204" pitchFamily="34" charset="0"/>
              </a:rPr>
              <a:t>Ada kemungkinan peserta didik yang kurang aktif dalam bekerja </a:t>
            </a:r>
            <a:r>
              <a:rPr lang="id-ID" sz="2400" spc="-5" dirty="0" smtClean="0">
                <a:latin typeface="Arial" panose="020B0604020202020204" pitchFamily="34" charset="0"/>
                <a:ea typeface="Arial MT"/>
                <a:cs typeface="Arial" panose="020B0604020202020204" pitchFamily="34" charset="0"/>
              </a:rPr>
              <a:t>kelompok.</a:t>
            </a:r>
          </a:p>
          <a:p>
            <a:pPr lvl="0" algn="just">
              <a:lnSpc>
                <a:spcPct val="107000"/>
              </a:lnSpc>
              <a:spcBef>
                <a:spcPts val="5"/>
              </a:spcBef>
              <a:buSzPts val="1100"/>
              <a:buFont typeface="Arial MT"/>
              <a:buAutoNum type="alphaLcPeriod"/>
              <a:tabLst>
                <a:tab pos="889635" algn="l"/>
              </a:tabLst>
            </a:pPr>
            <a:r>
              <a:rPr lang="id-ID" sz="2400" dirty="0" smtClean="0">
                <a:latin typeface="Arial" panose="020B0604020202020204" pitchFamily="34" charset="0"/>
                <a:ea typeface="Arial MT"/>
                <a:cs typeface="Arial" panose="020B0604020202020204" pitchFamily="34" charset="0"/>
              </a:rPr>
              <a:t>Ketika </a:t>
            </a:r>
            <a:r>
              <a:rPr lang="id-ID" sz="2400" dirty="0">
                <a:latin typeface="Arial" panose="020B0604020202020204" pitchFamily="34" charset="0"/>
                <a:ea typeface="Arial MT"/>
                <a:cs typeface="Arial" panose="020B0604020202020204" pitchFamily="34" charset="0"/>
              </a:rPr>
              <a:t>topik yang diberikan kepada masing-masing kelompok berbeda, dikhawatirkan peserta didik tidak bisa memahami topik secara keseluruhan</a:t>
            </a:r>
            <a:r>
              <a:rPr lang="id-ID" sz="2400" dirty="0" smtClean="0">
                <a:latin typeface="Arial" panose="020B0604020202020204" pitchFamily="34" charset="0"/>
                <a:ea typeface="Arial MT"/>
                <a:cs typeface="Arial" panose="020B0604020202020204" pitchFamily="34" charset="0"/>
              </a:rPr>
              <a:t>.</a:t>
            </a:r>
          </a:p>
          <a:p>
            <a:pPr marL="0" lvl="0" indent="0" algn="just">
              <a:lnSpc>
                <a:spcPct val="107000"/>
              </a:lnSpc>
              <a:spcBef>
                <a:spcPts val="5"/>
              </a:spcBef>
              <a:buSzPts val="1100"/>
              <a:buNone/>
              <a:tabLst>
                <a:tab pos="889635" algn="l"/>
              </a:tabLst>
            </a:pPr>
            <a:r>
              <a:rPr lang="id-ID" sz="2400" dirty="0" smtClean="0">
                <a:latin typeface="Arial" panose="020B0604020202020204" pitchFamily="34" charset="0"/>
                <a:cs typeface="Arial" panose="020B0604020202020204" pitchFamily="34" charset="0"/>
              </a:rPr>
              <a:t>    (</a:t>
            </a:r>
            <a:r>
              <a:rPr lang="id-ID" sz="2400" dirty="0" smtClean="0">
                <a:latin typeface="Arial MT"/>
                <a:ea typeface="Arial MT"/>
                <a:cs typeface="Arial MT"/>
              </a:rPr>
              <a:t>Daryanto </a:t>
            </a:r>
            <a:r>
              <a:rPr lang="id-ID" sz="2400" dirty="0">
                <a:latin typeface="Arial MT"/>
                <a:ea typeface="Arial MT"/>
                <a:cs typeface="Arial MT"/>
              </a:rPr>
              <a:t>dan</a:t>
            </a:r>
            <a:r>
              <a:rPr lang="id-ID" sz="2400" spc="-15" dirty="0">
                <a:latin typeface="Arial MT"/>
                <a:ea typeface="Arial MT"/>
                <a:cs typeface="Arial MT"/>
              </a:rPr>
              <a:t> </a:t>
            </a:r>
            <a:r>
              <a:rPr lang="id-ID" sz="2400" dirty="0" smtClean="0">
                <a:latin typeface="Arial MT"/>
                <a:ea typeface="Arial MT"/>
                <a:cs typeface="Arial MT"/>
              </a:rPr>
              <a:t>Raharjo</a:t>
            </a:r>
            <a:r>
              <a:rPr lang="id-ID" sz="2400" spc="-10" dirty="0" smtClean="0">
                <a:latin typeface="Arial MT"/>
                <a:ea typeface="Arial MT"/>
                <a:cs typeface="Arial MT"/>
              </a:rPr>
              <a:t>, </a:t>
            </a:r>
            <a:r>
              <a:rPr lang="id-ID" sz="2400" dirty="0" smtClean="0">
                <a:latin typeface="Arial MT"/>
                <a:ea typeface="Arial MT"/>
                <a:cs typeface="Arial MT"/>
              </a:rPr>
              <a:t>2012</a:t>
            </a:r>
            <a:r>
              <a:rPr lang="id-ID" sz="2400" dirty="0">
                <a:latin typeface="Arial MT"/>
                <a:ea typeface="Arial MT"/>
                <a:cs typeface="Arial MT"/>
              </a:rPr>
              <a:t>:</a:t>
            </a:r>
            <a:r>
              <a:rPr lang="id-ID" sz="2400" spc="10" dirty="0">
                <a:latin typeface="Arial MT"/>
                <a:ea typeface="Arial MT"/>
                <a:cs typeface="Arial MT"/>
              </a:rPr>
              <a:t> </a:t>
            </a:r>
            <a:r>
              <a:rPr lang="id-ID" sz="2400" dirty="0">
                <a:latin typeface="Arial MT"/>
                <a:ea typeface="Arial MT"/>
                <a:cs typeface="Arial MT"/>
              </a:rPr>
              <a:t>162)</a:t>
            </a:r>
            <a:r>
              <a:rPr lang="id-ID" sz="2400" dirty="0" smtClean="0">
                <a:latin typeface="Arial" panose="020B0604020202020204" pitchFamily="34" charset="0"/>
                <a:cs typeface="Arial" panose="020B0604020202020204" pitchFamily="34" charset="0"/>
              </a:rPr>
              <a:t> </a:t>
            </a:r>
            <a:endParaRPr lang="id-ID" sz="2400"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3776353" y="543085"/>
            <a:ext cx="7885216"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Kelemahan</a:t>
            </a:r>
            <a:r>
              <a:rPr lang="id-ID" sz="2200" b="1" spc="285" dirty="0" smtClean="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Model</a:t>
            </a:r>
            <a:r>
              <a:rPr lang="id-ID" sz="2200" b="1" spc="5"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Pembelajaran Project Based Learning</a:t>
            </a:r>
            <a:r>
              <a:rPr lang="id-ID" sz="2200" b="1" spc="280" dirty="0">
                <a:latin typeface="Arial" panose="020B0604020202020204" pitchFamily="34" charset="0"/>
                <a:ea typeface="Arial" panose="020B0604020202020204" pitchFamily="34" charset="0"/>
              </a:rPr>
              <a:t> </a:t>
            </a:r>
            <a:r>
              <a:rPr lang="id-ID" sz="2200" b="1" spc="-5" dirty="0">
                <a:latin typeface="Arial" panose="020B0604020202020204" pitchFamily="34" charset="0"/>
                <a:ea typeface="Arial" panose="020B0604020202020204" pitchFamily="34" charset="0"/>
              </a:rPr>
              <a:t>(PJBL</a:t>
            </a:r>
            <a:r>
              <a:rPr lang="id-ID" sz="2200" b="1" spc="-5" dirty="0" smtClean="0">
                <a:latin typeface="Arial" panose="020B0604020202020204" pitchFamily="34" charset="0"/>
                <a:ea typeface="Arial" panose="020B0604020202020204" pitchFamily="34" charset="0"/>
              </a:rPr>
              <a:t>)</a:t>
            </a:r>
            <a:endParaRPr lang="id-ID" sz="2200" dirty="0"/>
          </a:p>
        </p:txBody>
      </p:sp>
    </p:spTree>
    <p:extLst>
      <p:ext uri="{BB962C8B-B14F-4D97-AF65-F5344CB8AC3E}">
        <p14:creationId xmlns:p14="http://schemas.microsoft.com/office/powerpoint/2010/main" val="3444973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5117" y="1902103"/>
            <a:ext cx="6871303" cy="4382952"/>
          </a:xfrm>
        </p:spPr>
        <p:txBody>
          <a:bodyPr>
            <a:noAutofit/>
          </a:bodyPr>
          <a:lstStyle/>
          <a:p>
            <a:pPr lvl="0">
              <a:lnSpc>
                <a:spcPct val="107000"/>
              </a:lnSpc>
              <a:buSzPts val="1100"/>
              <a:buFont typeface="Arial MT"/>
              <a:buAutoNum type="alphaLcPeriod"/>
              <a:tabLst>
                <a:tab pos="848360" algn="l"/>
              </a:tabLst>
            </a:pPr>
            <a:r>
              <a:rPr lang="id-ID" sz="2000" spc="-5" dirty="0" smtClean="0">
                <a:latin typeface="Arial" panose="020B0604020202020204" pitchFamily="34" charset="0"/>
                <a:ea typeface="Arial MT"/>
                <a:cs typeface="Arial" panose="020B0604020202020204" pitchFamily="34" charset="0"/>
              </a:rPr>
              <a:t>Memfasilitasi</a:t>
            </a:r>
            <a:r>
              <a:rPr lang="id-ID" sz="2000" spc="-15" dirty="0" smtClean="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peserta</a:t>
            </a:r>
            <a:r>
              <a:rPr lang="id-ID" sz="2000" spc="-2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didik</a:t>
            </a:r>
            <a:r>
              <a:rPr lang="id-ID" sz="2000" spc="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dalam</a:t>
            </a:r>
            <a:r>
              <a:rPr lang="id-ID" sz="2000" spc="-1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menghadapi</a:t>
            </a:r>
            <a:r>
              <a:rPr lang="id-ID" sz="2000" spc="-2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masalah</a:t>
            </a:r>
            <a:endParaRPr lang="id-ID" sz="2000" spc="-5" dirty="0">
              <a:latin typeface="Calibri" panose="020F0502020204030204" pitchFamily="34" charset="0"/>
              <a:ea typeface="Arial MT"/>
              <a:cs typeface="Arial MT"/>
            </a:endParaRPr>
          </a:p>
          <a:p>
            <a:pPr lvl="0">
              <a:lnSpc>
                <a:spcPct val="107000"/>
              </a:lnSpc>
              <a:buSzPts val="1100"/>
              <a:buFont typeface="Arial MT"/>
              <a:buAutoNum type="alphaLcPeriod"/>
              <a:tabLst>
                <a:tab pos="848360" algn="l"/>
              </a:tabLst>
            </a:pPr>
            <a:r>
              <a:rPr lang="id-ID" sz="2000" spc="-5" dirty="0">
                <a:latin typeface="Arial" panose="020B0604020202020204" pitchFamily="34" charset="0"/>
                <a:ea typeface="Arial MT"/>
                <a:cs typeface="Arial" panose="020B0604020202020204" pitchFamily="34" charset="0"/>
              </a:rPr>
              <a:t>Membatasi</a:t>
            </a:r>
            <a:r>
              <a:rPr lang="id-ID" sz="2000" spc="-1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waktu</a:t>
            </a:r>
            <a:r>
              <a:rPr lang="id-ID" sz="2000" spc="-1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peserta didik dalam</a:t>
            </a:r>
            <a:r>
              <a:rPr lang="id-ID" sz="2000" spc="-1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menyelesaikan proyek</a:t>
            </a:r>
            <a:endParaRPr lang="id-ID" sz="2000" spc="-5" dirty="0">
              <a:latin typeface="Calibri" panose="020F0502020204030204" pitchFamily="34" charset="0"/>
              <a:ea typeface="Arial MT"/>
              <a:cs typeface="Arial MT"/>
            </a:endParaRPr>
          </a:p>
          <a:p>
            <a:pPr lvl="0">
              <a:lnSpc>
                <a:spcPct val="107000"/>
              </a:lnSpc>
              <a:buSzPts val="1100"/>
              <a:buFont typeface="Arial MT"/>
              <a:buAutoNum type="alphaLcPeriod"/>
              <a:tabLst>
                <a:tab pos="848360" algn="l"/>
              </a:tabLst>
            </a:pPr>
            <a:r>
              <a:rPr lang="id-ID" sz="2000" spc="-5" dirty="0">
                <a:latin typeface="Arial" panose="020B0604020202020204" pitchFamily="34" charset="0"/>
                <a:ea typeface="Arial MT"/>
                <a:cs typeface="Arial" panose="020B0604020202020204" pitchFamily="34" charset="0"/>
              </a:rPr>
              <a:t>Meminimalisir</a:t>
            </a:r>
            <a:r>
              <a:rPr lang="id-ID" sz="2000" spc="-2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biaya</a:t>
            </a:r>
            <a:endParaRPr lang="id-ID" sz="2000" spc="-5" dirty="0">
              <a:latin typeface="Calibri" panose="020F0502020204030204" pitchFamily="34" charset="0"/>
              <a:ea typeface="Arial MT"/>
              <a:cs typeface="Arial MT"/>
            </a:endParaRPr>
          </a:p>
          <a:p>
            <a:pPr lvl="0">
              <a:lnSpc>
                <a:spcPct val="107000"/>
              </a:lnSpc>
              <a:buSzPts val="1100"/>
              <a:buFont typeface="Arial MT"/>
              <a:buAutoNum type="alphaLcPeriod"/>
              <a:tabLst>
                <a:tab pos="848360" algn="l"/>
              </a:tabLst>
            </a:pPr>
            <a:r>
              <a:rPr lang="id-ID" sz="2000" spc="-5" dirty="0">
                <a:latin typeface="Arial" panose="020B0604020202020204" pitchFamily="34" charset="0"/>
                <a:ea typeface="Arial MT"/>
                <a:cs typeface="Arial" panose="020B0604020202020204" pitchFamily="34" charset="0"/>
              </a:rPr>
              <a:t>Menyediakan</a:t>
            </a:r>
            <a:r>
              <a:rPr lang="id-ID" sz="2000" spc="-1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peralatan</a:t>
            </a:r>
            <a:r>
              <a:rPr lang="id-ID" sz="2000" spc="-2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sederhana yang</a:t>
            </a:r>
            <a:r>
              <a:rPr lang="id-ID" sz="2000" spc="-2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terdapat</a:t>
            </a:r>
            <a:r>
              <a:rPr lang="id-ID" sz="2000" spc="-1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dilingkungan sekitar</a:t>
            </a:r>
            <a:endParaRPr lang="id-ID" sz="2000" spc="-5" dirty="0">
              <a:latin typeface="Calibri" panose="020F0502020204030204" pitchFamily="34" charset="0"/>
              <a:ea typeface="Arial MT"/>
              <a:cs typeface="Arial MT"/>
            </a:endParaRPr>
          </a:p>
          <a:p>
            <a:pPr lvl="0">
              <a:lnSpc>
                <a:spcPct val="107000"/>
              </a:lnSpc>
              <a:buSzPts val="1100"/>
              <a:buFont typeface="Arial MT"/>
              <a:buAutoNum type="alphaLcPeriod"/>
              <a:tabLst>
                <a:tab pos="848360" algn="l"/>
              </a:tabLst>
            </a:pPr>
            <a:r>
              <a:rPr lang="id-ID" sz="2000" spc="-5" dirty="0">
                <a:latin typeface="Arial" panose="020B0604020202020204" pitchFamily="34" charset="0"/>
                <a:ea typeface="Arial MT"/>
                <a:cs typeface="Arial" panose="020B0604020202020204" pitchFamily="34" charset="0"/>
              </a:rPr>
              <a:t>Memilih</a:t>
            </a:r>
            <a:r>
              <a:rPr lang="id-ID" sz="2000" spc="-1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lokasi</a:t>
            </a:r>
            <a:r>
              <a:rPr lang="id-ID" sz="2000" spc="-10"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penelitian</a:t>
            </a:r>
            <a:r>
              <a:rPr lang="id-ID" sz="2000" spc="-1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yang</a:t>
            </a:r>
            <a:r>
              <a:rPr lang="id-ID" sz="2000" spc="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mudah</a:t>
            </a:r>
            <a:r>
              <a:rPr lang="id-ID" sz="2000" spc="-15" dirty="0">
                <a:latin typeface="Arial" panose="020B0604020202020204" pitchFamily="34" charset="0"/>
                <a:ea typeface="Arial MT"/>
                <a:cs typeface="Arial" panose="020B0604020202020204" pitchFamily="34" charset="0"/>
              </a:rPr>
              <a:t> </a:t>
            </a:r>
            <a:r>
              <a:rPr lang="id-ID" sz="2000" spc="-5" dirty="0">
                <a:latin typeface="Arial" panose="020B0604020202020204" pitchFamily="34" charset="0"/>
                <a:ea typeface="Arial MT"/>
                <a:cs typeface="Arial" panose="020B0604020202020204" pitchFamily="34" charset="0"/>
              </a:rPr>
              <a:t>dijangkau</a:t>
            </a:r>
            <a:endParaRPr lang="id-ID" sz="2000" spc="-5" dirty="0">
              <a:latin typeface="Calibri" panose="020F0502020204030204" pitchFamily="34" charset="0"/>
              <a:ea typeface="Arial MT"/>
              <a:cs typeface="Arial MT"/>
            </a:endParaRPr>
          </a:p>
          <a:p>
            <a:pPr lvl="0">
              <a:lnSpc>
                <a:spcPct val="107000"/>
              </a:lnSpc>
              <a:buSzPts val="1100"/>
              <a:buFont typeface="Arial MT"/>
              <a:buAutoNum type="alphaLcPeriod"/>
              <a:tabLst>
                <a:tab pos="848360" algn="l"/>
              </a:tabLst>
            </a:pPr>
            <a:r>
              <a:rPr lang="id-ID" sz="2000" spc="-5" dirty="0">
                <a:latin typeface="Arial" panose="020B0604020202020204" pitchFamily="34" charset="0"/>
                <a:ea typeface="Arial MT"/>
                <a:cs typeface="Arial" panose="020B0604020202020204" pitchFamily="34" charset="0"/>
              </a:rPr>
              <a:t>Menciptakan suasana belajar yang menyenangkan sehingga guru dan peserta didik merasa nyaman dalam </a:t>
            </a:r>
            <a:r>
              <a:rPr lang="id-ID" sz="2000" spc="-5" dirty="0" smtClean="0">
                <a:latin typeface="Arial" panose="020B0604020202020204" pitchFamily="34" charset="0"/>
                <a:ea typeface="Arial MT"/>
                <a:cs typeface="Arial" panose="020B0604020202020204" pitchFamily="34" charset="0"/>
              </a:rPr>
              <a:t>pembelajaran</a:t>
            </a:r>
            <a:endParaRPr lang="id-ID" sz="2000" spc="-5" dirty="0">
              <a:latin typeface="Calibri" panose="020F0502020204030204" pitchFamily="34" charset="0"/>
              <a:ea typeface="Arial MT"/>
              <a:cs typeface="Arial MT"/>
            </a:endParaRPr>
          </a:p>
        </p:txBody>
      </p:sp>
      <p:sp>
        <p:nvSpPr>
          <p:cNvPr id="4" name="Title 1"/>
          <p:cNvSpPr>
            <a:spLocks noGrp="1"/>
          </p:cNvSpPr>
          <p:nvPr>
            <p:ph type="title"/>
          </p:nvPr>
        </p:nvSpPr>
        <p:spPr>
          <a:xfrm>
            <a:off x="5367647" y="797729"/>
            <a:ext cx="5778773" cy="753277"/>
          </a:xfrm>
          <a:ln>
            <a:solidFill>
              <a:srgbClr val="0070C0"/>
            </a:solidFill>
          </a:ln>
        </p:spPr>
        <p:txBody>
          <a:bodyPr anchor="ctr">
            <a:normAutofit fontScale="90000"/>
          </a:bodyPr>
          <a:lstStyle/>
          <a:p>
            <a:pPr marL="92075" lvl="1" rtl="0">
              <a:spcAft>
                <a:spcPts val="0"/>
              </a:spcAft>
              <a:buSzPts val="1100"/>
            </a:pPr>
            <a:r>
              <a:rPr lang="id-ID" sz="2200" b="1" spc="-5" dirty="0" smtClean="0">
                <a:latin typeface="Arial" panose="020B0604020202020204" pitchFamily="34" charset="0"/>
                <a:ea typeface="Arial" panose="020B0604020202020204" pitchFamily="34" charset="0"/>
              </a:rPr>
              <a:t>Mengatasi Kelemahan dalam Pembelajaran</a:t>
            </a:r>
            <a:endParaRPr lang="id-ID" sz="2200" dirty="0"/>
          </a:p>
        </p:txBody>
      </p:sp>
    </p:spTree>
    <p:extLst>
      <p:ext uri="{BB962C8B-B14F-4D97-AF65-F5344CB8AC3E}">
        <p14:creationId xmlns:p14="http://schemas.microsoft.com/office/powerpoint/2010/main" val="350851822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206</TotalTime>
  <Words>1064</Words>
  <Application>Microsoft Office PowerPoint</Application>
  <PresentationFormat>Custom</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Wisp</vt:lpstr>
      <vt:lpstr>METODE PENGAJARAN BAHASA INDONESIA</vt:lpstr>
      <vt:lpstr>MODEL PEMBELAJARAN  PROJECT BASED LEARNING</vt:lpstr>
      <vt:lpstr>Pengertian</vt:lpstr>
      <vt:lpstr>PowerPoint Presentation</vt:lpstr>
      <vt:lpstr>Karakteristik Model Pembelajaran Project Based Learning (PJBL)</vt:lpstr>
      <vt:lpstr>Manfaat Model Pembelajaran Project Based Learning (PJBL)</vt:lpstr>
      <vt:lpstr>Kelebihan Model Pembelajaran Project Based Learning (PJBL)</vt:lpstr>
      <vt:lpstr>Kelemahan Model Pembelajaran Project Based Learning (PJBL)</vt:lpstr>
      <vt:lpstr>Mengatasi Kelemahan dalam Pembelajaran</vt:lpstr>
      <vt:lpstr>Peran Guru dalam Model Pembelajaran Project Based Learning (PJBL)</vt:lpstr>
      <vt:lpstr>Langkah-langkah Model Pembelajaran Project Based Learning (PJBL)</vt:lpstr>
      <vt:lpstr>PowerPoint Presentation</vt:lpstr>
      <vt:lpstr>Sintaks pembelajaran menggunakan penugasan proyek sebagaimana yang dikembangkan oleh “The George Lucas Educational Foundation (2005)”, sebagai berikut: </vt:lpstr>
      <vt:lpstr>PowerPoint Presentation</vt:lpstr>
      <vt:lpstr>PowerPoint Presentation</vt:lpstr>
      <vt:lpstr>PowerPoint Presentation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PEMBELAJARAN  PROJECT BASED LEARNING</dc:title>
  <dc:creator>asus</dc:creator>
  <cp:lastModifiedBy>Windows User</cp:lastModifiedBy>
  <cp:revision>22</cp:revision>
  <dcterms:created xsi:type="dcterms:W3CDTF">2023-08-26T16:05:04Z</dcterms:created>
  <dcterms:modified xsi:type="dcterms:W3CDTF">2023-09-14T06:36:40Z</dcterms:modified>
</cp:coreProperties>
</file>