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99" r:id="rId1"/>
  </p:sldMasterIdLst>
  <p:sldIdLst>
    <p:sldId id="256" r:id="rId2"/>
    <p:sldId id="257" r:id="rId3"/>
    <p:sldId id="262" r:id="rId4"/>
    <p:sldId id="277" r:id="rId5"/>
    <p:sldId id="279" r:id="rId6"/>
    <p:sldId id="270" r:id="rId7"/>
    <p:sldId id="278" r:id="rId8"/>
    <p:sldId id="261" r:id="rId9"/>
    <p:sldId id="258" r:id="rId10"/>
    <p:sldId id="264" r:id="rId11"/>
    <p:sldId id="265" r:id="rId12"/>
    <p:sldId id="263" r:id="rId13"/>
    <p:sldId id="266" r:id="rId14"/>
    <p:sldId id="267" r:id="rId15"/>
    <p:sldId id="271" r:id="rId16"/>
    <p:sldId id="25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6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6AD6EE87-EBD5-4F12-A48A-63ACA297AC8F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5385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896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A4AFB99-0EAB-4182-AFF8-E214C82A68F6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87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92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A61015F-7CC6-4D0A-9D87-873EA4C304CC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180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3C6A301-0538-44EC-B09D-202E1042A48B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5021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789574A-8875-45EF-8EA2-3CAA0F7ABC4C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8407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910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6E91E96-98B0-4413-9547-46F3504108EF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865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2710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C7616CA0-919D-4A49-9C8A-62FDFB3A5183}" type="datetimeFigureOut">
              <a:rPr lang="en-US" smtClean="0"/>
              <a:t>9/4/24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281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9/4/24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176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4001" r:id="rId2"/>
    <p:sldLayoutId id="2147484002" r:id="rId3"/>
    <p:sldLayoutId id="2147484003" r:id="rId4"/>
    <p:sldLayoutId id="2147484004" r:id="rId5"/>
    <p:sldLayoutId id="2147484005" r:id="rId6"/>
    <p:sldLayoutId id="2147484006" r:id="rId7"/>
    <p:sldLayoutId id="2147484007" r:id="rId8"/>
    <p:sldLayoutId id="2147484008" r:id="rId9"/>
    <p:sldLayoutId id="2147484009" r:id="rId10"/>
    <p:sldLayoutId id="2147484010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msspada.kemdikbud.go.id/course/view.php?id=4071#section-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5664" y="1425825"/>
            <a:ext cx="8673427" cy="1322587"/>
          </a:xfrm>
        </p:spPr>
        <p:txBody>
          <a:bodyPr/>
          <a:lstStyle/>
          <a:p>
            <a:r>
              <a:rPr lang="en-US" dirty="0" err="1"/>
              <a:t>Akhmad</a:t>
            </a:r>
            <a:r>
              <a:rPr lang="en-US" dirty="0"/>
              <a:t> Habibullah, M.IP</a:t>
            </a:r>
          </a:p>
        </p:txBody>
      </p:sp>
      <p:sp>
        <p:nvSpPr>
          <p:cNvPr id="5" name="AutoShape 2" descr="Hasil gambar untuk des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Hasil gambar untuk desa"/>
          <p:cNvSpPr>
            <a:spLocks noChangeAspect="1" noChangeArrowheads="1"/>
          </p:cNvSpPr>
          <p:nvPr/>
        </p:nvSpPr>
        <p:spPr bwMode="auto">
          <a:xfrm>
            <a:off x="307974" y="7937"/>
            <a:ext cx="6850041" cy="685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1021" y="5175357"/>
            <a:ext cx="6066046" cy="168264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3E4EBE-3D61-B4BC-5963-AC51E3A9CD15}"/>
              </a:ext>
            </a:extLst>
          </p:cNvPr>
          <p:cNvSpPr txBox="1"/>
          <p:nvPr/>
        </p:nvSpPr>
        <p:spPr>
          <a:xfrm>
            <a:off x="3044140" y="2445071"/>
            <a:ext cx="610362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D" sz="2800" b="1" i="0" u="sng" dirty="0">
                <a:solidFill>
                  <a:schemeClr val="bg1"/>
                </a:solidFill>
                <a:effectLst/>
                <a:latin typeface="Poppins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Konsep, Teori dan Sejarah Perkembangan Pemerintahan Desa</a:t>
            </a:r>
            <a:endParaRPr lang="en-ID" sz="2800" b="1" i="0" dirty="0">
              <a:solidFill>
                <a:schemeClr val="bg1"/>
              </a:solidFill>
              <a:effectLst/>
              <a:latin typeface="Poppins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533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9918" y="420427"/>
            <a:ext cx="6984354" cy="991514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C00000"/>
                </a:solidFill>
                <a:latin typeface="Bernard MT Condensed" panose="02050806060905020404" pitchFamily="18" charset="0"/>
              </a:rPr>
              <a:t>KARAKTERISTIK MASYARAKAT DESA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7153" y="1756186"/>
            <a:ext cx="6849884" cy="4416014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3200" dirty="0">
                <a:latin typeface="Arial Narrow" panose="020B0606020202030204" pitchFamily="34" charset="0"/>
              </a:rPr>
              <a:t>Mutual distrust interpersonal relations </a:t>
            </a:r>
            <a:r>
              <a:rPr lang="en-US" sz="3200" dirty="0" err="1">
                <a:latin typeface="Arial Narrow" panose="020B0606020202030204" pitchFamily="34" charset="0"/>
              </a:rPr>
              <a:t>adanya</a:t>
            </a:r>
            <a:r>
              <a:rPr lang="en-US" sz="3200" dirty="0">
                <a:latin typeface="Arial Narrow" panose="020B0606020202030204" pitchFamily="34" charset="0"/>
              </a:rPr>
              <a:t> rasa </a:t>
            </a:r>
            <a:r>
              <a:rPr lang="en-US" sz="3200" dirty="0" err="1">
                <a:latin typeface="Arial Narrow" panose="020B0606020202030204" pitchFamily="34" charset="0"/>
              </a:rPr>
              <a:t>ketidakpercayaan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timbal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balik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antara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petani</a:t>
            </a:r>
            <a:r>
              <a:rPr lang="en-US" sz="3200" dirty="0">
                <a:latin typeface="Arial Narrow" panose="020B0606020202030204" pitchFamily="34" charset="0"/>
              </a:rPr>
              <a:t> yang </a:t>
            </a:r>
            <a:r>
              <a:rPr lang="en-US" sz="3200" dirty="0" err="1">
                <a:latin typeface="Arial Narrow" panose="020B0606020202030204" pitchFamily="34" charset="0"/>
              </a:rPr>
              <a:t>satu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dengan</a:t>
            </a:r>
            <a:r>
              <a:rPr lang="en-US" sz="3200" dirty="0">
                <a:latin typeface="Arial Narrow" panose="020B0606020202030204" pitchFamily="34" charset="0"/>
              </a:rPr>
              <a:t> yang lain.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3200" dirty="0">
                <a:latin typeface="Arial Narrow" panose="020B0606020202030204" pitchFamily="34" charset="0"/>
              </a:rPr>
              <a:t>Perceived limited goods </a:t>
            </a:r>
            <a:r>
              <a:rPr lang="en-US" sz="3200" dirty="0" err="1">
                <a:latin typeface="Arial Narrow" panose="020B0606020202030204" pitchFamily="34" charset="0"/>
              </a:rPr>
              <a:t>pandangan</a:t>
            </a:r>
            <a:r>
              <a:rPr lang="en-US" sz="3200" dirty="0">
                <a:latin typeface="Arial Narrow" panose="020B0606020202030204" pitchFamily="34" charset="0"/>
              </a:rPr>
              <a:t> yang </a:t>
            </a:r>
            <a:r>
              <a:rPr lang="en-US" sz="3200" dirty="0" err="1">
                <a:latin typeface="Arial Narrow" panose="020B0606020202030204" pitchFamily="34" charset="0"/>
              </a:rPr>
              <a:t>sempit</a:t>
            </a:r>
            <a:r>
              <a:rPr lang="en-US" sz="3200" dirty="0">
                <a:latin typeface="Arial Narrow" panose="020B0606020202030204" pitchFamily="34" charset="0"/>
              </a:rPr>
              <a:t> di </a:t>
            </a:r>
            <a:r>
              <a:rPr lang="en-US" sz="3200" dirty="0" err="1">
                <a:latin typeface="Arial Narrow" panose="020B0606020202030204" pitchFamily="34" charset="0"/>
              </a:rPr>
              <a:t>kalangan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petani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sehingga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sulit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maju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3200" dirty="0">
                <a:latin typeface="Arial Narrow" panose="020B0606020202030204" pitchFamily="34" charset="0"/>
              </a:rPr>
              <a:t>Dependence on hostility towards </a:t>
            </a:r>
            <a:r>
              <a:rPr lang="en-US" sz="3200" dirty="0" err="1">
                <a:latin typeface="Arial Narrow" panose="020B0606020202030204" pitchFamily="34" charset="0"/>
              </a:rPr>
              <a:t>goverment</a:t>
            </a:r>
            <a:r>
              <a:rPr lang="en-US" sz="3200" dirty="0">
                <a:latin typeface="Arial Narrow" panose="020B0606020202030204" pitchFamily="34" charset="0"/>
              </a:rPr>
              <a:t> authority, </a:t>
            </a:r>
            <a:r>
              <a:rPr lang="en-US" sz="3200" dirty="0" err="1">
                <a:latin typeface="Arial Narrow" panose="020B0606020202030204" pitchFamily="34" charset="0"/>
              </a:rPr>
              <a:t>ketergantungan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sekaligus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curiga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terhadap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pemerintah</a:t>
            </a:r>
            <a:r>
              <a:rPr lang="en-US" sz="3200" dirty="0">
                <a:latin typeface="Arial Narrow" panose="020B0606020202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0905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06471" y="943579"/>
            <a:ext cx="71403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 startAt="4"/>
            </a:pPr>
            <a:r>
              <a:rPr lang="en-US" sz="2800" dirty="0" err="1">
                <a:latin typeface="Arial Narrow" panose="020B0606020202030204" pitchFamily="34" charset="0"/>
              </a:rPr>
              <a:t>Familism</a:t>
            </a:r>
            <a:r>
              <a:rPr lang="en-US" sz="2800" dirty="0">
                <a:latin typeface="Arial Narrow" panose="020B0606020202030204" pitchFamily="34" charset="0"/>
              </a:rPr>
              <a:t>, rasa </a:t>
            </a:r>
            <a:r>
              <a:rPr lang="en-US" sz="2800" dirty="0" err="1">
                <a:latin typeface="Arial Narrow" panose="020B0606020202030204" pitchFamily="34" charset="0"/>
              </a:rPr>
              <a:t>kekeluargaan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dan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keakraban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erat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terutama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bila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ada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pertalian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keluarga</a:t>
            </a:r>
            <a:r>
              <a:rPr lang="en-US" sz="2800" dirty="0">
                <a:latin typeface="Arial Narrow" panose="020B0606020202030204" pitchFamily="34" charset="0"/>
              </a:rPr>
              <a:t>.</a:t>
            </a:r>
          </a:p>
          <a:p>
            <a:pPr marL="514350" indent="-514350">
              <a:buAutoNum type="arabicPeriod" startAt="4"/>
            </a:pPr>
            <a:r>
              <a:rPr lang="en-US" sz="2800" dirty="0">
                <a:latin typeface="Arial Narrow" panose="020B0606020202030204" pitchFamily="34" charset="0"/>
              </a:rPr>
              <a:t>Lack of innovativeness, </a:t>
            </a:r>
            <a:r>
              <a:rPr lang="en-US" sz="2800" dirty="0" err="1">
                <a:latin typeface="Arial Narrow" panose="020B0606020202030204" pitchFamily="34" charset="0"/>
              </a:rPr>
              <a:t>keengganan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untuk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menciptakan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atau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menerima</a:t>
            </a:r>
            <a:r>
              <a:rPr lang="en-US" sz="2800" dirty="0">
                <a:latin typeface="Arial Narrow" panose="020B0606020202030204" pitchFamily="34" charset="0"/>
              </a:rPr>
              <a:t> ide </a:t>
            </a:r>
            <a:r>
              <a:rPr lang="en-US" sz="2800" dirty="0" err="1">
                <a:latin typeface="Arial Narrow" panose="020B0606020202030204" pitchFamily="34" charset="0"/>
              </a:rPr>
              <a:t>baru</a:t>
            </a:r>
            <a:r>
              <a:rPr lang="en-US" sz="2800" dirty="0">
                <a:latin typeface="Arial Narrow" panose="020B0606020202030204" pitchFamily="34" charset="0"/>
              </a:rPr>
              <a:t>. </a:t>
            </a:r>
          </a:p>
          <a:p>
            <a:pPr marL="514350" indent="-514350">
              <a:buAutoNum type="arabicPeriod" startAt="4"/>
            </a:pPr>
            <a:r>
              <a:rPr lang="en-US" sz="2800" dirty="0">
                <a:latin typeface="Arial Narrow" panose="020B0606020202030204" pitchFamily="34" charset="0"/>
              </a:rPr>
              <a:t>Lack of deferred gratification, </a:t>
            </a:r>
            <a:r>
              <a:rPr lang="en-US" sz="2800" dirty="0" err="1">
                <a:latin typeface="Arial Narrow" panose="020B0606020202030204" pitchFamily="34" charset="0"/>
              </a:rPr>
              <a:t>tidak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dapat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menahan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diri</a:t>
            </a:r>
            <a:r>
              <a:rPr lang="en-US" sz="2800" dirty="0">
                <a:latin typeface="Arial Narrow" panose="020B0606020202030204" pitchFamily="34" charset="0"/>
              </a:rPr>
              <a:t> demi masa </a:t>
            </a:r>
            <a:r>
              <a:rPr lang="en-US" sz="2800" dirty="0" err="1">
                <a:latin typeface="Arial Narrow" panose="020B0606020202030204" pitchFamily="34" charset="0"/>
              </a:rPr>
              <a:t>depan</a:t>
            </a:r>
            <a:r>
              <a:rPr lang="en-US" sz="2800" dirty="0">
                <a:latin typeface="Arial Narrow" panose="020B0606020202030204" pitchFamily="34" charset="0"/>
              </a:rPr>
              <a:t>. </a:t>
            </a:r>
          </a:p>
          <a:p>
            <a:pPr marL="514350" indent="-514350">
              <a:buAutoNum type="arabicPeriod" startAt="4"/>
            </a:pPr>
            <a:r>
              <a:rPr lang="en-US" sz="2800" dirty="0">
                <a:latin typeface="Arial Narrow" panose="020B0606020202030204" pitchFamily="34" charset="0"/>
              </a:rPr>
              <a:t>Limited view of this world, </a:t>
            </a:r>
            <a:r>
              <a:rPr lang="en-US" sz="2800" dirty="0" err="1">
                <a:latin typeface="Arial Narrow" panose="020B0606020202030204" pitchFamily="34" charset="0"/>
              </a:rPr>
              <a:t>aspirasi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atau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keinginan</a:t>
            </a:r>
            <a:r>
              <a:rPr lang="en-US" sz="2800" dirty="0">
                <a:latin typeface="Arial Narrow" panose="020B0606020202030204" pitchFamily="34" charset="0"/>
              </a:rPr>
              <a:t> yang </a:t>
            </a:r>
            <a:r>
              <a:rPr lang="en-US" sz="2800" dirty="0" err="1">
                <a:latin typeface="Arial Narrow" panose="020B0606020202030204" pitchFamily="34" charset="0"/>
              </a:rPr>
              <a:t>sangat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rendah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untuk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menggapai</a:t>
            </a:r>
            <a:r>
              <a:rPr lang="en-US" sz="2800" dirty="0">
                <a:latin typeface="Arial Narrow" panose="020B0606020202030204" pitchFamily="34" charset="0"/>
              </a:rPr>
              <a:t> masa </a:t>
            </a:r>
            <a:r>
              <a:rPr lang="en-US" sz="2800" dirty="0" err="1">
                <a:latin typeface="Arial Narrow" panose="020B0606020202030204" pitchFamily="34" charset="0"/>
              </a:rPr>
              <a:t>depan</a:t>
            </a:r>
            <a:r>
              <a:rPr lang="en-US" sz="2800" dirty="0">
                <a:latin typeface="Arial Narrow" panose="020B0606020202030204" pitchFamily="34" charset="0"/>
              </a:rPr>
              <a:t>. </a:t>
            </a:r>
          </a:p>
          <a:p>
            <a:pPr marL="514350" indent="-514350">
              <a:buAutoNum type="arabicPeriod" startAt="4"/>
            </a:pPr>
            <a:r>
              <a:rPr lang="en-US" sz="2800" dirty="0">
                <a:latin typeface="Arial Narrow" panose="020B0606020202030204" pitchFamily="34" charset="0"/>
              </a:rPr>
              <a:t>Low empathy, </a:t>
            </a:r>
            <a:r>
              <a:rPr lang="en-US" sz="2800" dirty="0" err="1">
                <a:latin typeface="Arial Narrow" panose="020B0606020202030204" pitchFamily="34" charset="0"/>
              </a:rPr>
              <a:t>rendahnya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empati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masyarakat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akibat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jarak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sosiopsikologis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dan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pengetahuan</a:t>
            </a:r>
            <a:r>
              <a:rPr lang="en-US" sz="2800" dirty="0">
                <a:latin typeface="Arial Narrow" panose="020B0606020202030204" pitchFamily="34" charset="0"/>
              </a:rPr>
              <a:t> yang </a:t>
            </a:r>
            <a:r>
              <a:rPr lang="en-US" sz="2800" dirty="0" err="1">
                <a:latin typeface="Arial Narrow" panose="020B0606020202030204" pitchFamily="34" charset="0"/>
              </a:rPr>
              <a:t>terbatas</a:t>
            </a:r>
            <a:r>
              <a:rPr lang="en-US" sz="2800" dirty="0">
                <a:latin typeface="Arial Narrow" panose="020B0606020202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6904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5788" y="568345"/>
            <a:ext cx="7078484" cy="96462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Bernard MT Condensed" panose="02050806060905020404" pitchFamily="18" charset="0"/>
              </a:rPr>
              <a:t>CIRI-CIRI MASYARAKAT DESA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5788" y="1815353"/>
            <a:ext cx="7078484" cy="4854387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en-US" sz="2800" dirty="0" err="1">
                <a:latin typeface="Arial Narrow" panose="020B0606020202030204" pitchFamily="34" charset="0"/>
              </a:rPr>
              <a:t>Dalam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masyarakat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pedesaan</a:t>
            </a:r>
            <a:r>
              <a:rPr lang="en-US" sz="2800" dirty="0">
                <a:latin typeface="Arial Narrow" panose="020B0606020202030204" pitchFamily="34" charset="0"/>
              </a:rPr>
              <a:t> di </a:t>
            </a:r>
            <a:r>
              <a:rPr lang="en-US" sz="2800" dirty="0" err="1">
                <a:latin typeface="Arial Narrow" panose="020B0606020202030204" pitchFamily="34" charset="0"/>
              </a:rPr>
              <a:t>antara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warganya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mempunyai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hubungan</a:t>
            </a:r>
            <a:r>
              <a:rPr lang="en-US" sz="2800" dirty="0">
                <a:latin typeface="Arial Narrow" panose="020B0606020202030204" pitchFamily="34" charset="0"/>
              </a:rPr>
              <a:t> yang </a:t>
            </a:r>
            <a:r>
              <a:rPr lang="en-US" sz="2800" dirty="0" err="1">
                <a:latin typeface="Arial Narrow" panose="020B0606020202030204" pitchFamily="34" charset="0"/>
              </a:rPr>
              <a:t>lebih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mendalam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dan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erat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bila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dibandingkan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dengan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masyarakat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pedesaan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lainnya</a:t>
            </a:r>
            <a:r>
              <a:rPr lang="en-US" sz="2800" dirty="0">
                <a:latin typeface="Arial Narrow" panose="020B0606020202030204" pitchFamily="34" charset="0"/>
              </a:rPr>
              <a:t> di </a:t>
            </a:r>
            <a:r>
              <a:rPr lang="en-US" sz="2800" dirty="0" err="1">
                <a:latin typeface="Arial Narrow" panose="020B0606020202030204" pitchFamily="34" charset="0"/>
              </a:rPr>
              <a:t>luar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batas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wilayahnya</a:t>
            </a:r>
            <a:r>
              <a:rPr lang="en-US" sz="2800" dirty="0">
                <a:latin typeface="Arial Narrow" panose="020B0606020202030204" pitchFamily="34" charset="0"/>
              </a:rPr>
              <a:t>. </a:t>
            </a:r>
          </a:p>
          <a:p>
            <a:pPr marL="457200" indent="-457200">
              <a:buAutoNum type="arabicPeriod"/>
            </a:pPr>
            <a:r>
              <a:rPr lang="en-US" sz="2800" dirty="0" err="1">
                <a:latin typeface="Arial Narrow" panose="020B0606020202030204" pitchFamily="34" charset="0"/>
              </a:rPr>
              <a:t>Sistem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kehidupan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umumnya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berkelompok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dengan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dasar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kekeluargaan</a:t>
            </a:r>
            <a:r>
              <a:rPr lang="en-US" sz="2800" dirty="0">
                <a:latin typeface="Arial Narrow" panose="020B0606020202030204" pitchFamily="34" charset="0"/>
              </a:rPr>
              <a:t>. </a:t>
            </a:r>
          </a:p>
          <a:p>
            <a:pPr marL="457200" indent="-457200">
              <a:buAutoNum type="arabicPeriod"/>
            </a:pPr>
            <a:r>
              <a:rPr lang="en-US" sz="2800" dirty="0" err="1">
                <a:latin typeface="Arial Narrow" panose="020B0606020202030204" pitchFamily="34" charset="0"/>
              </a:rPr>
              <a:t>Sebagian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besar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warga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masyarakat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pedesaan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hidup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dari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pertanian</a:t>
            </a:r>
            <a:r>
              <a:rPr lang="en-US" sz="2800" dirty="0">
                <a:latin typeface="Arial Narrow" panose="020B0606020202030204" pitchFamily="34" charset="0"/>
              </a:rPr>
              <a:t>. </a:t>
            </a:r>
          </a:p>
          <a:p>
            <a:pPr marL="457200" indent="-457200">
              <a:buAutoNum type="arabicPeriod"/>
            </a:pPr>
            <a:r>
              <a:rPr lang="en-US" sz="2800" dirty="0" err="1">
                <a:latin typeface="Arial Narrow" panose="020B0606020202030204" pitchFamily="34" charset="0"/>
              </a:rPr>
              <a:t>Masyarakat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tersebut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homogen</a:t>
            </a:r>
            <a:r>
              <a:rPr lang="en-US" sz="2800" dirty="0">
                <a:latin typeface="Arial Narrow" panose="020B0606020202030204" pitchFamily="34" charset="0"/>
              </a:rPr>
              <a:t>, </a:t>
            </a:r>
            <a:r>
              <a:rPr lang="en-US" sz="2800" dirty="0" err="1">
                <a:latin typeface="Arial Narrow" panose="020B0606020202030204" pitchFamily="34" charset="0"/>
              </a:rPr>
              <a:t>deperti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dalam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hal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mata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pencaharian</a:t>
            </a:r>
            <a:r>
              <a:rPr lang="en-US" sz="2800" dirty="0">
                <a:latin typeface="Arial Narrow" panose="020B0606020202030204" pitchFamily="34" charset="0"/>
              </a:rPr>
              <a:t>, agama, </a:t>
            </a:r>
            <a:r>
              <a:rPr lang="en-US" sz="2800" dirty="0" err="1">
                <a:latin typeface="Arial Narrow" panose="020B0606020202030204" pitchFamily="34" charset="0"/>
              </a:rPr>
              <a:t>adat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istiadat</a:t>
            </a:r>
            <a:r>
              <a:rPr lang="en-US" sz="2800" dirty="0">
                <a:latin typeface="Arial Narrow" panose="020B0606020202030204" pitchFamily="34" charset="0"/>
              </a:rPr>
              <a:t>, </a:t>
            </a:r>
            <a:r>
              <a:rPr lang="en-US" sz="2800" dirty="0" err="1">
                <a:latin typeface="Arial Narrow" panose="020B0606020202030204" pitchFamily="34" charset="0"/>
              </a:rPr>
              <a:t>dan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sebagainya</a:t>
            </a:r>
            <a:endParaRPr lang="en-US" sz="2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824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9918" y="568345"/>
            <a:ext cx="6984353" cy="1072196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C00000"/>
                </a:solidFill>
                <a:latin typeface="Bernard MT Condensed" panose="02050806060905020404" pitchFamily="18" charset="0"/>
              </a:rPr>
              <a:t>DESA BERDASARKAN PEMUKIMAN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5447" y="2011680"/>
            <a:ext cx="6844934" cy="4402567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Arial Narrow" panose="020B0606020202030204" pitchFamily="34" charset="0"/>
              </a:rPr>
              <a:t>Farm Village Type orang </a:t>
            </a:r>
            <a:r>
              <a:rPr lang="en-US" sz="2400" dirty="0" err="1">
                <a:latin typeface="Arial Narrow" panose="020B0606020202030204" pitchFamily="34" charset="0"/>
              </a:rPr>
              <a:t>bermukim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secara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besama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dalam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suatu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tempat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dengan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sawah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ladang</a:t>
            </a:r>
            <a:r>
              <a:rPr lang="en-US" sz="2400" dirty="0">
                <a:latin typeface="Arial Narrow" panose="020B0606020202030204" pitchFamily="34" charset="0"/>
              </a:rPr>
              <a:t> yang </a:t>
            </a:r>
            <a:r>
              <a:rPr lang="en-US" sz="2400" dirty="0" err="1">
                <a:latin typeface="Arial Narrow" panose="020B0606020202030204" pitchFamily="34" charset="0"/>
              </a:rPr>
              <a:t>berada</a:t>
            </a:r>
            <a:r>
              <a:rPr lang="en-US" sz="2400" dirty="0">
                <a:latin typeface="Arial Narrow" panose="020B0606020202030204" pitchFamily="34" charset="0"/>
              </a:rPr>
              <a:t> di </a:t>
            </a:r>
            <a:r>
              <a:rPr lang="en-US" sz="2400" dirty="0" err="1">
                <a:latin typeface="Arial Narrow" panose="020B0606020202030204" pitchFamily="34" charset="0"/>
              </a:rPr>
              <a:t>sekitar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tempat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mereka</a:t>
            </a:r>
            <a:r>
              <a:rPr lang="en-US" sz="2400" dirty="0">
                <a:latin typeface="Arial Narrow" panose="020B0606020202030204" pitchFamily="34" charset="0"/>
              </a:rPr>
              <a:t>. </a:t>
            </a:r>
            <a:r>
              <a:rPr lang="en-US" sz="2400" dirty="0" err="1">
                <a:latin typeface="Arial Narrow" panose="020B0606020202030204" pitchFamily="34" charset="0"/>
              </a:rPr>
              <a:t>Contoh</a:t>
            </a:r>
            <a:r>
              <a:rPr lang="en-US" sz="2400" dirty="0">
                <a:latin typeface="Arial Narrow" panose="020B0606020202030204" pitchFamily="34" charset="0"/>
              </a:rPr>
              <a:t> : Wilayah Asia Tenggara </a:t>
            </a:r>
            <a:r>
              <a:rPr lang="en-US" sz="2400" dirty="0" err="1">
                <a:latin typeface="Arial Narrow" panose="020B0606020202030204" pitchFamily="34" charset="0"/>
              </a:rPr>
              <a:t>termasuk</a:t>
            </a:r>
            <a:r>
              <a:rPr lang="en-US" sz="2400" dirty="0">
                <a:latin typeface="Arial Narrow" panose="020B0606020202030204" pitchFamily="34" charset="0"/>
              </a:rPr>
              <a:t> Indonesia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Arial Narrow" panose="020B0606020202030204" pitchFamily="34" charset="0"/>
              </a:rPr>
              <a:t>Nebulous Farm Village Type </a:t>
            </a:r>
            <a:r>
              <a:rPr lang="en-US" sz="2400" dirty="0" err="1">
                <a:latin typeface="Arial Narrow" panose="020B0606020202030204" pitchFamily="34" charset="0"/>
              </a:rPr>
              <a:t>penduduk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bermukim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bersama</a:t>
            </a:r>
            <a:r>
              <a:rPr lang="en-US" sz="2400" dirty="0">
                <a:latin typeface="Arial Narrow" panose="020B0606020202030204" pitchFamily="34" charset="0"/>
              </a:rPr>
              <a:t> di </a:t>
            </a:r>
            <a:r>
              <a:rPr lang="en-US" sz="2400" dirty="0" err="1">
                <a:latin typeface="Arial Narrow" panose="020B0606020202030204" pitchFamily="34" charset="0"/>
              </a:rPr>
              <a:t>suatu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tempat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dirty="0" err="1">
                <a:latin typeface="Arial Narrow" panose="020B0606020202030204" pitchFamily="34" charset="0"/>
              </a:rPr>
              <a:t>dan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sebagian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lainnya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menyebar</a:t>
            </a:r>
            <a:r>
              <a:rPr lang="en-US" sz="2400" dirty="0">
                <a:latin typeface="Arial Narrow" panose="020B0606020202030204" pitchFamily="34" charset="0"/>
              </a:rPr>
              <a:t> di </a:t>
            </a:r>
            <a:r>
              <a:rPr lang="en-US" sz="2400" dirty="0" err="1">
                <a:latin typeface="Arial Narrow" panose="020B0606020202030204" pitchFamily="34" charset="0"/>
              </a:rPr>
              <a:t>luar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pemukiman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bersama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sawah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ladangnya</a:t>
            </a:r>
            <a:r>
              <a:rPr lang="en-US" sz="2400" dirty="0">
                <a:latin typeface="Arial Narrow" panose="020B0606020202030204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Arial Narrow" panose="020B0606020202030204" pitchFamily="34" charset="0"/>
              </a:rPr>
              <a:t>Arranged Isolated Farm Type </a:t>
            </a:r>
            <a:r>
              <a:rPr lang="en-US" sz="2400" dirty="0" err="1">
                <a:latin typeface="Arial Narrow" panose="020B0606020202030204" pitchFamily="34" charset="0"/>
              </a:rPr>
              <a:t>penduduknya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bermukim</a:t>
            </a:r>
            <a:r>
              <a:rPr lang="en-US" sz="2400" dirty="0">
                <a:latin typeface="Arial Narrow" panose="020B0606020202030204" pitchFamily="34" charset="0"/>
              </a:rPr>
              <a:t> di </a:t>
            </a:r>
            <a:r>
              <a:rPr lang="en-US" sz="2400" dirty="0" err="1">
                <a:latin typeface="Arial Narrow" panose="020B0606020202030204" pitchFamily="34" charset="0"/>
              </a:rPr>
              <a:t>sekitar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jalan-jalan</a:t>
            </a:r>
            <a:r>
              <a:rPr lang="en-US" sz="2400" dirty="0">
                <a:latin typeface="Arial Narrow" panose="020B0606020202030204" pitchFamily="34" charset="0"/>
              </a:rPr>
              <a:t> yang </a:t>
            </a:r>
            <a:r>
              <a:rPr lang="en-US" sz="2400" dirty="0" err="1">
                <a:latin typeface="Arial Narrow" panose="020B0606020202030204" pitchFamily="34" charset="0"/>
              </a:rPr>
              <a:t>menghubungkan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dengan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pusat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perdagangan</a:t>
            </a:r>
            <a:r>
              <a:rPr lang="en-US" sz="2400" dirty="0">
                <a:latin typeface="Arial Narrow" panose="020B0606020202030204" pitchFamily="34" charset="0"/>
              </a:rPr>
              <a:t> (trade center)</a:t>
            </a:r>
          </a:p>
        </p:txBody>
      </p:sp>
    </p:spTree>
    <p:extLst>
      <p:ext uri="{BB962C8B-B14F-4D97-AF65-F5344CB8AC3E}">
        <p14:creationId xmlns:p14="http://schemas.microsoft.com/office/powerpoint/2010/main" val="4073508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4047" y="1116106"/>
            <a:ext cx="6616334" cy="5177118"/>
          </a:xfrm>
        </p:spPr>
        <p:txBody>
          <a:bodyPr>
            <a:normAutofit lnSpcReduction="10000"/>
          </a:bodyPr>
          <a:lstStyle/>
          <a:p>
            <a:pPr marL="228600" indent="-228600">
              <a:buNone/>
            </a:pPr>
            <a:r>
              <a:rPr lang="en-US" dirty="0"/>
              <a:t>4. </a:t>
            </a:r>
            <a:r>
              <a:rPr lang="en-US" sz="3200" dirty="0">
                <a:latin typeface="Arial Narrow" panose="020B0606020202030204" pitchFamily="34" charset="0"/>
              </a:rPr>
              <a:t>Pure Isolated Farm Type </a:t>
            </a:r>
            <a:r>
              <a:rPr lang="en-US" sz="3200" dirty="0" err="1">
                <a:latin typeface="Arial Narrow" panose="020B0606020202030204" pitchFamily="34" charset="0"/>
              </a:rPr>
              <a:t>penduduknya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bermukim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secara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tersebar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bersama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sawah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ladang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mereka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masing-masing</a:t>
            </a:r>
            <a:r>
              <a:rPr lang="en-US" sz="3200" dirty="0">
                <a:latin typeface="Arial Narrow" panose="020B0606020202030204" pitchFamily="34" charset="0"/>
              </a:rPr>
              <a:t>.</a:t>
            </a:r>
          </a:p>
          <a:p>
            <a:pPr marL="228600" indent="-228600">
              <a:buNone/>
            </a:pPr>
            <a:r>
              <a:rPr lang="en-US" sz="3200" dirty="0">
                <a:latin typeface="Arial Narrow" panose="020B0606020202030204" pitchFamily="34" charset="0"/>
              </a:rPr>
              <a:t>5. The Scattered Farmstead Community </a:t>
            </a:r>
            <a:r>
              <a:rPr lang="en-US" sz="3200" dirty="0" err="1">
                <a:latin typeface="Arial Narrow" panose="020B0606020202030204" pitchFamily="34" charset="0"/>
              </a:rPr>
              <a:t>Penduduknya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ada</a:t>
            </a:r>
            <a:r>
              <a:rPr lang="en-US" sz="3200" dirty="0">
                <a:latin typeface="Arial Narrow" panose="020B0606020202030204" pitchFamily="34" charset="0"/>
              </a:rPr>
              <a:t> yang </a:t>
            </a:r>
            <a:r>
              <a:rPr lang="en-US" sz="3200" dirty="0" err="1">
                <a:latin typeface="Arial Narrow" panose="020B0606020202030204" pitchFamily="34" charset="0"/>
              </a:rPr>
              <a:t>berada</a:t>
            </a:r>
            <a:r>
              <a:rPr lang="en-US" sz="3200" dirty="0">
                <a:latin typeface="Arial Narrow" panose="020B0606020202030204" pitchFamily="34" charset="0"/>
              </a:rPr>
              <a:t> di </a:t>
            </a:r>
            <a:r>
              <a:rPr lang="en-US" sz="3200" dirty="0" err="1">
                <a:latin typeface="Arial Narrow" panose="020B0606020202030204" pitchFamily="34" charset="0"/>
              </a:rPr>
              <a:t>dan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ada</a:t>
            </a:r>
            <a:r>
              <a:rPr lang="en-US" sz="3200" dirty="0">
                <a:latin typeface="Arial Narrow" panose="020B0606020202030204" pitchFamily="34" charset="0"/>
              </a:rPr>
              <a:t> yang </a:t>
            </a:r>
            <a:r>
              <a:rPr lang="en-US" sz="3200" dirty="0" err="1">
                <a:latin typeface="Arial Narrow" panose="020B0606020202030204" pitchFamily="34" charset="0"/>
              </a:rPr>
              <a:t>menyebar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bersama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ladangnya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</a:p>
          <a:p>
            <a:pPr marL="228600" indent="-228600">
              <a:buNone/>
            </a:pPr>
            <a:r>
              <a:rPr lang="en-US" sz="3200" dirty="0">
                <a:latin typeface="Arial Narrow" panose="020B0606020202030204" pitchFamily="34" charset="0"/>
              </a:rPr>
              <a:t>6. The Cluster Village, </a:t>
            </a:r>
            <a:r>
              <a:rPr lang="en-US" sz="3200" dirty="0" err="1">
                <a:latin typeface="Arial Narrow" panose="020B0606020202030204" pitchFamily="34" charset="0"/>
              </a:rPr>
              <a:t>penduduk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terpusat</a:t>
            </a:r>
            <a:r>
              <a:rPr lang="en-US" sz="3200" dirty="0">
                <a:latin typeface="Arial Narrow" panose="020B0606020202030204" pitchFamily="34" charset="0"/>
              </a:rPr>
              <a:t> di tempat2 </a:t>
            </a:r>
            <a:r>
              <a:rPr lang="en-US" sz="3200" dirty="0" err="1">
                <a:latin typeface="Arial Narrow" panose="020B0606020202030204" pitchFamily="34" charset="0"/>
              </a:rPr>
              <a:t>tertentu</a:t>
            </a:r>
            <a:r>
              <a:rPr lang="en-US" sz="3200" dirty="0">
                <a:latin typeface="Arial Narrow" panose="020B0606020202030204" pitchFamily="34" charset="0"/>
              </a:rPr>
              <a:t>, </a:t>
            </a:r>
            <a:r>
              <a:rPr lang="en-US" sz="3200" dirty="0" err="1">
                <a:latin typeface="Arial Narrow" panose="020B0606020202030204" pitchFamily="34" charset="0"/>
              </a:rPr>
              <a:t>selebihnya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adalah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ladang</a:t>
            </a:r>
            <a:endParaRPr lang="en-US" sz="3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8512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38549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Bernard MT Condensed" panose="02050806060905020404" pitchFamily="18" charset="0"/>
              </a:rPr>
              <a:t>DESA BERDASARKAN ASAL PENDUDUKNYA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88" y="2011680"/>
            <a:ext cx="11107271" cy="3766185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600" dirty="0" err="1">
                <a:latin typeface="Arial Narrow" panose="020B0606020202030204" pitchFamily="34" charset="0"/>
              </a:rPr>
              <a:t>Desa</a:t>
            </a:r>
            <a:r>
              <a:rPr lang="en-US" sz="3600" dirty="0">
                <a:latin typeface="Arial Narrow" panose="020B0606020202030204" pitchFamily="34" charset="0"/>
              </a:rPr>
              <a:t> </a:t>
            </a:r>
            <a:r>
              <a:rPr lang="en-US" sz="3600" dirty="0" err="1">
                <a:latin typeface="Arial Narrow" panose="020B0606020202030204" pitchFamily="34" charset="0"/>
              </a:rPr>
              <a:t>Geneologis</a:t>
            </a:r>
            <a:r>
              <a:rPr lang="en-US" sz="3600" dirty="0">
                <a:latin typeface="Arial Narrow" panose="020B0606020202030204" pitchFamily="34" charset="0"/>
              </a:rPr>
              <a:t> (&gt;75% </a:t>
            </a:r>
            <a:r>
              <a:rPr lang="en-US" sz="3600" dirty="0" err="1">
                <a:latin typeface="Arial Narrow" panose="020B0606020202030204" pitchFamily="34" charset="0"/>
              </a:rPr>
              <a:t>penduduk</a:t>
            </a:r>
            <a:r>
              <a:rPr lang="en-US" sz="3600" dirty="0">
                <a:latin typeface="Arial Narrow" panose="020B0606020202030204" pitchFamily="34" charset="0"/>
              </a:rPr>
              <a:t> </a:t>
            </a:r>
            <a:r>
              <a:rPr lang="en-US" sz="3600" dirty="0" err="1">
                <a:latin typeface="Arial Narrow" panose="020B0606020202030204" pitchFamily="34" charset="0"/>
              </a:rPr>
              <a:t>asli</a:t>
            </a:r>
            <a:r>
              <a:rPr lang="en-US" sz="3600" dirty="0">
                <a:latin typeface="Arial Narrow" panose="020B0606020202030204" pitchFamily="34" charset="0"/>
              </a:rPr>
              <a:t>); </a:t>
            </a:r>
            <a:r>
              <a:rPr lang="en-US" sz="3600" dirty="0" err="1">
                <a:latin typeface="Arial Narrow" panose="020B0606020202030204" pitchFamily="34" charset="0"/>
              </a:rPr>
              <a:t>hukum</a:t>
            </a:r>
            <a:r>
              <a:rPr lang="en-US" sz="3600" dirty="0">
                <a:latin typeface="Arial Narrow" panose="020B0606020202030204" pitchFamily="34" charset="0"/>
              </a:rPr>
              <a:t> </a:t>
            </a:r>
            <a:r>
              <a:rPr lang="en-US" sz="3600" dirty="0" err="1">
                <a:latin typeface="Arial Narrow" panose="020B0606020202030204" pitchFamily="34" charset="0"/>
              </a:rPr>
              <a:t>adat</a:t>
            </a:r>
            <a:r>
              <a:rPr lang="en-US" sz="3600" dirty="0">
                <a:latin typeface="Arial Narrow" panose="020B0606020202030204" pitchFamily="34" charset="0"/>
              </a:rPr>
              <a:t> </a:t>
            </a:r>
            <a:r>
              <a:rPr lang="en-US" sz="3600" dirty="0" err="1">
                <a:latin typeface="Arial Narrow" panose="020B0606020202030204" pitchFamily="34" charset="0"/>
              </a:rPr>
              <a:t>masih</a:t>
            </a:r>
            <a:r>
              <a:rPr lang="en-US" sz="3600" dirty="0">
                <a:latin typeface="Arial Narrow" panose="020B0606020202030204" pitchFamily="34" charset="0"/>
              </a:rPr>
              <a:t> </a:t>
            </a:r>
            <a:r>
              <a:rPr lang="en-US" sz="3600" dirty="0" err="1">
                <a:latin typeface="Arial Narrow" panose="020B0606020202030204" pitchFamily="34" charset="0"/>
              </a:rPr>
              <a:t>berlaku</a:t>
            </a:r>
            <a:endParaRPr lang="en-US" sz="3600" dirty="0"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3600" dirty="0" err="1">
                <a:latin typeface="Arial Narrow" panose="020B0606020202030204" pitchFamily="34" charset="0"/>
              </a:rPr>
              <a:t>Desa</a:t>
            </a:r>
            <a:r>
              <a:rPr lang="en-US" sz="3600" dirty="0">
                <a:latin typeface="Arial Narrow" panose="020B0606020202030204" pitchFamily="34" charset="0"/>
              </a:rPr>
              <a:t> </a:t>
            </a:r>
            <a:r>
              <a:rPr lang="en-US" sz="3600" dirty="0" err="1">
                <a:latin typeface="Arial Narrow" panose="020B0606020202030204" pitchFamily="34" charset="0"/>
              </a:rPr>
              <a:t>Campuran</a:t>
            </a:r>
            <a:r>
              <a:rPr lang="en-US" sz="3600" dirty="0">
                <a:latin typeface="Arial Narrow" panose="020B0606020202030204" pitchFamily="34" charset="0"/>
              </a:rPr>
              <a:t> (+/- 50% </a:t>
            </a:r>
            <a:r>
              <a:rPr lang="en-US" sz="3600" dirty="0" err="1">
                <a:latin typeface="Arial Narrow" panose="020B0606020202030204" pitchFamily="34" charset="0"/>
              </a:rPr>
              <a:t>penduduk</a:t>
            </a:r>
            <a:r>
              <a:rPr lang="en-US" sz="3600" dirty="0">
                <a:latin typeface="Arial Narrow" panose="020B0606020202030204" pitchFamily="34" charset="0"/>
              </a:rPr>
              <a:t> </a:t>
            </a:r>
            <a:r>
              <a:rPr lang="en-US" sz="3600" dirty="0" err="1">
                <a:latin typeface="Arial Narrow" panose="020B0606020202030204" pitchFamily="34" charset="0"/>
              </a:rPr>
              <a:t>asli</a:t>
            </a:r>
            <a:r>
              <a:rPr lang="en-US" sz="3600" dirty="0">
                <a:latin typeface="Arial Narrow" panose="020B0606020202030204" pitchFamily="34" charset="0"/>
              </a:rPr>
              <a:t>, </a:t>
            </a:r>
            <a:r>
              <a:rPr lang="en-US" sz="3600" dirty="0" err="1">
                <a:latin typeface="Arial Narrow" panose="020B0606020202030204" pitchFamily="34" charset="0"/>
              </a:rPr>
              <a:t>selebihnya</a:t>
            </a:r>
            <a:r>
              <a:rPr lang="en-US" sz="3600" dirty="0">
                <a:latin typeface="Arial Narrow" panose="020B0606020202030204" pitchFamily="34" charset="0"/>
              </a:rPr>
              <a:t> </a:t>
            </a:r>
            <a:r>
              <a:rPr lang="en-US" sz="3600" dirty="0" err="1">
                <a:latin typeface="Arial Narrow" panose="020B0606020202030204" pitchFamily="34" charset="0"/>
              </a:rPr>
              <a:t>pendatang</a:t>
            </a:r>
            <a:r>
              <a:rPr lang="en-US" sz="3600" dirty="0">
                <a:latin typeface="Arial Narrow" panose="020B0606020202030204" pitchFamily="34" charset="0"/>
              </a:rPr>
              <a:t>); </a:t>
            </a:r>
            <a:r>
              <a:rPr lang="en-US" sz="3600" dirty="0" err="1">
                <a:latin typeface="Arial Narrow" panose="020B0606020202030204" pitchFamily="34" charset="0"/>
              </a:rPr>
              <a:t>hukum</a:t>
            </a:r>
            <a:r>
              <a:rPr lang="en-US" sz="3600" dirty="0">
                <a:latin typeface="Arial Narrow" panose="020B0606020202030204" pitchFamily="34" charset="0"/>
              </a:rPr>
              <a:t> </a:t>
            </a:r>
            <a:r>
              <a:rPr lang="en-US" sz="3600" dirty="0" err="1">
                <a:latin typeface="Arial Narrow" panose="020B0606020202030204" pitchFamily="34" charset="0"/>
              </a:rPr>
              <a:t>adat</a:t>
            </a:r>
            <a:r>
              <a:rPr lang="en-US" sz="3600" dirty="0">
                <a:latin typeface="Arial Narrow" panose="020B0606020202030204" pitchFamily="34" charset="0"/>
              </a:rPr>
              <a:t> </a:t>
            </a:r>
            <a:r>
              <a:rPr lang="en-US" sz="3600" dirty="0" err="1">
                <a:latin typeface="Arial Narrow" panose="020B0606020202030204" pitchFamily="34" charset="0"/>
              </a:rPr>
              <a:t>mulai</a:t>
            </a:r>
            <a:r>
              <a:rPr lang="en-US" sz="3600" dirty="0">
                <a:latin typeface="Arial Narrow" panose="020B0606020202030204" pitchFamily="34" charset="0"/>
              </a:rPr>
              <a:t> </a:t>
            </a:r>
            <a:r>
              <a:rPr lang="en-US" sz="3600" dirty="0" err="1">
                <a:latin typeface="Arial Narrow" panose="020B0606020202030204" pitchFamily="34" charset="0"/>
              </a:rPr>
              <a:t>surut</a:t>
            </a:r>
            <a:endParaRPr lang="en-US" sz="3600" dirty="0">
              <a:latin typeface="Arial Narrow" panose="020B0606020202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3600" dirty="0" err="1">
                <a:latin typeface="Arial Narrow" panose="020B0606020202030204" pitchFamily="34" charset="0"/>
              </a:rPr>
              <a:t>Desa</a:t>
            </a:r>
            <a:r>
              <a:rPr lang="en-US" sz="3600" dirty="0">
                <a:latin typeface="Arial Narrow" panose="020B0606020202030204" pitchFamily="34" charset="0"/>
              </a:rPr>
              <a:t> </a:t>
            </a:r>
            <a:r>
              <a:rPr lang="en-US" sz="3600" dirty="0" err="1">
                <a:latin typeface="Arial Narrow" panose="020B0606020202030204" pitchFamily="34" charset="0"/>
              </a:rPr>
              <a:t>Teritorial</a:t>
            </a:r>
            <a:r>
              <a:rPr lang="en-US" sz="3600" dirty="0">
                <a:latin typeface="Arial Narrow" panose="020B0606020202030204" pitchFamily="34" charset="0"/>
              </a:rPr>
              <a:t> (&gt; 75% </a:t>
            </a:r>
            <a:r>
              <a:rPr lang="en-US" sz="3600" dirty="0" err="1">
                <a:latin typeface="Arial Narrow" panose="020B0606020202030204" pitchFamily="34" charset="0"/>
              </a:rPr>
              <a:t>penduduk</a:t>
            </a:r>
            <a:r>
              <a:rPr lang="en-US" sz="3600" dirty="0">
                <a:latin typeface="Arial Narrow" panose="020B0606020202030204" pitchFamily="34" charset="0"/>
              </a:rPr>
              <a:t> </a:t>
            </a:r>
            <a:r>
              <a:rPr lang="en-US" sz="3600" dirty="0" err="1">
                <a:latin typeface="Arial Narrow" panose="020B0606020202030204" pitchFamily="34" charset="0"/>
              </a:rPr>
              <a:t>pendatang</a:t>
            </a:r>
            <a:r>
              <a:rPr lang="en-US" sz="3600" dirty="0">
                <a:latin typeface="Arial Narrow" panose="020B0606020202030204" pitchFamily="34" charset="0"/>
              </a:rPr>
              <a:t>); </a:t>
            </a:r>
            <a:r>
              <a:rPr lang="en-US" sz="3600" dirty="0" err="1">
                <a:latin typeface="Arial Narrow" panose="020B0606020202030204" pitchFamily="34" charset="0"/>
              </a:rPr>
              <a:t>hukum</a:t>
            </a:r>
            <a:r>
              <a:rPr lang="en-US" sz="3600" dirty="0">
                <a:latin typeface="Arial Narrow" panose="020B0606020202030204" pitchFamily="34" charset="0"/>
              </a:rPr>
              <a:t> </a:t>
            </a:r>
            <a:r>
              <a:rPr lang="en-US" sz="3600" dirty="0" err="1">
                <a:latin typeface="Arial Narrow" panose="020B0606020202030204" pitchFamily="34" charset="0"/>
              </a:rPr>
              <a:t>adat</a:t>
            </a:r>
            <a:r>
              <a:rPr lang="en-US" sz="3600" dirty="0">
                <a:latin typeface="Arial Narrow" panose="020B0606020202030204" pitchFamily="34" charset="0"/>
              </a:rPr>
              <a:t> </a:t>
            </a:r>
            <a:r>
              <a:rPr lang="en-US" sz="3600" dirty="0" err="1">
                <a:latin typeface="Arial Narrow" panose="020B0606020202030204" pitchFamily="34" charset="0"/>
              </a:rPr>
              <a:t>praktis</a:t>
            </a:r>
            <a:r>
              <a:rPr lang="en-US" sz="3600" dirty="0">
                <a:latin typeface="Arial Narrow" panose="020B0606020202030204" pitchFamily="34" charset="0"/>
              </a:rPr>
              <a:t> </a:t>
            </a:r>
            <a:r>
              <a:rPr lang="en-US" sz="3600" dirty="0" err="1">
                <a:latin typeface="Arial Narrow" panose="020B0606020202030204" pitchFamily="34" charset="0"/>
              </a:rPr>
              <a:t>tidak</a:t>
            </a:r>
            <a:r>
              <a:rPr lang="en-US" sz="3600" dirty="0">
                <a:latin typeface="Arial Narrow" panose="020B0606020202030204" pitchFamily="34" charset="0"/>
              </a:rPr>
              <a:t> </a:t>
            </a:r>
            <a:r>
              <a:rPr lang="en-US" sz="3600" dirty="0" err="1">
                <a:latin typeface="Arial Narrow" panose="020B0606020202030204" pitchFamily="34" charset="0"/>
              </a:rPr>
              <a:t>berlaku</a:t>
            </a:r>
            <a:r>
              <a:rPr lang="en-US" sz="3600" dirty="0">
                <a:latin typeface="Arial Narrow" panose="020B0606020202030204" pitchFamily="34" charset="0"/>
              </a:rPr>
              <a:t> </a:t>
            </a:r>
            <a:r>
              <a:rPr lang="en-US" sz="3600" dirty="0" err="1">
                <a:latin typeface="Arial Narrow" panose="020B0606020202030204" pitchFamily="34" charset="0"/>
              </a:rPr>
              <a:t>lagi</a:t>
            </a:r>
            <a:r>
              <a:rPr lang="en-US" sz="3600" dirty="0">
                <a:latin typeface="Arial Narrow" panose="020B0606020202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79420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SUMBER PUSTAKA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Jhonshon</a:t>
            </a:r>
            <a:r>
              <a:rPr lang="en-US" dirty="0"/>
              <a:t>, Doyle Paul.1986. </a:t>
            </a:r>
            <a:r>
              <a:rPr lang="en-US" i="1" dirty="0" err="1"/>
              <a:t>Teori</a:t>
            </a:r>
            <a:r>
              <a:rPr lang="en-US" i="1" dirty="0"/>
              <a:t> </a:t>
            </a:r>
            <a:r>
              <a:rPr lang="en-US" i="1" dirty="0" err="1"/>
              <a:t>Sosiologi</a:t>
            </a:r>
            <a:r>
              <a:rPr lang="en-US" i="1" dirty="0"/>
              <a:t> </a:t>
            </a:r>
            <a:r>
              <a:rPr lang="en-US" i="1" dirty="0" err="1"/>
              <a:t>Klasik</a:t>
            </a:r>
            <a:r>
              <a:rPr lang="en-US" i="1" dirty="0"/>
              <a:t> </a:t>
            </a:r>
            <a:r>
              <a:rPr lang="en-US" i="1" dirty="0" err="1"/>
              <a:t>dan</a:t>
            </a:r>
            <a:r>
              <a:rPr lang="en-US" i="1" dirty="0"/>
              <a:t> Modern</a:t>
            </a:r>
            <a:r>
              <a:rPr lang="en-US" dirty="0"/>
              <a:t>. Jakarta: PT </a:t>
            </a:r>
            <a:r>
              <a:rPr lang="en-US" dirty="0" err="1"/>
              <a:t>Gramedia</a:t>
            </a:r>
            <a:endParaRPr lang="en-US" dirty="0"/>
          </a:p>
          <a:p>
            <a:r>
              <a:rPr lang="en-US" dirty="0" err="1"/>
              <a:t>Rahardjo</a:t>
            </a:r>
            <a:r>
              <a:rPr lang="en-US" dirty="0"/>
              <a:t>, </a:t>
            </a:r>
            <a:r>
              <a:rPr lang="en-US" dirty="0" err="1"/>
              <a:t>Pengantar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Pedesaan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Pertanian</a:t>
            </a:r>
            <a:r>
              <a:rPr lang="en-US" dirty="0"/>
              <a:t>. Yogyakarta: </a:t>
            </a:r>
            <a:r>
              <a:rPr lang="en-US" dirty="0" err="1"/>
              <a:t>Gadjah</a:t>
            </a:r>
            <a:r>
              <a:rPr lang="en-US" dirty="0"/>
              <a:t> </a:t>
            </a:r>
            <a:r>
              <a:rPr lang="en-US" dirty="0" err="1"/>
              <a:t>Mada</a:t>
            </a:r>
            <a:r>
              <a:rPr lang="en-US" dirty="0"/>
              <a:t> University Press, 1999 </a:t>
            </a:r>
            <a:r>
              <a:rPr lang="en-US" dirty="0" err="1"/>
              <a:t>hlm</a:t>
            </a:r>
            <a:r>
              <a:rPr lang="en-US" dirty="0"/>
              <a:t>. 30</a:t>
            </a:r>
          </a:p>
          <a:p>
            <a:r>
              <a:rPr lang="en-US" dirty="0" err="1"/>
              <a:t>Tönnies</a:t>
            </a:r>
            <a:r>
              <a:rPr lang="en-US" dirty="0"/>
              <a:t>, F. (1955) [1887] </a:t>
            </a:r>
            <a:r>
              <a:rPr lang="en-US" i="1" dirty="0"/>
              <a:t>Community and Association: </a:t>
            </a:r>
            <a:r>
              <a:rPr lang="en-US" i="1" dirty="0" err="1"/>
              <a:t>Gemeinschaft</a:t>
            </a:r>
            <a:r>
              <a:rPr lang="en-US" i="1" dirty="0"/>
              <a:t> und </a:t>
            </a:r>
            <a:r>
              <a:rPr lang="en-US" i="1" dirty="0" err="1"/>
              <a:t>Gesellschaft</a:t>
            </a:r>
            <a:r>
              <a:rPr lang="en-US" dirty="0"/>
              <a:t>. trans. Charles Loomis. London, Routledge.</a:t>
            </a:r>
          </a:p>
        </p:txBody>
      </p:sp>
    </p:spTree>
    <p:extLst>
      <p:ext uri="{BB962C8B-B14F-4D97-AF65-F5344CB8AC3E}">
        <p14:creationId xmlns:p14="http://schemas.microsoft.com/office/powerpoint/2010/main" val="3172344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4431" y="297728"/>
            <a:ext cx="7584142" cy="1041878"/>
          </a:xfrm>
        </p:spPr>
        <p:txBody>
          <a:bodyPr/>
          <a:lstStyle/>
          <a:p>
            <a:pPr algn="ctr"/>
            <a:r>
              <a:rPr lang="en-US" dirty="0" err="1">
                <a:solidFill>
                  <a:srgbClr val="C00000"/>
                </a:solidFill>
                <a:latin typeface="Bernard MT Condensed" panose="02050806060905020404" pitchFamily="18" charset="0"/>
              </a:rPr>
              <a:t>Konsep</a:t>
            </a:r>
            <a:r>
              <a:rPr lang="en-US" dirty="0">
                <a:solidFill>
                  <a:srgbClr val="C00000"/>
                </a:solidFill>
                <a:latin typeface="Bernard MT Condensed" panose="020508060609050204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Bernard MT Condensed" panose="02050806060905020404" pitchFamily="18" charset="0"/>
              </a:rPr>
              <a:t>Desa</a:t>
            </a:r>
            <a:endParaRPr lang="en-US" dirty="0">
              <a:solidFill>
                <a:srgbClr val="C00000"/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286" y="1465730"/>
            <a:ext cx="7688073" cy="4682264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349250" indent="-3492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dirty="0">
              <a:latin typeface="Arial Narrow" panose="020B0606020202030204" pitchFamily="34" charset="0"/>
            </a:endParaRPr>
          </a:p>
          <a:p>
            <a:pPr marL="349250" indent="-3492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200" dirty="0" err="1">
                <a:latin typeface="Arial Narrow" panose="020B0606020202030204" pitchFamily="34" charset="0"/>
              </a:rPr>
              <a:t>Secara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etimologi</a:t>
            </a:r>
            <a:r>
              <a:rPr lang="en-US" sz="3200" dirty="0">
                <a:latin typeface="Arial Narrow" panose="020B0606020202030204" pitchFamily="34" charset="0"/>
              </a:rPr>
              <a:t> kata </a:t>
            </a:r>
            <a:r>
              <a:rPr lang="en-US" sz="3200" dirty="0" err="1">
                <a:latin typeface="Arial Narrow" panose="020B0606020202030204" pitchFamily="34" charset="0"/>
              </a:rPr>
              <a:t>desa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berasal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dari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bahasa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Sansekerta</a:t>
            </a:r>
            <a:r>
              <a:rPr lang="en-US" sz="3200" dirty="0">
                <a:latin typeface="Arial Narrow" panose="020B0606020202030204" pitchFamily="34" charset="0"/>
              </a:rPr>
              <a:t>, </a:t>
            </a:r>
            <a:r>
              <a:rPr lang="en-US" sz="3200" i="1" dirty="0" err="1">
                <a:latin typeface="Arial Narrow" panose="020B0606020202030204" pitchFamily="34" charset="0"/>
              </a:rPr>
              <a:t>deca</a:t>
            </a:r>
            <a:r>
              <a:rPr lang="en-US" sz="3200" i="1" dirty="0">
                <a:latin typeface="Arial Narrow" panose="020B0606020202030204" pitchFamily="34" charset="0"/>
              </a:rPr>
              <a:t> </a:t>
            </a:r>
            <a:r>
              <a:rPr lang="en-US" sz="3200" dirty="0">
                <a:latin typeface="Arial Narrow" panose="020B0606020202030204" pitchFamily="34" charset="0"/>
              </a:rPr>
              <a:t>yang </a:t>
            </a:r>
            <a:r>
              <a:rPr lang="en-US" sz="3200" dirty="0" err="1">
                <a:latin typeface="Arial Narrow" panose="020B0606020202030204" pitchFamily="34" charset="0"/>
              </a:rPr>
              <a:t>berarti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tanah</a:t>
            </a:r>
            <a:r>
              <a:rPr lang="en-US" sz="3200" dirty="0">
                <a:latin typeface="Arial Narrow" panose="020B0606020202030204" pitchFamily="34" charset="0"/>
              </a:rPr>
              <a:t> air, </a:t>
            </a:r>
            <a:r>
              <a:rPr lang="en-US" sz="3200" dirty="0" err="1">
                <a:latin typeface="Arial Narrow" panose="020B0606020202030204" pitchFamily="34" charset="0"/>
              </a:rPr>
              <a:t>tanah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asal</a:t>
            </a:r>
            <a:r>
              <a:rPr lang="en-US" sz="3200" dirty="0">
                <a:latin typeface="Arial Narrow" panose="020B0606020202030204" pitchFamily="34" charset="0"/>
              </a:rPr>
              <a:t>, </a:t>
            </a:r>
            <a:r>
              <a:rPr lang="en-US" sz="3200" dirty="0" err="1">
                <a:latin typeface="Arial Narrow" panose="020B0606020202030204" pitchFamily="34" charset="0"/>
              </a:rPr>
              <a:t>atau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tanah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kelahiran</a:t>
            </a:r>
            <a:r>
              <a:rPr lang="en-US" sz="3200" dirty="0">
                <a:latin typeface="Arial Narrow" panose="020B060602020203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dirty="0">
              <a:latin typeface="Arial Narrow" panose="020B0606020202030204" pitchFamily="34" charset="0"/>
            </a:endParaRPr>
          </a:p>
          <a:p>
            <a:pPr marL="349250" indent="-3492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200" dirty="0" err="1">
                <a:latin typeface="Arial Narrow" panose="020B0606020202030204" pitchFamily="34" charset="0"/>
              </a:rPr>
              <a:t>Perspektif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geografis</a:t>
            </a:r>
            <a:r>
              <a:rPr lang="en-US" sz="3200" dirty="0">
                <a:latin typeface="Arial Narrow" panose="020B0606020202030204" pitchFamily="34" charset="0"/>
              </a:rPr>
              <a:t>, </a:t>
            </a:r>
            <a:r>
              <a:rPr lang="en-US" sz="3200" dirty="0" err="1">
                <a:latin typeface="Arial Narrow" panose="020B0606020202030204" pitchFamily="34" charset="0"/>
              </a:rPr>
              <a:t>desa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atau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i="1" dirty="0">
                <a:latin typeface="Arial Narrow" panose="020B0606020202030204" pitchFamily="34" charset="0"/>
              </a:rPr>
              <a:t>village </a:t>
            </a:r>
            <a:r>
              <a:rPr lang="en-US" sz="3200" dirty="0" err="1">
                <a:latin typeface="Arial Narrow" panose="020B0606020202030204" pitchFamily="34" charset="0"/>
              </a:rPr>
              <a:t>diartikan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sebagai</a:t>
            </a:r>
            <a:r>
              <a:rPr lang="en-US" sz="3200" dirty="0">
                <a:latin typeface="Arial Narrow" panose="020B0606020202030204" pitchFamily="34" charset="0"/>
              </a:rPr>
              <a:t> “</a:t>
            </a:r>
            <a:r>
              <a:rPr lang="en-US" sz="3200" i="1" dirty="0">
                <a:latin typeface="Arial Narrow" panose="020B0606020202030204" pitchFamily="34" charset="0"/>
              </a:rPr>
              <a:t>a groups of </a:t>
            </a:r>
            <a:r>
              <a:rPr lang="en-US" sz="3200" i="1" dirty="0" err="1">
                <a:latin typeface="Arial Narrow" panose="020B0606020202030204" pitchFamily="34" charset="0"/>
              </a:rPr>
              <a:t>hauses</a:t>
            </a:r>
            <a:r>
              <a:rPr lang="en-US" sz="3200" i="1" dirty="0">
                <a:latin typeface="Arial Narrow" panose="020B0606020202030204" pitchFamily="34" charset="0"/>
              </a:rPr>
              <a:t> or shops in a country area, smaller than a town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i="1" dirty="0">
              <a:latin typeface="Arial Narrow" panose="020B0606020202030204" pitchFamily="34" charset="0"/>
            </a:endParaRPr>
          </a:p>
          <a:p>
            <a:pPr marL="349250" indent="-3492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200" dirty="0" err="1">
                <a:latin typeface="Arial Narrow" panose="020B0606020202030204" pitchFamily="34" charset="0"/>
              </a:rPr>
              <a:t>Teori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Tentang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Desa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didasarkan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pada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Sosiologi</a:t>
            </a:r>
            <a:r>
              <a:rPr lang="en-US" sz="3200" dirty="0">
                <a:latin typeface="Arial Narrow" panose="020B0606020202030204" pitchFamily="34" charset="0"/>
              </a:rPr>
              <a:t> </a:t>
            </a:r>
            <a:r>
              <a:rPr lang="en-US" sz="3200" dirty="0" err="1">
                <a:latin typeface="Arial Narrow" panose="020B0606020202030204" pitchFamily="34" charset="0"/>
              </a:rPr>
              <a:t>Pedesaan</a:t>
            </a:r>
            <a:endParaRPr lang="en-US" dirty="0">
              <a:latin typeface="Arial Narrow" panose="020B0606020202030204" pitchFamily="34" charset="0"/>
            </a:endParaRPr>
          </a:p>
          <a:p>
            <a:pPr marL="349250" indent="-3492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613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0670" y="539317"/>
            <a:ext cx="7866529" cy="91083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Bernard MT Condensed" panose="02050806060905020404" pitchFamily="18" charset="0"/>
              </a:rPr>
              <a:t>DEFINISI DESA PAUL H. LANDIS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2718" y="1613058"/>
            <a:ext cx="7624481" cy="4537038"/>
          </a:xfrm>
        </p:spPr>
        <p:txBody>
          <a:bodyPr>
            <a:noAutofit/>
          </a:bodyPr>
          <a:lstStyle/>
          <a:p>
            <a:pPr marL="457200" indent="-457200" algn="just">
              <a:buAutoNum type="arabicPeriod"/>
            </a:pPr>
            <a:r>
              <a:rPr lang="en-US" sz="2400" dirty="0" err="1">
                <a:latin typeface="Arial Narrow" panose="020B0606020202030204" pitchFamily="34" charset="0"/>
              </a:rPr>
              <a:t>Untuk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tujuan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analisis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statistik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dirty="0" err="1">
                <a:latin typeface="Arial Narrow" panose="020B0606020202030204" pitchFamily="34" charset="0"/>
              </a:rPr>
              <a:t>desa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didefinisikan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sebagai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suatu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lingkungan</a:t>
            </a:r>
            <a:r>
              <a:rPr lang="en-US" sz="2400" dirty="0">
                <a:latin typeface="Arial Narrow" panose="020B0606020202030204" pitchFamily="34" charset="0"/>
              </a:rPr>
              <a:t> yang </a:t>
            </a:r>
            <a:r>
              <a:rPr lang="en-US" sz="2400" dirty="0" err="1">
                <a:latin typeface="Arial Narrow" panose="020B0606020202030204" pitchFamily="34" charset="0"/>
              </a:rPr>
              <a:t>penduduknya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kurang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dari</a:t>
            </a:r>
            <a:r>
              <a:rPr lang="en-US" sz="2400" dirty="0">
                <a:latin typeface="Arial Narrow" panose="020B0606020202030204" pitchFamily="34" charset="0"/>
              </a:rPr>
              <a:t> 2500 orang. </a:t>
            </a:r>
          </a:p>
          <a:p>
            <a:pPr marL="457200" indent="-457200" algn="just">
              <a:buAutoNum type="arabicPeriod"/>
            </a:pPr>
            <a:r>
              <a:rPr lang="en-US" sz="2400" dirty="0" err="1">
                <a:latin typeface="Arial Narrow" panose="020B0606020202030204" pitchFamily="34" charset="0"/>
              </a:rPr>
              <a:t>Untuk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tujuan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analisa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sosial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psikologi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dirty="0" err="1">
                <a:latin typeface="Arial Narrow" panose="020B0606020202030204" pitchFamily="34" charset="0"/>
              </a:rPr>
              <a:t>desa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didefinisikan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sebagai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suatu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lingkungan</a:t>
            </a:r>
            <a:r>
              <a:rPr lang="en-US" sz="2400" dirty="0">
                <a:latin typeface="Arial Narrow" panose="020B0606020202030204" pitchFamily="34" charset="0"/>
              </a:rPr>
              <a:t> yang </a:t>
            </a:r>
            <a:r>
              <a:rPr lang="en-US" sz="2400" dirty="0" err="1">
                <a:latin typeface="Arial Narrow" panose="020B0606020202030204" pitchFamily="34" charset="0"/>
              </a:rPr>
              <a:t>penduduknya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memiliki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hubungan</a:t>
            </a:r>
            <a:r>
              <a:rPr lang="en-US" sz="2400" dirty="0">
                <a:latin typeface="Arial Narrow" panose="020B0606020202030204" pitchFamily="34" charset="0"/>
              </a:rPr>
              <a:t> yang </a:t>
            </a:r>
            <a:r>
              <a:rPr lang="en-US" sz="2400" dirty="0" err="1">
                <a:latin typeface="Arial Narrow" panose="020B0606020202030204" pitchFamily="34" charset="0"/>
              </a:rPr>
              <a:t>akrab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dan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serba</a:t>
            </a:r>
            <a:r>
              <a:rPr lang="en-US" sz="2400" dirty="0">
                <a:latin typeface="Arial Narrow" panose="020B0606020202030204" pitchFamily="34" charset="0"/>
              </a:rPr>
              <a:t> informal di </a:t>
            </a:r>
            <a:r>
              <a:rPr lang="en-US" sz="2400" dirty="0" err="1">
                <a:latin typeface="Arial Narrow" panose="020B0606020202030204" pitchFamily="34" charset="0"/>
              </a:rPr>
              <a:t>antara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sesama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warganya</a:t>
            </a:r>
            <a:r>
              <a:rPr lang="en-US" sz="2400" dirty="0">
                <a:latin typeface="Arial Narrow" panose="020B0606020202030204" pitchFamily="34" charset="0"/>
              </a:rPr>
              <a:t>. </a:t>
            </a:r>
          </a:p>
          <a:p>
            <a:pPr marL="457200" indent="-457200" algn="just">
              <a:buAutoNum type="arabicPeriod"/>
            </a:pPr>
            <a:r>
              <a:rPr lang="en-US" sz="2400" dirty="0" err="1">
                <a:latin typeface="Arial Narrow" panose="020B0606020202030204" pitchFamily="34" charset="0"/>
              </a:rPr>
              <a:t>Sedangkan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untuk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tujuan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analisa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ekonomi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dirty="0" err="1">
                <a:latin typeface="Arial Narrow" panose="020B0606020202030204" pitchFamily="34" charset="0"/>
              </a:rPr>
              <a:t>desa</a:t>
            </a:r>
            <a:r>
              <a:rPr lang="en-US" sz="2400" dirty="0">
                <a:latin typeface="Arial Narrow" panose="020B0606020202030204" pitchFamily="34" charset="0"/>
              </a:rPr>
              <a:t> di </a:t>
            </a:r>
            <a:r>
              <a:rPr lang="en-US" sz="2400" dirty="0" err="1">
                <a:latin typeface="Arial Narrow" panose="020B0606020202030204" pitchFamily="34" charset="0"/>
              </a:rPr>
              <a:t>definisikan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sebagai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suatu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lingkungan</a:t>
            </a:r>
            <a:r>
              <a:rPr lang="en-US" sz="2400" dirty="0">
                <a:latin typeface="Arial Narrow" panose="020B0606020202030204" pitchFamily="34" charset="0"/>
              </a:rPr>
              <a:t> yang </a:t>
            </a:r>
            <a:r>
              <a:rPr lang="en-US" sz="2400" dirty="0" err="1">
                <a:latin typeface="Arial Narrow" panose="020B0606020202030204" pitchFamily="34" charset="0"/>
              </a:rPr>
              <a:t>penduduknya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tergantung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kepada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pertanian</a:t>
            </a:r>
            <a:endParaRPr lang="en-US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062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0146" y="539317"/>
            <a:ext cx="7866529" cy="91083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Bernard MT Condensed" panose="02050806060905020404" pitchFamily="18" charset="0"/>
              </a:rPr>
              <a:t>KONSEP DESA DALAM ISLAM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5717" y="1450148"/>
            <a:ext cx="9063317" cy="4988859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id-ID" dirty="0"/>
              <a:t>Dalam kamus bahasa arab, term “</a:t>
            </a:r>
            <a:r>
              <a:rPr lang="id-ID" i="1" dirty="0"/>
              <a:t>qoryah</a:t>
            </a:r>
            <a:r>
              <a:rPr lang="en-US" dirty="0"/>
              <a:t>” </a:t>
            </a:r>
            <a:r>
              <a:rPr lang="id-ID" dirty="0"/>
              <a:t>berarti berkumpul atau perkumpulan.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id-ID" dirty="0"/>
              <a:t>Dinamakan “</a:t>
            </a:r>
            <a:r>
              <a:rPr lang="id-ID" i="1" dirty="0"/>
              <a:t>qoryah”</a:t>
            </a:r>
            <a:r>
              <a:rPr lang="id-ID" dirty="0"/>
              <a:t> karena ada perkumpulan orang didalam suatu lokasi tertentu. Kata </a:t>
            </a:r>
            <a:r>
              <a:rPr lang="id-ID" i="1" dirty="0"/>
              <a:t>“qoryah”</a:t>
            </a:r>
            <a:r>
              <a:rPr lang="id-ID" dirty="0"/>
              <a:t> disebutkan sebanyak 29 kali, dimana semuanya adalah kata sifat dan tidak ada yang berbentuk kata kerja.  8 kata berbentuk </a:t>
            </a:r>
            <a:r>
              <a:rPr lang="id-ID" i="1" dirty="0"/>
              <a:t>“ma’rifah</a:t>
            </a:r>
            <a:r>
              <a:rPr lang="id-ID" dirty="0"/>
              <a:t>” dan 21 kata berbentuk “</a:t>
            </a:r>
            <a:r>
              <a:rPr lang="id-ID" i="1" dirty="0"/>
              <a:t>nakirah”</a:t>
            </a:r>
            <a:r>
              <a:rPr lang="id-ID" dirty="0"/>
              <a:t>.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id-ID" dirty="0"/>
              <a:t>Term </a:t>
            </a:r>
            <a:r>
              <a:rPr lang="id-ID" i="1" dirty="0"/>
              <a:t>“ma’rifah”</a:t>
            </a:r>
            <a:r>
              <a:rPr lang="id-ID" dirty="0"/>
              <a:t> digunakan jika </a:t>
            </a:r>
            <a:r>
              <a:rPr lang="id-ID" i="1" dirty="0"/>
              <a:t>“qoryah”</a:t>
            </a:r>
            <a:r>
              <a:rPr lang="id-ID" dirty="0"/>
              <a:t>yang dimaksud dalam al-Quran tersebut telah jelas lokasi dan batasan wilayahnya, sedangkan term dalam </a:t>
            </a:r>
            <a:r>
              <a:rPr lang="en-US" dirty="0"/>
              <a:t> b</a:t>
            </a:r>
            <a:r>
              <a:rPr lang="id-ID" dirty="0"/>
              <a:t>entuk </a:t>
            </a:r>
            <a:r>
              <a:rPr lang="id-ID" i="1" dirty="0"/>
              <a:t>“nakirah”</a:t>
            </a:r>
            <a:r>
              <a:rPr lang="id-ID" dirty="0"/>
              <a:t> digunakan jika lokasi yang dimaksud adalah sebuah lokasi yang luas yang belum jelas batas wilayahnya. 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Penduduk</a:t>
            </a:r>
            <a:r>
              <a:rPr lang="en-US" dirty="0"/>
              <a:t> </a:t>
            </a:r>
            <a:r>
              <a:rPr lang="en-US" i="1" dirty="0"/>
              <a:t>“</a:t>
            </a:r>
            <a:r>
              <a:rPr lang="en-US" i="1" dirty="0" err="1"/>
              <a:t>qoryah</a:t>
            </a:r>
            <a:r>
              <a:rPr lang="en-US" i="1" dirty="0"/>
              <a:t>”</a:t>
            </a:r>
            <a:r>
              <a:rPr lang="en-US" dirty="0"/>
              <a:t> </a:t>
            </a:r>
            <a:r>
              <a:rPr lang="en-US" dirty="0" err="1"/>
              <a:t>menjunjung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adat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kekerabatan</a:t>
            </a:r>
            <a:r>
              <a:rPr lang="en-US" dirty="0"/>
              <a:t> yang </a:t>
            </a:r>
            <a:r>
              <a:rPr lang="en-US" dirty="0" err="1"/>
              <a:t>tinggi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436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3CC02-07E9-4656-AB47-4524DCC7E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D2F7A-7739-521E-9A25-B898184C9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CF0EA2-6466-9D90-3055-860B1BB8F3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829" y="60761"/>
            <a:ext cx="10078763" cy="6733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87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166" y="238276"/>
            <a:ext cx="10772775" cy="165819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C00000"/>
                </a:solidFill>
                <a:latin typeface="Bernard MT Condensed" panose="02050806060905020404" pitchFamily="18" charset="0"/>
              </a:rPr>
              <a:t>DEFINISI DESA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626876"/>
              </p:ext>
            </p:extLst>
          </p:nvPr>
        </p:nvGraphicFramePr>
        <p:xfrm>
          <a:off x="393925" y="1493939"/>
          <a:ext cx="11437256" cy="4873244"/>
        </p:xfrm>
        <a:graphic>
          <a:graphicData uri="http://schemas.openxmlformats.org/drawingml/2006/table">
            <a:tbl>
              <a:tblPr firstRow="1" firstCol="1" bandRow="1"/>
              <a:tblGrid>
                <a:gridCol w="2612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8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6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6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1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UU No 5/1979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UU No 22/1999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UU No 32/2004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UU</a:t>
                      </a:r>
                      <a:r>
                        <a:rPr lang="en-US" sz="2000" baseline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No.06/2014 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950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Desa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suatu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wilayah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yang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ditempati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oleh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sejumlah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penduduk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sbg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kesatuan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masyarakat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hukum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yang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mempunyai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organisasi.Pemerintah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terendah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langsung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dibawah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camat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berhak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menyelenggarakan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rumah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tangganya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sendiri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dlm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ikatan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NKRI.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Desa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disebut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dengan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nama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lain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kesatuan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masyarakat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hukum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yg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memilih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kewenangan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untuk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mengatur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mengurus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kepentingan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masyarakat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setempat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berdsrkan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adat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istiadat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yang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diakui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dalam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system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pemerintahan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nasional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berada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di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daerah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kabupaten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Desa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adalah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kesatuan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masyarakat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hukum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yang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memiliki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batas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batas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wilayah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yang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berwenang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untuk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mengatur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mengurus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kepentingan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masyarakat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setempat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berdasarkan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asal-asul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adat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istiadat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setempat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yang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diakui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dan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dihormati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dalam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sistem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Pemerintahan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NKRI.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Desa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adalah</a:t>
                      </a:r>
                      <a:endParaRPr lang="en-US" sz="2000" b="0" i="0" u="none" strike="noStrike" kern="1200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kesatuan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hukum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memiliki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batas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wilayah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berwenang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mengatur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mengurus</a:t>
                      </a:r>
                      <a:endParaRPr lang="en-US" sz="2000" b="0" i="0" u="none" strike="noStrike" kern="1200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urusan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pemerintahan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kepentingan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setempat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berdasarkan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prakarsa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hak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asal</a:t>
                      </a:r>
                      <a:endParaRPr lang="en-US" sz="2000" b="0" i="0" u="none" strike="noStrike" kern="1200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usul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atau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hak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tradisional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diakui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dihormati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pemerintahan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Negara </a:t>
                      </a:r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Kesatuan</a:t>
                      </a:r>
                      <a:endParaRPr lang="en-US" sz="2000" b="0" i="0" u="none" strike="noStrike" kern="1200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sz="2000" b="0" i="0" u="none" strike="noStrike" kern="12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Republik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Indonesia.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0263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F6F8F-977C-DC1E-488A-FE332F6C0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UU </a:t>
            </a:r>
            <a:r>
              <a:rPr lang="en-US" dirty="0" err="1"/>
              <a:t>Nomor</a:t>
            </a:r>
            <a:r>
              <a:rPr lang="en-US" dirty="0"/>
              <a:t> 3 </a:t>
            </a:r>
            <a:r>
              <a:rPr lang="en-US" dirty="0" err="1"/>
              <a:t>Tahun</a:t>
            </a:r>
            <a:r>
              <a:rPr lang="en-US" dirty="0"/>
              <a:t> 2024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C80FEA-C164-E60A-7AC5-A705AB9A67D6}"/>
              </a:ext>
            </a:extLst>
          </p:cNvPr>
          <p:cNvSpPr txBox="1"/>
          <p:nvPr/>
        </p:nvSpPr>
        <p:spPr>
          <a:xfrm>
            <a:off x="4754174" y="1495630"/>
            <a:ext cx="609600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UU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ini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mengubah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dan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menambah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beberapa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ketentuan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dalam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Undang-Undang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Nomor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6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Tahun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2014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tentang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Desa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sebagaimana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telah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diubah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dengan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Undang-Undang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Nomor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6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Tahun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2023.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Diantara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Pasal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5 dan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Pasal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6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disisipkan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satu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pasal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mengenai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pengaturan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desa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yang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berada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di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kawasan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suaka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alam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,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kawasan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pelestarian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alam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,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hutan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produksi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, dan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kebun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produksi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berhak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mendapatkan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dana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konservasi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dan/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atau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dana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rehabilitasi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berdasarkan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ketentuan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peraturan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perundang-undangan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.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Pasal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39 yang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mengatur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mengenai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masa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jabatan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Kepala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Desa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diubah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.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Kepala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Desa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memegang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jabatan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selama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8 (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delapan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)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tahun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terhitung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sejak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tanggal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pelantikan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dan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dapat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menjabat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paling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banyak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2 (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dua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) kali masa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jabatan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secara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berturut-turut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atau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tidak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secara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181C32"/>
                </a:solidFill>
                <a:effectLst/>
                <a:latin typeface="Inter"/>
              </a:rPr>
              <a:t>berturut-turut</a:t>
            </a:r>
            <a:r>
              <a:rPr lang="en-ID" b="0" i="0" dirty="0">
                <a:solidFill>
                  <a:srgbClr val="181C32"/>
                </a:solidFill>
                <a:effectLst/>
                <a:latin typeface="Inter"/>
              </a:rPr>
              <a:t>.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2C8103-D232-3B54-D8A1-9EE2F67C9E2E}"/>
              </a:ext>
            </a:extLst>
          </p:cNvPr>
          <p:cNvSpPr txBox="1"/>
          <p:nvPr/>
        </p:nvSpPr>
        <p:spPr>
          <a:xfrm>
            <a:off x="2732689" y="423070"/>
            <a:ext cx="692631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sz="2000" b="1" i="0" dirty="0" err="1">
                <a:solidFill>
                  <a:srgbClr val="181C32"/>
                </a:solidFill>
                <a:effectLst/>
                <a:latin typeface="Inter"/>
              </a:rPr>
              <a:t>Undang-undang</a:t>
            </a:r>
            <a:r>
              <a:rPr lang="en-ID" sz="2000" b="1" i="0" dirty="0">
                <a:solidFill>
                  <a:srgbClr val="181C32"/>
                </a:solidFill>
                <a:effectLst/>
                <a:latin typeface="Inter"/>
              </a:rPr>
              <a:t> (UU) </a:t>
            </a:r>
            <a:r>
              <a:rPr lang="en-ID" sz="2000" b="1" i="0" dirty="0" err="1">
                <a:solidFill>
                  <a:srgbClr val="181C32"/>
                </a:solidFill>
                <a:effectLst/>
                <a:latin typeface="Inter"/>
              </a:rPr>
              <a:t>Nomor</a:t>
            </a:r>
            <a:r>
              <a:rPr lang="en-ID" sz="2000" b="1" i="0" dirty="0">
                <a:solidFill>
                  <a:srgbClr val="181C32"/>
                </a:solidFill>
                <a:effectLst/>
                <a:latin typeface="Inter"/>
              </a:rPr>
              <a:t> 3 </a:t>
            </a:r>
            <a:r>
              <a:rPr lang="en-ID" sz="2000" b="1" i="0" dirty="0" err="1">
                <a:solidFill>
                  <a:srgbClr val="181C32"/>
                </a:solidFill>
                <a:effectLst/>
                <a:latin typeface="Inter"/>
              </a:rPr>
              <a:t>Tahun</a:t>
            </a:r>
            <a:r>
              <a:rPr lang="en-ID" sz="2000" b="1" i="0" dirty="0">
                <a:solidFill>
                  <a:srgbClr val="181C32"/>
                </a:solidFill>
                <a:effectLst/>
                <a:latin typeface="Inter"/>
              </a:rPr>
              <a:t> 2024 </a:t>
            </a:r>
            <a:r>
              <a:rPr lang="en-ID" sz="2000" b="1" i="0" dirty="0" err="1">
                <a:solidFill>
                  <a:srgbClr val="181C32"/>
                </a:solidFill>
                <a:effectLst/>
                <a:latin typeface="Inter"/>
              </a:rPr>
              <a:t>tentang</a:t>
            </a:r>
            <a:r>
              <a:rPr lang="en-ID" sz="2000" b="1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sz="2000" b="1" i="0" dirty="0" err="1">
                <a:solidFill>
                  <a:srgbClr val="181C32"/>
                </a:solidFill>
                <a:effectLst/>
                <a:latin typeface="Inter"/>
              </a:rPr>
              <a:t>Perubahan</a:t>
            </a:r>
            <a:r>
              <a:rPr lang="en-ID" sz="2000" b="1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sz="2000" b="1" i="0" dirty="0" err="1">
                <a:solidFill>
                  <a:srgbClr val="181C32"/>
                </a:solidFill>
                <a:effectLst/>
                <a:latin typeface="Inter"/>
              </a:rPr>
              <a:t>Kedua</a:t>
            </a:r>
            <a:r>
              <a:rPr lang="en-ID" sz="2000" b="1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sz="2000" b="1" i="0" dirty="0" err="1">
                <a:solidFill>
                  <a:srgbClr val="181C32"/>
                </a:solidFill>
                <a:effectLst/>
                <a:latin typeface="Inter"/>
              </a:rPr>
              <a:t>atas</a:t>
            </a:r>
            <a:r>
              <a:rPr lang="en-ID" sz="2000" b="1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sz="2000" b="1" i="0" dirty="0" err="1">
                <a:solidFill>
                  <a:srgbClr val="181C32"/>
                </a:solidFill>
                <a:effectLst/>
                <a:latin typeface="Inter"/>
              </a:rPr>
              <a:t>Undang-Undang</a:t>
            </a:r>
            <a:r>
              <a:rPr lang="en-ID" sz="2000" b="1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sz="2000" b="1" i="0" dirty="0" err="1">
                <a:solidFill>
                  <a:srgbClr val="181C32"/>
                </a:solidFill>
                <a:effectLst/>
                <a:latin typeface="Inter"/>
              </a:rPr>
              <a:t>Nomor</a:t>
            </a:r>
            <a:r>
              <a:rPr lang="en-ID" sz="2000" b="1" i="0" dirty="0">
                <a:solidFill>
                  <a:srgbClr val="181C32"/>
                </a:solidFill>
                <a:effectLst/>
                <a:latin typeface="Inter"/>
              </a:rPr>
              <a:t> 6 </a:t>
            </a:r>
            <a:r>
              <a:rPr lang="en-ID" sz="2000" b="1" i="0" dirty="0" err="1">
                <a:solidFill>
                  <a:srgbClr val="181C32"/>
                </a:solidFill>
                <a:effectLst/>
                <a:latin typeface="Inter"/>
              </a:rPr>
              <a:t>Tahun</a:t>
            </a:r>
            <a:r>
              <a:rPr lang="en-ID" sz="2000" b="1" i="0" dirty="0">
                <a:solidFill>
                  <a:srgbClr val="181C32"/>
                </a:solidFill>
                <a:effectLst/>
                <a:latin typeface="Inter"/>
              </a:rPr>
              <a:t> 2014 </a:t>
            </a:r>
            <a:r>
              <a:rPr lang="en-ID" sz="2000" b="1" i="0" dirty="0" err="1">
                <a:solidFill>
                  <a:srgbClr val="181C32"/>
                </a:solidFill>
                <a:effectLst/>
                <a:latin typeface="Inter"/>
              </a:rPr>
              <a:t>tentang</a:t>
            </a:r>
            <a:r>
              <a:rPr lang="en-ID" sz="2000" b="1" i="0" dirty="0">
                <a:solidFill>
                  <a:srgbClr val="181C32"/>
                </a:solidFill>
                <a:effectLst/>
                <a:latin typeface="Inter"/>
              </a:rPr>
              <a:t> </a:t>
            </a:r>
            <a:r>
              <a:rPr lang="en-ID" sz="2000" b="1" i="0" dirty="0" err="1">
                <a:solidFill>
                  <a:srgbClr val="181C32"/>
                </a:solidFill>
                <a:effectLst/>
                <a:latin typeface="Inter"/>
              </a:rPr>
              <a:t>Desa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263195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2" y="568345"/>
            <a:ext cx="11072260" cy="78980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Bernard MT Condensed" panose="02050806060905020404" pitchFamily="18" charset="0"/>
              </a:rPr>
              <a:t>TEORI DESA MENURUT TONNIES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846" t="14580" r="1273"/>
          <a:stretch/>
        </p:blipFill>
        <p:spPr>
          <a:xfrm>
            <a:off x="524436" y="1680323"/>
            <a:ext cx="11308976" cy="4572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81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612" y="568345"/>
            <a:ext cx="10843659" cy="1045302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C00000"/>
                </a:solidFill>
                <a:latin typeface="Bernard MT Condensed" panose="02050806060905020404" pitchFamily="18" charset="0"/>
              </a:rPr>
              <a:t>TEORI DESA MENURUT WEBER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6944896"/>
              </p:ext>
            </p:extLst>
          </p:nvPr>
        </p:nvGraphicFramePr>
        <p:xfrm>
          <a:off x="1237129" y="1613647"/>
          <a:ext cx="9520518" cy="488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0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0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7589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SOLIDARITAS MEKANIK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SOLIDARITAS</a:t>
                      </a:r>
                      <a:r>
                        <a:rPr lang="en-US" sz="18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ORGANIK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48">
                <a:tc>
                  <a:txBody>
                    <a:bodyPr/>
                    <a:lstStyle/>
                    <a:p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Pembagian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Kerja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Randah</a:t>
                      </a:r>
                      <a:endParaRPr lang="en-US" sz="20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Pembgaian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Kerja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Tinggi    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0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Kesadaran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Kolektif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Kuat</a:t>
                      </a:r>
                      <a:endParaRPr lang="en-US" sz="20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Kesadaran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Kolektif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Lemah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027">
                <a:tc>
                  <a:txBody>
                    <a:bodyPr/>
                    <a:lstStyle/>
                    <a:p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Hukum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Represif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Dominan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Hukurestitutif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Dominan</a:t>
                      </a:r>
                      <a:endParaRPr lang="en-US" sz="20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0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Individualitas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Rendah</a:t>
                      </a:r>
                      <a:endParaRPr lang="en-US" sz="20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Induvidualitas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Tinggi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92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Konsensus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Terhadap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Pola-pola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Normatif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itu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Penting</a:t>
                      </a:r>
                      <a:endParaRPr lang="en-US" sz="20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Konsesnsus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Nilai-nilai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Abstrak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Umum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Itu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Penting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88530">
                <a:tc>
                  <a:txBody>
                    <a:bodyPr/>
                    <a:lstStyle/>
                    <a:p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Ketrlibatan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Komunitas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Menghukum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Orang yang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Menyimpang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Badan-bandan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Kontrol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Sosial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Menghukum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Orang yang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Menyimpang</a:t>
                      </a:r>
                      <a:endParaRPr lang="en-US" sz="20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85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Seacar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Relatif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Saling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Ketergantungan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Itu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Rendah</a:t>
                      </a:r>
                      <a:endParaRPr lang="en-US" sz="20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Saling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Ketergantungan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Tinggi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0027">
                <a:tc>
                  <a:txBody>
                    <a:bodyPr/>
                    <a:lstStyle/>
                    <a:p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Bersifat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Primitif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Pedesaan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Bersifat</a:t>
                      </a: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Industrial</a:t>
                      </a:r>
                      <a:r>
                        <a:rPr lang="en-US" sz="20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20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erkotaan</a:t>
                      </a:r>
                      <a:endParaRPr lang="en-US" sz="20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8399516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{AD3BAFD2-B545-D845-BEED-427424F28DB3}tf16401369</Template>
  <TotalTime>4124</TotalTime>
  <Words>1042</Words>
  <Application>Microsoft Macintosh PowerPoint</Application>
  <PresentationFormat>Widescreen</PresentationFormat>
  <Paragraphs>85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 Narrow</vt:lpstr>
      <vt:lpstr>Bernard MT Condensed</vt:lpstr>
      <vt:lpstr>Calibri Light</vt:lpstr>
      <vt:lpstr>Inter</vt:lpstr>
      <vt:lpstr>Poppins</vt:lpstr>
      <vt:lpstr>Rockwell</vt:lpstr>
      <vt:lpstr>Wingdings</vt:lpstr>
      <vt:lpstr>Atlas</vt:lpstr>
      <vt:lpstr>PowerPoint Presentation</vt:lpstr>
      <vt:lpstr>Konsep Desa</vt:lpstr>
      <vt:lpstr>DEFINISI DESA PAUL H. LANDIS </vt:lpstr>
      <vt:lpstr>KONSEP DESA DALAM ISLAM</vt:lpstr>
      <vt:lpstr>PowerPoint Presentation</vt:lpstr>
      <vt:lpstr>DEFINISI DESA</vt:lpstr>
      <vt:lpstr>UU Nomor 3 Tahun 2024 </vt:lpstr>
      <vt:lpstr>TEORI DESA MENURUT TONNIES</vt:lpstr>
      <vt:lpstr>TEORI DESA MENURUT WEBER</vt:lpstr>
      <vt:lpstr>KARAKTERISTIK MASYARAKAT DESA</vt:lpstr>
      <vt:lpstr>PowerPoint Presentation</vt:lpstr>
      <vt:lpstr>CIRI-CIRI MASYARAKAT DESA</vt:lpstr>
      <vt:lpstr>DESA BERDASARKAN PEMUKIMAN</vt:lpstr>
      <vt:lpstr>PowerPoint Presentation</vt:lpstr>
      <vt:lpstr>DESA BERDASARKAN ASAL PENDUDUKNYA </vt:lpstr>
      <vt:lpstr>SUMBER PUSTAKA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DAN TEORI DESA</dc:title>
  <dc:creator>Lenovo</dc:creator>
  <cp:lastModifiedBy>Microsoft Office User</cp:lastModifiedBy>
  <cp:revision>39</cp:revision>
  <dcterms:created xsi:type="dcterms:W3CDTF">2016-09-19T12:38:58Z</dcterms:created>
  <dcterms:modified xsi:type="dcterms:W3CDTF">2024-09-04T04:55:22Z</dcterms:modified>
</cp:coreProperties>
</file>