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96" r:id="rId3"/>
    <p:sldId id="295" r:id="rId4"/>
    <p:sldId id="285" r:id="rId5"/>
    <p:sldId id="286" r:id="rId6"/>
    <p:sldId id="287" r:id="rId7"/>
    <p:sldId id="288" r:id="rId8"/>
    <p:sldId id="297" r:id="rId9"/>
    <p:sldId id="290" r:id="rId10"/>
    <p:sldId id="291" r:id="rId11"/>
    <p:sldId id="292" r:id="rId12"/>
    <p:sldId id="289" r:id="rId13"/>
    <p:sldId id="298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0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94CE1-BD0B-446F-BE01-316108543B4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17075-FA8D-4F94-961E-58863B7BE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1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9A13D-183F-44CA-AF8D-241EBCE48399}" type="slidenum">
              <a:rPr kumimoji="1" lang="id-ID" altLang="en-US" smtClean="0">
                <a:solidFill>
                  <a:schemeClr val="tx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1" lang="id-ID" altLang="en-US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4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5" y="6495422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319400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Lily Widjaja, SKM., MM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AUDIT PENDOKUMENTASIAN 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64212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TINDAK LANJUT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HASIL ANALISIS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cs typeface="Times New Roman" panose="02020603050405020304" pitchFamily="18" charset="0"/>
              </a:rPr>
              <a:t>Cara Melengkapi Pencatatan yang tidak lengkap dari Rekam Medis </a:t>
            </a:r>
            <a:endParaRPr lang="en-GB" altLang="en-US" sz="3200">
              <a:cs typeface="Times New Roman" panose="02020603050405020304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Fasilitas Pel.Kesh. mempunyai beberapa cara agar berkas MR tsb dapat dilengkapi.</a:t>
            </a:r>
          </a:p>
          <a:p>
            <a:pPr algn="just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Pemberi pel.kesh.secara rutin datang ke dept. MR</a:t>
            </a:r>
          </a:p>
          <a:p>
            <a:pPr algn="just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MR dikirim ke tempat yang telah ditetapkan.</a:t>
            </a:r>
          </a:p>
          <a:p>
            <a:pPr algn="just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MR diletakkan di Nurse station.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MR dikirim ke ruang pemberi pel.kesh.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7EB826-AFC4-452A-A68A-61E95E7A9FB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6D654A36-FA09-4B6B-B178-B73A41F9654D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36871" name="Picture 4" descr="WB0142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21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cs typeface="Times New Roman" panose="02020603050405020304" pitchFamily="18" charset="0"/>
              </a:rPr>
              <a:t>Penyimpanan Rekam Medis </a:t>
            </a:r>
            <a:br>
              <a:rPr lang="en-US" altLang="en-US" sz="3200">
                <a:cs typeface="Times New Roman" panose="02020603050405020304" pitchFamily="18" charset="0"/>
              </a:rPr>
            </a:br>
            <a:r>
              <a:rPr lang="en-US" altLang="en-US" sz="3200">
                <a:cs typeface="Times New Roman" panose="02020603050405020304" pitchFamily="18" charset="0"/>
              </a:rPr>
              <a:t>yang tidak lengkap</a:t>
            </a:r>
            <a:endParaRPr lang="en-GB" altLang="en-US" sz="3200">
              <a:cs typeface="Times New Roman" panose="02020603050405020304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33400" indent="-533400" algn="just"/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MR disimpan di Unit MR dengan cara:</a:t>
            </a:r>
          </a:p>
          <a:p>
            <a:pPr marL="533400" indent="-533400" algn="just"/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1.     Penyimpanan disatukan dalam file MR permanen</a:t>
            </a:r>
          </a:p>
          <a:p>
            <a:pPr marL="533400" indent="-533400" algn="just"/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2.     Dipisah , dan diberi nama pemberi pel.kesh.</a:t>
            </a:r>
          </a:p>
          <a:p>
            <a:pPr marL="533400" indent="-533400" algn="just"/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3.     Dipisah, dan diberi No.MR.</a:t>
            </a:r>
          </a:p>
          <a:p>
            <a:pPr marL="914400" lvl="1" indent="-457200" algn="just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Penggunan komputer dapat memudahkan banyak pekerjaan ini:</a:t>
            </a:r>
          </a:p>
          <a:p>
            <a:pPr marL="914400" lvl="1" indent="-457200" algn="just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Membuat daftar MR yang tidak lengkap per pemberi pel.kesh.</a:t>
            </a:r>
          </a:p>
          <a:p>
            <a:pPr marL="914400" lvl="1" indent="-457200" algn="just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Membuat daftar lembaran yang tidak lengkap pada setiap MR yang tidak lengkap</a:t>
            </a:r>
          </a:p>
          <a:p>
            <a:pPr marL="914400" lvl="1" indent="-457200" algn="just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Membuat statistik Inc.MR dan D.MR per dokter atau per tipe kekurangan , atau berdasarkan lamanya D.MR.</a:t>
            </a:r>
          </a:p>
          <a:p>
            <a:pPr marL="914400" lvl="1" indent="-457200" algn="just">
              <a:buClr>
                <a:schemeClr val="tx1"/>
              </a:buClr>
              <a:buFont typeface="Monotype Sorts" pitchFamily="2" charset="2"/>
              <a:buAutoNum type="alphaLcParenR"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Membantu mengetahui lokasi MR yang tidak lengkap.</a:t>
            </a:r>
          </a:p>
          <a:p>
            <a:pPr marL="533400" indent="-533400" algn="just">
              <a:buFont typeface="Monotype Sort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Final Chart Check</a:t>
            </a:r>
          </a:p>
          <a:p>
            <a:pPr marL="533400" indent="-533400" algn="just"/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Berguna untuk merecheck berkas MR yang telah dilengkapi.</a:t>
            </a:r>
          </a:p>
          <a:p>
            <a:pPr marL="533400" indent="-533400" algn="just"/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/>
            <a:endParaRPr lang="en-GB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C7723-4739-4F73-9F17-95A4B65BDBB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BA110608-CF1D-43BA-B326-B7C3EACD8244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61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cs typeface="Times New Roman" panose="02020603050405020304" pitchFamily="18" charset="0"/>
              </a:rPr>
              <a:t>C. REKOMENDASI PERBAIKAN RM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Font typeface="Monotype Sorts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Perbaikan dapat dilakukan dengan:</a:t>
            </a:r>
          </a:p>
          <a:p>
            <a:pPr marL="838200" lvl="1" indent="-381000" algn="just">
              <a:buClr>
                <a:schemeClr val="tx1"/>
              </a:buClr>
              <a:buFontTx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- Meminta penjelasan pada yang mengisi/     </a:t>
            </a:r>
          </a:p>
          <a:p>
            <a:pPr marL="838200" lvl="1" indent="-381000" algn="just">
              <a:buClr>
                <a:schemeClr val="tx1"/>
              </a:buClr>
              <a:buFontTx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              mencatat RM </a:t>
            </a:r>
          </a:p>
          <a:p>
            <a:pPr marL="838200" lvl="1" indent="-381000" algn="just">
              <a:buClr>
                <a:schemeClr val="tx1"/>
              </a:buClr>
              <a:buFontTx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- Mengulang desain formulir </a:t>
            </a:r>
          </a:p>
          <a:p>
            <a:pPr marL="838200" lvl="1" indent="-381000" algn="just">
              <a:buClr>
                <a:schemeClr val="tx1"/>
              </a:buClr>
              <a:buFontTx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- Memberi training kepada pemberi pelay. tsb.</a:t>
            </a:r>
          </a:p>
          <a:p>
            <a:pPr marL="838200" lvl="1" indent="-381000" algn="just">
              <a:buClr>
                <a:schemeClr val="tx1"/>
              </a:buClr>
              <a:buFontTx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-Menghapus honor dokter yang selalu salah dalam  </a:t>
            </a:r>
          </a:p>
          <a:p>
            <a:pPr marL="838200" lvl="1" indent="-381000" algn="just">
              <a:buClr>
                <a:schemeClr val="tx1"/>
              </a:buClr>
              <a:buFontTx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  mencatat perkembangan penyakit pasien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A9E0B13-4161-47EB-8552-7D051F29958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34822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E91793F9-9748-40EC-9C8F-9D204DF99BDF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20486" name="Picture 6" descr="pe0161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838200"/>
            <a:ext cx="1905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7" descr="WB0142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51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en-US" sz="2100" dirty="0">
                <a:cs typeface="Times New Roman" panose="02020603050405020304" pitchFamily="18" charset="0"/>
              </a:rPr>
              <a:t> PENANGANAN PENCATATAN YANG TAK DAPAT DILENGKAPI</a:t>
            </a:r>
            <a:br>
              <a:rPr lang="en-US" altLang="en-US" sz="2100" dirty="0">
                <a:cs typeface="Times New Roman" panose="02020603050405020304" pitchFamily="18" charset="0"/>
              </a:rPr>
            </a:br>
            <a:endParaRPr lang="en-GB" altLang="en-US" sz="2100" dirty="0">
              <a:cs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Monotype Sorts" pitchFamily="2" charset="2"/>
              <a:buNone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diperhatikan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Praktek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pendokumenasian</a:t>
            </a:r>
            <a:endParaRPr lang="en-US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berpotensi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pembayanaran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ganti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rugi</a:t>
            </a:r>
            <a:endParaRPr lang="en-US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Monotype Sorts" pitchFamily="2" charset="2"/>
              <a:buNone/>
            </a:pPr>
            <a:endParaRPr lang="en-US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A. </a:t>
            </a:r>
            <a:r>
              <a:rPr lang="en-US" altLang="en-US" sz="1500">
                <a:latin typeface="Arial" panose="020B0604020202020204" pitchFamily="34" charset="0"/>
                <a:cs typeface="Arial" panose="020B0604020202020204" pitchFamily="34" charset="0"/>
              </a:rPr>
              <a:t>kuantitatif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ternyata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pendokumentasian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jelek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tak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dilengkapi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dikoreksi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praktisi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Rekam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Medis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menyampaikan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Staf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Medis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Manajer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RS,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etik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RM.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solusi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pendokumentasian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jelek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menandakan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perlunya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perhatian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atasan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Komite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Staf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Medis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Komite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Rekam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Medis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, QA, </a:t>
            </a:r>
            <a:r>
              <a:rPr lang="en-US" altLang="en-US" sz="1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dsb</a:t>
            </a:r>
            <a:r>
              <a:rPr lang="en-US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5C697-577C-4D6A-9F0C-0A1F6254D97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fontAlgn="base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fontAlgn="base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fontAlgn="base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fontAlgn="base">
              <a:lnSpc>
                <a:spcPct val="90000"/>
              </a:lnSpc>
              <a:spcBef>
                <a:spcPts val="281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7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6C6221EF-89CF-4B29-AB46-8A159A252FE5}" type="slidenum">
              <a:rPr lang="en-US" altLang="en-US" sz="105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en-US" altLang="en-US" sz="105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92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KESIMPULAN</a:t>
            </a:r>
            <a:endParaRPr lang="en-GB" altLang="en-US" sz="3200"/>
          </a:p>
        </p:txBody>
      </p:sp>
      <p:pic>
        <p:nvPicPr>
          <p:cNvPr id="51205" name="Picture 5" descr="bd05584_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7096" y="2136065"/>
            <a:ext cx="2589807" cy="3454233"/>
          </a:xfrm>
        </p:spPr>
      </p:pic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4E6168C-520B-42F8-9A4C-D4AABA80A7E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Lilywi</a:t>
            </a:r>
            <a:endParaRPr lang="en-US" dirty="0"/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9F18D8B4-1CCC-4C3C-95AC-D91D0C5F206D}" type="slidenum">
              <a:rPr lang="en-US" altLang="en-US" sz="1400" smtClean="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51206" name="Picture 6" descr="bd0497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29257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7" name="Picture 7" descr="bd21298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267200"/>
            <a:ext cx="12954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9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3076" name="Content Placeholder 5">
            <a:extLst>
              <a:ext uri="{FF2B5EF4-FFF2-40B4-BE49-F238E27FC236}">
                <a16:creationId xmlns:a16="http://schemas.microsoft.com/office/drawing/2014/main" id="{D768E26C-CEEA-46F2-86C4-E977D0708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menguraikan</a:t>
            </a:r>
            <a:r>
              <a:rPr lang="en-US" sz="2400" dirty="0"/>
              <a:t> :</a:t>
            </a:r>
          </a:p>
          <a:p>
            <a:pPr algn="just"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Pengontrolan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Rekam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Medis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lengkap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Tindak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Lanjut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Kuantitatif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Rekomendasi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Perbaikan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2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AUDIT PENDOKUMENTASIAN REKAM MEDIS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DD292E-A245-461C-8E6A-E8FD45D07A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PEMBAHASAN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A. 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Pengontrolan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Rekam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Medis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lengkap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B.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Tindak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Lanjut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Kuantitatif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Rekomendasi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Perbaikan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5A506-998D-47FA-9AC3-5025F0A7458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B3AB3843-973B-4EF8-BAFE-50388DD12382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8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cs typeface="Times New Roman" panose="02020603050405020304" pitchFamily="18" charset="0"/>
              </a:rPr>
              <a:t>A.PENGONTROLAN REKAM MEDIS YANG TIDAK LENGKAP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A.K &amp;K :</a:t>
            </a:r>
          </a:p>
          <a:p>
            <a:pPr algn="just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Identifikasi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- Incomplete MR</a:t>
            </a:r>
          </a:p>
          <a:p>
            <a:pPr algn="just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- Delinquent MR</a:t>
            </a:r>
          </a:p>
          <a:p>
            <a:pPr algn="just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E9A73C-AEBD-4BE3-84FF-1607B103BD2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FD0AF547-063B-4509-9A13-24CC8A4B280C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30727" name="Picture 4" descr="WB0142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93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cs typeface="Times New Roman" panose="02020603050405020304" pitchFamily="18" charset="0"/>
              </a:rPr>
              <a:t>Incomplete MR</a:t>
            </a:r>
            <a:endParaRPr lang="en-GB" altLang="en-US" sz="3200">
              <a:cs typeface="Times New Roman" panose="02020603050405020304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Monotype Sort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Inc.MR Rate=                 Inc.MR x 100%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                  Jl.P.pulang selama periode melengkapi  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Rekam Medis tsb. 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40FCEA-F729-4550-B97D-FB678D87D4C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AB797A63-09B3-40CB-97B9-AB40458F1DD9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819400" y="2590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1752" name="Picture 5" descr="WB0092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7" y="5961764"/>
            <a:ext cx="91440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762000" y="3429000"/>
            <a:ext cx="7772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Contoh: Jumlah pasien pulang =75 orang , sesudah batas waktu untuk melengkapi ternyata masih ada 25 berkas pasien pulang tersebut yang masih belum dilengkapi oleh pemberi pelayanan kesehatan, maka Inc.MR= 25/75 x100%= 33%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</a:pPr>
            <a:endParaRPr kumimoji="1"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2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cs typeface="Times New Roman" panose="02020603050405020304" pitchFamily="18" charset="0"/>
              </a:rPr>
              <a:t>Delinquent MR</a:t>
            </a:r>
            <a:endParaRPr lang="en-GB" altLang="en-US" sz="3200">
              <a:cs typeface="Times New Roman" panose="02020603050405020304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D.MR Rate  = 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        	     D. MR  x 100%</a:t>
            </a:r>
          </a:p>
          <a:p>
            <a:pPr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                           Rata-rata Jl.P.pulang selama periode     </a:t>
            </a:r>
          </a:p>
          <a:p>
            <a:pPr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melengkapi Rekam Medis tsb  .</a:t>
            </a:r>
          </a:p>
          <a:p>
            <a:pPr algn="just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AEF33B0-3BAB-41E6-9AB2-2219AB971E8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1ACEBE55-584C-419D-9CE8-09600703E36F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743200" y="25146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2776" name="Picture 5" descr="WB0092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" y="5907251"/>
            <a:ext cx="91440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914400" y="2910682"/>
            <a:ext cx="7772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ontoh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Rekam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Medis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sesudah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batas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pengisian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, rata-rata-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pasien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pulang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pengisian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=75 </a:t>
            </a:r>
            <a:r>
              <a:rPr kumimoji="1" lang="en-US" altLang="en-US" sz="24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kumimoji="1" lang="en-US" altLang="en-US" sz="24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D.MR Rate= 50/75 x100%= 67%. </a:t>
            </a:r>
          </a:p>
          <a:p>
            <a:pPr algn="just" eaLnBrk="1" hangingPunct="1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</a:pP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D.MR &gt; 50 % </a:t>
            </a: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serius</a:t>
            </a:r>
            <a:endParaRPr kumimoji="1"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</a:pP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Inc.MR </a:t>
            </a: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D.MR </a:t>
            </a: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kumimoji="1"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kumimoji="1"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</a:pPr>
            <a:endParaRPr kumimoji="1"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3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cs typeface="Times New Roman" panose="02020603050405020304" pitchFamily="18" charset="0"/>
              </a:rPr>
              <a:t>Incomplete / Delinquent MR</a:t>
            </a:r>
            <a:endParaRPr lang="en-GB" altLang="en-US" sz="3200">
              <a:cs typeface="Times New Roman" panose="02020603050405020304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143000"/>
            <a:ext cx="8229600" cy="40386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kelengkapan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Rekam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Medis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·    Age /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D.MR 40%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melewati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batas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2/3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minggu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daripada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D.MR 20% yang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melewati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batas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bulan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·   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D.MR: D.MR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disebabkan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Riwayat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Pem.Fisik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tanda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pengesahan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jelek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D.MR yang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Ringkasan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Penyakit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tandatangan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Cat.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1E5715-2B3D-4560-B243-4B3165DB2E7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650E5336-A6F3-4823-A095-A2FB5A363469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33799" name="Picture 4" descr="WB0092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67" y="5943600"/>
            <a:ext cx="91440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/>
              <a:t>B. </a:t>
            </a:r>
            <a:r>
              <a:rPr lang="en-US" sz="3600" dirty="0" err="1"/>
              <a:t>Tindak</a:t>
            </a:r>
            <a:r>
              <a:rPr lang="en-US" sz="3600" dirty="0"/>
              <a:t> </a:t>
            </a:r>
            <a:r>
              <a:rPr lang="en-US" sz="3600" dirty="0" err="1"/>
              <a:t>Lanjut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Analisis</a:t>
            </a:r>
            <a:r>
              <a:rPr lang="en-US" sz="3600" dirty="0"/>
              <a:t> </a:t>
            </a:r>
            <a:r>
              <a:rPr lang="en-US" sz="3600" dirty="0" err="1"/>
              <a:t>Kuantitatif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Pencatatan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Melengkapi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Penyimanan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RM yang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Gambaran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Pencatatan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jelek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mengakibatkan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ganti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rugi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7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cs typeface="Times New Roman" panose="02020603050405020304" pitchFamily="18" charset="0"/>
              </a:rPr>
              <a:t>Pencatatan Kekurangan dari Rekam Medis </a:t>
            </a:r>
            <a:br>
              <a:rPr lang="en-US" altLang="en-US" sz="3200">
                <a:cs typeface="Times New Roman" panose="02020603050405020304" pitchFamily="18" charset="0"/>
              </a:rPr>
            </a:br>
            <a:endParaRPr lang="en-GB" altLang="en-US" sz="3200">
              <a:cs typeface="Times New Roman" panose="02020603050405020304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Monotype Sort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Pemberi pel.Kesh. perlu mengetahui bahwa mereka mempunyai Rekam Medis yang perlu dilengkapi dan apa saja kekurangannya.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Dalam analisis identifikasi kekurangan MR dapat dilakukan :</a:t>
            </a:r>
          </a:p>
          <a:p>
            <a:pPr algn="just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Membuat catatan kecil dan diletakkan langsung dalam MR tsb.</a:t>
            </a:r>
          </a:p>
          <a:p>
            <a:pPr algn="just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Memberi tanda dengan selotip / stempel di map MR.</a:t>
            </a:r>
          </a:p>
          <a:p>
            <a:pPr algn="just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Memberi Stiker pada lembaran yang belum lengkap.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Diharapkan pada waktu yang akan datang telah dilengkapi.</a:t>
            </a: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C3206-51DE-41EC-91B4-4E987E62451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Lilywi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fld id="{078DA4D1-4E8F-4D2A-9803-2CC4C0DF432F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</a:rPr>
              <a:pPr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en-US" sz="1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24895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172</TotalTime>
  <Words>442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Monotype Sorts</vt:lpstr>
      <vt:lpstr>Times New Roman</vt:lpstr>
      <vt:lpstr>0-Blanko-PPT-sesi-2-14 baru (1)</vt:lpstr>
      <vt:lpstr>Lily Widjaja, SKM., MM</vt:lpstr>
      <vt:lpstr>KEMAMPUAN AKHIR YANG DIHARAPKAN</vt:lpstr>
      <vt:lpstr>AUDIT PENDOKUMENTASIAN REKAM MEDIS</vt:lpstr>
      <vt:lpstr>A.PENGONTROLAN REKAM MEDIS YANG TIDAK LENGKAP</vt:lpstr>
      <vt:lpstr>Incomplete MR</vt:lpstr>
      <vt:lpstr>Delinquent MR</vt:lpstr>
      <vt:lpstr>Incomplete / Delinquent MR</vt:lpstr>
      <vt:lpstr>B. Tindak Lanjut Hasil Analisis Kuantitatif</vt:lpstr>
      <vt:lpstr>Pencatatan Kekurangan dari Rekam Medis  </vt:lpstr>
      <vt:lpstr>Cara Melengkapi Pencatatan yang tidak lengkap dari Rekam Medis </vt:lpstr>
      <vt:lpstr>Penyimpanan Rekam Medis  yang tidak lengkap</vt:lpstr>
      <vt:lpstr>C. REKOMENDASI PERBAIKAN RM</vt:lpstr>
      <vt:lpstr> PENANGANAN PENCATATAN YANG TAK DAPAT DILENGKAPI 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Lily Widjaja</cp:lastModifiedBy>
  <cp:revision>13</cp:revision>
  <dcterms:created xsi:type="dcterms:W3CDTF">2019-09-17T08:28:18Z</dcterms:created>
  <dcterms:modified xsi:type="dcterms:W3CDTF">2021-05-04T14:00:06Z</dcterms:modified>
</cp:coreProperties>
</file>