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6" r:id="rId1"/>
  </p:sldMasterIdLst>
  <p:sldIdLst>
    <p:sldId id="257" r:id="rId2"/>
    <p:sldId id="258" r:id="rId3"/>
    <p:sldId id="259" r:id="rId4"/>
    <p:sldId id="261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A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75" d="100"/>
          <a:sy n="75" d="100"/>
        </p:scale>
        <p:origin x="49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33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12/10/2023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26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12/10/2023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82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12/10/2023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67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12/10/2023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16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12/10/2023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66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12/10/2023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19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12/10/2023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86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12/10/2023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422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282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267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98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47" r:id="rId3"/>
    <p:sldLayoutId id="2147483743" r:id="rId4"/>
    <p:sldLayoutId id="2147483738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A9286AD2-18A9-4868-A4E3-7A2097A20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FD68DA-43BA-4508-8DE2-BA9BB7B2FA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57421" y="639098"/>
            <a:ext cx="6942667" cy="2950770"/>
          </a:xfrm>
        </p:spPr>
        <p:txBody>
          <a:bodyPr>
            <a:normAutofit/>
          </a:bodyPr>
          <a:lstStyle/>
          <a:p>
            <a:r>
              <a:rPr lang="en-US" sz="6000" b="1" dirty="0"/>
              <a:t>MEDIA DALAM PEMBELAJARAN BIPA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E9CFF2-3777-4FF4-A759-8491175B0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9753" y="4672739"/>
            <a:ext cx="6269347" cy="102149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PERTEMUAN 6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7A7CD63-7EC3-44F3-95D0-595C4019F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27754" y="4498925"/>
            <a:ext cx="5636107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Media Pembelajaran Berbasis Digital Menarik, Simak Yuk!&quot;">
            <a:extLst>
              <a:ext uri="{FF2B5EF4-FFF2-40B4-BE49-F238E27FC236}">
                <a16:creationId xmlns:a16="http://schemas.microsoft.com/office/drawing/2014/main" id="{FFD27FF3-EEFE-48EC-B5E4-BEE38CC284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4656852" cy="6857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3737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B2EA78-AEB3-469B-9025-3B17201A4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892168"/>
          </a:xfrm>
        </p:spPr>
        <p:txBody>
          <a:bodyPr anchor="ctr">
            <a:normAutofit/>
          </a:bodyPr>
          <a:lstStyle/>
          <a:p>
            <a:pPr lvl="0"/>
            <a:r>
              <a:rPr lang="en-ID" sz="4800" dirty="0" err="1"/>
              <a:t>Dalam</a:t>
            </a:r>
            <a:r>
              <a:rPr lang="en-ID" sz="4800" dirty="0"/>
              <a:t> dunia </a:t>
            </a:r>
            <a:r>
              <a:rPr lang="en-ID" sz="4800" dirty="0" err="1"/>
              <a:t>pendidikan</a:t>
            </a:r>
            <a:r>
              <a:rPr lang="en-ID" sz="4800" dirty="0"/>
              <a:t> media </a:t>
            </a:r>
            <a:r>
              <a:rPr lang="en-ID" sz="4800" dirty="0" err="1"/>
              <a:t>diartikan</a:t>
            </a:r>
            <a:r>
              <a:rPr lang="en-ID" sz="4800" dirty="0"/>
              <a:t> </a:t>
            </a:r>
            <a:r>
              <a:rPr lang="en-ID" sz="4800" dirty="0" err="1"/>
              <a:t>sebagai</a:t>
            </a:r>
            <a:r>
              <a:rPr lang="en-ID" sz="4800" dirty="0"/>
              <a:t> </a:t>
            </a:r>
            <a:r>
              <a:rPr lang="en-ID" sz="4800" dirty="0" err="1"/>
              <a:t>suatu</a:t>
            </a:r>
            <a:r>
              <a:rPr lang="en-ID" sz="4800" dirty="0"/>
              <a:t> </a:t>
            </a:r>
            <a:r>
              <a:rPr lang="en-ID" sz="4800" dirty="0" err="1"/>
              <a:t>komponen</a:t>
            </a:r>
            <a:r>
              <a:rPr lang="en-ID" sz="4800" dirty="0"/>
              <a:t> </a:t>
            </a:r>
            <a:r>
              <a:rPr lang="en-ID" sz="4800" dirty="0" err="1"/>
              <a:t>atau</a:t>
            </a:r>
            <a:r>
              <a:rPr lang="en-ID" sz="4800" dirty="0"/>
              <a:t> </a:t>
            </a:r>
            <a:r>
              <a:rPr lang="en-ID" sz="4800" dirty="0" err="1"/>
              <a:t>alat</a:t>
            </a:r>
            <a:r>
              <a:rPr lang="en-ID" sz="4800" dirty="0"/>
              <a:t> </a:t>
            </a:r>
            <a:r>
              <a:rPr lang="en-ID" sz="4800" dirty="0" err="1"/>
              <a:t>fisik</a:t>
            </a:r>
            <a:r>
              <a:rPr lang="en-ID" sz="4800" dirty="0"/>
              <a:t> yang </a:t>
            </a:r>
            <a:r>
              <a:rPr lang="en-ID" sz="4800" dirty="0" err="1"/>
              <a:t>dapat</a:t>
            </a:r>
            <a:r>
              <a:rPr lang="en-ID" sz="4800" dirty="0"/>
              <a:t> </a:t>
            </a:r>
            <a:r>
              <a:rPr lang="en-ID" sz="4800" dirty="0" err="1"/>
              <a:t>merangsang</a:t>
            </a:r>
            <a:r>
              <a:rPr lang="en-ID" sz="4800" dirty="0"/>
              <a:t> </a:t>
            </a:r>
            <a:r>
              <a:rPr lang="en-ID" sz="4800" dirty="0" err="1"/>
              <a:t>siswa</a:t>
            </a:r>
            <a:r>
              <a:rPr lang="en-ID" sz="4800" dirty="0"/>
              <a:t> </a:t>
            </a:r>
            <a:r>
              <a:rPr lang="en-ID" sz="4800" dirty="0" err="1"/>
              <a:t>untuk</a:t>
            </a:r>
            <a:r>
              <a:rPr lang="en-ID" sz="4800" dirty="0"/>
              <a:t> </a:t>
            </a:r>
            <a:r>
              <a:rPr lang="en-ID" sz="4800" dirty="0" err="1"/>
              <a:t>belajar</a:t>
            </a:r>
            <a:endParaRPr lang="en-US" sz="4800" i="1" dirty="0">
              <a:solidFill>
                <a:srgbClr val="FFFFFF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5E1F2F-E259-4EA8-9FFD-3A10AF5418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-</a:t>
            </a:r>
            <a:r>
              <a:rPr lang="en-ID" dirty="0">
                <a:solidFill>
                  <a:schemeClr val="bg1"/>
                </a:solidFill>
              </a:rPr>
              <a:t>Media </a:t>
            </a:r>
            <a:r>
              <a:rPr lang="en-ID" dirty="0" err="1">
                <a:solidFill>
                  <a:schemeClr val="bg1"/>
                </a:solidFill>
              </a:rPr>
              <a:t>dalam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pembelajaran</a:t>
            </a:r>
            <a:r>
              <a:rPr lang="en-ID" dirty="0">
                <a:solidFill>
                  <a:schemeClr val="bg1"/>
                </a:solidFill>
              </a:rPr>
              <a:t> BIPA </a:t>
            </a:r>
            <a:r>
              <a:rPr lang="en-ID" dirty="0" err="1">
                <a:solidFill>
                  <a:schemeClr val="bg1"/>
                </a:solidFill>
              </a:rPr>
              <a:t>disiapkan</a:t>
            </a:r>
            <a:r>
              <a:rPr lang="en-ID" dirty="0">
                <a:solidFill>
                  <a:schemeClr val="bg1"/>
                </a:solidFill>
              </a:rPr>
              <a:t> agar </a:t>
            </a:r>
            <a:r>
              <a:rPr lang="en-ID" dirty="0" err="1">
                <a:solidFill>
                  <a:schemeClr val="bg1"/>
                </a:solidFill>
              </a:rPr>
              <a:t>dapat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mempermudah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pengajar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untuk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mengajarkan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bahasa</a:t>
            </a:r>
            <a:r>
              <a:rPr lang="en-ID" dirty="0">
                <a:solidFill>
                  <a:schemeClr val="bg1"/>
                </a:solidFill>
              </a:rPr>
              <a:t> Indonesia </a:t>
            </a:r>
            <a:r>
              <a:rPr lang="en-ID" dirty="0" err="1">
                <a:solidFill>
                  <a:schemeClr val="bg1"/>
                </a:solidFill>
              </a:rPr>
              <a:t>kepada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penutur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asing</a:t>
            </a:r>
            <a:r>
              <a:rPr lang="en-ID" dirty="0">
                <a:solidFill>
                  <a:schemeClr val="bg1"/>
                </a:solidFill>
              </a:rPr>
              <a:t>. </a:t>
            </a:r>
            <a:r>
              <a:rPr lang="en-ID" dirty="0" err="1">
                <a:solidFill>
                  <a:schemeClr val="bg1"/>
                </a:solidFill>
              </a:rPr>
              <a:t>Penutur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asingpun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dapat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dengan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mudah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memahami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materi</a:t>
            </a:r>
            <a:r>
              <a:rPr lang="en-ID" dirty="0">
                <a:solidFill>
                  <a:schemeClr val="bg1"/>
                </a:solidFill>
              </a:rPr>
              <a:t> yang </a:t>
            </a:r>
            <a:r>
              <a:rPr lang="en-ID" dirty="0" err="1">
                <a:solidFill>
                  <a:schemeClr val="bg1"/>
                </a:solidFill>
              </a:rPr>
              <a:t>dipelajari</a:t>
            </a:r>
            <a:r>
              <a:rPr lang="en-ID" dirty="0">
                <a:solidFill>
                  <a:schemeClr val="bg1"/>
                </a:solidFill>
              </a:rPr>
              <a:t>.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1714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EC96C-7930-4091-AC53-50F0CE6BA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Media </a:t>
            </a:r>
            <a:r>
              <a:rPr lang="en-US" dirty="0" err="1"/>
              <a:t>Pembelajaran</a:t>
            </a:r>
            <a:r>
              <a:rPr lang="en-US" dirty="0"/>
              <a:t> BIPA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0BC3E-6F7F-4D03-8345-73E86A827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01" y="2017891"/>
            <a:ext cx="4264942" cy="212513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b="1" dirty="0"/>
              <a:t>Media </a:t>
            </a:r>
            <a:r>
              <a:rPr lang="en-US" b="1" dirty="0" err="1"/>
              <a:t>Catatan</a:t>
            </a:r>
            <a:r>
              <a:rPr lang="en-US" b="1" dirty="0"/>
              <a:t> </a:t>
            </a:r>
            <a:r>
              <a:rPr lang="en-US" b="1" dirty="0" err="1"/>
              <a:t>Harian</a:t>
            </a:r>
            <a:endParaRPr lang="en-US" b="1" dirty="0"/>
          </a:p>
          <a:p>
            <a:r>
              <a:rPr lang="en-ID" dirty="0" err="1"/>
              <a:t>Catatan</a:t>
            </a:r>
            <a:r>
              <a:rPr lang="en-ID" dirty="0"/>
              <a:t> </a:t>
            </a:r>
            <a:r>
              <a:rPr lang="en-ID" dirty="0" err="1"/>
              <a:t>harian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wadah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mengembangkan</a:t>
            </a:r>
            <a:r>
              <a:rPr lang="en-ID" dirty="0"/>
              <a:t> </a:t>
            </a:r>
            <a:r>
              <a:rPr lang="en-ID" dirty="0" err="1"/>
              <a:t>kemampuan</a:t>
            </a:r>
            <a:r>
              <a:rPr lang="en-ID" dirty="0"/>
              <a:t> </a:t>
            </a:r>
            <a:r>
              <a:rPr lang="en-ID" dirty="0" err="1"/>
              <a:t>kosakata</a:t>
            </a:r>
            <a:r>
              <a:rPr lang="en-ID" dirty="0"/>
              <a:t> dan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mengukur</a:t>
            </a:r>
            <a:r>
              <a:rPr lang="en-ID" dirty="0"/>
              <a:t> </a:t>
            </a:r>
            <a:r>
              <a:rPr lang="en-ID" dirty="0" err="1"/>
              <a:t>kemampuan</a:t>
            </a:r>
            <a:r>
              <a:rPr lang="en-ID" dirty="0"/>
              <a:t> </a:t>
            </a:r>
            <a:r>
              <a:rPr lang="en-ID" dirty="0" err="1"/>
              <a:t>bahasa</a:t>
            </a:r>
            <a:r>
              <a:rPr lang="en-ID" dirty="0"/>
              <a:t> </a:t>
            </a:r>
            <a:r>
              <a:rPr lang="en-ID" dirty="0" err="1"/>
              <a:t>tulis</a:t>
            </a:r>
            <a:r>
              <a:rPr lang="en-ID" dirty="0"/>
              <a:t> </a:t>
            </a:r>
            <a:r>
              <a:rPr lang="en-ID" dirty="0" err="1"/>
              <a:t>pembelajar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menuangkan</a:t>
            </a:r>
            <a:r>
              <a:rPr lang="en-ID" dirty="0"/>
              <a:t> </a:t>
            </a:r>
            <a:r>
              <a:rPr lang="en-ID" dirty="0" err="1"/>
              <a:t>isi</a:t>
            </a:r>
            <a:r>
              <a:rPr lang="en-ID" dirty="0"/>
              <a:t> </a:t>
            </a:r>
            <a:r>
              <a:rPr lang="en-ID" dirty="0" err="1"/>
              <a:t>pikirannya</a:t>
            </a:r>
            <a:r>
              <a:rPr lang="en-ID" dirty="0"/>
              <a:t>.</a:t>
            </a:r>
            <a:endParaRPr lang="en-ID" b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D5C4935-E797-40C5-A5D7-924680CEF0E2}"/>
              </a:ext>
            </a:extLst>
          </p:cNvPr>
          <p:cNvSpPr txBox="1">
            <a:spLocks/>
          </p:cNvSpPr>
          <p:nvPr/>
        </p:nvSpPr>
        <p:spPr>
          <a:xfrm>
            <a:off x="58701" y="4270024"/>
            <a:ext cx="4264942" cy="21251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0" tIns="45720" rIns="0" bIns="45720" rtlCol="0">
            <a:normAutofit fontScale="85000" lnSpcReduction="10000"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/>
              <a:t>Lingkungan</a:t>
            </a:r>
            <a:r>
              <a:rPr lang="en-US" b="1" dirty="0"/>
              <a:t> </a:t>
            </a:r>
          </a:p>
          <a:p>
            <a:r>
              <a:rPr lang="en-ID" dirty="0" err="1"/>
              <a:t>Lingkungan</a:t>
            </a:r>
            <a:r>
              <a:rPr lang="en-ID" dirty="0"/>
              <a:t> </a:t>
            </a:r>
            <a:r>
              <a:rPr lang="en-ID" dirty="0" err="1"/>
              <a:t>kelas</a:t>
            </a:r>
            <a:r>
              <a:rPr lang="en-ID" dirty="0"/>
              <a:t> dan </a:t>
            </a:r>
            <a:r>
              <a:rPr lang="en-ID" dirty="0" err="1"/>
              <a:t>sekitar</a:t>
            </a:r>
            <a:r>
              <a:rPr lang="en-ID" dirty="0"/>
              <a:t> (*</a:t>
            </a:r>
            <a:r>
              <a:rPr lang="en-ID" dirty="0" err="1"/>
              <a:t>perpustakaan</a:t>
            </a:r>
            <a:r>
              <a:rPr lang="en-ID" dirty="0"/>
              <a:t>) </a:t>
            </a:r>
            <a:r>
              <a:rPr lang="en-ID" dirty="0" err="1"/>
              <a:t>dijadikan</a:t>
            </a:r>
            <a:r>
              <a:rPr lang="en-ID" dirty="0"/>
              <a:t> </a:t>
            </a:r>
            <a:r>
              <a:rPr lang="en-ID" dirty="0" err="1"/>
              <a:t>sumber</a:t>
            </a:r>
            <a:r>
              <a:rPr lang="en-ID" dirty="0"/>
              <a:t> stimulus </a:t>
            </a:r>
            <a:r>
              <a:rPr lang="en-ID" dirty="0" err="1"/>
              <a:t>pembelajaran</a:t>
            </a:r>
            <a:r>
              <a:rPr lang="en-ID" dirty="0"/>
              <a:t>. </a:t>
            </a:r>
            <a:r>
              <a:rPr lang="en-ID" dirty="0" err="1"/>
              <a:t>Selain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, </a:t>
            </a:r>
            <a:r>
              <a:rPr lang="en-ID" dirty="0" err="1"/>
              <a:t>materi</a:t>
            </a:r>
            <a:r>
              <a:rPr lang="en-ID" dirty="0"/>
              <a:t> yang </a:t>
            </a:r>
            <a:r>
              <a:rPr lang="en-ID" dirty="0" err="1"/>
              <a:t>dipelajari</a:t>
            </a:r>
            <a:r>
              <a:rPr lang="en-ID" dirty="0"/>
              <a:t> </a:t>
            </a:r>
            <a:r>
              <a:rPr lang="en-ID" dirty="0" err="1"/>
              <a:t>berkaitan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budaya</a:t>
            </a:r>
            <a:r>
              <a:rPr lang="en-ID" dirty="0"/>
              <a:t>. Media </a:t>
            </a:r>
            <a:r>
              <a:rPr lang="en-ID" dirty="0" err="1"/>
              <a:t>lingkungan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tempat</a:t>
            </a:r>
            <a:r>
              <a:rPr lang="en-ID" dirty="0"/>
              <a:t> </a:t>
            </a:r>
            <a:r>
              <a:rPr lang="en-ID" dirty="0" err="1"/>
              <a:t>wisata</a:t>
            </a:r>
            <a:r>
              <a:rPr lang="en-ID" dirty="0"/>
              <a:t>, </a:t>
            </a:r>
            <a:r>
              <a:rPr lang="en-ID" dirty="0" err="1"/>
              <a:t>restoran</a:t>
            </a:r>
            <a:r>
              <a:rPr lang="en-ID" dirty="0"/>
              <a:t>, dan pasar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tepat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dimanfaatkan</a:t>
            </a:r>
            <a:r>
              <a:rPr lang="en-ID" dirty="0"/>
              <a:t>. </a:t>
            </a:r>
            <a:endParaRPr lang="en-ID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2C2F154-569E-4BB2-A5A8-DF6F1E367CB9}"/>
              </a:ext>
            </a:extLst>
          </p:cNvPr>
          <p:cNvSpPr txBox="1">
            <a:spLocks/>
          </p:cNvSpPr>
          <p:nvPr/>
        </p:nvSpPr>
        <p:spPr>
          <a:xfrm>
            <a:off x="7868357" y="2020149"/>
            <a:ext cx="4264942" cy="21251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/>
              <a:t>Komik</a:t>
            </a:r>
            <a:r>
              <a:rPr lang="en-US" b="1" dirty="0"/>
              <a:t> Strip</a:t>
            </a:r>
          </a:p>
          <a:p>
            <a:r>
              <a:rPr lang="en-ID" dirty="0" err="1"/>
              <a:t>Komik</a:t>
            </a:r>
            <a:r>
              <a:rPr lang="en-ID" dirty="0"/>
              <a:t> Strip </a:t>
            </a:r>
            <a:r>
              <a:rPr lang="en-ID" dirty="0" err="1"/>
              <a:t>Komik</a:t>
            </a:r>
            <a:r>
              <a:rPr lang="en-ID" dirty="0"/>
              <a:t> strip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rangkaian</a:t>
            </a:r>
            <a:r>
              <a:rPr lang="en-ID" dirty="0"/>
              <a:t> </a:t>
            </a:r>
            <a:r>
              <a:rPr lang="en-ID" dirty="0" err="1"/>
              <a:t>gambar</a:t>
            </a:r>
            <a:r>
              <a:rPr lang="en-ID" dirty="0"/>
              <a:t> yang </a:t>
            </a:r>
            <a:r>
              <a:rPr lang="en-ID" dirty="0" err="1"/>
              <a:t>diberi</a:t>
            </a:r>
            <a:r>
              <a:rPr lang="en-ID" dirty="0"/>
              <a:t> </a:t>
            </a:r>
            <a:r>
              <a:rPr lang="en-ID" dirty="0" err="1"/>
              <a:t>teks</a:t>
            </a:r>
            <a:r>
              <a:rPr lang="en-ID" dirty="0"/>
              <a:t>,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teks</a:t>
            </a:r>
            <a:r>
              <a:rPr lang="en-ID" dirty="0"/>
              <a:t> </a:t>
            </a:r>
            <a:r>
              <a:rPr lang="en-ID" dirty="0" err="1"/>
              <a:t>tersebutlah</a:t>
            </a:r>
            <a:r>
              <a:rPr lang="en-ID" dirty="0"/>
              <a:t> </a:t>
            </a:r>
            <a:r>
              <a:rPr lang="en-ID" dirty="0" err="1"/>
              <a:t>pembelajar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memahami</a:t>
            </a:r>
            <a:r>
              <a:rPr lang="en-ID" dirty="0"/>
              <a:t> </a:t>
            </a:r>
            <a:r>
              <a:rPr lang="en-ID" dirty="0" err="1"/>
              <a:t>isi</a:t>
            </a:r>
            <a:r>
              <a:rPr lang="en-ID" dirty="0"/>
              <a:t> </a:t>
            </a:r>
            <a:r>
              <a:rPr lang="en-ID" dirty="0" err="1"/>
              <a:t>gambar</a:t>
            </a:r>
            <a:r>
              <a:rPr lang="en-ID" dirty="0"/>
              <a:t> yang </a:t>
            </a:r>
            <a:r>
              <a:rPr lang="en-ID" dirty="0" err="1"/>
              <a:t>ditampilkan</a:t>
            </a:r>
            <a:r>
              <a:rPr lang="en-ID" dirty="0"/>
              <a:t>.</a:t>
            </a:r>
            <a:endParaRPr lang="en-ID" b="1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C326569-4588-4469-A143-A4C96317A58F}"/>
              </a:ext>
            </a:extLst>
          </p:cNvPr>
          <p:cNvSpPr txBox="1">
            <a:spLocks/>
          </p:cNvSpPr>
          <p:nvPr/>
        </p:nvSpPr>
        <p:spPr>
          <a:xfrm>
            <a:off x="7868357" y="4266989"/>
            <a:ext cx="4264942" cy="21251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Surat </a:t>
            </a:r>
            <a:r>
              <a:rPr lang="en-US" b="1" dirty="0" err="1"/>
              <a:t>Kabar</a:t>
            </a:r>
            <a:endParaRPr lang="en-US" b="1" dirty="0"/>
          </a:p>
          <a:p>
            <a:r>
              <a:rPr lang="en-ID" dirty="0"/>
              <a:t>Akan </a:t>
            </a:r>
            <a:r>
              <a:rPr lang="en-ID" dirty="0" err="1"/>
              <a:t>mudah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pembelajar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mendapatkan</a:t>
            </a:r>
            <a:r>
              <a:rPr lang="en-ID" dirty="0"/>
              <a:t> </a:t>
            </a:r>
            <a:r>
              <a:rPr lang="en-ID" dirty="0" err="1"/>
              <a:t>informasiinformasi</a:t>
            </a:r>
            <a:r>
              <a:rPr lang="en-ID" dirty="0"/>
              <a:t> yang </a:t>
            </a:r>
            <a:r>
              <a:rPr lang="en-ID" dirty="0" err="1"/>
              <a:t>diingkannya</a:t>
            </a:r>
            <a:r>
              <a:rPr lang="en-ID" dirty="0"/>
              <a:t> </a:t>
            </a:r>
            <a:r>
              <a:rPr lang="en-ID" dirty="0" err="1"/>
              <a:t>melalui</a:t>
            </a:r>
            <a:r>
              <a:rPr lang="en-ID" dirty="0"/>
              <a:t> </a:t>
            </a:r>
            <a:r>
              <a:rPr lang="en-ID" dirty="0" err="1"/>
              <a:t>surat</a:t>
            </a:r>
            <a:r>
              <a:rPr lang="en-ID" dirty="0"/>
              <a:t> </a:t>
            </a:r>
            <a:r>
              <a:rPr lang="en-ID" dirty="0" err="1"/>
              <a:t>kabar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sifatnya</a:t>
            </a:r>
            <a:r>
              <a:rPr lang="en-ID" dirty="0"/>
              <a:t> yang </a:t>
            </a:r>
            <a:r>
              <a:rPr lang="en-ID" dirty="0" err="1"/>
              <a:t>selalu</a:t>
            </a:r>
            <a:r>
              <a:rPr lang="en-ID" dirty="0"/>
              <a:t> </a:t>
            </a:r>
            <a:r>
              <a:rPr lang="en-ID" dirty="0" err="1"/>
              <a:t>hangat</a:t>
            </a:r>
            <a:r>
              <a:rPr lang="en-ID" dirty="0"/>
              <a:t> dan </a:t>
            </a:r>
            <a:r>
              <a:rPr lang="en-ID" dirty="0" err="1"/>
              <a:t>baru</a:t>
            </a:r>
            <a:r>
              <a:rPr lang="en-ID" dirty="0"/>
              <a:t>. </a:t>
            </a:r>
            <a:endParaRPr lang="en-ID" b="1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07E55AE-C615-4248-9C96-CC3691D89C37}"/>
              </a:ext>
            </a:extLst>
          </p:cNvPr>
          <p:cNvSpPr txBox="1">
            <a:spLocks/>
          </p:cNvSpPr>
          <p:nvPr/>
        </p:nvSpPr>
        <p:spPr>
          <a:xfrm>
            <a:off x="4736253" y="1972735"/>
            <a:ext cx="2780453" cy="44193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0" tIns="45720" rIns="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Realia</a:t>
            </a:r>
          </a:p>
          <a:p>
            <a:r>
              <a:rPr lang="en-ID" dirty="0"/>
              <a:t>Media realia </a:t>
            </a:r>
            <a:r>
              <a:rPr lang="en-ID" dirty="0" err="1"/>
              <a:t>merupakan</a:t>
            </a:r>
            <a:r>
              <a:rPr lang="en-ID" dirty="0"/>
              <a:t> media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</a:t>
            </a:r>
            <a:r>
              <a:rPr lang="en-ID" dirty="0" err="1"/>
              <a:t>benda</a:t>
            </a:r>
            <a:r>
              <a:rPr lang="en-ID" dirty="0"/>
              <a:t> </a:t>
            </a:r>
            <a:r>
              <a:rPr lang="en-ID" dirty="0" err="1"/>
              <a:t>peninggalaan</a:t>
            </a:r>
            <a:r>
              <a:rPr lang="en-ID" dirty="0"/>
              <a:t> </a:t>
            </a:r>
            <a:r>
              <a:rPr lang="en-ID" dirty="0" err="1"/>
              <a:t>asli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nyata</a:t>
            </a:r>
            <a:r>
              <a:rPr lang="en-ID" dirty="0"/>
              <a:t>, yang </a:t>
            </a:r>
            <a:r>
              <a:rPr lang="en-ID" dirty="0" err="1"/>
              <a:t>ditampilkan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</a:t>
            </a:r>
            <a:r>
              <a:rPr lang="en-ID" dirty="0" err="1"/>
              <a:t>benda</a:t>
            </a:r>
            <a:r>
              <a:rPr lang="en-ID" dirty="0"/>
              <a:t> </a:t>
            </a:r>
            <a:r>
              <a:rPr lang="en-ID" dirty="0" err="1"/>
              <a:t>apa</a:t>
            </a:r>
            <a:r>
              <a:rPr lang="en-ID" dirty="0"/>
              <a:t> </a:t>
            </a:r>
            <a:r>
              <a:rPr lang="en-ID" dirty="0" err="1"/>
              <a:t>adanya</a:t>
            </a:r>
            <a:r>
              <a:rPr lang="en-ID" dirty="0"/>
              <a:t>, </a:t>
            </a:r>
            <a:r>
              <a:rPr lang="en-ID" dirty="0" err="1"/>
              <a:t>tanpa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rekayasa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manipulasi</a:t>
            </a:r>
            <a:r>
              <a:rPr lang="en-ID" dirty="0"/>
              <a:t>. </a:t>
            </a:r>
          </a:p>
          <a:p>
            <a:r>
              <a:rPr lang="en-ID" dirty="0"/>
              <a:t>Media realia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melulu</a:t>
            </a:r>
            <a:r>
              <a:rPr lang="en-ID" dirty="0"/>
              <a:t> </a:t>
            </a:r>
            <a:r>
              <a:rPr lang="en-ID" dirty="0" err="1"/>
              <a:t>benda</a:t>
            </a:r>
            <a:r>
              <a:rPr lang="en-ID" dirty="0"/>
              <a:t> </a:t>
            </a:r>
            <a:r>
              <a:rPr lang="en-ID" dirty="0" err="1"/>
              <a:t>mati</a:t>
            </a:r>
            <a:r>
              <a:rPr lang="en-ID" dirty="0"/>
              <a:t> </a:t>
            </a:r>
            <a:r>
              <a:rPr lang="en-ID" dirty="0" err="1"/>
              <a:t>tapi</a:t>
            </a:r>
            <a:r>
              <a:rPr lang="en-ID" dirty="0"/>
              <a:t> juga </a:t>
            </a:r>
            <a:r>
              <a:rPr lang="en-ID" dirty="0" err="1"/>
              <a:t>ada</a:t>
            </a:r>
            <a:r>
              <a:rPr lang="en-ID" dirty="0"/>
              <a:t> yang </a:t>
            </a:r>
            <a:r>
              <a:rPr lang="en-ID" dirty="0" err="1"/>
              <a:t>hidup</a:t>
            </a:r>
            <a:r>
              <a:rPr lang="en-ID" dirty="0"/>
              <a:t>. media realia </a:t>
            </a:r>
            <a:r>
              <a:rPr lang="en-ID" dirty="0" err="1"/>
              <a:t>hidup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misalnya</a:t>
            </a:r>
            <a:r>
              <a:rPr lang="en-ID" dirty="0"/>
              <a:t> </a:t>
            </a:r>
            <a:r>
              <a:rPr lang="en-ID" dirty="0" err="1"/>
              <a:t>manusia</a:t>
            </a:r>
            <a:r>
              <a:rPr lang="en-ID" dirty="0"/>
              <a:t>, </a:t>
            </a:r>
            <a:r>
              <a:rPr lang="en-ID" dirty="0" err="1"/>
              <a:t>tumbuhan</a:t>
            </a:r>
            <a:r>
              <a:rPr lang="en-ID" dirty="0"/>
              <a:t>, dan </a:t>
            </a:r>
            <a:r>
              <a:rPr lang="en-ID" dirty="0" err="1"/>
              <a:t>hewan</a:t>
            </a:r>
            <a:r>
              <a:rPr lang="en-ID" dirty="0"/>
              <a:t>.</a:t>
            </a:r>
            <a:endParaRPr lang="en-ID" b="1" dirty="0"/>
          </a:p>
        </p:txBody>
      </p:sp>
    </p:spTree>
    <p:extLst>
      <p:ext uri="{BB962C8B-B14F-4D97-AF65-F5344CB8AC3E}">
        <p14:creationId xmlns:p14="http://schemas.microsoft.com/office/powerpoint/2010/main" val="4237259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EC96C-7930-4091-AC53-50F0CE6BA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Media </a:t>
            </a:r>
            <a:r>
              <a:rPr lang="en-US" dirty="0" err="1"/>
              <a:t>Pembelajaran</a:t>
            </a:r>
            <a:r>
              <a:rPr lang="en-US" dirty="0"/>
              <a:t> BIPA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0BC3E-6F7F-4D03-8345-73E86A827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01" y="2017891"/>
            <a:ext cx="4264942" cy="212513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Gambar </a:t>
            </a:r>
            <a:r>
              <a:rPr lang="en-US" b="1" dirty="0" err="1"/>
              <a:t>Compik</a:t>
            </a:r>
            <a:endParaRPr lang="en-US" b="1" dirty="0"/>
          </a:p>
          <a:p>
            <a:r>
              <a:rPr lang="en-ID" dirty="0"/>
              <a:t>Gambar </a:t>
            </a:r>
            <a:r>
              <a:rPr lang="en-ID" dirty="0" err="1"/>
              <a:t>Compic</a:t>
            </a:r>
            <a:r>
              <a:rPr lang="en-ID" dirty="0"/>
              <a:t> </a:t>
            </a:r>
            <a:r>
              <a:rPr lang="en-ID" dirty="0" err="1"/>
              <a:t>berasal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Australia. </a:t>
            </a:r>
            <a:r>
              <a:rPr lang="en-ID" dirty="0" err="1"/>
              <a:t>Compic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bagian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komunikasi</a:t>
            </a:r>
            <a:r>
              <a:rPr lang="en-ID" dirty="0"/>
              <a:t> yang </a:t>
            </a:r>
            <a:r>
              <a:rPr lang="en-ID" dirty="0" err="1"/>
              <a:t>diperluas</a:t>
            </a:r>
            <a:r>
              <a:rPr lang="en-ID" dirty="0"/>
              <a:t> dan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perbendaharaan</a:t>
            </a:r>
            <a:r>
              <a:rPr lang="en-ID" dirty="0"/>
              <a:t> </a:t>
            </a:r>
            <a:r>
              <a:rPr lang="en-ID" dirty="0" err="1"/>
              <a:t>gambar</a:t>
            </a:r>
            <a:r>
              <a:rPr lang="en-ID" dirty="0"/>
              <a:t> </a:t>
            </a:r>
            <a:r>
              <a:rPr lang="en-ID" dirty="0" err="1"/>
              <a:t>sekitar</a:t>
            </a:r>
            <a:r>
              <a:rPr lang="en-ID" dirty="0"/>
              <a:t> 1800 </a:t>
            </a:r>
            <a:r>
              <a:rPr lang="en-ID" dirty="0" err="1"/>
              <a:t>buah</a:t>
            </a:r>
            <a:r>
              <a:rPr lang="en-ID" dirty="0"/>
              <a:t> </a:t>
            </a:r>
            <a:r>
              <a:rPr lang="en-ID" dirty="0" err="1"/>
              <a:t>gambar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kreasi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komputer</a:t>
            </a:r>
            <a:r>
              <a:rPr lang="en-ID" dirty="0"/>
              <a:t>. </a:t>
            </a:r>
            <a:r>
              <a:rPr lang="en-ID" dirty="0" err="1"/>
              <a:t>Masing-masing</a:t>
            </a:r>
            <a:r>
              <a:rPr lang="en-ID" dirty="0"/>
              <a:t> </a:t>
            </a:r>
            <a:r>
              <a:rPr lang="en-ID" dirty="0" err="1"/>
              <a:t>gambar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asosiasi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sebuah</a:t>
            </a:r>
            <a:r>
              <a:rPr lang="en-ID" dirty="0"/>
              <a:t> kata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frasa</a:t>
            </a:r>
            <a:r>
              <a:rPr lang="en-ID" dirty="0"/>
              <a:t>. Media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diharapkan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membantu</a:t>
            </a:r>
            <a:r>
              <a:rPr lang="en-ID" dirty="0"/>
              <a:t> </a:t>
            </a:r>
            <a:r>
              <a:rPr lang="en-ID" dirty="0" err="1"/>
              <a:t>menekannkan</a:t>
            </a:r>
            <a:r>
              <a:rPr lang="en-ID" dirty="0"/>
              <a:t> </a:t>
            </a:r>
            <a:r>
              <a:rPr lang="en-ID" dirty="0" err="1"/>
              <a:t>pemahaman</a:t>
            </a:r>
            <a:r>
              <a:rPr lang="en-ID" dirty="0"/>
              <a:t> </a:t>
            </a:r>
            <a:r>
              <a:rPr lang="en-ID" dirty="0" err="1"/>
              <a:t>pembelajar</a:t>
            </a:r>
            <a:r>
              <a:rPr lang="en-ID" dirty="0"/>
              <a:t> </a:t>
            </a:r>
            <a:r>
              <a:rPr lang="en-ID" dirty="0" err="1"/>
              <a:t>bahasa</a:t>
            </a:r>
            <a:r>
              <a:rPr lang="en-ID" dirty="0"/>
              <a:t> </a:t>
            </a:r>
            <a:r>
              <a:rPr lang="en-ID" dirty="0" err="1"/>
              <a:t>tinglkat</a:t>
            </a:r>
            <a:r>
              <a:rPr lang="en-ID" dirty="0"/>
              <a:t> </a:t>
            </a:r>
            <a:r>
              <a:rPr lang="en-ID" dirty="0" err="1"/>
              <a:t>dasar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cepat</a:t>
            </a:r>
            <a:r>
              <a:rPr lang="en-ID" dirty="0"/>
              <a:t> dan </a:t>
            </a:r>
            <a:r>
              <a:rPr lang="en-ID" dirty="0" err="1"/>
              <a:t>mudah</a:t>
            </a:r>
            <a:r>
              <a:rPr lang="en-ID" dirty="0"/>
              <a:t>.</a:t>
            </a:r>
            <a:endParaRPr lang="en-ID" b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D5C4935-E797-40C5-A5D7-924680CEF0E2}"/>
              </a:ext>
            </a:extLst>
          </p:cNvPr>
          <p:cNvSpPr txBox="1">
            <a:spLocks/>
          </p:cNvSpPr>
          <p:nvPr/>
        </p:nvSpPr>
        <p:spPr>
          <a:xfrm>
            <a:off x="58701" y="4270024"/>
            <a:ext cx="4264942" cy="21251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err="1"/>
              <a:t>Teka</a:t>
            </a:r>
            <a:r>
              <a:rPr lang="en-US" b="1" dirty="0"/>
              <a:t> </a:t>
            </a:r>
            <a:r>
              <a:rPr lang="en-US" b="1" dirty="0" err="1"/>
              <a:t>Teki</a:t>
            </a:r>
            <a:r>
              <a:rPr lang="en-US" b="1" dirty="0"/>
              <a:t> Silang</a:t>
            </a:r>
          </a:p>
          <a:p>
            <a:r>
              <a:rPr lang="en-ID" dirty="0" err="1"/>
              <a:t>Teka-teki</a:t>
            </a:r>
            <a:r>
              <a:rPr lang="en-ID" dirty="0"/>
              <a:t> </a:t>
            </a:r>
            <a:r>
              <a:rPr lang="en-ID" dirty="0" err="1"/>
              <a:t>silang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juga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diterapkan</a:t>
            </a:r>
            <a:r>
              <a:rPr lang="en-ID" dirty="0"/>
              <a:t> pada </a:t>
            </a:r>
            <a:r>
              <a:rPr lang="en-ID" dirty="0" err="1"/>
              <a:t>pembelajaran</a:t>
            </a:r>
            <a:r>
              <a:rPr lang="en-ID" dirty="0"/>
              <a:t> </a:t>
            </a:r>
            <a:r>
              <a:rPr lang="en-ID" dirty="0" err="1"/>
              <a:t>menulis</a:t>
            </a:r>
            <a:r>
              <a:rPr lang="en-ID" dirty="0"/>
              <a:t> </a:t>
            </a:r>
            <a:r>
              <a:rPr lang="en-ID" dirty="0" err="1"/>
              <a:t>sekaligus</a:t>
            </a:r>
            <a:r>
              <a:rPr lang="en-ID" dirty="0"/>
              <a:t> </a:t>
            </a:r>
            <a:r>
              <a:rPr lang="en-ID" dirty="0" err="1"/>
              <a:t>berbicara</a:t>
            </a:r>
            <a:r>
              <a:rPr lang="en-ID" dirty="0"/>
              <a:t>. Media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diberikan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</a:t>
            </a:r>
            <a:r>
              <a:rPr lang="en-ID" dirty="0" err="1"/>
              <a:t>permainan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mengisi</a:t>
            </a:r>
            <a:r>
              <a:rPr lang="en-ID" dirty="0"/>
              <a:t> </a:t>
            </a:r>
            <a:r>
              <a:rPr lang="en-ID" dirty="0" err="1"/>
              <a:t>huruf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perak-petak</a:t>
            </a:r>
            <a:r>
              <a:rPr lang="en-ID" dirty="0"/>
              <a:t> </a:t>
            </a:r>
            <a:r>
              <a:rPr lang="en-ID" dirty="0" err="1"/>
              <a:t>gambar</a:t>
            </a:r>
            <a:r>
              <a:rPr lang="en-ID" dirty="0"/>
              <a:t>. </a:t>
            </a:r>
            <a:endParaRPr lang="en-ID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2C2F154-569E-4BB2-A5A8-DF6F1E367CB9}"/>
              </a:ext>
            </a:extLst>
          </p:cNvPr>
          <p:cNvSpPr txBox="1">
            <a:spLocks/>
          </p:cNvSpPr>
          <p:nvPr/>
        </p:nvSpPr>
        <p:spPr>
          <a:xfrm>
            <a:off x="7868357" y="2020149"/>
            <a:ext cx="4264942" cy="21251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Film</a:t>
            </a:r>
          </a:p>
          <a:p>
            <a:r>
              <a:rPr lang="en-US" dirty="0"/>
              <a:t>film yang </a:t>
            </a:r>
            <a:r>
              <a:rPr lang="en-US" dirty="0" err="1"/>
              <a:t>disajikan</a:t>
            </a:r>
            <a:r>
              <a:rPr lang="en-US" dirty="0"/>
              <a:t> di </a:t>
            </a:r>
            <a:r>
              <a:rPr lang="en-US" dirty="0" err="1"/>
              <a:t>sesuaikan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kosa</a:t>
            </a:r>
            <a:r>
              <a:rPr lang="en-US" dirty="0"/>
              <a:t> kata </a:t>
            </a:r>
            <a:r>
              <a:rPr lang="en-US" dirty="0" err="1"/>
              <a:t>pembelajar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.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C326569-4588-4469-A143-A4C96317A58F}"/>
              </a:ext>
            </a:extLst>
          </p:cNvPr>
          <p:cNvSpPr txBox="1">
            <a:spLocks/>
          </p:cNvSpPr>
          <p:nvPr/>
        </p:nvSpPr>
        <p:spPr>
          <a:xfrm>
            <a:off x="7868357" y="4266989"/>
            <a:ext cx="4264942" cy="21251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0" tIns="45720" rIns="0" bIns="45720" rtlCol="0"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/>
              <a:t>Lagu</a:t>
            </a:r>
            <a:endParaRPr lang="en-US" b="1" dirty="0"/>
          </a:p>
          <a:p>
            <a:r>
              <a:rPr lang="en-ID" dirty="0"/>
              <a:t>Media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membantu</a:t>
            </a:r>
            <a:r>
              <a:rPr lang="en-ID" dirty="0"/>
              <a:t> </a:t>
            </a:r>
            <a:r>
              <a:rPr lang="en-ID" dirty="0" err="1"/>
              <a:t>pembelajar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menambah</a:t>
            </a:r>
            <a:r>
              <a:rPr lang="en-ID" dirty="0"/>
              <a:t> </a:t>
            </a:r>
            <a:r>
              <a:rPr lang="en-ID" dirty="0" err="1"/>
              <a:t>kosata</a:t>
            </a:r>
            <a:r>
              <a:rPr lang="en-ID" dirty="0"/>
              <a:t>. </a:t>
            </a:r>
            <a:r>
              <a:rPr lang="en-ID" dirty="0" err="1"/>
              <a:t>Selain</a:t>
            </a:r>
            <a:r>
              <a:rPr lang="en-ID" dirty="0"/>
              <a:t> </a:t>
            </a:r>
            <a:r>
              <a:rPr lang="en-ID" dirty="0" err="1"/>
              <a:t>kosakatanya</a:t>
            </a:r>
            <a:r>
              <a:rPr lang="en-ID" dirty="0"/>
              <a:t> </a:t>
            </a:r>
            <a:r>
              <a:rPr lang="en-ID" dirty="0" err="1"/>
              <a:t>bertambah</a:t>
            </a:r>
            <a:r>
              <a:rPr lang="en-ID" dirty="0"/>
              <a:t>, </a:t>
            </a:r>
            <a:r>
              <a:rPr lang="en-ID" dirty="0" err="1"/>
              <a:t>pembelajaran</a:t>
            </a:r>
            <a:r>
              <a:rPr lang="en-ID" dirty="0"/>
              <a:t> pun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mengoptimalkan</a:t>
            </a:r>
            <a:r>
              <a:rPr lang="en-ID" dirty="0"/>
              <a:t> </a:t>
            </a:r>
            <a:r>
              <a:rPr lang="en-ID" dirty="0" err="1"/>
              <a:t>indera</a:t>
            </a:r>
            <a:r>
              <a:rPr lang="en-ID" dirty="0"/>
              <a:t> </a:t>
            </a:r>
            <a:r>
              <a:rPr lang="en-ID" dirty="0" err="1"/>
              <a:t>pendengarannya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salah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komponen</a:t>
            </a:r>
            <a:r>
              <a:rPr lang="en-ID" dirty="0"/>
              <a:t> </a:t>
            </a:r>
            <a:r>
              <a:rPr lang="en-ID" dirty="0" err="1"/>
              <a:t>menyimak</a:t>
            </a:r>
            <a:r>
              <a:rPr lang="en-ID" dirty="0"/>
              <a:t>. </a:t>
            </a:r>
            <a:endParaRPr lang="en-ID" b="1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07E55AE-C615-4248-9C96-CC3691D89C37}"/>
              </a:ext>
            </a:extLst>
          </p:cNvPr>
          <p:cNvSpPr txBox="1">
            <a:spLocks/>
          </p:cNvSpPr>
          <p:nvPr/>
        </p:nvSpPr>
        <p:spPr>
          <a:xfrm>
            <a:off x="4736253" y="1972735"/>
            <a:ext cx="2780453" cy="44193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Slide Show</a:t>
            </a:r>
          </a:p>
          <a:p>
            <a:r>
              <a:rPr lang="en-ID" dirty="0"/>
              <a:t>Slide show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berbentuk</a:t>
            </a:r>
            <a:r>
              <a:rPr lang="en-ID" dirty="0"/>
              <a:t> 1) Slide film, dan 2) Non Slide film.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kedua</a:t>
            </a:r>
            <a:r>
              <a:rPr lang="en-ID" dirty="0"/>
              <a:t> media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dibutuhkan</a:t>
            </a:r>
            <a:r>
              <a:rPr lang="en-ID" dirty="0"/>
              <a:t> </a:t>
            </a:r>
            <a:r>
              <a:rPr lang="en-ID" dirty="0" err="1"/>
              <a:t>kemampuan</a:t>
            </a:r>
            <a:r>
              <a:rPr lang="en-ID" dirty="0"/>
              <a:t> </a:t>
            </a:r>
            <a:r>
              <a:rPr lang="en-ID" dirty="0" err="1"/>
              <a:t>seorang</a:t>
            </a:r>
            <a:r>
              <a:rPr lang="en-ID" dirty="0"/>
              <a:t> </a:t>
            </a:r>
            <a:r>
              <a:rPr lang="en-ID" dirty="0" err="1"/>
              <a:t>pengajar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menguasai</a:t>
            </a:r>
            <a:r>
              <a:rPr lang="en-ID" dirty="0"/>
              <a:t> dan </a:t>
            </a:r>
            <a:r>
              <a:rPr lang="en-ID" dirty="0" err="1"/>
              <a:t>mengoperasikan</a:t>
            </a:r>
            <a:r>
              <a:rPr lang="en-ID" dirty="0"/>
              <a:t> </a:t>
            </a:r>
            <a:r>
              <a:rPr lang="en-ID" dirty="0" err="1"/>
              <a:t>alat</a:t>
            </a:r>
            <a:r>
              <a:rPr lang="en-ID" dirty="0"/>
              <a:t> </a:t>
            </a:r>
            <a:r>
              <a:rPr lang="en-ID" dirty="0" err="1"/>
              <a:t>pendukung</a:t>
            </a:r>
            <a:r>
              <a:rPr lang="en-ID" dirty="0"/>
              <a:t> </a:t>
            </a:r>
            <a:r>
              <a:rPr lang="en-ID" dirty="0" err="1"/>
              <a:t>lainnya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, </a:t>
            </a:r>
            <a:r>
              <a:rPr lang="en-ID" dirty="0" err="1"/>
              <a:t>komputer</a:t>
            </a:r>
            <a:r>
              <a:rPr lang="en-ID" dirty="0"/>
              <a:t>, </a:t>
            </a:r>
            <a:r>
              <a:rPr lang="en-ID" dirty="0" err="1"/>
              <a:t>kamera</a:t>
            </a:r>
            <a:r>
              <a:rPr lang="en-ID" dirty="0"/>
              <a:t>, dan </a:t>
            </a:r>
            <a:r>
              <a:rPr lang="en-ID" dirty="0" err="1"/>
              <a:t>alat</a:t>
            </a:r>
            <a:r>
              <a:rPr lang="en-ID" dirty="0"/>
              <a:t> </a:t>
            </a:r>
            <a:r>
              <a:rPr lang="en-ID" dirty="0" err="1"/>
              <a:t>lainnya</a:t>
            </a:r>
            <a:r>
              <a:rPr lang="en-ID" dirty="0"/>
              <a:t> agar media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terwujud</a:t>
            </a:r>
            <a:r>
              <a:rPr lang="en-ID" dirty="0"/>
              <a:t>. </a:t>
            </a:r>
            <a:endParaRPr lang="en-ID" b="1" dirty="0"/>
          </a:p>
        </p:txBody>
      </p:sp>
    </p:spTree>
    <p:extLst>
      <p:ext uri="{BB962C8B-B14F-4D97-AF65-F5344CB8AC3E}">
        <p14:creationId xmlns:p14="http://schemas.microsoft.com/office/powerpoint/2010/main" val="2873728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EC96C-7930-4091-AC53-50F0CE6BA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Media </a:t>
            </a:r>
            <a:r>
              <a:rPr lang="en-US" dirty="0" err="1"/>
              <a:t>Pembelajaran</a:t>
            </a:r>
            <a:r>
              <a:rPr lang="en-US" dirty="0"/>
              <a:t> BIPA </a:t>
            </a:r>
            <a:endParaRPr lang="en-ID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D5C4935-E797-40C5-A5D7-924680CEF0E2}"/>
              </a:ext>
            </a:extLst>
          </p:cNvPr>
          <p:cNvSpPr txBox="1">
            <a:spLocks/>
          </p:cNvSpPr>
          <p:nvPr/>
        </p:nvSpPr>
        <p:spPr>
          <a:xfrm>
            <a:off x="1097280" y="2185038"/>
            <a:ext cx="4264942" cy="21251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0" tIns="45720" rIns="0" bIns="45720" rtlCol="0">
            <a:normAutofit fontScale="92500"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err="1"/>
              <a:t>Foto</a:t>
            </a:r>
            <a:endParaRPr lang="en-US" b="1" dirty="0"/>
          </a:p>
          <a:p>
            <a:r>
              <a:rPr lang="en-ID" dirty="0" err="1"/>
              <a:t>Keunggulan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penggunaan</a:t>
            </a:r>
            <a:r>
              <a:rPr lang="en-ID" dirty="0"/>
              <a:t> media </a:t>
            </a:r>
            <a:r>
              <a:rPr lang="en-ID" dirty="0" err="1"/>
              <a:t>foto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: 1) </a:t>
            </a:r>
            <a:r>
              <a:rPr lang="en-ID" dirty="0" err="1"/>
              <a:t>sifatnya</a:t>
            </a:r>
            <a:r>
              <a:rPr lang="en-ID" dirty="0"/>
              <a:t> </a:t>
            </a:r>
            <a:r>
              <a:rPr lang="en-ID" dirty="0" err="1"/>
              <a:t>nyata</a:t>
            </a:r>
            <a:r>
              <a:rPr lang="en-ID" dirty="0"/>
              <a:t>, 2) </a:t>
            </a:r>
            <a:r>
              <a:rPr lang="en-ID" dirty="0" err="1"/>
              <a:t>foto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mengatasi</a:t>
            </a:r>
            <a:r>
              <a:rPr lang="en-ID" dirty="0"/>
              <a:t> </a:t>
            </a:r>
            <a:r>
              <a:rPr lang="en-ID" dirty="0" err="1"/>
              <a:t>batasan</a:t>
            </a:r>
            <a:r>
              <a:rPr lang="en-ID" dirty="0"/>
              <a:t> </a:t>
            </a:r>
            <a:r>
              <a:rPr lang="en-ID" dirty="0" err="1"/>
              <a:t>ruang</a:t>
            </a:r>
            <a:r>
              <a:rPr lang="en-ID" dirty="0"/>
              <a:t> dan </a:t>
            </a:r>
            <a:r>
              <a:rPr lang="en-ID" dirty="0" err="1"/>
              <a:t>waktu</a:t>
            </a:r>
            <a:r>
              <a:rPr lang="en-ID" dirty="0"/>
              <a:t>, 3)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memperluas</a:t>
            </a:r>
            <a:r>
              <a:rPr lang="en-ID" dirty="0"/>
              <a:t> </a:t>
            </a:r>
            <a:r>
              <a:rPr lang="en-ID" dirty="0" err="1"/>
              <a:t>pengamatan</a:t>
            </a:r>
            <a:r>
              <a:rPr lang="en-ID" dirty="0"/>
              <a:t>, dan 4)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memperjelas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permasalahan</a:t>
            </a:r>
            <a:r>
              <a:rPr lang="en-ID" dirty="0"/>
              <a:t>. </a:t>
            </a:r>
            <a:endParaRPr lang="en-ID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2C2F154-569E-4BB2-A5A8-DF6F1E367CB9}"/>
              </a:ext>
            </a:extLst>
          </p:cNvPr>
          <p:cNvSpPr txBox="1">
            <a:spLocks/>
          </p:cNvSpPr>
          <p:nvPr/>
        </p:nvSpPr>
        <p:spPr>
          <a:xfrm>
            <a:off x="6471357" y="2185038"/>
            <a:ext cx="4264942" cy="21251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0" tIns="45720" rIns="0" bIns="45720" rtlCol="0">
            <a:normAutofit fontScale="85000" lnSpcReduction="20000"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/>
              <a:t>Kolase</a:t>
            </a:r>
            <a:endParaRPr lang="en-US" b="1" dirty="0"/>
          </a:p>
          <a:p>
            <a:r>
              <a:rPr lang="en-ID" dirty="0"/>
              <a:t>Teknik </a:t>
            </a:r>
            <a:r>
              <a:rPr lang="en-ID" dirty="0" err="1"/>
              <a:t>kolase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teknik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fragmen-fragmen</a:t>
            </a:r>
            <a:r>
              <a:rPr lang="en-ID" dirty="0"/>
              <a:t> </a:t>
            </a:r>
            <a:r>
              <a:rPr lang="en-ID" dirty="0" err="1"/>
              <a:t>cetak</a:t>
            </a:r>
            <a:r>
              <a:rPr lang="en-ID" dirty="0"/>
              <a:t> </a:t>
            </a:r>
            <a:r>
              <a:rPr lang="en-ID" dirty="0" err="1"/>
              <a:t>komersial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komposisi</a:t>
            </a:r>
            <a:r>
              <a:rPr lang="en-ID" dirty="0"/>
              <a:t>. </a:t>
            </a:r>
            <a:r>
              <a:rPr lang="en-ID" dirty="0" err="1"/>
              <a:t>Kolase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sendiri</a:t>
            </a:r>
            <a:r>
              <a:rPr lang="en-ID" dirty="0"/>
              <a:t>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beberapa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, </a:t>
            </a:r>
            <a:r>
              <a:rPr lang="en-ID" dirty="0" err="1"/>
              <a:t>ada</a:t>
            </a:r>
            <a:r>
              <a:rPr lang="en-ID" dirty="0"/>
              <a:t> yang </a:t>
            </a:r>
            <a:r>
              <a:rPr lang="en-ID" dirty="0" err="1"/>
              <a:t>berbentuk</a:t>
            </a:r>
            <a:r>
              <a:rPr lang="en-ID" dirty="0"/>
              <a:t> poster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berbentuk</a:t>
            </a:r>
            <a:r>
              <a:rPr lang="en-ID" dirty="0"/>
              <a:t> </a:t>
            </a:r>
            <a:r>
              <a:rPr lang="en-ID" dirty="0" err="1"/>
              <a:t>buku</a:t>
            </a:r>
            <a:r>
              <a:rPr lang="en-ID" dirty="0"/>
              <a:t> yang </a:t>
            </a:r>
            <a:r>
              <a:rPr lang="en-ID" dirty="0" err="1"/>
              <a:t>berisikan</a:t>
            </a:r>
            <a:r>
              <a:rPr lang="en-ID" dirty="0"/>
              <a:t> </a:t>
            </a:r>
            <a:r>
              <a:rPr lang="en-ID" dirty="0" err="1"/>
              <a:t>potongan-potongan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guntungan-guntingan</a:t>
            </a:r>
            <a:r>
              <a:rPr lang="en-ID" dirty="0"/>
              <a:t> </a:t>
            </a:r>
            <a:r>
              <a:rPr lang="en-ID" dirty="0" err="1"/>
              <a:t>koran</a:t>
            </a:r>
            <a:r>
              <a:rPr lang="en-ID" dirty="0"/>
              <a:t>, </a:t>
            </a:r>
            <a:r>
              <a:rPr lang="en-ID" dirty="0" err="1"/>
              <a:t>artikel</a:t>
            </a:r>
            <a:r>
              <a:rPr lang="en-ID" dirty="0"/>
              <a:t>, </a:t>
            </a:r>
            <a:r>
              <a:rPr lang="en-ID" dirty="0" err="1"/>
              <a:t>atau</a:t>
            </a:r>
            <a:r>
              <a:rPr lang="en-ID" dirty="0"/>
              <a:t> yang </a:t>
            </a:r>
            <a:r>
              <a:rPr lang="en-ID" dirty="0" err="1"/>
              <a:t>lainnya</a:t>
            </a:r>
            <a:r>
              <a:rPr lang="en-ID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047003"/>
      </p:ext>
    </p:extLst>
  </p:cSld>
  <p:clrMapOvr>
    <a:masterClrMapping/>
  </p:clrMapOvr>
</p:sld>
</file>

<file path=ppt/theme/theme1.xml><?xml version="1.0" encoding="utf-8"?>
<a:theme xmlns:a="http://schemas.openxmlformats.org/drawingml/2006/main" name="1_RetrospectVTI">
  <a:themeElements>
    <a:clrScheme name="Custom 37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9BA8B7"/>
      </a:accent1>
      <a:accent2>
        <a:srgbClr val="E6A02E"/>
      </a:accent2>
      <a:accent3>
        <a:srgbClr val="BF6A3B"/>
      </a:accent3>
      <a:accent4>
        <a:srgbClr val="92987A"/>
      </a:accent4>
      <a:accent5>
        <a:srgbClr val="857659"/>
      </a:accent5>
      <a:accent6>
        <a:srgbClr val="A0988C"/>
      </a:accent6>
      <a:hlink>
        <a:srgbClr val="00B0F0"/>
      </a:hlink>
      <a:folHlink>
        <a:srgbClr val="738F97"/>
      </a:folHlink>
    </a:clrScheme>
    <a:fontScheme name="Retrospect">
      <a:majorFont>
        <a:latin typeface="Bookman Old Style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WO.pptx" id="{769520F8-BFE5-4C8C-A7AA-375C025A91CE}" vid="{AEAFD717-D3C8-4034-8F7E-D5220B0CCEB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monochrome</Template>
  <TotalTime>0</TotalTime>
  <Words>477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Bookman Old Style</vt:lpstr>
      <vt:lpstr>Calibri</vt:lpstr>
      <vt:lpstr>Franklin Gothic Book</vt:lpstr>
      <vt:lpstr>1_RetrospectVTI</vt:lpstr>
      <vt:lpstr>MEDIA DALAM PEMBELAJARAN BIPA</vt:lpstr>
      <vt:lpstr>Dalam dunia pendidikan media diartikan sebagai suatu komponen atau alat fisik yang dapat merangsang siswa untuk belajar</vt:lpstr>
      <vt:lpstr>Beberapa Alternatif Media Pembelajaran BIPA </vt:lpstr>
      <vt:lpstr>Beberapa Alternatif Media Pembelajaran BIPA </vt:lpstr>
      <vt:lpstr>Beberapa Alternatif Media Pembelajaran BIPA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2023-12-10T02:33:24Z</dcterms:created>
  <dcterms:modified xsi:type="dcterms:W3CDTF">2023-12-10T03:12:30Z</dcterms:modified>
</cp:coreProperties>
</file>