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62" r:id="rId3"/>
    <p:sldId id="299" r:id="rId4"/>
    <p:sldId id="263" r:id="rId5"/>
    <p:sldId id="264" r:id="rId6"/>
    <p:sldId id="257" r:id="rId7"/>
    <p:sldId id="258" r:id="rId8"/>
    <p:sldId id="259" r:id="rId9"/>
    <p:sldId id="260" r:id="rId10"/>
    <p:sldId id="261" r:id="rId11"/>
    <p:sldId id="268" r:id="rId12"/>
    <p:sldId id="265" r:id="rId13"/>
    <p:sldId id="269" r:id="rId14"/>
    <p:sldId id="266" r:id="rId15"/>
    <p:sldId id="267" r:id="rId16"/>
    <p:sldId id="270" r:id="rId17"/>
    <p:sldId id="271" r:id="rId18"/>
    <p:sldId id="272" r:id="rId19"/>
    <p:sldId id="302" r:id="rId20"/>
    <p:sldId id="308" r:id="rId21"/>
    <p:sldId id="301" r:id="rId22"/>
    <p:sldId id="303" r:id="rId23"/>
    <p:sldId id="304" r:id="rId24"/>
    <p:sldId id="305" r:id="rId25"/>
    <p:sldId id="306" r:id="rId26"/>
    <p:sldId id="307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92" r:id="rId41"/>
    <p:sldId id="293" r:id="rId42"/>
    <p:sldId id="294" r:id="rId43"/>
    <p:sldId id="295" r:id="rId44"/>
    <p:sldId id="296" r:id="rId45"/>
    <p:sldId id="297" r:id="rId46"/>
    <p:sldId id="286" r:id="rId47"/>
    <p:sldId id="287" r:id="rId48"/>
    <p:sldId id="288" r:id="rId49"/>
    <p:sldId id="289" r:id="rId50"/>
    <p:sldId id="290" r:id="rId51"/>
    <p:sldId id="291" r:id="rId52"/>
    <p:sldId id="298" r:id="rId5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1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BF132-6FA7-40F0-A74D-73154D7EEF4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9DC8D-34D7-4F22-969D-FA1F72CE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6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Saham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deposito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termasuk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9DC8D-34D7-4F22-969D-FA1F72CE165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00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A616-38D1-4823-B498-5BF662958542}" type="datetimeFigureOut">
              <a:rPr lang="id-ID" smtClean="0"/>
              <a:t>12/11/2023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2780-41AE-41C7-BA62-CCB31681DE1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A616-38D1-4823-B498-5BF662958542}" type="datetimeFigureOut">
              <a:rPr lang="id-ID" smtClean="0"/>
              <a:t>12/11/2023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2780-41AE-41C7-BA62-CCB31681DE1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A616-38D1-4823-B498-5BF662958542}" type="datetimeFigureOut">
              <a:rPr lang="id-ID" smtClean="0"/>
              <a:t>12/11/2023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2780-41AE-41C7-BA62-CCB31681DE1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A616-38D1-4823-B498-5BF662958542}" type="datetimeFigureOut">
              <a:rPr lang="id-ID" smtClean="0"/>
              <a:t>12/11/2023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2780-41AE-41C7-BA62-CCB31681DE1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A616-38D1-4823-B498-5BF662958542}" type="datetimeFigureOut">
              <a:rPr lang="id-ID" smtClean="0"/>
              <a:t>12/11/2023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2780-41AE-41C7-BA62-CCB31681DE1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A616-38D1-4823-B498-5BF662958542}" type="datetimeFigureOut">
              <a:rPr lang="id-ID" smtClean="0"/>
              <a:t>12/11/2023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2780-41AE-41C7-BA62-CCB31681DE1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A616-38D1-4823-B498-5BF662958542}" type="datetimeFigureOut">
              <a:rPr lang="id-ID" smtClean="0"/>
              <a:t>12/11/2023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2780-41AE-41C7-BA62-CCB31681DE1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A616-38D1-4823-B498-5BF662958542}" type="datetimeFigureOut">
              <a:rPr lang="id-ID" smtClean="0"/>
              <a:t>12/11/2023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2780-41AE-41C7-BA62-CCB31681DE1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A616-38D1-4823-B498-5BF662958542}" type="datetimeFigureOut">
              <a:rPr lang="id-ID" smtClean="0"/>
              <a:t>12/11/2023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2780-41AE-41C7-BA62-CCB31681DE1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A616-38D1-4823-B498-5BF662958542}" type="datetimeFigureOut">
              <a:rPr lang="id-ID" smtClean="0"/>
              <a:t>12/11/2023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2780-41AE-41C7-BA62-CCB31681DE1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A616-38D1-4823-B498-5BF662958542}" type="datetimeFigureOut">
              <a:rPr lang="id-ID" smtClean="0"/>
              <a:t>12/11/2023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2780-41AE-41C7-BA62-CCB31681DE1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EA616-38D1-4823-B498-5BF662958542}" type="datetimeFigureOut">
              <a:rPr lang="id-ID" smtClean="0"/>
              <a:t>12/11/2023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A2780-41AE-41C7-BA62-CCB31681DE18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 smtClean="0"/>
              <a:t>ILMU EKONOMI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id-ID" dirty="0" smtClean="0"/>
              <a:t>Rachman Hakim,</a:t>
            </a:r>
            <a:r>
              <a:rPr lang="en-US" dirty="0" smtClean="0"/>
              <a:t> SE.,</a:t>
            </a:r>
            <a:r>
              <a:rPr lang="id-ID" dirty="0" smtClean="0"/>
              <a:t> ME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2198" y="274638"/>
            <a:ext cx="2614602" cy="1143000"/>
          </a:xfrm>
        </p:spPr>
        <p:txBody>
          <a:bodyPr/>
          <a:lstStyle/>
          <a:p>
            <a:r>
              <a:rPr lang="id-ID" dirty="0" smtClean="0"/>
              <a:t>Lanjutan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Adam Smith ingin melepaskan ekonomi dari belenggu teori moral dan teologis.</a:t>
            </a:r>
          </a:p>
          <a:p>
            <a:r>
              <a:rPr lang="id-ID" dirty="0" smtClean="0"/>
              <a:t>Terbitnya buku ini mengakibatkan pendapatan per kapita di negara-negara barat naik drastis.</a:t>
            </a:r>
          </a:p>
          <a:p>
            <a:r>
              <a:rPr lang="id-ID" dirty="0" smtClean="0"/>
              <a:t>Tetapi terjadinya Depresi Besar (1929-1933) seperti mementahkan teori self adjustment dan invisible hand.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BAB </a:t>
            </a:r>
            <a:r>
              <a:rPr lang="en-US" b="1" dirty="0" smtClean="0"/>
              <a:t>PERMINTAAN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onsumen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486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DETERMINAN PERMINTAAN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lain</a:t>
            </a:r>
          </a:p>
          <a:p>
            <a:r>
              <a:rPr lang="en-US" dirty="0" err="1" smtClean="0"/>
              <a:t>Pendapatan</a:t>
            </a:r>
            <a:endParaRPr lang="en-US" dirty="0" smtClean="0"/>
          </a:p>
          <a:p>
            <a:r>
              <a:rPr lang="en-US" dirty="0" err="1" smtClean="0"/>
              <a:t>Selera</a:t>
            </a:r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penduduk</a:t>
            </a:r>
            <a:endParaRPr lang="en-US" dirty="0" smtClean="0"/>
          </a:p>
          <a:p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di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mendatang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87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Pengecualian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Barang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spekulasi</a:t>
            </a:r>
            <a:endParaRPr lang="en-US" dirty="0" smtClean="0"/>
          </a:p>
          <a:p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prestise</a:t>
            </a:r>
            <a:endParaRPr lang="en-US" dirty="0" smtClean="0"/>
          </a:p>
          <a:p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giffen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226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Persamaan</a:t>
            </a:r>
            <a:r>
              <a:rPr lang="en-US" dirty="0" smtClean="0"/>
              <a:t> yang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(ex. </a:t>
            </a:r>
            <a:r>
              <a:rPr lang="en-US" dirty="0" err="1" smtClean="0"/>
              <a:t>Harga</a:t>
            </a:r>
            <a:r>
              <a:rPr lang="en-US" dirty="0" smtClean="0"/>
              <a:t>).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203848" y="3645024"/>
                <a:ext cx="4176464" cy="12237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3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36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3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36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6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3645024"/>
                <a:ext cx="4176464" cy="122373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48" y="0"/>
            <a:ext cx="1369654" cy="1315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992" y="27938"/>
            <a:ext cx="1287887" cy="1287887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28601" y="5429416"/>
            <a:ext cx="8915399" cy="1325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1800" b="1" dirty="0"/>
              <a:t>PEMBELAJARAN DARING KOLABORATIF </a:t>
            </a:r>
            <a:r>
              <a:rPr lang="id-ID" sz="1800" b="1" dirty="0" smtClean="0"/>
              <a:t>2023</a:t>
            </a:r>
          </a:p>
          <a:p>
            <a:r>
              <a:rPr lang="id-ID" sz="1800" b="1" dirty="0" smtClean="0"/>
              <a:t>KEMENTRIAN </a:t>
            </a:r>
            <a:r>
              <a:rPr lang="id-ID" sz="1800" b="1" dirty="0"/>
              <a:t>PENDIDIKAN, KEBUDAYAAN,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JENDERAL PENDIDIKAN TINGGI,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PEMBELAJARAN DAN KEMAHASISWAAN</a:t>
            </a:r>
          </a:p>
        </p:txBody>
      </p:sp>
    </p:spTree>
    <p:extLst>
      <p:ext uri="{BB962C8B-B14F-4D97-AF65-F5344CB8AC3E}">
        <p14:creationId xmlns:p14="http://schemas.microsoft.com/office/powerpoint/2010/main" val="103870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BAB PENAWARAN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yang </a:t>
            </a:r>
            <a:r>
              <a:rPr lang="en-US" dirty="0" err="1" smtClean="0"/>
              <a:t>produsen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tawarkan</a:t>
            </a:r>
            <a:r>
              <a:rPr lang="en-US" dirty="0" smtClean="0"/>
              <a:t> (</a:t>
            </a:r>
            <a:r>
              <a:rPr lang="en-US" dirty="0" err="1" smtClean="0"/>
              <a:t>jual</a:t>
            </a:r>
            <a:r>
              <a:rPr lang="en-US" dirty="0" smtClean="0"/>
              <a:t>)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844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Determinan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lain</a:t>
            </a:r>
          </a:p>
          <a:p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/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r>
              <a:rPr lang="en-US" dirty="0" err="1" smtClean="0"/>
              <a:t>Teknologi</a:t>
            </a:r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penjual</a:t>
            </a:r>
            <a:endParaRPr lang="en-US" dirty="0" smtClean="0"/>
          </a:p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791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Pengecualian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upah</a:t>
            </a:r>
            <a:r>
              <a:rPr lang="en-US" dirty="0" smtClean="0"/>
              <a:t> yang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bertambah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23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Persamaan</a:t>
            </a:r>
            <a:r>
              <a:rPr lang="en-US" dirty="0"/>
              <a:t> yang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(ex. </a:t>
            </a:r>
            <a:r>
              <a:rPr lang="en-US" dirty="0" err="1"/>
              <a:t>Harga</a:t>
            </a:r>
            <a:r>
              <a:rPr lang="en-US" dirty="0"/>
              <a:t>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203848" y="3645024"/>
                <a:ext cx="2664296" cy="658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3645024"/>
                <a:ext cx="2664296" cy="6580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816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ELASTISITAS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Elastisitas </a:t>
                </a:r>
                <a:r>
                  <a:rPr lang="en-US" dirty="0" err="1" smtClean="0"/>
                  <a:t>Permintaan</a:t>
                </a:r>
                <a:r>
                  <a:rPr lang="en-US" dirty="0" smtClean="0"/>
                  <a:t>: </a:t>
                </a:r>
                <a:r>
                  <a:rPr lang="en-US" dirty="0" err="1" smtClean="0"/>
                  <a:t>Ukuran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besarnya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pengaruh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perubahan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harga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terhadap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perubahan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permintaan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err="1" smtClean="0"/>
                  <a:t>Rumus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elastisitas</a:t>
                </a:r>
                <a:endParaRPr lang="en-US" dirty="0" smtClean="0"/>
              </a:p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964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RIWAYAT PENDIDIKAN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S1 EKONOMI PEMBANGUNAN UNIVERSITAS NEGERI MALANG (2007-2011)</a:t>
            </a:r>
          </a:p>
          <a:p>
            <a:r>
              <a:rPr lang="en-US" dirty="0" smtClean="0"/>
              <a:t>S2 ILMU EKONOMI UNIVERSITAS BRAWIJAYA MALANG (2011-2013)</a:t>
            </a:r>
          </a:p>
          <a:p>
            <a:r>
              <a:rPr lang="en-US" dirty="0" smtClean="0"/>
              <a:t>S3 ILMU EKONOMI UNIVERSITAS AIRLANGGA SURABAYA (2016-2021)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2233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Elastisitas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Inelastis</a:t>
            </a:r>
            <a:r>
              <a:rPr lang="en-US" dirty="0" smtClean="0"/>
              <a:t> (E &lt; 1)</a:t>
            </a:r>
          </a:p>
          <a:p>
            <a:r>
              <a:rPr lang="en-US" dirty="0" err="1" smtClean="0"/>
              <a:t>Elastis</a:t>
            </a:r>
            <a:r>
              <a:rPr lang="en-US" dirty="0" smtClean="0"/>
              <a:t> </a:t>
            </a:r>
            <a:r>
              <a:rPr lang="en-US" dirty="0"/>
              <a:t>(E &gt; 1)</a:t>
            </a:r>
          </a:p>
          <a:p>
            <a:r>
              <a:rPr lang="en-US" dirty="0" err="1" smtClean="0"/>
              <a:t>Elastis</a:t>
            </a:r>
            <a:r>
              <a:rPr lang="en-US" dirty="0" smtClean="0"/>
              <a:t> </a:t>
            </a:r>
            <a:r>
              <a:rPr lang="en-US" dirty="0" err="1" smtClean="0"/>
              <a:t>Uniter</a:t>
            </a:r>
            <a:r>
              <a:rPr lang="en-US" dirty="0" smtClean="0"/>
              <a:t> (E = 1)</a:t>
            </a:r>
          </a:p>
          <a:p>
            <a:r>
              <a:rPr lang="en-US" dirty="0" err="1" smtClean="0"/>
              <a:t>Inelastis</a:t>
            </a:r>
            <a:r>
              <a:rPr lang="en-US" dirty="0" smtClean="0"/>
              <a:t> </a:t>
            </a:r>
            <a:r>
              <a:rPr lang="en-US" dirty="0" err="1" smtClean="0"/>
              <a:t>Sempurna</a:t>
            </a:r>
            <a:r>
              <a:rPr lang="en-US" dirty="0" smtClean="0"/>
              <a:t> (E = 0)</a:t>
            </a:r>
          </a:p>
          <a:p>
            <a:r>
              <a:rPr lang="en-US" dirty="0" err="1" smtClean="0"/>
              <a:t>Elastis</a:t>
            </a:r>
            <a:r>
              <a:rPr lang="en-US" dirty="0" smtClean="0"/>
              <a:t> </a:t>
            </a:r>
            <a:r>
              <a:rPr lang="en-US" dirty="0" err="1"/>
              <a:t>Sempurna</a:t>
            </a:r>
            <a:r>
              <a:rPr lang="en-US" dirty="0"/>
              <a:t> (E = </a:t>
            </a:r>
            <a:r>
              <a:rPr lang="en-US" dirty="0" smtClean="0"/>
              <a:t>∞)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5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Sempurna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homogen</a:t>
            </a:r>
            <a:endParaRPr lang="en-US" dirty="0" smtClean="0"/>
          </a:p>
          <a:p>
            <a:r>
              <a:rPr lang="en-US" dirty="0" err="1" smtClean="0"/>
              <a:t>Produsen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price taker</a:t>
            </a:r>
          </a:p>
          <a:p>
            <a:r>
              <a:rPr lang="en-US" dirty="0" err="1" smtClean="0"/>
              <a:t>Produsen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sempurna</a:t>
            </a:r>
            <a:r>
              <a:rPr lang="en-US" dirty="0" smtClean="0"/>
              <a:t> (perfect knowledge)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758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Sempurna</a:t>
            </a:r>
            <a:endParaRPr lang="en-US" dirty="0" smtClean="0"/>
          </a:p>
          <a:p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Monopoli</a:t>
            </a:r>
            <a:endParaRPr lang="en-US" dirty="0" smtClean="0"/>
          </a:p>
          <a:p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Monopolistik</a:t>
            </a:r>
            <a:endParaRPr lang="en-US" dirty="0" smtClean="0"/>
          </a:p>
          <a:p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Oligopoli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13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Monopoli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monopoli</a:t>
            </a:r>
            <a:r>
              <a:rPr lang="en-US" dirty="0" smtClean="0"/>
              <a:t>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hambatan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Perusahaan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Tingkat </a:t>
            </a:r>
            <a:r>
              <a:rPr lang="en-US" dirty="0" err="1" smtClean="0"/>
              <a:t>efisiensi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Perusahaan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273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Legalitas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Hak</a:t>
            </a:r>
            <a:r>
              <a:rPr lang="en-US" dirty="0" smtClean="0"/>
              <a:t> paten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cipta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6102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Monopolistik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terdiferensiasi</a:t>
            </a:r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endParaRPr lang="en-US" dirty="0" smtClean="0"/>
          </a:p>
          <a:p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8161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Oligopoli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homogen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terdiferensiasi</a:t>
            </a:r>
            <a:endParaRPr lang="en-US" dirty="0" smtClean="0"/>
          </a:p>
          <a:p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460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BAB PENDAPATAN NASIONAL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Domestik</a:t>
            </a:r>
            <a:r>
              <a:rPr lang="en-US" dirty="0" smtClean="0"/>
              <a:t> </a:t>
            </a:r>
            <a:r>
              <a:rPr lang="en-US" dirty="0" err="1" smtClean="0"/>
              <a:t>Bruto</a:t>
            </a:r>
            <a:r>
              <a:rPr lang="en-US" dirty="0" smtClean="0"/>
              <a:t> (PDB),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, yang </a:t>
            </a:r>
            <a:r>
              <a:rPr lang="en-US" dirty="0" err="1" smtClean="0"/>
              <a:t>diproduksi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Bedakan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846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Penghitungan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NT = NO – NI</a:t>
            </a:r>
          </a:p>
          <a:p>
            <a:pPr marL="0" indent="0">
              <a:buNone/>
            </a:pPr>
            <a:r>
              <a:rPr lang="en-US" dirty="0" err="1" smtClean="0"/>
              <a:t>Dimana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NT =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Tambah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= </a:t>
            </a:r>
            <a:r>
              <a:rPr lang="en-US" dirty="0" err="1" smtClean="0"/>
              <a:t>Nilai</a:t>
            </a:r>
            <a:r>
              <a:rPr lang="en-US" dirty="0" smtClean="0"/>
              <a:t> Output</a:t>
            </a:r>
          </a:p>
          <a:p>
            <a:pPr marL="0" indent="0">
              <a:buNone/>
            </a:pPr>
            <a:r>
              <a:rPr lang="en-US" dirty="0" smtClean="0"/>
              <a:t>NI = </a:t>
            </a:r>
            <a:r>
              <a:rPr lang="en-US" dirty="0" err="1" smtClean="0"/>
              <a:t>Nilai</a:t>
            </a:r>
            <a:r>
              <a:rPr lang="en-US" dirty="0" smtClean="0"/>
              <a:t> Input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860032" y="2996952"/>
                <a:ext cx="2592288" cy="11356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𝑷𝑫𝑩</m:t>
                      </m:r>
                      <m:r>
                        <a:rPr lang="en-US" sz="2800" b="1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𝑵𝑻</m:t>
                          </m:r>
                        </m:e>
                      </m:nary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996952"/>
                <a:ext cx="2592288" cy="113569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8803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1269"/>
                <a:ext cx="822960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err="1" smtClean="0"/>
                  <a:t>Metode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Pendapatan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Dimana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 smtClean="0"/>
                  <a:t>w = </a:t>
                </a:r>
                <a:r>
                  <a:rPr lang="en-US" dirty="0" err="1" smtClean="0"/>
                  <a:t>upah</a:t>
                </a:r>
                <a:r>
                  <a:rPr lang="en-US" dirty="0" smtClean="0"/>
                  <a:t>/</a:t>
                </a:r>
                <a:r>
                  <a:rPr lang="en-US" dirty="0" err="1" smtClean="0"/>
                  <a:t>gaji</a:t>
                </a:r>
                <a:r>
                  <a:rPr lang="en-US" dirty="0" smtClean="0"/>
                  <a:t> (wages/salary)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i</a:t>
                </a:r>
                <a:r>
                  <a:rPr lang="en-US" dirty="0" smtClean="0"/>
                  <a:t> = </a:t>
                </a:r>
                <a:r>
                  <a:rPr lang="en-US" dirty="0" err="1"/>
                  <a:t>p</a:t>
                </a:r>
                <a:r>
                  <a:rPr lang="en-US" dirty="0" err="1" smtClean="0"/>
                  <a:t>endpatan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bunga</a:t>
                </a:r>
                <a:r>
                  <a:rPr lang="en-US" dirty="0" smtClean="0"/>
                  <a:t> (interest)</a:t>
                </a:r>
              </a:p>
              <a:p>
                <a:pPr marL="0" indent="0">
                  <a:buNone/>
                </a:pPr>
                <a:r>
                  <a:rPr lang="en-US" dirty="0" smtClean="0"/>
                  <a:t>r = </a:t>
                </a:r>
                <a:r>
                  <a:rPr lang="en-US" dirty="0" err="1" smtClean="0"/>
                  <a:t>pendapatan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sewa</a:t>
                </a:r>
                <a:r>
                  <a:rPr lang="en-US" dirty="0" smtClean="0"/>
                  <a:t> (rent)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 smtClean="0"/>
                  <a:t> = </a:t>
                </a:r>
                <a:r>
                  <a:rPr lang="en-US" dirty="0" err="1" smtClean="0"/>
                  <a:t>keuntungan</a:t>
                </a:r>
                <a:r>
                  <a:rPr lang="en-US" dirty="0" smtClean="0"/>
                  <a:t> (profit)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1269"/>
                <a:ext cx="8229600" cy="4525963"/>
              </a:xfrm>
              <a:blipFill rotWithShape="0">
                <a:blip r:embed="rId2"/>
                <a:stretch>
                  <a:fillRect l="-1852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411760" y="1844824"/>
                <a:ext cx="384996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latin typeface="Cambria Math" panose="02040503050406030204" pitchFamily="18" charset="0"/>
                        </a:rPr>
                        <m:t>𝑷𝑵</m:t>
                      </m:r>
                      <m:r>
                        <a:rPr lang="en-US" sz="32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en-US" sz="3200" b="1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3200" b="1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3200" b="1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>
                          <a:latin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1844824"/>
                <a:ext cx="3849964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528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KONTRAK KULIAH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Kehadiran</a:t>
            </a:r>
            <a:endParaRPr lang="en-US" dirty="0" smtClean="0"/>
          </a:p>
          <a:p>
            <a:r>
              <a:rPr lang="en-US" dirty="0" err="1" smtClean="0"/>
              <a:t>Tugas</a:t>
            </a:r>
            <a:endParaRPr lang="en-US" dirty="0" smtClean="0"/>
          </a:p>
          <a:p>
            <a:r>
              <a:rPr lang="en-US" dirty="0" smtClean="0"/>
              <a:t>UTS</a:t>
            </a:r>
          </a:p>
          <a:p>
            <a:r>
              <a:rPr lang="en-US" dirty="0" smtClean="0"/>
              <a:t>UAS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5248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err="1" smtClean="0"/>
                  <a:t>Metode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Pengeluaran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𝑃𝑁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err="1" smtClean="0"/>
                  <a:t>Dimana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 smtClean="0"/>
                  <a:t>C = </a:t>
                </a:r>
                <a:r>
                  <a:rPr lang="en-US" dirty="0" err="1" smtClean="0"/>
                  <a:t>Konsumsi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Rumah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Tangga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I = </a:t>
                </a:r>
                <a:r>
                  <a:rPr lang="en-US" dirty="0" err="1" smtClean="0"/>
                  <a:t>Investasi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G = </a:t>
                </a:r>
                <a:r>
                  <a:rPr lang="en-US" dirty="0" err="1" smtClean="0"/>
                  <a:t>Pengeluaran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Pemerintah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X = </a:t>
                </a:r>
                <a:r>
                  <a:rPr lang="en-US" dirty="0" err="1" smtClean="0"/>
                  <a:t>Ekspor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M = </a:t>
                </a:r>
                <a:r>
                  <a:rPr lang="en-US" dirty="0" err="1" smtClean="0"/>
                  <a:t>Impor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4525963"/>
              </a:xfrm>
              <a:blipFill rotWithShape="0">
                <a:blip r:embed="rId2"/>
                <a:stretch>
                  <a:fillRect l="-1852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944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Pertanyaan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paling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diaplikasikan</a:t>
            </a:r>
            <a:r>
              <a:rPr lang="en-US" dirty="0" smtClean="0"/>
              <a:t> di Indonesia?</a:t>
            </a:r>
          </a:p>
          <a:p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kontribusinya</a:t>
            </a:r>
            <a:r>
              <a:rPr lang="en-US" dirty="0" smtClean="0"/>
              <a:t> paling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69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BAB TEORI KONSUMSI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tangga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porsi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total </a:t>
            </a:r>
            <a:r>
              <a:rPr lang="en-US" dirty="0" err="1" smtClean="0"/>
              <a:t>pengeluaran</a:t>
            </a:r>
            <a:r>
              <a:rPr lang="en-US" dirty="0" smtClean="0"/>
              <a:t> </a:t>
            </a:r>
            <a:r>
              <a:rPr lang="en-US" dirty="0" err="1" smtClean="0"/>
              <a:t>agregat</a:t>
            </a:r>
            <a:r>
              <a:rPr lang="en-US" dirty="0" smtClean="0"/>
              <a:t>. </a:t>
            </a:r>
            <a:r>
              <a:rPr lang="en-US" dirty="0" err="1" smtClean="0"/>
              <a:t>Bahkan</a:t>
            </a:r>
            <a:r>
              <a:rPr lang="en-US" dirty="0" smtClean="0"/>
              <a:t>, </a:t>
            </a:r>
            <a:r>
              <a:rPr lang="en-US" dirty="0" err="1" smtClean="0"/>
              <a:t>tahun</a:t>
            </a:r>
            <a:r>
              <a:rPr lang="en-US" dirty="0" smtClean="0"/>
              <a:t> 1970an </a:t>
            </a:r>
            <a:r>
              <a:rPr lang="en-US" dirty="0" err="1" smtClean="0"/>
              <a:t>porsinya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70%.</a:t>
            </a:r>
          </a:p>
          <a:p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tangga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22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Teori</a:t>
            </a:r>
            <a:r>
              <a:rPr lang="en-US" b="1" dirty="0" smtClean="0"/>
              <a:t> Keynes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Keynes </a:t>
                </a:r>
                <a:r>
                  <a:rPr lang="en-US" dirty="0" err="1" smtClean="0"/>
                  <a:t>menjelaskan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hubungan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antara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konsumsi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dengan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pendapatan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disposabel</a:t>
                </a:r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C = </a:t>
                </a:r>
                <a:r>
                  <a:rPr lang="en-US" dirty="0" err="1" smtClean="0"/>
                  <a:t>konsumsi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:r>
                  <a:rPr lang="en-US" dirty="0" err="1" smtClean="0"/>
                  <a:t>konsumsi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otonomus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b = marginal propensity to consume (MPC) </a:t>
                </a:r>
              </a:p>
              <a:p>
                <a:pPr marL="0" indent="0">
                  <a:buNone/>
                </a:pPr>
                <a:r>
                  <a:rPr lang="en-US" dirty="0" smtClean="0"/>
                  <a:t>(0 ≤ b ≤ 1)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:r>
                  <a:rPr lang="en-US" dirty="0" err="1" smtClean="0"/>
                  <a:t>pendapatan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disposabel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797878" y="2636912"/>
                <a:ext cx="279034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36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6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𝑏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78" y="2636912"/>
                <a:ext cx="2790346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56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Faktor</a:t>
            </a:r>
            <a:r>
              <a:rPr lang="en-US" b="1" dirty="0" smtClean="0"/>
              <a:t> yang </a:t>
            </a:r>
            <a:r>
              <a:rPr lang="en-US" b="1" dirty="0" err="1"/>
              <a:t>M</a:t>
            </a:r>
            <a:r>
              <a:rPr lang="en-US" b="1" dirty="0" err="1" smtClean="0"/>
              <a:t>empengaruhi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tangga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Kekayaan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tangga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tahan</a:t>
            </a:r>
            <a:r>
              <a:rPr lang="en-US" dirty="0" smtClean="0"/>
              <a:t> lama</a:t>
            </a:r>
          </a:p>
          <a:p>
            <a:pPr marL="514350" indent="-514350">
              <a:buAutoNum type="arabicPeriod"/>
            </a:pPr>
            <a:r>
              <a:rPr lang="en-US" dirty="0" smtClean="0"/>
              <a:t>Tingkat </a:t>
            </a:r>
            <a:r>
              <a:rPr lang="en-US" dirty="0" err="1" smtClean="0"/>
              <a:t>bunga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62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B.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Demografi</a:t>
            </a:r>
            <a:r>
              <a:rPr lang="en-US" dirty="0" smtClean="0"/>
              <a:t> (</a:t>
            </a:r>
            <a:r>
              <a:rPr lang="en-US" dirty="0" err="1" smtClean="0"/>
              <a:t>Kependudukan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enduduk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dirty="0" err="1" smtClean="0"/>
              <a:t>penduduk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C. </a:t>
            </a:r>
            <a:r>
              <a:rPr lang="en-US" dirty="0" err="1" smtClean="0"/>
              <a:t>Faktor</a:t>
            </a:r>
            <a:r>
              <a:rPr lang="en-US" dirty="0" smtClean="0"/>
              <a:t> Non </a:t>
            </a:r>
            <a:r>
              <a:rPr lang="en-US" dirty="0" err="1" smtClean="0"/>
              <a:t>Ekonomi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Bencana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dll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3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BAB TEORI INVESTASI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modal, </a:t>
            </a:r>
            <a:r>
              <a:rPr lang="en-US" dirty="0" err="1" smtClean="0"/>
              <a:t>bangunan</a:t>
            </a:r>
            <a:r>
              <a:rPr lang="en-US" dirty="0" smtClean="0"/>
              <a:t>/</a:t>
            </a:r>
            <a:r>
              <a:rPr lang="en-US" dirty="0" err="1" smtClean="0"/>
              <a:t>konstruksi</a:t>
            </a:r>
            <a:r>
              <a:rPr lang="en-US" dirty="0" smtClean="0"/>
              <a:t>,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b="1" dirty="0" smtClean="0"/>
              <a:t>yang </a:t>
            </a:r>
            <a:r>
              <a:rPr lang="en-US" b="1" dirty="0" err="1" smtClean="0"/>
              <a:t>masih</a:t>
            </a:r>
            <a:r>
              <a:rPr lang="en-US" b="1" dirty="0" smtClean="0"/>
              <a:t> </a:t>
            </a:r>
            <a:r>
              <a:rPr lang="en-US" b="1" dirty="0" err="1" smtClean="0"/>
              <a:t>baru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Ex. </a:t>
            </a:r>
            <a:r>
              <a:rPr lang="en-US" dirty="0" err="1" smtClean="0"/>
              <a:t>Pengusaha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pabrik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 yang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dihitung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penghitungan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71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Uang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.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nilainya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berfluktuasi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 (present value)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peroleh</a:t>
            </a:r>
            <a:r>
              <a:rPr lang="en-US" dirty="0" smtClean="0"/>
              <a:t> di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mendatang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mendatang</a:t>
            </a:r>
            <a:r>
              <a:rPr lang="en-US" dirty="0" smtClean="0"/>
              <a:t> (future value)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55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Konsep</a:t>
            </a:r>
            <a:r>
              <a:rPr lang="en-US" b="1" dirty="0" smtClean="0"/>
              <a:t> Present &amp; Future Value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Misal</a:t>
            </a:r>
            <a:r>
              <a:rPr lang="en-US" dirty="0" smtClean="0"/>
              <a:t>, Andre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100 </a:t>
            </a:r>
            <a:r>
              <a:rPr lang="en-US" dirty="0" err="1" smtClean="0"/>
              <a:t>juta</a:t>
            </a:r>
            <a:r>
              <a:rPr lang="en-US" dirty="0" smtClean="0"/>
              <a:t>. Lima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150 </a:t>
            </a:r>
            <a:r>
              <a:rPr lang="en-US" dirty="0" err="1" smtClean="0"/>
              <a:t>juta</a:t>
            </a:r>
            <a:r>
              <a:rPr lang="en-US" dirty="0" smtClean="0"/>
              <a:t>. </a:t>
            </a:r>
            <a:r>
              <a:rPr lang="en-US" dirty="0" err="1" smtClean="0"/>
              <a:t>Pertanyaannya</a:t>
            </a:r>
            <a:r>
              <a:rPr lang="en-US" dirty="0" smtClean="0"/>
              <a:t>,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investasinya</a:t>
            </a:r>
            <a:r>
              <a:rPr lang="en-US" dirty="0" smtClean="0"/>
              <a:t> </a:t>
            </a:r>
            <a:r>
              <a:rPr lang="en-US" dirty="0" err="1" smtClean="0"/>
              <a:t>menguntungkan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21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Payback Period</a:t>
            </a:r>
          </a:p>
          <a:p>
            <a:r>
              <a:rPr lang="en-US" dirty="0" smtClean="0"/>
              <a:t>Benefit/Cost Ratio</a:t>
            </a:r>
          </a:p>
          <a:p>
            <a:r>
              <a:rPr lang="en-US" dirty="0" smtClean="0"/>
              <a:t>Net Present Value</a:t>
            </a:r>
          </a:p>
          <a:p>
            <a:r>
              <a:rPr lang="en-US" dirty="0" smtClean="0"/>
              <a:t>Internal Rate of 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60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MIKROEKONOMI</a:t>
            </a:r>
          </a:p>
          <a:p>
            <a:r>
              <a:rPr lang="en-US" dirty="0" smtClean="0"/>
              <a:t>PERMINTAAN DAN PENAWARAN</a:t>
            </a:r>
          </a:p>
          <a:p>
            <a:r>
              <a:rPr lang="en-US" dirty="0" smtClean="0"/>
              <a:t>ELASTISITAS</a:t>
            </a:r>
          </a:p>
          <a:p>
            <a:r>
              <a:rPr lang="en-US" dirty="0" smtClean="0"/>
              <a:t>PERILAKU KONSUMEN</a:t>
            </a:r>
          </a:p>
          <a:p>
            <a:r>
              <a:rPr lang="en-US" dirty="0" smtClean="0"/>
              <a:t>TEORI PRODUKSI</a:t>
            </a:r>
          </a:p>
          <a:p>
            <a:r>
              <a:rPr lang="en-US" dirty="0" smtClean="0"/>
              <a:t>PASAR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1793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BAB INFLASI DAN PENGANGGURAN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terus-menerus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penyebabnya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(demand-pull inflation), </a:t>
            </a:r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dorongan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(cost-push inflation),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1633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Memburuknya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Terganggunya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8054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Pengangguran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menganggur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mendapatkannya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kependudukan</a:t>
            </a:r>
            <a:r>
              <a:rPr lang="en-US" dirty="0" smtClean="0"/>
              <a:t> (</a:t>
            </a:r>
            <a:r>
              <a:rPr lang="en-US" dirty="0" err="1" smtClean="0"/>
              <a:t>demografi</a:t>
            </a:r>
            <a:r>
              <a:rPr lang="en-US" dirty="0" smtClean="0"/>
              <a:t>), orang yang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penduduk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angkatan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563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Pengangguran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Pengangguran</a:t>
            </a:r>
            <a:r>
              <a:rPr lang="en-US" dirty="0" smtClean="0"/>
              <a:t> </a:t>
            </a:r>
            <a:r>
              <a:rPr lang="en-US" dirty="0" err="1" smtClean="0"/>
              <a:t>friksional</a:t>
            </a:r>
            <a:r>
              <a:rPr lang="en-US" dirty="0" smtClean="0"/>
              <a:t> (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, </a:t>
            </a:r>
            <a:r>
              <a:rPr lang="en-US" dirty="0" err="1" smtClean="0"/>
              <a:t>kualifikasi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Pengangguran</a:t>
            </a:r>
            <a:r>
              <a:rPr lang="en-US" dirty="0" smtClean="0"/>
              <a:t> </a:t>
            </a:r>
            <a:r>
              <a:rPr lang="en-US" dirty="0" err="1" smtClean="0"/>
              <a:t>struktural</a:t>
            </a:r>
            <a:r>
              <a:rPr lang="en-US" dirty="0" smtClean="0"/>
              <a:t> (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Pengangguran</a:t>
            </a:r>
            <a:r>
              <a:rPr lang="en-US" dirty="0" smtClean="0"/>
              <a:t> </a:t>
            </a:r>
            <a:r>
              <a:rPr lang="en-US" dirty="0" err="1" smtClean="0"/>
              <a:t>siklis</a:t>
            </a:r>
            <a:r>
              <a:rPr lang="en-US" dirty="0" smtClean="0"/>
              <a:t> (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r>
              <a:rPr lang="en-US" dirty="0" err="1" smtClean="0"/>
              <a:t>turunnya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Pengangguran</a:t>
            </a:r>
            <a:r>
              <a:rPr lang="en-US" dirty="0" smtClean="0"/>
              <a:t> </a:t>
            </a:r>
            <a:r>
              <a:rPr lang="en-US" dirty="0" err="1" smtClean="0"/>
              <a:t>musiman</a:t>
            </a:r>
            <a:r>
              <a:rPr lang="en-US" dirty="0" smtClean="0"/>
              <a:t> (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musim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5612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Pengangguran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Terganggunya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perekenomian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Melemahnya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agregat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/>
              <a:t>Melemahnya</a:t>
            </a:r>
            <a:r>
              <a:rPr lang="en-US" dirty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agregat</a:t>
            </a:r>
            <a:endParaRPr lang="en-US" dirty="0" smtClean="0"/>
          </a:p>
          <a:p>
            <a:r>
              <a:rPr lang="en-US" dirty="0" err="1" smtClean="0"/>
              <a:t>Terganggunya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593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pengangguran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pengangguran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pengangguran</a:t>
            </a:r>
            <a:r>
              <a:rPr lang="en-US" dirty="0" smtClean="0"/>
              <a:t>, </a:t>
            </a:r>
            <a:r>
              <a:rPr lang="en-US" dirty="0" err="1" smtClean="0"/>
              <a:t>harga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dibayar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meningginya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pengangguran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7068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BAB KEBIJAKAN MONETER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 (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beredar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maksudnya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(</a:t>
            </a:r>
            <a:r>
              <a:rPr lang="en-US" dirty="0" err="1" smtClean="0"/>
              <a:t>inflasi</a:t>
            </a:r>
            <a:r>
              <a:rPr lang="en-US" dirty="0" smtClean="0"/>
              <a:t> </a:t>
            </a:r>
            <a:r>
              <a:rPr lang="en-US" dirty="0" err="1" smtClean="0"/>
              <a:t>terkontrol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9954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Terbuka (Open Market Operation)</a:t>
            </a:r>
          </a:p>
          <a:p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Diskonto</a:t>
            </a:r>
            <a:r>
              <a:rPr lang="en-US" dirty="0" smtClean="0"/>
              <a:t> (Discount Rate)</a:t>
            </a:r>
          </a:p>
          <a:p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Cadangan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(Reserve Requirement Ratio)</a:t>
            </a:r>
          </a:p>
          <a:p>
            <a:r>
              <a:rPr lang="en-US" dirty="0" err="1" smtClean="0"/>
              <a:t>Imbauan</a:t>
            </a:r>
            <a:r>
              <a:rPr lang="en-US" dirty="0" smtClean="0"/>
              <a:t> Moral (Moral Persuasion)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276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Terbuka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Pemerintah</a:t>
            </a:r>
            <a:r>
              <a:rPr lang="en-US" dirty="0" smtClean="0"/>
              <a:t> (Bank Indonesia)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beredar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surat-surat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beredar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surat-surat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beredar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surat-surat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2831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Diskonto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Tingkat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diskonto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yang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bank-bank </a:t>
            </a:r>
            <a:r>
              <a:rPr lang="en-US" dirty="0" err="1" smtClean="0"/>
              <a:t>umum</a:t>
            </a:r>
            <a:r>
              <a:rPr lang="en-US" dirty="0" smtClean="0"/>
              <a:t> yang </a:t>
            </a:r>
            <a:r>
              <a:rPr lang="en-US" dirty="0" err="1" smtClean="0"/>
              <a:t>meminjam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bank </a:t>
            </a:r>
            <a:r>
              <a:rPr lang="en-US" dirty="0" err="1" smtClean="0"/>
              <a:t>sentral</a:t>
            </a:r>
            <a:r>
              <a:rPr lang="en-US" dirty="0" smtClean="0"/>
              <a:t> (Bank Indonesia).</a:t>
            </a:r>
          </a:p>
          <a:p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beredar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pinjaman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68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2. MAKROEKONOMI</a:t>
            </a:r>
          </a:p>
          <a:p>
            <a:r>
              <a:rPr lang="en-US" dirty="0" smtClean="0"/>
              <a:t>PENDAPATAN NASIONAL</a:t>
            </a:r>
          </a:p>
          <a:p>
            <a:r>
              <a:rPr lang="en-US" dirty="0" smtClean="0"/>
              <a:t>TEORI KONSUMSI</a:t>
            </a:r>
          </a:p>
          <a:p>
            <a:r>
              <a:rPr lang="en-US" dirty="0" smtClean="0"/>
              <a:t>TEORI INVESTASI</a:t>
            </a:r>
          </a:p>
          <a:p>
            <a:r>
              <a:rPr lang="en-US" dirty="0" smtClean="0"/>
              <a:t>INFLASI DAN PENGANGGURAN</a:t>
            </a:r>
          </a:p>
          <a:p>
            <a:r>
              <a:rPr lang="en-US" dirty="0" smtClean="0"/>
              <a:t>KEBIJAKAN MONETER</a:t>
            </a:r>
          </a:p>
          <a:p>
            <a:r>
              <a:rPr lang="en-US" dirty="0" smtClean="0"/>
              <a:t>KEBIJAKAN FISKAL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1421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Rasio</a:t>
            </a:r>
            <a:r>
              <a:rPr lang="en-US" dirty="0"/>
              <a:t> </a:t>
            </a:r>
            <a:r>
              <a:rPr lang="en-US" dirty="0" err="1"/>
              <a:t>Cadangan</a:t>
            </a:r>
            <a:r>
              <a:rPr lang="en-US" dirty="0"/>
              <a:t> </a:t>
            </a:r>
            <a:r>
              <a:rPr lang="en-US" dirty="0" err="1"/>
              <a:t>Wajib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cadangan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beredar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cadangan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diperbesar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bank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beredar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0044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Imbauan</a:t>
            </a:r>
            <a:r>
              <a:rPr lang="en-US" dirty="0"/>
              <a:t> Moral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imbauan</a:t>
            </a:r>
            <a:r>
              <a:rPr lang="en-US" dirty="0" smtClean="0"/>
              <a:t> moral, </a:t>
            </a:r>
            <a:r>
              <a:rPr lang="en-US" dirty="0" err="1" smtClean="0"/>
              <a:t>otoritas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mencoba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beredar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Ex. </a:t>
            </a:r>
            <a:r>
              <a:rPr lang="en-US" dirty="0" err="1" smtClean="0"/>
              <a:t>Gubernur</a:t>
            </a:r>
            <a:r>
              <a:rPr lang="en-US" dirty="0" smtClean="0"/>
              <a:t> Bank Indonesia </a:t>
            </a:r>
            <a:r>
              <a:rPr lang="en-US" dirty="0" err="1" smtClean="0"/>
              <a:t>memberi</a:t>
            </a:r>
            <a:r>
              <a:rPr lang="en-US" dirty="0" smtClean="0"/>
              <a:t> saran agar </a:t>
            </a:r>
            <a:r>
              <a:rPr lang="en-US" dirty="0" err="1" smtClean="0"/>
              <a:t>perbankan</a:t>
            </a:r>
            <a:r>
              <a:rPr lang="en-US" dirty="0" smtClean="0"/>
              <a:t> </a:t>
            </a:r>
            <a:r>
              <a:rPr lang="en-US" dirty="0" err="1" smtClean="0"/>
              <a:t>berhati-hati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membatasi</a:t>
            </a:r>
            <a:r>
              <a:rPr lang="en-US" dirty="0" smtClean="0"/>
              <a:t> </a:t>
            </a:r>
            <a:r>
              <a:rPr lang="en-US" dirty="0" err="1" smtClean="0"/>
              <a:t>keinginannya</a:t>
            </a:r>
            <a:r>
              <a:rPr lang="en-US" dirty="0" smtClean="0"/>
              <a:t> </a:t>
            </a:r>
            <a:r>
              <a:rPr lang="en-US" dirty="0" err="1" smtClean="0"/>
              <a:t>meminjam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bank </a:t>
            </a:r>
            <a:r>
              <a:rPr lang="en-US" dirty="0" err="1" smtClean="0"/>
              <a:t>sentral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6052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BAB KEBIJAKAN FISKAL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/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pengeluaran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,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8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BAB PENDAHULUAN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b="1" dirty="0" smtClean="0"/>
          </a:p>
          <a:p>
            <a:pPr>
              <a:buNone/>
            </a:pPr>
            <a:endParaRPr lang="id-ID" b="1" dirty="0"/>
          </a:p>
          <a:p>
            <a:pPr algn="ctr">
              <a:buNone/>
            </a:pPr>
            <a:r>
              <a:rPr lang="id-ID" b="1" dirty="0" smtClean="0"/>
              <a:t>APA YANG DIMAKSUD ILMU EKONOMI?</a:t>
            </a:r>
            <a:endParaRPr lang="id-ID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PENGERTIAN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Fokus pembahasan pada perilaku individu untuk mencapai kesei</a:t>
            </a:r>
            <a:r>
              <a:rPr lang="en-US" dirty="0" smtClean="0"/>
              <a:t>m</a:t>
            </a:r>
            <a:r>
              <a:rPr lang="id-ID" dirty="0" smtClean="0"/>
              <a:t>bangan.</a:t>
            </a:r>
          </a:p>
          <a:p>
            <a:r>
              <a:rPr lang="id-ID" dirty="0" smtClean="0"/>
              <a:t>Ilmu ekonomi adalah ilmu yang mempelajari bagaimana perilaku setiap individu dalam memenuhi kebutuhan sehari-hari untuk bertahan hidup.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Cerita Singkat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Bapak Ekonomi = Adam Smith. Pada Jaman ini para ekonom berkeyakinan bahwa masa depan perekonomian akan gemilang. Ekonomi akan tumbuh sepanjang waktu. Krisis bisa reda dengan sendirinya. (P^, Q&lt;, P&lt;, Q^, P^)</a:t>
            </a:r>
          </a:p>
          <a:p>
            <a:r>
              <a:rPr lang="id-ID" dirty="0" smtClean="0"/>
              <a:t>Pemikiran ini sangat dipengaruhi oleh Adam Smith melalui bukunya yang berjudul The Wealth of Nation.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The Wealth of Nation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Sistem ekonomi mampu memulihkan dirinya sendiri (self adjustment) karena adanya tangan tak terlihat (invisible hand)/mekanisme pasar.</a:t>
            </a:r>
          </a:p>
          <a:p>
            <a:r>
              <a:rPr lang="id-ID" dirty="0" smtClean="0"/>
              <a:t>Buku ini intinya berisi tentang: </a:t>
            </a:r>
          </a:p>
          <a:p>
            <a:pPr marL="514350" indent="-514350">
              <a:buAutoNum type="arabicPeriod"/>
            </a:pPr>
            <a:r>
              <a:rPr lang="id-ID" dirty="0" smtClean="0"/>
              <a:t>kebebasan, </a:t>
            </a:r>
          </a:p>
          <a:p>
            <a:pPr marL="514350" indent="-514350">
              <a:buAutoNum type="arabicPeriod"/>
            </a:pPr>
            <a:r>
              <a:rPr lang="id-ID" dirty="0" smtClean="0"/>
              <a:t>kepentingan diri, </a:t>
            </a:r>
          </a:p>
          <a:p>
            <a:pPr marL="514350" indent="-514350">
              <a:buAutoNum type="arabicPeriod"/>
            </a:pPr>
            <a:r>
              <a:rPr lang="id-ID" dirty="0" smtClean="0"/>
              <a:t>persaingan.</a:t>
            </a: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7817</TotalTime>
  <Words>1431</Words>
  <Application>Microsoft Office PowerPoint</Application>
  <PresentationFormat>On-screen Show (4:3)</PresentationFormat>
  <Paragraphs>237</Paragraphs>
  <Slides>52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Calibri</vt:lpstr>
      <vt:lpstr>Cambria Math</vt:lpstr>
      <vt:lpstr>Office Theme</vt:lpstr>
      <vt:lpstr>ILMU EKONOMI</vt:lpstr>
      <vt:lpstr>RIWAYAT PENDIDIKAN</vt:lpstr>
      <vt:lpstr>KONTRAK KULIAH</vt:lpstr>
      <vt:lpstr>MATERI</vt:lpstr>
      <vt:lpstr>PowerPoint Presentation</vt:lpstr>
      <vt:lpstr>BAB PENDAHULUAN</vt:lpstr>
      <vt:lpstr>PENGERTIAN</vt:lpstr>
      <vt:lpstr>Cerita Singkat</vt:lpstr>
      <vt:lpstr>The Wealth of Nation</vt:lpstr>
      <vt:lpstr>Lanjutan</vt:lpstr>
      <vt:lpstr>BAB PERMINTAAN</vt:lpstr>
      <vt:lpstr>DETERMINAN PERMINTAAN</vt:lpstr>
      <vt:lpstr>Kasus Pengecualian</vt:lpstr>
      <vt:lpstr>Fungsi Permintaan</vt:lpstr>
      <vt:lpstr>BAB PENAWARAN</vt:lpstr>
      <vt:lpstr>Determinan Penawaran</vt:lpstr>
      <vt:lpstr>Kasus Pengecualian</vt:lpstr>
      <vt:lpstr>Fungsi Penawaran</vt:lpstr>
      <vt:lpstr>ELASTISITAS</vt:lpstr>
      <vt:lpstr>Angka Elastisitas</vt:lpstr>
      <vt:lpstr>PASAR</vt:lpstr>
      <vt:lpstr>PowerPoint Presentation</vt:lpstr>
      <vt:lpstr>Pasar Monopoli</vt:lpstr>
      <vt:lpstr>PowerPoint Presentation</vt:lpstr>
      <vt:lpstr>Pasar Persaingan Monopolistik</vt:lpstr>
      <vt:lpstr>Pasar Oligopoli</vt:lpstr>
      <vt:lpstr>BAB PENDAPATAN NASIONAL</vt:lpstr>
      <vt:lpstr>Metode Penghitungan</vt:lpstr>
      <vt:lpstr>PowerPoint Presentation</vt:lpstr>
      <vt:lpstr>PowerPoint Presentation</vt:lpstr>
      <vt:lpstr>Pertanyaan</vt:lpstr>
      <vt:lpstr>BAB TEORI KONSUMSI</vt:lpstr>
      <vt:lpstr>Teori Keynes</vt:lpstr>
      <vt:lpstr>Faktor yang Mempengaruhi</vt:lpstr>
      <vt:lpstr>PowerPoint Presentation</vt:lpstr>
      <vt:lpstr>BAB TEORI INVESTASI</vt:lpstr>
      <vt:lpstr>Nilai Waktu dari Uang</vt:lpstr>
      <vt:lpstr>Konsep Present &amp; Future Value</vt:lpstr>
      <vt:lpstr>Kriteria Investasi</vt:lpstr>
      <vt:lpstr>BAB INFLASI DAN PENGANGGURAN</vt:lpstr>
      <vt:lpstr>Dampak Inflasi</vt:lpstr>
      <vt:lpstr>Pengangguran</vt:lpstr>
      <vt:lpstr>Jenis Pengangguran</vt:lpstr>
      <vt:lpstr>Dampak Pengangguran</vt:lpstr>
      <vt:lpstr>Inflasi dan pengangguran</vt:lpstr>
      <vt:lpstr>BAB KEBIJAKAN MONETER</vt:lpstr>
      <vt:lpstr>Instrumen Kebijakan Moneter</vt:lpstr>
      <vt:lpstr>Operasi Pasar Terbuka</vt:lpstr>
      <vt:lpstr>Fasilitas Diskonto</vt:lpstr>
      <vt:lpstr>Rasio Cadangan Wajib</vt:lpstr>
      <vt:lpstr>Imbauan Moral</vt:lpstr>
      <vt:lpstr>BAB KEBIJAKAN FISKAL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Ilmu Ekonomi</dc:title>
  <dc:creator>Toshiba</dc:creator>
  <cp:lastModifiedBy>Hp</cp:lastModifiedBy>
  <cp:revision>59</cp:revision>
  <dcterms:created xsi:type="dcterms:W3CDTF">2018-03-14T04:22:10Z</dcterms:created>
  <dcterms:modified xsi:type="dcterms:W3CDTF">2023-11-12T12:55:37Z</dcterms:modified>
</cp:coreProperties>
</file>