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 snapToGrid="0" snapToObjects="1">
      <p:cViewPr varScale="1">
        <p:scale>
          <a:sx n="102" d="100"/>
          <a:sy n="102" d="100"/>
        </p:scale>
        <p:origin x="8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DB1C8-7237-444B-82C9-D4A839ACD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76B207-8AE7-7949-9924-29D2D9B8EE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4D85F-81F2-4841-BA4B-CE924FC8C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A876-C425-084F-BAC3-2B73F84110EA}" type="datetimeFigureOut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A343A-9349-9B4D-8F2E-E4C6D37B2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4F57D9-7C72-B142-A6D6-761099B65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93F4-C9F8-F242-B228-8915907C5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63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6F131-D0B7-374E-89B4-8A35A8AB5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24A12D-AC5D-F14A-B9EC-31B8E00501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A6BEC-D1A1-564F-88A7-03C2A1352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A876-C425-084F-BAC3-2B73F84110EA}" type="datetimeFigureOut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E8666-8D1A-944C-9A90-DDDB0EC80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6E614-6731-754A-A3A2-717AAC663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93F4-C9F8-F242-B228-8915907C5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38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504D2F-A01D-A547-925E-0FF11F4504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1491A-32F6-A94C-89BC-230B19DC79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9E776-6FE0-374F-A170-45FE1DE09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A876-C425-084F-BAC3-2B73F84110EA}" type="datetimeFigureOut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07CF2-FA64-E54C-9E70-5B0207C83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C15FB-B82D-EC44-A77B-D350978E2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93F4-C9F8-F242-B228-8915907C5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757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EDD2F-7DDE-B647-9F5B-A1E3326E6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2721C-9849-374C-96BE-AE168ACC5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6F27D-C630-5E41-9DD0-BB8321E2F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A876-C425-084F-BAC3-2B73F84110EA}" type="datetimeFigureOut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9D6E-FAD3-9246-A882-7C7B9DD31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3885A-C9B2-D34B-B48D-3C94ECDE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93F4-C9F8-F242-B228-8915907C5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93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43FA4-CE32-D746-A2B3-7D916E536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5964E3-EA1D-2B4F-B187-C2F8B3EFE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C4569-4E89-AB40-9A00-C8EFCE1D2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A876-C425-084F-BAC3-2B73F84110EA}" type="datetimeFigureOut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7BF0B-AA3F-FB47-8DD6-006E9D774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81196-770C-EC43-BF6F-A35A0FFC5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93F4-C9F8-F242-B228-8915907C5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0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E765E-A22A-104D-AECB-7875AA529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35736-64D2-FB49-9371-29B84E331E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48D946-C1D8-F54A-9112-3B070FBB97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326AC8-D22E-704E-A463-13B3334B4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A876-C425-084F-BAC3-2B73F84110EA}" type="datetimeFigureOut">
              <a:rPr lang="en-US" smtClean="0"/>
              <a:t>9/7/20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E92073-7EEE-0F4B-8E2C-F1BE88735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B9D9F0-69B9-894E-94D9-3F59ACA4F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93F4-C9F8-F242-B228-8915907C5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58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FDF9D-87B9-5E46-992A-0AD6B4EEE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74A3A8-7D84-CF44-9648-11FD1CB602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6B0FEC-106E-F240-A782-FF4F50C1B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3FF52A-1C9E-2F4C-A873-742C36D85F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2D517A-59AF-6241-B40B-478DF9F949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8BC918-EB15-0443-BBE0-02E1E818D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A876-C425-084F-BAC3-2B73F84110EA}" type="datetimeFigureOut">
              <a:rPr lang="en-US" smtClean="0"/>
              <a:t>9/7/20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C958B6-0A26-2240-82E5-CAD981128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0659C5-C23F-264F-97D3-A95EE47F1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93F4-C9F8-F242-B228-8915907C5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15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FC332-D87B-514F-9115-6DFD7FC6A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205BE2-63DF-4F4B-B170-2A9D752AC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A876-C425-084F-BAC3-2B73F84110EA}" type="datetimeFigureOut">
              <a:rPr lang="en-US" smtClean="0"/>
              <a:t>9/7/20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97DF60-4B61-D148-8F45-99715D3D7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605311-4D55-F349-9B7A-0140D4F0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93F4-C9F8-F242-B228-8915907C5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72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779A9C-4CDE-B947-BE94-8C58FF14C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A876-C425-084F-BAC3-2B73F84110EA}" type="datetimeFigureOut">
              <a:rPr lang="en-US" smtClean="0"/>
              <a:t>9/7/20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33C992-A70B-6946-82CC-5EFC4790D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5E15E9-74A2-384A-9B29-8C631991B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93F4-C9F8-F242-B228-8915907C5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97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CA0A9-C675-B742-8217-621E9433B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B2600-E5D0-7147-99A6-4FFFEBD0E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D79F0C-4411-A146-98ED-85F8A814E1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D5287E-A264-E741-AAC8-0782EEBE3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A876-C425-084F-BAC3-2B73F84110EA}" type="datetimeFigureOut">
              <a:rPr lang="en-US" smtClean="0"/>
              <a:t>9/7/20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19D709-7B7B-6741-BD7B-82A46B5EE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3956F-96BE-E545-927A-960847EBC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93F4-C9F8-F242-B228-8915907C5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74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A5B33-2DAE-C649-9984-E58E9A45A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37445F-2D64-DF44-8DEF-F6252B5223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F95663-61CB-4449-9EBD-8C85BBBC3F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7EB635-4E63-4A4E-BC8A-BB3931A29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8A876-C425-084F-BAC3-2B73F84110EA}" type="datetimeFigureOut">
              <a:rPr lang="en-US" smtClean="0"/>
              <a:t>9/7/20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4FDA57-F6F4-9946-BF37-2A605F968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160864-764F-2D49-9877-426FF3B6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793F4-C9F8-F242-B228-8915907C5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88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7CE3A0-9E3F-3B44-B8E2-B0A7554DC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F26CC8-A2DD-2F43-9A3D-29A99F38A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5CAE-DAC7-BE43-A95E-2FB4C3D01A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8A876-C425-084F-BAC3-2B73F84110EA}" type="datetimeFigureOut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C1038-8A83-F849-AA2A-7F24532268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7701A3-A583-F847-A1C7-4C5FC700CD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793F4-C9F8-F242-B228-8915907C5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2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8EA3F-F563-FF4E-BC4A-D77A279773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汉语口语三</a:t>
            </a:r>
            <a:br>
              <a:rPr lang="en-US" dirty="0"/>
            </a:br>
            <a:r>
              <a:rPr lang="en-US" dirty="0" err="1"/>
              <a:t>第五节课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68BA8D-E094-8345-A058-9C0ECC9924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明天我就要回国了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11853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64638-6E87-9F47-A90B-4C0102F25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140912" cy="315912"/>
          </a:xfrm>
        </p:spPr>
        <p:txBody>
          <a:bodyPr>
            <a:normAutofit fontScale="90000"/>
          </a:bodyPr>
          <a:lstStyle/>
          <a:p>
            <a:r>
              <a:rPr lang="en-US" sz="2400" dirty="0" err="1"/>
              <a:t>生词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900B2-5E5C-8445-A11F-0268D9633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9140"/>
            <a:ext cx="10515600" cy="538782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过</a:t>
            </a:r>
            <a:r>
              <a:rPr lang="en-US" dirty="0"/>
              <a:t>		</a:t>
            </a:r>
            <a:r>
              <a:rPr lang="en-GB" dirty="0"/>
              <a:t>:</a:t>
            </a:r>
            <a:r>
              <a:rPr lang="en-US" dirty="0"/>
              <a:t> </a:t>
            </a:r>
            <a:r>
              <a:rPr lang="en-GB" dirty="0" err="1"/>
              <a:t>melewati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虽然</a:t>
            </a:r>
            <a:r>
              <a:rPr lang="en-US" dirty="0"/>
              <a:t>	: </a:t>
            </a:r>
            <a:r>
              <a:rPr lang="en-US" dirty="0" err="1"/>
              <a:t>meskipun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紧张</a:t>
            </a:r>
            <a:r>
              <a:rPr lang="en-US" dirty="0"/>
              <a:t>	: </a:t>
            </a:r>
            <a:r>
              <a:rPr lang="en-US" dirty="0" err="1"/>
              <a:t>intensif</a:t>
            </a:r>
            <a:r>
              <a:rPr lang="en-US" dirty="0"/>
              <a:t>/ </a:t>
            </a:r>
            <a:r>
              <a:rPr lang="en-US" dirty="0" err="1"/>
              <a:t>mendebarkan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但是</a:t>
            </a:r>
            <a:r>
              <a:rPr lang="en-US" dirty="0"/>
              <a:t>	: </a:t>
            </a:r>
            <a:r>
              <a:rPr lang="en-US" dirty="0" err="1"/>
              <a:t>tetapi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愉快</a:t>
            </a:r>
            <a:r>
              <a:rPr lang="en-US" dirty="0"/>
              <a:t>	: </a:t>
            </a:r>
            <a:r>
              <a:rPr lang="en-US" dirty="0" err="1"/>
              <a:t>senang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小时</a:t>
            </a:r>
            <a:r>
              <a:rPr lang="en-US" dirty="0"/>
              <a:t>	: jam (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送</a:t>
            </a:r>
            <a:r>
              <a:rPr lang="en-US" dirty="0"/>
              <a:t>		: </a:t>
            </a:r>
            <a:r>
              <a:rPr lang="en-US" dirty="0" err="1"/>
              <a:t>mengantar</a:t>
            </a:r>
            <a:endParaRPr lang="en-US" dirty="0"/>
          </a:p>
          <a:p>
            <a:pPr marL="409575" indent="-409575">
              <a:buFont typeface="+mj-lt"/>
              <a:buAutoNum type="arabicPeriod"/>
            </a:pPr>
            <a:r>
              <a:rPr lang="en-US" dirty="0" err="1"/>
              <a:t>才</a:t>
            </a:r>
            <a:r>
              <a:rPr lang="en-US" dirty="0"/>
              <a:t>		: </a:t>
            </a:r>
            <a:r>
              <a:rPr lang="en-US" dirty="0" err="1"/>
              <a:t>diletakkan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kata </a:t>
            </a:r>
            <a:r>
              <a:rPr lang="en-US" dirty="0" err="1"/>
              <a:t>kerja</a:t>
            </a:r>
            <a:r>
              <a:rPr lang="en-US" dirty="0"/>
              <a:t>, </a:t>
            </a:r>
            <a:r>
              <a:rPr lang="en-US" dirty="0" err="1"/>
              <a:t>mengindikasikan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		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terlambat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半天</a:t>
            </a:r>
            <a:r>
              <a:rPr lang="en-US" dirty="0"/>
              <a:t>	: </a:t>
            </a:r>
            <a:r>
              <a:rPr lang="en-US" dirty="0" err="1"/>
              <a:t>seharian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因为</a:t>
            </a:r>
            <a:r>
              <a:rPr lang="en-US" dirty="0"/>
              <a:t>	</a:t>
            </a:r>
            <a:r>
              <a:rPr lang="en-GB" dirty="0"/>
              <a:t>:</a:t>
            </a:r>
            <a:r>
              <a:rPr lang="en-US" dirty="0"/>
              <a:t> </a:t>
            </a:r>
            <a:r>
              <a:rPr lang="en-GB" dirty="0" err="1"/>
              <a:t>karena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159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3829C-C3F9-7546-854F-AB4116CD6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6197"/>
            <a:ext cx="10515600" cy="5600766"/>
          </a:xfrm>
        </p:spPr>
        <p:txBody>
          <a:bodyPr/>
          <a:lstStyle/>
          <a:p>
            <a:pPr marL="514350" indent="-514350">
              <a:buFont typeface="+mj-lt"/>
              <a:buAutoNum type="arabicPeriod" startAt="11"/>
            </a:pPr>
            <a:r>
              <a:rPr lang="en-US" dirty="0" err="1"/>
              <a:t>堵车</a:t>
            </a:r>
            <a:r>
              <a:rPr lang="en-US" dirty="0"/>
              <a:t>	: </a:t>
            </a:r>
            <a:r>
              <a:rPr lang="en-US" dirty="0" err="1"/>
              <a:t>macet</a:t>
            </a:r>
            <a:r>
              <a:rPr lang="en-US" dirty="0"/>
              <a:t> (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US" dirty="0" err="1"/>
              <a:t>所以</a:t>
            </a:r>
            <a:r>
              <a:rPr lang="en-US" dirty="0"/>
              <a:t>	: </a:t>
            </a:r>
            <a:r>
              <a:rPr lang="en-US" dirty="0" err="1"/>
              <a:t>jadi</a:t>
            </a:r>
            <a:r>
              <a:rPr lang="en-US" dirty="0"/>
              <a:t>, </a:t>
            </a:r>
            <a:r>
              <a:rPr lang="en-US" dirty="0" err="1"/>
              <a:t>sehingga</a:t>
            </a:r>
            <a:endParaRPr lang="en-US" dirty="0"/>
          </a:p>
          <a:p>
            <a:pPr marL="514350" indent="-514350">
              <a:buFont typeface="+mj-lt"/>
              <a:buAutoNum type="arabicPeriod" startAt="11"/>
            </a:pPr>
            <a:r>
              <a:rPr lang="en-US" dirty="0" err="1"/>
              <a:t>好</a:t>
            </a:r>
            <a:r>
              <a:rPr lang="en-US" dirty="0"/>
              <a:t>		: </a:t>
            </a:r>
            <a:r>
              <a:rPr lang="en-US" dirty="0" err="1"/>
              <a:t>sangat</a:t>
            </a:r>
            <a:endParaRPr lang="en-US" dirty="0"/>
          </a:p>
          <a:p>
            <a:pPr marL="514350" indent="-514350">
              <a:buFont typeface="+mj-lt"/>
              <a:buAutoNum type="arabicPeriod" startAt="11"/>
            </a:pPr>
            <a:r>
              <a:rPr lang="en-US" dirty="0" err="1"/>
              <a:t>一会儿</a:t>
            </a:r>
            <a:r>
              <a:rPr lang="en-US" dirty="0"/>
              <a:t>	: </a:t>
            </a:r>
            <a:r>
              <a:rPr lang="en-US" dirty="0" err="1"/>
              <a:t>sebentar</a:t>
            </a:r>
            <a:endParaRPr lang="en-US" dirty="0"/>
          </a:p>
          <a:p>
            <a:pPr marL="514350" indent="-514350">
              <a:buFont typeface="+mj-lt"/>
              <a:buAutoNum type="arabicPeriod" startAt="11"/>
            </a:pPr>
            <a:r>
              <a:rPr lang="en-US" dirty="0" err="1"/>
              <a:t>准备</a:t>
            </a:r>
            <a:r>
              <a:rPr lang="en-US" dirty="0"/>
              <a:t>	: </a:t>
            </a:r>
            <a:r>
              <a:rPr lang="en-US" dirty="0" err="1"/>
              <a:t>mempersiapkan</a:t>
            </a:r>
            <a:endParaRPr lang="en-US" dirty="0"/>
          </a:p>
          <a:p>
            <a:pPr marL="514350" indent="-514350">
              <a:buFont typeface="+mj-lt"/>
              <a:buAutoNum type="arabicPeriod" startAt="11"/>
            </a:pPr>
            <a:r>
              <a:rPr lang="en-US" dirty="0" err="1"/>
              <a:t>报纸</a:t>
            </a:r>
            <a:r>
              <a:rPr lang="en-US" dirty="0"/>
              <a:t>	: </a:t>
            </a:r>
            <a:r>
              <a:rPr lang="en-US" dirty="0" err="1"/>
              <a:t>koran</a:t>
            </a:r>
            <a:endParaRPr lang="en-US" dirty="0"/>
          </a:p>
          <a:p>
            <a:pPr marL="514350" indent="-514350">
              <a:buFont typeface="+mj-lt"/>
              <a:buAutoNum type="arabicPeriod" startAt="11"/>
            </a:pPr>
            <a:r>
              <a:rPr lang="en-US" dirty="0" err="1"/>
              <a:t>话</a:t>
            </a:r>
            <a:r>
              <a:rPr lang="en-US" dirty="0"/>
              <a:t>		: kata, </a:t>
            </a:r>
            <a:r>
              <a:rPr lang="en-US" dirty="0" err="1"/>
              <a:t>perkataan</a:t>
            </a:r>
            <a:endParaRPr lang="en-US" dirty="0"/>
          </a:p>
          <a:p>
            <a:pPr marL="514350" indent="-514350">
              <a:buFont typeface="+mj-lt"/>
              <a:buAutoNum type="arabicPeriod" startAt="11"/>
            </a:pPr>
            <a:r>
              <a:rPr lang="en-US" dirty="0" err="1"/>
              <a:t>流利</a:t>
            </a:r>
            <a:r>
              <a:rPr lang="en-US" dirty="0"/>
              <a:t>	: </a:t>
            </a:r>
            <a:r>
              <a:rPr lang="en-US" dirty="0" err="1"/>
              <a:t>fasih</a:t>
            </a:r>
            <a:endParaRPr lang="en-US" dirty="0"/>
          </a:p>
          <a:p>
            <a:pPr marL="514350" indent="-514350">
              <a:buFont typeface="+mj-lt"/>
              <a:buAutoNum type="arabicPeriod" startAt="11"/>
            </a:pPr>
            <a:r>
              <a:rPr lang="en-US" dirty="0" err="1"/>
              <a:t>安静</a:t>
            </a:r>
            <a:r>
              <a:rPr lang="en-US" dirty="0"/>
              <a:t>	: </a:t>
            </a:r>
            <a:r>
              <a:rPr lang="en-US" dirty="0" err="1"/>
              <a:t>tenang</a:t>
            </a:r>
            <a:endParaRPr lang="en-US" dirty="0"/>
          </a:p>
          <a:p>
            <a:pPr marL="514350" indent="-514350">
              <a:buFont typeface="+mj-lt"/>
              <a:buAutoNum type="arabicPeriod" startAt="11"/>
            </a:pPr>
            <a:r>
              <a:rPr lang="en-US" dirty="0" err="1"/>
              <a:t>邻居</a:t>
            </a:r>
            <a:r>
              <a:rPr lang="en-US" dirty="0"/>
              <a:t>	: </a:t>
            </a:r>
            <a:r>
              <a:rPr lang="en-US" dirty="0" err="1"/>
              <a:t>tetangga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57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45BDE-B7C3-3646-9086-949B0449A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8000" dirty="0" err="1"/>
              <a:t>课文</a:t>
            </a:r>
            <a:endParaRPr lang="en-US" sz="8000" dirty="0"/>
          </a:p>
          <a:p>
            <a:pPr marL="0" indent="0" algn="ctr">
              <a:buNone/>
            </a:pPr>
            <a:r>
              <a:rPr lang="en-US" altLang="zh-CN" sz="8000" dirty="0"/>
              <a:t>48-50</a:t>
            </a:r>
            <a:r>
              <a:rPr lang="zh-CN" altLang="en-US" sz="8000" dirty="0"/>
              <a:t>页</a:t>
            </a:r>
            <a:endParaRPr lang="en-US" sz="8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034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45BDE-B7C3-3646-9086-949B0449A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8000" dirty="0" err="1"/>
              <a:t>语法</a:t>
            </a:r>
            <a:endParaRPr lang="en-US" sz="8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342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D5FAE-D4B1-B64A-B2F8-DB09B30BD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多长时间</a:t>
            </a:r>
            <a:r>
              <a:rPr lang="zh-CN" altLang="en-US" dirty="0"/>
              <a:t>？</a:t>
            </a:r>
            <a:r>
              <a:rPr lang="en-GB" altLang="zh-CN" dirty="0" err="1"/>
              <a:t>Durasi</a:t>
            </a:r>
            <a:r>
              <a:rPr lang="en-GB" altLang="zh-CN" dirty="0"/>
              <a:t> </a:t>
            </a:r>
            <a:r>
              <a:rPr lang="en-GB" altLang="zh-CN" dirty="0" err="1"/>
              <a:t>waktu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F536C-0649-4947-9811-8F4630B30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时间过的真快</a:t>
            </a:r>
            <a:r>
              <a:rPr lang="zh-CN" altLang="en-US" dirty="0"/>
              <a:t>，我们来中国已经</a:t>
            </a:r>
            <a:r>
              <a:rPr lang="zh-CN" altLang="en-US" dirty="0">
                <a:solidFill>
                  <a:srgbClr val="FF0000"/>
                </a:solidFill>
              </a:rPr>
              <a:t>一个多月了</a:t>
            </a:r>
            <a:r>
              <a:rPr lang="zh-CN" altLang="en-US" dirty="0"/>
              <a:t>。</a:t>
            </a:r>
            <a:endParaRPr lang="en-ID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我七点就出来了，</a:t>
            </a:r>
            <a:r>
              <a:rPr lang="zh-CN" altLang="en-US" dirty="0">
                <a:solidFill>
                  <a:srgbClr val="FF0000"/>
                </a:solidFill>
              </a:rPr>
              <a:t>等</a:t>
            </a:r>
            <a:r>
              <a:rPr lang="zh-CN" altLang="en-US" dirty="0"/>
              <a:t>车</a:t>
            </a:r>
            <a:r>
              <a:rPr lang="zh-CN" altLang="en-US" dirty="0">
                <a:solidFill>
                  <a:srgbClr val="FF0000"/>
                </a:solidFill>
              </a:rPr>
              <a:t>等</a:t>
            </a:r>
            <a:r>
              <a:rPr lang="zh-CN" altLang="en-US" dirty="0"/>
              <a:t>了</a:t>
            </a:r>
            <a:r>
              <a:rPr lang="zh-CN" altLang="en-US" dirty="0">
                <a:solidFill>
                  <a:srgbClr val="FF0000"/>
                </a:solidFill>
              </a:rPr>
              <a:t>好长时间</a:t>
            </a:r>
            <a:r>
              <a:rPr lang="zh-CN" altLang="en-US" dirty="0"/>
              <a:t>。</a:t>
            </a:r>
            <a:endParaRPr lang="en-ID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我七点就出来了，</a:t>
            </a:r>
            <a:r>
              <a:rPr lang="zh-CN" altLang="en-US" dirty="0">
                <a:solidFill>
                  <a:srgbClr val="FF0000"/>
                </a:solidFill>
              </a:rPr>
              <a:t>等</a:t>
            </a:r>
            <a:r>
              <a:rPr lang="zh-CN" altLang="en-US" dirty="0"/>
              <a:t>了好</a:t>
            </a:r>
            <a:r>
              <a:rPr lang="zh-CN" altLang="en-US" dirty="0">
                <a:solidFill>
                  <a:srgbClr val="FF0000"/>
                </a:solidFill>
              </a:rPr>
              <a:t>长时间的汽车</a:t>
            </a:r>
            <a:r>
              <a:rPr lang="zh-CN" altLang="en-US" dirty="0"/>
              <a:t>。</a:t>
            </a:r>
            <a:endParaRPr lang="en-ID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现在是十二点半，同学们已经下课</a:t>
            </a:r>
            <a:r>
              <a:rPr lang="zh-CN" altLang="en-US" dirty="0">
                <a:solidFill>
                  <a:srgbClr val="FF0000"/>
                </a:solidFill>
              </a:rPr>
              <a:t>半个小时了</a:t>
            </a:r>
            <a:r>
              <a:rPr lang="zh-CN" altLang="en-US" dirty="0"/>
              <a:t>。</a:t>
            </a:r>
            <a:endParaRPr lang="en-ID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我们</a:t>
            </a:r>
            <a:r>
              <a:rPr lang="zh-CN" altLang="en-US" dirty="0">
                <a:solidFill>
                  <a:srgbClr val="FF0000"/>
                </a:solidFill>
              </a:rPr>
              <a:t>学了</a:t>
            </a:r>
            <a:r>
              <a:rPr lang="zh-CN" altLang="en-US" dirty="0"/>
              <a:t>一个月</a:t>
            </a:r>
            <a:r>
              <a:rPr lang="zh-CN" altLang="en-US" dirty="0">
                <a:solidFill>
                  <a:srgbClr val="FF0000"/>
                </a:solidFill>
              </a:rPr>
              <a:t>了。</a:t>
            </a:r>
            <a:r>
              <a:rPr lang="en-GB" altLang="zh-CN" dirty="0"/>
              <a:t>(</a:t>
            </a:r>
            <a:r>
              <a:rPr lang="en-GB" altLang="zh-CN" dirty="0" err="1"/>
              <a:t>masih</a:t>
            </a:r>
            <a:r>
              <a:rPr lang="en-GB" altLang="zh-CN" dirty="0"/>
              <a:t> </a:t>
            </a:r>
            <a:r>
              <a:rPr lang="en-GB" altLang="zh-CN" dirty="0" err="1"/>
              <a:t>berlangsung</a:t>
            </a:r>
            <a:r>
              <a:rPr lang="en-GB" altLang="zh-CN" dirty="0"/>
              <a:t>)</a:t>
            </a:r>
          </a:p>
          <a:p>
            <a:pPr marL="0" indent="0">
              <a:buNone/>
            </a:pPr>
            <a:endParaRPr lang="en-GB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altLang="zh-CN" dirty="0"/>
              <a:t>Latihan </a:t>
            </a:r>
            <a:r>
              <a:rPr lang="en-GB" altLang="zh-CN" dirty="0" err="1"/>
              <a:t>hal</a:t>
            </a:r>
            <a:r>
              <a:rPr lang="en-GB" altLang="zh-CN" dirty="0"/>
              <a:t>. 52-55</a:t>
            </a:r>
            <a:endParaRPr lang="en-ID" altLang="zh-CN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048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03D3BABA-A423-6E48-AE68-A91F28F606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2959" y="5636712"/>
            <a:ext cx="9144000" cy="573066"/>
          </a:xfrm>
        </p:spPr>
        <p:txBody>
          <a:bodyPr/>
          <a:lstStyle/>
          <a:p>
            <a:pPr algn="l"/>
            <a:r>
              <a:rPr lang="en-US" dirty="0"/>
              <a:t>Latihan </a:t>
            </a:r>
            <a:r>
              <a:rPr lang="en-US" dirty="0" err="1"/>
              <a:t>hal</a:t>
            </a:r>
            <a:r>
              <a:rPr lang="en-US" dirty="0"/>
              <a:t>. 56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AB5CB7D-20B4-9444-8F14-D5BCC9233BC2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42288311"/>
              </p:ext>
            </p:extLst>
          </p:nvPr>
        </p:nvGraphicFramePr>
        <p:xfrm>
          <a:off x="838200" y="1022480"/>
          <a:ext cx="10515600" cy="4302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27201423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518992907"/>
                    </a:ext>
                  </a:extLst>
                </a:gridCol>
              </a:tblGrid>
              <a:tr h="462152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/>
                        <a:t>就</a:t>
                      </a:r>
                      <a:endParaRPr 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/>
                        <a:t>才</a:t>
                      </a:r>
                      <a:endParaRPr lang="en-US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023944"/>
                  </a:ext>
                </a:extLst>
              </a:tr>
              <a:tr h="1386456">
                <a:tc>
                  <a:txBody>
                    <a:bodyPr/>
                    <a:lstStyle/>
                    <a:p>
                      <a:r>
                        <a:rPr lang="en-US" sz="2400" dirty="0" err="1"/>
                        <a:t>Menerangkan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sesuatu</a:t>
                      </a:r>
                      <a:r>
                        <a:rPr lang="en-US" sz="2400" dirty="0"/>
                        <a:t> yang </a:t>
                      </a:r>
                      <a:r>
                        <a:rPr lang="en-US" sz="2400" dirty="0" err="1"/>
                        <a:t>terjadi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lebih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cepat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atau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sesuai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dengan</a:t>
                      </a:r>
                      <a:r>
                        <a:rPr lang="en-US" sz="2400" dirty="0"/>
                        <a:t> yang </a:t>
                      </a:r>
                      <a:r>
                        <a:rPr lang="en-US" sz="2400" dirty="0" err="1"/>
                        <a:t>diharapkan</a:t>
                      </a:r>
                      <a:r>
                        <a:rPr lang="en-US" sz="2400" dirty="0"/>
                        <a:t>.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/>
                        <a:t>Menerangkan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sesuatu</a:t>
                      </a:r>
                      <a:r>
                        <a:rPr lang="en-US" sz="2400" dirty="0"/>
                        <a:t> yang </a:t>
                      </a:r>
                      <a:r>
                        <a:rPr lang="en-US" sz="2400" dirty="0" err="1"/>
                        <a:t>terjadi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lebih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lambat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atau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suatu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masalah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terjadi</a:t>
                      </a:r>
                      <a:r>
                        <a:rPr lang="en-US" sz="2400" dirty="0"/>
                        <a:t>/</a:t>
                      </a:r>
                      <a:r>
                        <a:rPr lang="en-US" sz="2400" dirty="0" err="1"/>
                        <a:t>tidak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sesuai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harapan</a:t>
                      </a:r>
                      <a:r>
                        <a:rPr lang="en-US" sz="2400" dirty="0"/>
                        <a:t>.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055205"/>
                  </a:ext>
                </a:extLst>
              </a:tr>
              <a:tr h="1989010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2400" b="0" dirty="0" err="1"/>
                        <a:t>我七点就出来了</a:t>
                      </a:r>
                      <a:endParaRPr lang="en-US" sz="2400" b="0" dirty="0"/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sz="2400" b="0" dirty="0" err="1"/>
                        <a:t>八点上课</a:t>
                      </a:r>
                      <a:r>
                        <a:rPr lang="zh-CN" altLang="en-US" sz="2400" b="0" dirty="0"/>
                        <a:t>，珍妮七点四十就来了。</a:t>
                      </a:r>
                      <a:endParaRPr lang="en-ID" altLang="zh-CN" sz="2400" b="0" dirty="0"/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zh-CN" altLang="en-US" sz="2400" b="0" dirty="0"/>
                        <a:t>坐飞机去大同一个小时就能到</a:t>
                      </a:r>
                      <a:endParaRPr lang="en-ID" altLang="zh-CN" sz="2400" b="0" dirty="0"/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AutoNum type="arabicPeriod"/>
                      </a:pPr>
                      <a:r>
                        <a:rPr lang="zh-CN" altLang="en-US" sz="2400" dirty="0"/>
                        <a:t>八点上课，西蒙八点十分才来。</a:t>
                      </a:r>
                      <a:endParaRPr lang="en-ID" altLang="zh-CN" sz="2400" dirty="0"/>
                    </a:p>
                    <a:p>
                      <a:pPr marL="342900" indent="-342900">
                        <a:lnSpc>
                          <a:spcPct val="150000"/>
                        </a:lnSpc>
                        <a:buAutoNum type="arabicPeriod"/>
                      </a:pPr>
                      <a:r>
                        <a:rPr lang="zh-CN" altLang="en-US" sz="2400" dirty="0"/>
                        <a:t>因为路上堵车了，所以汽车开了五十分钟才到。</a:t>
                      </a:r>
                      <a:endParaRPr lang="en-ID" altLang="zh-CN" sz="2400" dirty="0"/>
                    </a:p>
                    <a:p>
                      <a:pPr marL="342900" indent="-342900">
                        <a:lnSpc>
                          <a:spcPct val="150000"/>
                        </a:lnSpc>
                        <a:buAutoNum type="arabicPeriod"/>
                      </a:pPr>
                      <a:r>
                        <a:rPr lang="zh-CN" altLang="en-US" sz="2400" dirty="0"/>
                        <a:t>坐火车十个小时才能到。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658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7037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F0E35-E3C5-5749-8A06-CE15986B3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虽然</a:t>
            </a:r>
            <a:r>
              <a:rPr lang="zh-CN" altLang="en-US" dirty="0"/>
              <a:t>。。。但是。。。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163DF-CD37-C544-87CE-B2404A822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Mengindikasikan</a:t>
            </a:r>
            <a:r>
              <a:rPr lang="en-US" dirty="0"/>
              <a:t> 2 </a:t>
            </a:r>
            <a:r>
              <a:rPr lang="en-US" dirty="0" err="1"/>
              <a:t>klausa</a:t>
            </a:r>
            <a:r>
              <a:rPr lang="en-US" dirty="0"/>
              <a:t>/</a:t>
            </a:r>
            <a:r>
              <a:rPr lang="en-US" dirty="0" err="1"/>
              <a:t>pernyataan</a:t>
            </a:r>
            <a:r>
              <a:rPr lang="en-US" dirty="0"/>
              <a:t> yang </a:t>
            </a:r>
            <a:r>
              <a:rPr lang="en-US" dirty="0" err="1"/>
              <a:t>bertentangan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meskipun</a:t>
            </a:r>
            <a:r>
              <a:rPr lang="en-US" dirty="0"/>
              <a:t>……………., </a:t>
            </a:r>
            <a:r>
              <a:rPr lang="en-US" dirty="0" err="1"/>
              <a:t>tapi</a:t>
            </a:r>
            <a:r>
              <a:rPr lang="en-US" dirty="0"/>
              <a:t>………………..)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虽然学习很紧张</a:t>
            </a:r>
            <a:r>
              <a:rPr lang="zh-CN" altLang="en-US" dirty="0"/>
              <a:t>， 但是我过得很愉快。</a:t>
            </a:r>
            <a:endParaRPr lang="en-ID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我虽然会游泳，但是游得不怎么样。</a:t>
            </a:r>
            <a:endParaRPr lang="en-ID" altLang="zh-CN" dirty="0"/>
          </a:p>
          <a:p>
            <a:pPr marL="514350" indent="-514350">
              <a:buFont typeface="+mj-lt"/>
              <a:buAutoNum type="arabicPeriod"/>
            </a:pPr>
            <a:endParaRPr lang="en-ID" dirty="0"/>
          </a:p>
          <a:p>
            <a:pPr marL="0" indent="0">
              <a:buNone/>
            </a:pPr>
            <a:r>
              <a:rPr lang="en-US" altLang="zh-CN" dirty="0"/>
              <a:t>Latihan </a:t>
            </a:r>
            <a:r>
              <a:rPr lang="en-US" altLang="zh-CN" dirty="0" err="1"/>
              <a:t>hal</a:t>
            </a:r>
            <a:r>
              <a:rPr lang="en-US" altLang="zh-CN" dirty="0"/>
              <a:t>. 56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029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FA111-4AAF-9A45-A5D5-480182151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因为</a:t>
            </a:r>
            <a:r>
              <a:rPr lang="zh-CN" altLang="en-US" dirty="0"/>
              <a:t>。。。所以。。。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F0FC0-1020-574B-AEE1-124C7BCA9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Mengindikasikan</a:t>
            </a:r>
            <a:r>
              <a:rPr lang="en-US" dirty="0"/>
              <a:t> </a:t>
            </a:r>
            <a:r>
              <a:rPr lang="en-US" dirty="0" err="1"/>
              <a:t>pernyataan</a:t>
            </a:r>
            <a:r>
              <a:rPr lang="en-US" dirty="0"/>
              <a:t> “</a:t>
            </a:r>
            <a:r>
              <a:rPr lang="en-US" dirty="0" err="1"/>
              <a:t>sebab</a:t>
            </a:r>
            <a:r>
              <a:rPr lang="en-US" dirty="0"/>
              <a:t> dan </a:t>
            </a:r>
            <a:r>
              <a:rPr lang="en-US" dirty="0" err="1"/>
              <a:t>akibat</a:t>
            </a:r>
            <a:r>
              <a:rPr lang="en-US" dirty="0"/>
              <a:t>” </a:t>
            </a:r>
            <a:r>
              <a:rPr lang="en-US" dirty="0" err="1"/>
              <a:t>atau</a:t>
            </a:r>
            <a:r>
              <a:rPr lang="en-US" dirty="0"/>
              <a:t>  “</a:t>
            </a:r>
            <a:r>
              <a:rPr lang="en-US" dirty="0" err="1"/>
              <a:t>alasan</a:t>
            </a:r>
            <a:r>
              <a:rPr lang="en-US" dirty="0"/>
              <a:t> dan </a:t>
            </a:r>
            <a:r>
              <a:rPr lang="en-US" dirty="0" err="1"/>
              <a:t>hasil</a:t>
            </a:r>
            <a:r>
              <a:rPr lang="en-US" dirty="0"/>
              <a:t>”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karena</a:t>
            </a:r>
            <a:r>
              <a:rPr lang="en-US" dirty="0"/>
              <a:t>………, </a:t>
            </a:r>
            <a:r>
              <a:rPr lang="en-US" dirty="0" err="1"/>
              <a:t>jadi</a:t>
            </a:r>
            <a:r>
              <a:rPr lang="en-US" dirty="0"/>
              <a:t>………..)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因为路上堵车了</a:t>
            </a:r>
            <a:r>
              <a:rPr lang="zh-CN" altLang="en-US" dirty="0"/>
              <a:t>，所以汽车开了五十分钟才到。</a:t>
            </a:r>
            <a:endParaRPr lang="en-ID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外边下雨了，所以我们不去商店了。</a:t>
            </a:r>
            <a:endParaRPr lang="en-ID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因为身体不好，这几天他正在在家里休息。</a:t>
            </a:r>
            <a:endParaRPr lang="en-GB" altLang="zh-CN" dirty="0"/>
          </a:p>
          <a:p>
            <a:pPr marL="0" indent="0">
              <a:buNone/>
            </a:pPr>
            <a:endParaRPr lang="en-ID" altLang="zh-CN" dirty="0"/>
          </a:p>
          <a:p>
            <a:pPr marL="0" indent="0">
              <a:buNone/>
            </a:pPr>
            <a:r>
              <a:rPr lang="en-GB"/>
              <a:t>Halaman 57-59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104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388</Words>
  <Application>Microsoft Macintosh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汉语口语三 第五节课</vt:lpstr>
      <vt:lpstr>生词</vt:lpstr>
      <vt:lpstr>PowerPoint Presentation</vt:lpstr>
      <vt:lpstr>PowerPoint Presentation</vt:lpstr>
      <vt:lpstr>PowerPoint Presentation</vt:lpstr>
      <vt:lpstr>多长时间？Durasi waktu</vt:lpstr>
      <vt:lpstr>PowerPoint Presentation</vt:lpstr>
      <vt:lpstr>虽然。。。但是。。。</vt:lpstr>
      <vt:lpstr>因为。。。所以。。。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汉语口语三 第五节课</dc:title>
  <dc:creator>Microsoft Office User</dc:creator>
  <cp:lastModifiedBy>Microsoft Office User</cp:lastModifiedBy>
  <cp:revision>21</cp:revision>
  <dcterms:created xsi:type="dcterms:W3CDTF">2020-09-07T04:02:49Z</dcterms:created>
  <dcterms:modified xsi:type="dcterms:W3CDTF">2020-09-07T05:51:48Z</dcterms:modified>
</cp:coreProperties>
</file>