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18" r:id="rId3"/>
    <p:sldId id="319" r:id="rId4"/>
    <p:sldId id="320" r:id="rId5"/>
    <p:sldId id="321" r:id="rId6"/>
    <p:sldId id="322" r:id="rId7"/>
    <p:sldId id="301" r:id="rId8"/>
    <p:sldId id="300" r:id="rId9"/>
    <p:sldId id="289" r:id="rId10"/>
    <p:sldId id="316" r:id="rId11"/>
    <p:sldId id="258" r:id="rId12"/>
  </p:sldIdLst>
  <p:sldSz cx="12192000" cy="6858000"/>
  <p:notesSz cx="6858000" cy="9144000"/>
  <p:defaultTextStyle>
    <a:defPPr>
      <a:defRPr lang="id-ID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3">
          <p15:clr>
            <a:srgbClr val="A4A3A4"/>
          </p15:clr>
        </p15:guide>
        <p15:guide id="2" pos="38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510" y="114"/>
      </p:cViewPr>
      <p:guideLst>
        <p:guide orient="horz" pos="2123"/>
        <p:guide pos="38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FCA11-D8BE-461E-B098-E467D4667C2B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D0A2B-3403-48E9-9B69-46FD87731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9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22/07/2024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22/07/2024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22/07/2024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22/07/2024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22/07/2024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22/07/2024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22/07/2024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22/07/2024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22/07/2024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22/07/2024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22/07/2024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x-none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x-none" dirty="0"/>
              <a:t>Click to edit Master text styles</a:t>
            </a:r>
          </a:p>
          <a:p>
            <a:pPr lvl="1"/>
            <a:r>
              <a:rPr lang="en-US" altLang="x-none" dirty="0"/>
              <a:t>Second level</a:t>
            </a:r>
          </a:p>
          <a:p>
            <a:pPr lvl="2"/>
            <a:r>
              <a:rPr lang="en-US" altLang="x-none" dirty="0"/>
              <a:t>Third level</a:t>
            </a:r>
          </a:p>
          <a:p>
            <a:pPr lvl="3"/>
            <a:r>
              <a:rPr lang="en-US" altLang="x-none" dirty="0"/>
              <a:t>Fourth level</a:t>
            </a:r>
          </a:p>
          <a:p>
            <a:pPr lvl="4"/>
            <a:r>
              <a:rPr lang="en-US" altLang="x-none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B07D3C2-3774-4F51-9F6E-31F350C926CF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22/07/2024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fontAlgn="base" hangingPunct="1"/>
            <a:fld id="{9A0DB2DC-4C9A-4742-B13C-FB6460FD3503}" type="slidenum">
              <a:rPr lang="id-ID" strike="noStrike" noProof="1" dirty="0"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id-ID" strike="noStrike" noProof="1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86080" y="2843530"/>
            <a:ext cx="11419840" cy="585470"/>
          </a:xfrm>
        </p:spPr>
        <p:txBody>
          <a:bodyPr vert="horz" wrap="square" lIns="91440" tIns="45720" rIns="91440" bIns="45720" anchor="b" anchorCtr="0"/>
          <a:lstStyle/>
          <a:p>
            <a:pPr eaLnBrk="1" hangingPunct="1"/>
            <a:r>
              <a:rPr lang="en-US" altLang="zh-CN" sz="3300" b="1" kern="1200" dirty="0" err="1">
                <a:latin typeface="Cambria" panose="02040503050406030204" pitchFamily="18" charset="0"/>
                <a:ea typeface="+mj-ea"/>
                <a:cs typeface="+mj-cs"/>
              </a:rPr>
              <a:t>Pertemuan</a:t>
            </a:r>
            <a:r>
              <a:rPr lang="en-US" altLang="zh-CN" sz="3300" b="1" kern="1200" dirty="0">
                <a:latin typeface="Cambria" panose="02040503050406030204" pitchFamily="18" charset="0"/>
                <a:ea typeface="+mj-ea"/>
                <a:cs typeface="+mj-cs"/>
              </a:rPr>
              <a:t> 2 - Model </a:t>
            </a:r>
            <a:r>
              <a:rPr lang="en-US" altLang="zh-CN" sz="3300" b="1" kern="1200" dirty="0" err="1">
                <a:latin typeface="Cambria" panose="02040503050406030204" pitchFamily="18" charset="0"/>
                <a:ea typeface="+mj-ea"/>
                <a:cs typeface="+mj-cs"/>
              </a:rPr>
              <a:t>Model</a:t>
            </a:r>
            <a:r>
              <a:rPr lang="en-US" altLang="zh-CN" sz="3300" b="1" kern="1200" dirty="0">
                <a:latin typeface="Cambria" panose="02040503050406030204" pitchFamily="18" charset="0"/>
                <a:ea typeface="+mj-ea"/>
                <a:cs typeface="+mj-cs"/>
              </a:rPr>
              <a:t> </a:t>
            </a:r>
            <a:r>
              <a:rPr lang="en-US" altLang="zh-CN" sz="3300" b="1" kern="1200" dirty="0" err="1">
                <a:latin typeface="Cambria" panose="02040503050406030204" pitchFamily="18" charset="0"/>
                <a:ea typeface="+mj-ea"/>
                <a:cs typeface="+mj-cs"/>
              </a:rPr>
              <a:t>Sistem</a:t>
            </a:r>
            <a:r>
              <a:rPr lang="en-US" altLang="zh-CN" sz="3300" b="1" kern="1200" dirty="0">
                <a:latin typeface="Cambria" panose="02040503050406030204" pitchFamily="18" charset="0"/>
                <a:ea typeface="+mj-ea"/>
                <a:cs typeface="+mj-cs"/>
              </a:rPr>
              <a:t> </a:t>
            </a:r>
            <a:r>
              <a:rPr lang="en-US" altLang="zh-CN" sz="3300" b="1" kern="1200" dirty="0" err="1">
                <a:latin typeface="Cambria" panose="02040503050406030204" pitchFamily="18" charset="0"/>
                <a:ea typeface="+mj-ea"/>
                <a:cs typeface="+mj-cs"/>
              </a:rPr>
              <a:t>Komunikasi</a:t>
            </a:r>
            <a:r>
              <a:rPr lang="en-US" altLang="zh-CN" sz="3300" b="1" kern="1200" dirty="0">
                <a:latin typeface="Cambria" panose="02040503050406030204" pitchFamily="18" charset="0"/>
                <a:ea typeface="+mj-ea"/>
                <a:cs typeface="+mj-cs"/>
              </a:rPr>
              <a:t> Data</a:t>
            </a:r>
            <a:endParaRPr lang="en-US" altLang="en-US" sz="3300" b="1" kern="1200" dirty="0"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2344924" y="4731785"/>
            <a:ext cx="7278687" cy="512763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zh-CN" sz="2500" dirty="0">
                <a:latin typeface="Cambria" panose="02040503050406030204" pitchFamily="18" charset="0"/>
              </a:rPr>
              <a:t>MATA KULIAH : KOMUNIKASI DATA</a:t>
            </a:r>
          </a:p>
          <a:p>
            <a:pPr eaLnBrk="1" hangingPunct="1"/>
            <a:endParaRPr lang="en-US" altLang="zh-CN" sz="2500" dirty="0">
              <a:latin typeface="Cambria" panose="02040503050406030204" pitchFamily="18" charset="0"/>
            </a:endParaRPr>
          </a:p>
          <a:p>
            <a:pPr eaLnBrk="1" hangingPunct="1"/>
            <a:r>
              <a:rPr lang="en-US" altLang="zh-CN" sz="2500" dirty="0">
                <a:latin typeface="Cambria" panose="02040503050406030204" pitchFamily="18" charset="0"/>
              </a:rPr>
              <a:t>UNIVERSITAS BINA BANGSA GETSEMPENA</a:t>
            </a:r>
          </a:p>
          <a:p>
            <a:pPr eaLnBrk="1" hangingPunct="1"/>
            <a:r>
              <a:rPr lang="en-US" altLang="zh-CN" sz="2500" kern="1200" dirty="0">
                <a:latin typeface="Cambria" panose="02040503050406030204" pitchFamily="18" charset="0"/>
                <a:ea typeface="+mn-ea"/>
                <a:cs typeface="+mn-cs"/>
              </a:rPr>
              <a:t>PROGRAM STUDI ILMU KOMPUTER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68A86E5A-AADE-B491-9976-4E760E5F3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314450"/>
            <a:ext cx="8229600" cy="666750"/>
          </a:xfrm>
        </p:spPr>
        <p:txBody>
          <a:bodyPr/>
          <a:lstStyle/>
          <a:p>
            <a:r>
              <a:rPr lang="en-US" altLang="en-US"/>
              <a:t>Model Schramm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D4BFF0E0-F34B-F13C-CF3F-E4EDC32A8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524000"/>
            <a:ext cx="8229600" cy="4800600"/>
          </a:xfrm>
        </p:spPr>
        <p:txBody>
          <a:bodyPr/>
          <a:lstStyle/>
          <a:p>
            <a:r>
              <a:rPr lang="en-US" altLang="en-US" sz="2400"/>
              <a:t>Dalam model ini setiap pelaku komunikasi bertindak sebagai </a:t>
            </a:r>
            <a:r>
              <a:rPr lang="en-US" altLang="en-US" sz="2400" i="1"/>
              <a:t>encoder</a:t>
            </a:r>
            <a:r>
              <a:rPr lang="en-US" altLang="en-US" sz="2400"/>
              <a:t> (alat penyandi) dan </a:t>
            </a:r>
            <a:r>
              <a:rPr lang="en-US" altLang="en-US" sz="2400" i="1"/>
              <a:t>decoder</a:t>
            </a:r>
            <a:r>
              <a:rPr lang="en-US" altLang="en-US" sz="2400"/>
              <a:t> (alat penyandi balik).</a:t>
            </a:r>
          </a:p>
          <a:p>
            <a:endParaRPr lang="en-US" altLang="en-US"/>
          </a:p>
        </p:txBody>
      </p:sp>
      <p:pic>
        <p:nvPicPr>
          <p:cNvPr id="19460" name="Picture 5" descr="schramm">
            <a:extLst>
              <a:ext uri="{FF2B5EF4-FFF2-40B4-BE49-F238E27FC236}">
                <a16:creationId xmlns:a16="http://schemas.microsoft.com/office/drawing/2014/main" id="{132FAA90-4BFD-7282-B0C6-30CCA0D770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667000"/>
            <a:ext cx="7620000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394C596-BBAC-44AF-8941-76231AD7EE9B}"/>
              </a:ext>
            </a:extLst>
          </p:cNvPr>
          <p:cNvSpPr txBox="1"/>
          <p:nvPr/>
        </p:nvSpPr>
        <p:spPr>
          <a:xfrm>
            <a:off x="3570375" y="1645920"/>
            <a:ext cx="34193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/>
              <a:t>Terima</a:t>
            </a:r>
            <a:r>
              <a:rPr lang="en-US" sz="4800" b="1" dirty="0"/>
              <a:t> Kasih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DA13DF-E24D-42C9-85C1-FB52A25C3E99}"/>
              </a:ext>
            </a:extLst>
          </p:cNvPr>
          <p:cNvSpPr txBox="1"/>
          <p:nvPr/>
        </p:nvSpPr>
        <p:spPr>
          <a:xfrm>
            <a:off x="5877032" y="3013501"/>
            <a:ext cx="22254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/>
              <a:t>Syukran</a:t>
            </a:r>
            <a:endParaRPr lang="en-US" sz="4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634BA0-D12E-46DB-814E-9DF6C646B7F6}"/>
              </a:ext>
            </a:extLst>
          </p:cNvPr>
          <p:cNvSpPr txBox="1"/>
          <p:nvPr/>
        </p:nvSpPr>
        <p:spPr>
          <a:xfrm>
            <a:off x="6692447" y="3658269"/>
            <a:ext cx="28201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Thank You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815C3-073D-44D3-1AEA-5AA3513CA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592"/>
            <a:ext cx="10515600" cy="710142"/>
          </a:xfrm>
        </p:spPr>
        <p:txBody>
          <a:bodyPr/>
          <a:lstStyle/>
          <a:p>
            <a:r>
              <a:rPr lang="en-US" dirty="0"/>
              <a:t>Model OSI (Open Systems Interconnection)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85B1D0C-911B-7053-02D2-74BCD80856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47133" y="552688"/>
            <a:ext cx="11700639" cy="3365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Model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dikembangkan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oleh ISO (International Organization for Standardization)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menggambarkan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bagaimana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komunikasi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data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seharusnya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berlangsung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antara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berbagai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sistem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berbeda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Terdiri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tujuh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lapisan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masing-masing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memiliki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fungsi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spesifik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dimulai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lapisan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fisik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hingga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lapisan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aplikasi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lapisan-lapisan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model OSI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termasuk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lapisan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fisik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kabel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sinyal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),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lapisan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data link 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pengelolaan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aliran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data),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lapisan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jaringan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pengelolaan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rute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pengiriman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data),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seterusnya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hingga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lapisan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aplikasi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protokol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HTTP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web browsing).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394A48-FFD4-42D7-9504-B5416CE406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5" r="6961"/>
          <a:stretch/>
        </p:blipFill>
        <p:spPr>
          <a:xfrm>
            <a:off x="6612117" y="4110183"/>
            <a:ext cx="4911018" cy="274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615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E033B-0DB1-2418-C956-9FBFB671F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1029"/>
            <a:ext cx="10515600" cy="490008"/>
          </a:xfrm>
        </p:spPr>
        <p:txBody>
          <a:bodyPr/>
          <a:lstStyle/>
          <a:p>
            <a:r>
              <a:rPr lang="it-IT" sz="3200" b="1" dirty="0"/>
              <a:t>Model TCP/IP (Transmission Control Protocol/Internet Protocol)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283E4-A2A8-594C-530F-B61457D96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867" y="970492"/>
            <a:ext cx="10515600" cy="2238375"/>
          </a:xfrm>
        </p:spPr>
        <p:txBody>
          <a:bodyPr/>
          <a:lstStyle/>
          <a:p>
            <a:r>
              <a:rPr lang="en-US" sz="2400" dirty="0"/>
              <a:t>Model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internet modern dan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empat</a:t>
            </a:r>
            <a:r>
              <a:rPr lang="en-US" sz="2400" dirty="0"/>
              <a:t> </a:t>
            </a:r>
            <a:r>
              <a:rPr lang="en-US" sz="2400" dirty="0" err="1"/>
              <a:t>lapisan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: </a:t>
            </a:r>
            <a:r>
              <a:rPr lang="en-US" sz="2400" dirty="0" err="1"/>
              <a:t>lapisan</a:t>
            </a:r>
            <a:r>
              <a:rPr lang="en-US" sz="2400" dirty="0"/>
              <a:t> </a:t>
            </a:r>
            <a:r>
              <a:rPr lang="en-US" sz="2400" dirty="0" err="1"/>
              <a:t>jaringan</a:t>
            </a:r>
            <a:r>
              <a:rPr lang="en-US" sz="2400" dirty="0"/>
              <a:t>, </a:t>
            </a:r>
            <a:r>
              <a:rPr lang="en-US" sz="2400" dirty="0" err="1"/>
              <a:t>lapisan</a:t>
            </a:r>
            <a:r>
              <a:rPr lang="en-US" sz="2400" dirty="0"/>
              <a:t> internet, </a:t>
            </a:r>
            <a:r>
              <a:rPr lang="en-US" sz="2400" dirty="0" err="1"/>
              <a:t>lapisan</a:t>
            </a:r>
            <a:r>
              <a:rPr lang="en-US" sz="2400" dirty="0"/>
              <a:t> transport, dan </a:t>
            </a:r>
            <a:r>
              <a:rPr lang="en-US" sz="2400" dirty="0" err="1"/>
              <a:t>lapisan</a:t>
            </a:r>
            <a:r>
              <a:rPr lang="en-US" sz="2400" dirty="0"/>
              <a:t> </a:t>
            </a:r>
            <a:r>
              <a:rPr lang="en-US" sz="2400" dirty="0" err="1"/>
              <a:t>aplikasi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Lapisan-lapisan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kerangka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mentransfer</a:t>
            </a:r>
            <a:r>
              <a:rPr lang="en-US" sz="2400" dirty="0"/>
              <a:t> data di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jaringan</a:t>
            </a:r>
            <a:r>
              <a:rPr lang="en-US" sz="2400" dirty="0"/>
              <a:t>,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pengelolaan</a:t>
            </a:r>
            <a:r>
              <a:rPr lang="en-US" sz="2400" dirty="0"/>
              <a:t> </a:t>
            </a:r>
            <a:r>
              <a:rPr lang="en-US" sz="2400" dirty="0" err="1"/>
              <a:t>alamat</a:t>
            </a:r>
            <a:r>
              <a:rPr lang="en-US" sz="2400" dirty="0"/>
              <a:t> IP, </a:t>
            </a:r>
            <a:r>
              <a:rPr lang="en-US" sz="2400" dirty="0" err="1"/>
              <a:t>pengiriman</a:t>
            </a:r>
            <a:r>
              <a:rPr lang="en-US" sz="2400" dirty="0"/>
              <a:t> data </a:t>
            </a:r>
            <a:r>
              <a:rPr lang="en-US" sz="2400" dirty="0" err="1"/>
              <a:t>dengan</a:t>
            </a:r>
            <a:r>
              <a:rPr lang="en-US" sz="2400" dirty="0"/>
              <a:t> TCP </a:t>
            </a:r>
            <a:r>
              <a:rPr lang="en-US" sz="2400" dirty="0" err="1"/>
              <a:t>atau</a:t>
            </a:r>
            <a:r>
              <a:rPr lang="en-US" sz="2400" dirty="0"/>
              <a:t> UDP, dan </a:t>
            </a:r>
            <a:r>
              <a:rPr lang="en-US" sz="2400" dirty="0" err="1"/>
              <a:t>akses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aplikasi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email dan web browsing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1C9A76-45F2-D3AF-365C-0A7A58F2F0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2365" y="3306460"/>
            <a:ext cx="3924635" cy="3543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205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C48BF-8B45-E329-C194-D0732A94C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6"/>
            <a:ext cx="10515600" cy="617008"/>
          </a:xfrm>
        </p:spPr>
        <p:txBody>
          <a:bodyPr/>
          <a:lstStyle/>
          <a:p>
            <a:r>
              <a:rPr lang="en-US" dirty="0"/>
              <a:t>Model </a:t>
            </a:r>
            <a:r>
              <a:rPr lang="en-US" dirty="0" err="1"/>
              <a:t>referensi</a:t>
            </a:r>
            <a:r>
              <a:rPr lang="en-US" dirty="0"/>
              <a:t> IEEE 802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55A2B-1622-F812-6DB5-8D441533F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8425"/>
            <a:ext cx="10515600" cy="4351338"/>
          </a:xfrm>
        </p:spPr>
        <p:txBody>
          <a:bodyPr/>
          <a:lstStyle/>
          <a:p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(LAN) dan </a:t>
            </a:r>
            <a:r>
              <a:rPr lang="en-US" dirty="0" err="1"/>
              <a:t>jaringan</a:t>
            </a:r>
            <a:r>
              <a:rPr lang="en-US" dirty="0"/>
              <a:t> area </a:t>
            </a:r>
            <a:r>
              <a:rPr lang="en-US" dirty="0" err="1"/>
              <a:t>luas</a:t>
            </a:r>
            <a:r>
              <a:rPr lang="en-US" dirty="0"/>
              <a:t> (WAN).</a:t>
            </a:r>
          </a:p>
          <a:p>
            <a:r>
              <a:rPr lang="en-US" dirty="0" err="1"/>
              <a:t>Contoh</a:t>
            </a:r>
            <a:r>
              <a:rPr lang="en-US" dirty="0"/>
              <a:t> model-model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Ethernet (802.3), Wi-Fi (802.11), dan Bluetooth (802.15).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22C0FC-8F7E-2506-A64C-6FBCD2A148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4966" y="3754791"/>
            <a:ext cx="5077534" cy="2514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130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E6EFF-C8B8-8CAB-8433-293340B0F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925"/>
            <a:ext cx="10515600" cy="625475"/>
          </a:xfrm>
        </p:spPr>
        <p:txBody>
          <a:bodyPr/>
          <a:lstStyle/>
          <a:p>
            <a:r>
              <a:rPr lang="en-US" dirty="0"/>
              <a:t>Model peer-to-peer (P2P)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1234C-2AF4-D998-C4C7-621E78ECA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3758"/>
            <a:ext cx="10515600" cy="1925108"/>
          </a:xfrm>
        </p:spPr>
        <p:txBody>
          <a:bodyPr/>
          <a:lstStyle/>
          <a:p>
            <a:r>
              <a:rPr lang="en-US" dirty="0"/>
              <a:t>Model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server </a:t>
            </a:r>
            <a:r>
              <a:rPr lang="en-US" dirty="0" err="1"/>
              <a:t>sentral</a:t>
            </a:r>
            <a:r>
              <a:rPr lang="en-US" dirty="0"/>
              <a:t> dan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lain.</a:t>
            </a:r>
          </a:p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model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berbagi</a:t>
            </a:r>
            <a:r>
              <a:rPr lang="en-US" dirty="0"/>
              <a:t> file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panggilan</a:t>
            </a:r>
            <a:r>
              <a:rPr lang="en-US" dirty="0"/>
              <a:t> video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perantara</a:t>
            </a:r>
            <a:r>
              <a:rPr lang="en-US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D77C99-A8DB-B2E7-FD9C-66C7AF78B7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6728" y="3705224"/>
            <a:ext cx="7240010" cy="281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191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3B8C0-B81E-FAA0-94CA-E3C4E7B00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8126"/>
            <a:ext cx="10515600" cy="608542"/>
          </a:xfrm>
        </p:spPr>
        <p:txBody>
          <a:bodyPr/>
          <a:lstStyle/>
          <a:p>
            <a:r>
              <a:rPr lang="en-US" dirty="0"/>
              <a:t>Model client-server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DFCDE-09E0-976D-16ED-EE97F6B6F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5958"/>
            <a:ext cx="10515600" cy="4351338"/>
          </a:xfrm>
        </p:spPr>
        <p:txBody>
          <a:bodyPr/>
          <a:lstStyle/>
          <a:p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model </a:t>
            </a:r>
            <a:r>
              <a:rPr lang="en-US" dirty="0" err="1"/>
              <a:t>komunikasi</a:t>
            </a:r>
            <a:r>
              <a:rPr lang="en-US" dirty="0"/>
              <a:t> yang paling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di internet.</a:t>
            </a:r>
          </a:p>
          <a:p>
            <a:r>
              <a:rPr lang="en-US" dirty="0"/>
              <a:t>Client (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)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server (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), dan server </a:t>
            </a:r>
            <a:r>
              <a:rPr lang="en-US" dirty="0" err="1"/>
              <a:t>merespons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diminta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EC834A-5E04-6B3C-5B8A-4AD4EC2D98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35"/>
          <a:stretch/>
        </p:blipFill>
        <p:spPr>
          <a:xfrm>
            <a:off x="7205133" y="3876773"/>
            <a:ext cx="4148667" cy="28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788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A9B9BB0-CC15-83C6-CFDF-C3FF2E669B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3126" y="16670"/>
            <a:ext cx="8229600" cy="792163"/>
          </a:xfrm>
        </p:spPr>
        <p:txBody>
          <a:bodyPr/>
          <a:lstStyle/>
          <a:p>
            <a:pPr eaLnBrk="1" hangingPunct="1"/>
            <a:r>
              <a:rPr lang="en-US" altLang="en-US" sz="2400" b="1" dirty="0"/>
              <a:t>Model </a:t>
            </a:r>
            <a:r>
              <a:rPr lang="en-US" altLang="en-US" sz="2400" b="1" dirty="0" err="1"/>
              <a:t>Teori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Informasi</a:t>
            </a:r>
            <a:r>
              <a:rPr lang="en-US" altLang="en-US" sz="2400" b="1" dirty="0"/>
              <a:t>  Shannon &amp; Weaver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A6C36EE1-2D69-2646-B87B-821B59EBE8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3532188"/>
            <a:ext cx="8229600" cy="3429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200"/>
              <a:t>Model ini menyoroti problem penyampaian pesan berdasarkan tingkat kecermatannya.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/>
              <a:t>Menggambarkan komunikasi tatap muka dan dapat juga dalam konteks dengan media (telepon)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/>
              <a:t>Walau tidak tampak unsur encoding/decoding, proses ini dicerminkan melalui perubahan message menjadi signal dan signal kembali menjadi message.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/>
              <a:t>Memasukan unsur gangguang pada saluran.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/>
              <a:t>Ahli-ahli komunikasi memperluas konsep ini pada gangguan psikologis dan gangguan fisik</a:t>
            </a:r>
          </a:p>
        </p:txBody>
      </p:sp>
      <p:grpSp>
        <p:nvGrpSpPr>
          <p:cNvPr id="13316" name="Group 4">
            <a:extLst>
              <a:ext uri="{FF2B5EF4-FFF2-40B4-BE49-F238E27FC236}">
                <a16:creationId xmlns:a16="http://schemas.microsoft.com/office/drawing/2014/main" id="{704DB56D-B4F9-4177-EEC1-33C1196402D4}"/>
              </a:ext>
            </a:extLst>
          </p:cNvPr>
          <p:cNvGrpSpPr>
            <a:grpSpLocks/>
          </p:cNvGrpSpPr>
          <p:nvPr/>
        </p:nvGrpSpPr>
        <p:grpSpPr bwMode="auto">
          <a:xfrm>
            <a:off x="1711326" y="1001714"/>
            <a:ext cx="8596313" cy="2478087"/>
            <a:chOff x="118" y="631"/>
            <a:chExt cx="5415" cy="1561"/>
          </a:xfrm>
        </p:grpSpPr>
        <p:sp>
          <p:nvSpPr>
            <p:cNvPr id="13317" name="Text Box 5">
              <a:extLst>
                <a:ext uri="{FF2B5EF4-FFF2-40B4-BE49-F238E27FC236}">
                  <a16:creationId xmlns:a16="http://schemas.microsoft.com/office/drawing/2014/main" id="{BE66718D-F4E3-357E-1C71-E2EAE841D1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" y="631"/>
              <a:ext cx="83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/>
                <a:t>Information</a:t>
              </a:r>
            </a:p>
            <a:p>
              <a:pPr algn="ctr" eaLnBrk="1" hangingPunct="1"/>
              <a:r>
                <a:rPr lang="en-US" altLang="en-US"/>
                <a:t>Source</a:t>
              </a:r>
            </a:p>
          </p:txBody>
        </p:sp>
        <p:sp>
          <p:nvSpPr>
            <p:cNvPr id="13318" name="Text Box 6">
              <a:extLst>
                <a:ext uri="{FF2B5EF4-FFF2-40B4-BE49-F238E27FC236}">
                  <a16:creationId xmlns:a16="http://schemas.microsoft.com/office/drawing/2014/main" id="{FE146298-1744-F79A-FF84-B077427F6B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8" y="796"/>
              <a:ext cx="8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/>
                <a:t>Transmitter</a:t>
              </a:r>
            </a:p>
          </p:txBody>
        </p:sp>
        <p:sp>
          <p:nvSpPr>
            <p:cNvPr id="13319" name="Rectangle 7">
              <a:extLst>
                <a:ext uri="{FF2B5EF4-FFF2-40B4-BE49-F238E27FC236}">
                  <a16:creationId xmlns:a16="http://schemas.microsoft.com/office/drawing/2014/main" id="{39CEFA55-0450-E52D-9302-DAB77FA51E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" y="108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20" name="Rectangle 8">
              <a:extLst>
                <a:ext uri="{FF2B5EF4-FFF2-40B4-BE49-F238E27FC236}">
                  <a16:creationId xmlns:a16="http://schemas.microsoft.com/office/drawing/2014/main" id="{5F14B09B-4987-E2FE-2F73-57C1CFD98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6" y="1088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3321" name="Group 9">
              <a:extLst>
                <a:ext uri="{FF2B5EF4-FFF2-40B4-BE49-F238E27FC236}">
                  <a16:creationId xmlns:a16="http://schemas.microsoft.com/office/drawing/2014/main" id="{E94A437B-F6C3-033B-9EE5-EF9B2E0367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97" y="752"/>
              <a:ext cx="836" cy="624"/>
              <a:chOff x="4788" y="960"/>
              <a:chExt cx="836" cy="624"/>
            </a:xfrm>
          </p:grpSpPr>
          <p:sp>
            <p:nvSpPr>
              <p:cNvPr id="13338" name="Text Box 10">
                <a:extLst>
                  <a:ext uri="{FF2B5EF4-FFF2-40B4-BE49-F238E27FC236}">
                    <a16:creationId xmlns:a16="http://schemas.microsoft.com/office/drawing/2014/main" id="{DCCD0CD1-3C18-5350-AC41-7E43ACC528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8" y="960"/>
                <a:ext cx="8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/>
                  <a:t>Destination</a:t>
                </a:r>
              </a:p>
            </p:txBody>
          </p:sp>
          <p:sp>
            <p:nvSpPr>
              <p:cNvPr id="13339" name="Rectangle 11">
                <a:extLst>
                  <a:ext uri="{FF2B5EF4-FFF2-40B4-BE49-F238E27FC236}">
                    <a16:creationId xmlns:a16="http://schemas.microsoft.com/office/drawing/2014/main" id="{E0DD6FB9-37EC-46DF-7E7B-53ECBA33DB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0" y="1296"/>
                <a:ext cx="288" cy="2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13322" name="Rectangle 12">
              <a:extLst>
                <a:ext uri="{FF2B5EF4-FFF2-40B4-BE49-F238E27FC236}">
                  <a16:creationId xmlns:a16="http://schemas.microsoft.com/office/drawing/2014/main" id="{AB7150B5-5BEA-2545-41C1-02C6439625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9" y="1664"/>
              <a:ext cx="288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23" name="Text Box 13">
              <a:extLst>
                <a:ext uri="{FF2B5EF4-FFF2-40B4-BE49-F238E27FC236}">
                  <a16:creationId xmlns:a16="http://schemas.microsoft.com/office/drawing/2014/main" id="{A7472A89-5661-D2E9-E8DA-1B5DB2C50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7" y="1433"/>
              <a:ext cx="7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Message</a:t>
              </a:r>
            </a:p>
          </p:txBody>
        </p:sp>
        <p:sp>
          <p:nvSpPr>
            <p:cNvPr id="13324" name="Text Box 14">
              <a:extLst>
                <a:ext uri="{FF2B5EF4-FFF2-40B4-BE49-F238E27FC236}">
                  <a16:creationId xmlns:a16="http://schemas.microsoft.com/office/drawing/2014/main" id="{09A4588E-6B51-9CA5-2815-C6150ABE4A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2" y="1424"/>
              <a:ext cx="7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Message</a:t>
              </a:r>
            </a:p>
          </p:txBody>
        </p:sp>
        <p:sp>
          <p:nvSpPr>
            <p:cNvPr id="13325" name="Text Box 15">
              <a:extLst>
                <a:ext uri="{FF2B5EF4-FFF2-40B4-BE49-F238E27FC236}">
                  <a16:creationId xmlns:a16="http://schemas.microsoft.com/office/drawing/2014/main" id="{B22FA5E7-CE5D-CA4D-A386-127359027B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7" y="1280"/>
              <a:ext cx="5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Signal</a:t>
              </a:r>
            </a:p>
          </p:txBody>
        </p:sp>
        <p:sp>
          <p:nvSpPr>
            <p:cNvPr id="13326" name="Text Box 16">
              <a:extLst>
                <a:ext uri="{FF2B5EF4-FFF2-40B4-BE49-F238E27FC236}">
                  <a16:creationId xmlns:a16="http://schemas.microsoft.com/office/drawing/2014/main" id="{40ECFA61-191E-8EAB-8DB3-2C574EA073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0" y="1280"/>
              <a:ext cx="7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/>
                <a:t>Received</a:t>
              </a:r>
            </a:p>
            <a:p>
              <a:pPr algn="ctr" eaLnBrk="1" hangingPunct="1"/>
              <a:r>
                <a:rPr lang="en-US" altLang="en-US"/>
                <a:t>Signal</a:t>
              </a:r>
            </a:p>
          </p:txBody>
        </p:sp>
        <p:sp>
          <p:nvSpPr>
            <p:cNvPr id="13327" name="Text Box 17">
              <a:extLst>
                <a:ext uri="{FF2B5EF4-FFF2-40B4-BE49-F238E27FC236}">
                  <a16:creationId xmlns:a16="http://schemas.microsoft.com/office/drawing/2014/main" id="{818E660F-EBFC-1847-A633-A34E86D6B0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1961"/>
              <a:ext cx="4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Noise</a:t>
              </a:r>
            </a:p>
          </p:txBody>
        </p:sp>
        <p:sp>
          <p:nvSpPr>
            <p:cNvPr id="13328" name="Line 18">
              <a:extLst>
                <a:ext uri="{FF2B5EF4-FFF2-40B4-BE49-F238E27FC236}">
                  <a16:creationId xmlns:a16="http://schemas.microsoft.com/office/drawing/2014/main" id="{216EDCC8-4FD5-D17E-63EA-2C04A81671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4" y="1232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329" name="Group 19">
              <a:extLst>
                <a:ext uri="{FF2B5EF4-FFF2-40B4-BE49-F238E27FC236}">
                  <a16:creationId xmlns:a16="http://schemas.microsoft.com/office/drawing/2014/main" id="{2F89A4CF-21C8-D76B-F603-10B0167C05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1" y="761"/>
              <a:ext cx="1365" cy="615"/>
              <a:chOff x="3483" y="969"/>
              <a:chExt cx="1365" cy="615"/>
            </a:xfrm>
          </p:grpSpPr>
          <p:grpSp>
            <p:nvGrpSpPr>
              <p:cNvPr id="13334" name="Group 20">
                <a:extLst>
                  <a:ext uri="{FF2B5EF4-FFF2-40B4-BE49-F238E27FC236}">
                    <a16:creationId xmlns:a16="http://schemas.microsoft.com/office/drawing/2014/main" id="{31C74A5A-D032-89AD-A238-49DBA0482B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83" y="969"/>
                <a:ext cx="684" cy="615"/>
                <a:chOff x="3483" y="969"/>
                <a:chExt cx="684" cy="615"/>
              </a:xfrm>
            </p:grpSpPr>
            <p:sp>
              <p:nvSpPr>
                <p:cNvPr id="13336" name="Text Box 21">
                  <a:extLst>
                    <a:ext uri="{FF2B5EF4-FFF2-40B4-BE49-F238E27FC236}">
                      <a16:creationId xmlns:a16="http://schemas.microsoft.com/office/drawing/2014/main" id="{5F0DACB8-F7AF-F3C0-7B68-50DCC02A162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483" y="969"/>
                  <a:ext cx="684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en-US"/>
                    <a:t>Receiver</a:t>
                  </a:r>
                </a:p>
              </p:txBody>
            </p:sp>
            <p:sp>
              <p:nvSpPr>
                <p:cNvPr id="13337" name="Rectangle 22">
                  <a:extLst>
                    <a:ext uri="{FF2B5EF4-FFF2-40B4-BE49-F238E27FC236}">
                      <a16:creationId xmlns:a16="http://schemas.microsoft.com/office/drawing/2014/main" id="{FE0C48CC-A1C3-74E1-5BE8-D3048CA62F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48" y="1296"/>
                  <a:ext cx="288" cy="28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13335" name="Line 23">
                <a:extLst>
                  <a:ext uri="{FF2B5EF4-FFF2-40B4-BE49-F238E27FC236}">
                    <a16:creationId xmlns:a16="http://schemas.microsoft.com/office/drawing/2014/main" id="{2ABB07CF-4FE5-71E5-9162-9A4EFCBC30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36" y="1440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30" name="Rectangle 24">
              <a:extLst>
                <a:ext uri="{FF2B5EF4-FFF2-40B4-BE49-F238E27FC236}">
                  <a16:creationId xmlns:a16="http://schemas.microsoft.com/office/drawing/2014/main" id="{A2264D2D-9D48-4934-2CBE-E96F719AE9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2" y="1149"/>
              <a:ext cx="96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31" name="Line 25">
              <a:extLst>
                <a:ext uri="{FF2B5EF4-FFF2-40B4-BE49-F238E27FC236}">
                  <a16:creationId xmlns:a16="http://schemas.microsoft.com/office/drawing/2014/main" id="{A977DE03-77C1-2585-0E02-06C83A4B1E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3" y="1232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Line 26">
              <a:extLst>
                <a:ext uri="{FF2B5EF4-FFF2-40B4-BE49-F238E27FC236}">
                  <a16:creationId xmlns:a16="http://schemas.microsoft.com/office/drawing/2014/main" id="{7FFE6095-694C-2BC9-D274-F7E15485C9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7" y="1232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3" name="Line 27">
              <a:extLst>
                <a:ext uri="{FF2B5EF4-FFF2-40B4-BE49-F238E27FC236}">
                  <a16:creationId xmlns:a16="http://schemas.microsoft.com/office/drawing/2014/main" id="{00EB2CCA-2659-5E04-DC2F-76245EB56C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06" y="132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516FFA6-EEC8-D019-0C74-1DCB5BDE5B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32305"/>
            <a:ext cx="8229600" cy="1020762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Model </a:t>
            </a:r>
            <a:r>
              <a:rPr lang="en-US" altLang="en-US" sz="2800" dirty="0" err="1"/>
              <a:t>Komunikasi</a:t>
            </a:r>
            <a:r>
              <a:rPr lang="en-US" altLang="en-US" sz="2800" dirty="0"/>
              <a:t> Massa </a:t>
            </a:r>
            <a:r>
              <a:rPr lang="en-US" altLang="en-US" sz="2800" dirty="0" err="1"/>
              <a:t>Lasswell</a:t>
            </a:r>
            <a:endParaRPr lang="en-US" altLang="en-US" sz="2800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891B983-C0AB-5B23-385F-558C380F60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3282951"/>
            <a:ext cx="8229600" cy="29257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/>
              <a:t>Tidak semua komunikasi bersifat dua arah dengan umpan balik yang lancar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Dalam suatu masyarakat yang komplek, banyak informasi yang disaring oleh pengendali pesan: editor, penyensor, atau propagandis yang menerima pesan dan menyampaikannya kepada publik dengan beberapa perubahan atau penyimpangan.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Model mengisyaratkan bahwa pesan dapat disampaikan melalui lebih dari satu saluran</a:t>
            </a:r>
          </a:p>
        </p:txBody>
      </p:sp>
      <p:grpSp>
        <p:nvGrpSpPr>
          <p:cNvPr id="15364" name="Group 4">
            <a:extLst>
              <a:ext uri="{FF2B5EF4-FFF2-40B4-BE49-F238E27FC236}">
                <a16:creationId xmlns:a16="http://schemas.microsoft.com/office/drawing/2014/main" id="{D8BBBD43-2CC8-49D5-8BC4-EFBB177403FE}"/>
              </a:ext>
            </a:extLst>
          </p:cNvPr>
          <p:cNvGrpSpPr>
            <a:grpSpLocks/>
          </p:cNvGrpSpPr>
          <p:nvPr/>
        </p:nvGrpSpPr>
        <p:grpSpPr bwMode="auto">
          <a:xfrm>
            <a:off x="1938339" y="1566864"/>
            <a:ext cx="8162925" cy="1189037"/>
            <a:chOff x="144" y="935"/>
            <a:chExt cx="5142" cy="749"/>
          </a:xfrm>
        </p:grpSpPr>
        <p:sp>
          <p:nvSpPr>
            <p:cNvPr id="15365" name="Text Box 5">
              <a:extLst>
                <a:ext uri="{FF2B5EF4-FFF2-40B4-BE49-F238E27FC236}">
                  <a16:creationId xmlns:a16="http://schemas.microsoft.com/office/drawing/2014/main" id="{B887ED5E-907F-88EE-8C10-086712B470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" y="935"/>
              <a:ext cx="50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who	says what	in w/ channel	to whom		w/ what effect </a:t>
              </a:r>
            </a:p>
          </p:txBody>
        </p:sp>
        <p:sp>
          <p:nvSpPr>
            <p:cNvPr id="15366" name="Text Box 6">
              <a:extLst>
                <a:ext uri="{FF2B5EF4-FFF2-40B4-BE49-F238E27FC236}">
                  <a16:creationId xmlns:a16="http://schemas.microsoft.com/office/drawing/2014/main" id="{5EE1C8D3-F838-9C36-1768-7BEAF5D4FD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80"/>
              <a:ext cx="57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/>
                <a:t>Telaah</a:t>
              </a:r>
            </a:p>
            <a:p>
              <a:pPr algn="ctr" eaLnBrk="1" hangingPunct="1"/>
              <a:r>
                <a:rPr lang="en-US" altLang="en-US"/>
                <a:t>Kontrol</a:t>
              </a:r>
            </a:p>
          </p:txBody>
        </p:sp>
        <p:sp>
          <p:nvSpPr>
            <p:cNvPr id="15367" name="Text Box 7">
              <a:extLst>
                <a:ext uri="{FF2B5EF4-FFF2-40B4-BE49-F238E27FC236}">
                  <a16:creationId xmlns:a16="http://schemas.microsoft.com/office/drawing/2014/main" id="{B8F9306E-A404-D5DF-4B85-CCAE4A9B9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4" y="1270"/>
              <a:ext cx="6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/>
                <a:t>Analisis</a:t>
              </a:r>
            </a:p>
            <a:p>
              <a:pPr algn="ctr" eaLnBrk="1" hangingPunct="1"/>
              <a:r>
                <a:rPr lang="en-US" altLang="en-US"/>
                <a:t>Isi</a:t>
              </a:r>
            </a:p>
          </p:txBody>
        </p:sp>
        <p:sp>
          <p:nvSpPr>
            <p:cNvPr id="15368" name="Text Box 8">
              <a:extLst>
                <a:ext uri="{FF2B5EF4-FFF2-40B4-BE49-F238E27FC236}">
                  <a16:creationId xmlns:a16="http://schemas.microsoft.com/office/drawing/2014/main" id="{84EE41F4-0883-B406-A95D-08EB17C069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4" y="1270"/>
              <a:ext cx="6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/>
                <a:t>Analisis</a:t>
              </a:r>
            </a:p>
            <a:p>
              <a:pPr algn="ctr" eaLnBrk="1" hangingPunct="1"/>
              <a:r>
                <a:rPr lang="en-US" altLang="en-US"/>
                <a:t>Media</a:t>
              </a:r>
            </a:p>
          </p:txBody>
        </p:sp>
        <p:sp>
          <p:nvSpPr>
            <p:cNvPr id="15369" name="Text Box 9">
              <a:extLst>
                <a:ext uri="{FF2B5EF4-FFF2-40B4-BE49-F238E27FC236}">
                  <a16:creationId xmlns:a16="http://schemas.microsoft.com/office/drawing/2014/main" id="{F0F4BA87-BAC6-F591-F970-201408B0AC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36" y="1270"/>
              <a:ext cx="70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/>
                <a:t>Analisis</a:t>
              </a:r>
            </a:p>
            <a:p>
              <a:pPr algn="ctr" eaLnBrk="1" hangingPunct="1"/>
              <a:r>
                <a:rPr lang="en-US" altLang="en-US"/>
                <a:t>Khalayak</a:t>
              </a:r>
            </a:p>
          </p:txBody>
        </p:sp>
        <p:sp>
          <p:nvSpPr>
            <p:cNvPr id="15370" name="Text Box 10">
              <a:extLst>
                <a:ext uri="{FF2B5EF4-FFF2-40B4-BE49-F238E27FC236}">
                  <a16:creationId xmlns:a16="http://schemas.microsoft.com/office/drawing/2014/main" id="{D68FB270-D652-0EFB-8CE9-A1FA169F16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56" y="1270"/>
              <a:ext cx="65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/>
                <a:t>Analisis</a:t>
              </a:r>
            </a:p>
            <a:p>
              <a:pPr algn="ctr" eaLnBrk="1" hangingPunct="1"/>
              <a:r>
                <a:rPr lang="en-US" altLang="en-US"/>
                <a:t>Dampak</a:t>
              </a:r>
            </a:p>
          </p:txBody>
        </p:sp>
        <p:sp>
          <p:nvSpPr>
            <p:cNvPr id="15371" name="Line 11">
              <a:extLst>
                <a:ext uri="{FF2B5EF4-FFF2-40B4-BE49-F238E27FC236}">
                  <a16:creationId xmlns:a16="http://schemas.microsoft.com/office/drawing/2014/main" id="{9E147A3C-387D-10AF-947D-6FC77AE644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2" y="105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Line 12">
              <a:extLst>
                <a:ext uri="{FF2B5EF4-FFF2-40B4-BE49-F238E27FC236}">
                  <a16:creationId xmlns:a16="http://schemas.microsoft.com/office/drawing/2014/main" id="{F8165A74-1DC6-660F-3CA2-A8D5D6B71A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9" y="105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Line 13">
              <a:extLst>
                <a:ext uri="{FF2B5EF4-FFF2-40B4-BE49-F238E27FC236}">
                  <a16:creationId xmlns:a16="http://schemas.microsoft.com/office/drawing/2014/main" id="{1C61A75B-46BF-C44F-8EB4-08F9BB4AA0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105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Line 14">
              <a:extLst>
                <a:ext uri="{FF2B5EF4-FFF2-40B4-BE49-F238E27FC236}">
                  <a16:creationId xmlns:a16="http://schemas.microsoft.com/office/drawing/2014/main" id="{1CFD1B55-5E6C-56DB-4338-8BD2D7AB5C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05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FE8A853A-814D-9191-3FC1-D57160C3FB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-66674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Model </a:t>
            </a:r>
            <a:r>
              <a:rPr lang="en-US" altLang="en-US" sz="3200" dirty="0" err="1"/>
              <a:t>Gangguan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Komunikasi</a:t>
            </a:r>
            <a:endParaRPr lang="en-US" altLang="en-US" sz="3200" dirty="0"/>
          </a:p>
        </p:txBody>
      </p:sp>
      <p:grpSp>
        <p:nvGrpSpPr>
          <p:cNvPr id="16387" name="Group 4">
            <a:extLst>
              <a:ext uri="{FF2B5EF4-FFF2-40B4-BE49-F238E27FC236}">
                <a16:creationId xmlns:a16="http://schemas.microsoft.com/office/drawing/2014/main" id="{5AAC3B95-0A94-137E-407B-581A24E0EB72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1600201"/>
            <a:ext cx="5791200" cy="4486275"/>
            <a:chOff x="1740" y="2910"/>
            <a:chExt cx="9120" cy="7065"/>
          </a:xfrm>
        </p:grpSpPr>
        <p:grpSp>
          <p:nvGrpSpPr>
            <p:cNvPr id="16395" name="Group 5">
              <a:extLst>
                <a:ext uri="{FF2B5EF4-FFF2-40B4-BE49-F238E27FC236}">
                  <a16:creationId xmlns:a16="http://schemas.microsoft.com/office/drawing/2014/main" id="{BEC500FA-EA16-B005-2005-33E7417D38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40" y="4435"/>
              <a:ext cx="9120" cy="5205"/>
              <a:chOff x="1755" y="10305"/>
              <a:chExt cx="9120" cy="5205"/>
            </a:xfrm>
          </p:grpSpPr>
          <p:sp>
            <p:nvSpPr>
              <p:cNvPr id="16419" name="Oval 6">
                <a:extLst>
                  <a:ext uri="{FF2B5EF4-FFF2-40B4-BE49-F238E27FC236}">
                    <a16:creationId xmlns:a16="http://schemas.microsoft.com/office/drawing/2014/main" id="{E9A8B7F4-CDBD-4262-59C4-F7242C3560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80" y="10620"/>
                <a:ext cx="4860" cy="396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20" name="Oval 7">
                <a:extLst>
                  <a:ext uri="{FF2B5EF4-FFF2-40B4-BE49-F238E27FC236}">
                    <a16:creationId xmlns:a16="http://schemas.microsoft.com/office/drawing/2014/main" id="{CA814DF2-EFD2-BA91-25EC-2858609C6C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3923881">
                <a:off x="7335" y="10620"/>
                <a:ext cx="3420" cy="342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21" name="Oval 8">
                <a:extLst>
                  <a:ext uri="{FF2B5EF4-FFF2-40B4-BE49-F238E27FC236}">
                    <a16:creationId xmlns:a16="http://schemas.microsoft.com/office/drawing/2014/main" id="{550AE528-49C0-E730-5215-D156658456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5" y="10590"/>
                <a:ext cx="3420" cy="342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22" name="Oval 9">
                <a:extLst>
                  <a:ext uri="{FF2B5EF4-FFF2-40B4-BE49-F238E27FC236}">
                    <a16:creationId xmlns:a16="http://schemas.microsoft.com/office/drawing/2014/main" id="{45157D7A-1B4A-0097-CBE7-4EC5AC0804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5" y="11670"/>
                <a:ext cx="1440" cy="144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23" name="Oval 10">
                <a:extLst>
                  <a:ext uri="{FF2B5EF4-FFF2-40B4-BE49-F238E27FC236}">
                    <a16:creationId xmlns:a16="http://schemas.microsoft.com/office/drawing/2014/main" id="{87440B7C-9F91-6DC9-4EFA-5A141F763B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5" y="11310"/>
                <a:ext cx="2340" cy="216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24" name="Text Box 11">
                <a:extLst>
                  <a:ext uri="{FF2B5EF4-FFF2-40B4-BE49-F238E27FC236}">
                    <a16:creationId xmlns:a16="http://schemas.microsoft.com/office/drawing/2014/main" id="{FEEDAAD2-786D-366F-72F0-D70E472A23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45" y="11880"/>
                <a:ext cx="162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900" i="1"/>
                  <a:t>Encoder</a:t>
                </a:r>
                <a:endParaRPr lang="en-US" altLang="en-US"/>
              </a:p>
            </p:txBody>
          </p:sp>
          <p:sp>
            <p:nvSpPr>
              <p:cNvPr id="16425" name="Text Box 12">
                <a:extLst>
                  <a:ext uri="{FF2B5EF4-FFF2-40B4-BE49-F238E27FC236}">
                    <a16:creationId xmlns:a16="http://schemas.microsoft.com/office/drawing/2014/main" id="{8F05F5F5-768B-CA0D-069E-281BE3F10A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5" y="11655"/>
                <a:ext cx="162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900" i="1"/>
                  <a:t>Transmitter</a:t>
                </a:r>
                <a:endParaRPr lang="en-US" altLang="en-US"/>
              </a:p>
            </p:txBody>
          </p:sp>
          <p:sp>
            <p:nvSpPr>
              <p:cNvPr id="16426" name="Text Box 13">
                <a:extLst>
                  <a:ext uri="{FF2B5EF4-FFF2-40B4-BE49-F238E27FC236}">
                    <a16:creationId xmlns:a16="http://schemas.microsoft.com/office/drawing/2014/main" id="{41E82ECD-9B46-2AE8-D191-04FD678714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75" y="12585"/>
                <a:ext cx="162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900" i="1"/>
                  <a:t>Receiver</a:t>
                </a:r>
                <a:endParaRPr lang="en-US" altLang="en-US"/>
              </a:p>
            </p:txBody>
          </p:sp>
          <p:sp>
            <p:nvSpPr>
              <p:cNvPr id="16427" name="Line 14">
                <a:extLst>
                  <a:ext uri="{FF2B5EF4-FFF2-40B4-BE49-F238E27FC236}">
                    <a16:creationId xmlns:a16="http://schemas.microsoft.com/office/drawing/2014/main" id="{ABB0D6F3-209F-2CA1-7480-E2AD3BB0F6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95" y="12360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8" name="Text Box 15">
                <a:extLst>
                  <a:ext uri="{FF2B5EF4-FFF2-40B4-BE49-F238E27FC236}">
                    <a16:creationId xmlns:a16="http://schemas.microsoft.com/office/drawing/2014/main" id="{5E682313-30D9-C13E-65A8-599DB38DD4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20" y="12390"/>
                <a:ext cx="162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900" i="1"/>
                  <a:t>Decoder</a:t>
                </a:r>
                <a:endParaRPr lang="en-US" altLang="en-US"/>
              </a:p>
            </p:txBody>
          </p:sp>
          <p:sp>
            <p:nvSpPr>
              <p:cNvPr id="16429" name="Text Box 16">
                <a:extLst>
                  <a:ext uri="{FF2B5EF4-FFF2-40B4-BE49-F238E27FC236}">
                    <a16:creationId xmlns:a16="http://schemas.microsoft.com/office/drawing/2014/main" id="{1F126E5B-3018-5E95-486F-ADCD730332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15" y="12165"/>
                <a:ext cx="162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900" i="1"/>
                  <a:t>Interpreter</a:t>
                </a:r>
                <a:endParaRPr lang="en-US" altLang="en-US"/>
              </a:p>
            </p:txBody>
          </p:sp>
          <p:sp>
            <p:nvSpPr>
              <p:cNvPr id="16430" name="Text Box 17">
                <a:extLst>
                  <a:ext uri="{FF2B5EF4-FFF2-40B4-BE49-F238E27FC236}">
                    <a16:creationId xmlns:a16="http://schemas.microsoft.com/office/drawing/2014/main" id="{4AA32AAB-DF22-1F72-0F7C-C3ED7E8E19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30" y="11670"/>
                <a:ext cx="162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900"/>
                  <a:t>BUDI dan AKAL</a:t>
                </a:r>
                <a:endParaRPr lang="en-US" altLang="en-US"/>
              </a:p>
            </p:txBody>
          </p:sp>
          <p:sp>
            <p:nvSpPr>
              <p:cNvPr id="16431" name="Oval 18">
                <a:extLst>
                  <a:ext uri="{FF2B5EF4-FFF2-40B4-BE49-F238E27FC236}">
                    <a16:creationId xmlns:a16="http://schemas.microsoft.com/office/drawing/2014/main" id="{46819E3E-D442-589D-5E3D-37784486FE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9315" y="11519"/>
                <a:ext cx="1440" cy="144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32" name="Oval 19">
                <a:extLst>
                  <a:ext uri="{FF2B5EF4-FFF2-40B4-BE49-F238E27FC236}">
                    <a16:creationId xmlns:a16="http://schemas.microsoft.com/office/drawing/2014/main" id="{CB4B656B-FC90-CD34-CB8B-C643D8C904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8415" y="11159"/>
                <a:ext cx="2340" cy="216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33" name="Line 20">
                <a:extLst>
                  <a:ext uri="{FF2B5EF4-FFF2-40B4-BE49-F238E27FC236}">
                    <a16:creationId xmlns:a16="http://schemas.microsoft.com/office/drawing/2014/main" id="{5FEDD7EC-6A94-71E5-31CB-1E233D5A05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>
                <a:off x="7335" y="12329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4" name="Text Box 21">
                <a:extLst>
                  <a:ext uri="{FF2B5EF4-FFF2-40B4-BE49-F238E27FC236}">
                    <a16:creationId xmlns:a16="http://schemas.microsoft.com/office/drawing/2014/main" id="{715687D0-5377-D005-D6D1-0521715972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80" y="11235"/>
                <a:ext cx="1620" cy="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900"/>
                  <a:t>PERALATAN</a:t>
                </a:r>
              </a:p>
              <a:p>
                <a:pPr eaLnBrk="1" hangingPunct="1"/>
                <a:r>
                  <a:rPr lang="en-US" altLang="en-US" sz="900"/>
                  <a:t>JASMANIAH </a:t>
                </a:r>
                <a:endParaRPr lang="en-US" altLang="en-US"/>
              </a:p>
            </p:txBody>
          </p:sp>
          <p:sp>
            <p:nvSpPr>
              <p:cNvPr id="16435" name="Text Box 22">
                <a:extLst>
                  <a:ext uri="{FF2B5EF4-FFF2-40B4-BE49-F238E27FC236}">
                    <a16:creationId xmlns:a16="http://schemas.microsoft.com/office/drawing/2014/main" id="{E2CEE657-D6B9-244D-F00D-42F64F1ADAC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35" y="12630"/>
                <a:ext cx="162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900" i="1"/>
                  <a:t>Transmitter</a:t>
                </a:r>
                <a:endParaRPr lang="en-US" altLang="en-US"/>
              </a:p>
            </p:txBody>
          </p:sp>
          <p:sp>
            <p:nvSpPr>
              <p:cNvPr id="16436" name="Text Box 23">
                <a:extLst>
                  <a:ext uri="{FF2B5EF4-FFF2-40B4-BE49-F238E27FC236}">
                    <a16:creationId xmlns:a16="http://schemas.microsoft.com/office/drawing/2014/main" id="{8C3ED249-DD6F-2654-F6B2-69BDFC74F3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65" y="11670"/>
                <a:ext cx="162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900" i="1"/>
                  <a:t>Receiver</a:t>
                </a:r>
                <a:endParaRPr lang="en-US" altLang="en-US"/>
              </a:p>
            </p:txBody>
          </p:sp>
          <p:sp>
            <p:nvSpPr>
              <p:cNvPr id="16437" name="Text Box 24">
                <a:extLst>
                  <a:ext uri="{FF2B5EF4-FFF2-40B4-BE49-F238E27FC236}">
                    <a16:creationId xmlns:a16="http://schemas.microsoft.com/office/drawing/2014/main" id="{F9E0F2F0-AC91-54C6-3CD0-990EA4CBCB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655" y="11640"/>
                <a:ext cx="162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900"/>
                  <a:t>AKAL dan BUDI</a:t>
                </a:r>
                <a:endParaRPr lang="en-US" altLang="en-US"/>
              </a:p>
            </p:txBody>
          </p:sp>
          <p:sp>
            <p:nvSpPr>
              <p:cNvPr id="16438" name="Text Box 25">
                <a:extLst>
                  <a:ext uri="{FF2B5EF4-FFF2-40B4-BE49-F238E27FC236}">
                    <a16:creationId xmlns:a16="http://schemas.microsoft.com/office/drawing/2014/main" id="{1220B919-75EB-C27D-AE8D-0E2B7DD577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30" y="12390"/>
                <a:ext cx="162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900" i="1"/>
                  <a:t>Encoder</a:t>
                </a:r>
                <a:endParaRPr lang="en-US" altLang="en-US"/>
              </a:p>
            </p:txBody>
          </p:sp>
          <p:sp>
            <p:nvSpPr>
              <p:cNvPr id="16439" name="Text Box 26">
                <a:extLst>
                  <a:ext uri="{FF2B5EF4-FFF2-40B4-BE49-F238E27FC236}">
                    <a16:creationId xmlns:a16="http://schemas.microsoft.com/office/drawing/2014/main" id="{D717A227-4F13-E4E5-C936-4C3842D082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55" y="11865"/>
                <a:ext cx="162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900" i="1"/>
                  <a:t>Decoder</a:t>
                </a:r>
                <a:endParaRPr lang="en-US" altLang="en-US"/>
              </a:p>
            </p:txBody>
          </p:sp>
          <p:sp>
            <p:nvSpPr>
              <p:cNvPr id="16440" name="Text Box 27">
                <a:extLst>
                  <a:ext uri="{FF2B5EF4-FFF2-40B4-BE49-F238E27FC236}">
                    <a16:creationId xmlns:a16="http://schemas.microsoft.com/office/drawing/2014/main" id="{8401C8F7-DF37-FC71-9883-8FFA69FE06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55" y="12135"/>
                <a:ext cx="1620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900" i="1"/>
                  <a:t>Interpreter</a:t>
                </a:r>
                <a:endParaRPr lang="en-US" altLang="en-US"/>
              </a:p>
            </p:txBody>
          </p:sp>
          <p:sp>
            <p:nvSpPr>
              <p:cNvPr id="16441" name="Text Box 28">
                <a:extLst>
                  <a:ext uri="{FF2B5EF4-FFF2-40B4-BE49-F238E27FC236}">
                    <a16:creationId xmlns:a16="http://schemas.microsoft.com/office/drawing/2014/main" id="{23BCD3C0-DDC9-6F71-5596-05A6A6E8F1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15" y="10305"/>
                <a:ext cx="1440" cy="126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000"/>
                  <a:t>Saluran/</a:t>
                </a:r>
              </a:p>
              <a:p>
                <a:pPr algn="ctr" eaLnBrk="1" hangingPunct="1"/>
                <a:r>
                  <a:rPr lang="en-US" altLang="en-US" sz="1000"/>
                  <a:t>Media</a:t>
                </a:r>
                <a:endParaRPr lang="en-US" altLang="en-US"/>
              </a:p>
            </p:txBody>
          </p:sp>
          <p:sp>
            <p:nvSpPr>
              <p:cNvPr id="16442" name="Text Box 29">
                <a:extLst>
                  <a:ext uri="{FF2B5EF4-FFF2-40B4-BE49-F238E27FC236}">
                    <a16:creationId xmlns:a16="http://schemas.microsoft.com/office/drawing/2014/main" id="{C5975642-EF17-BB71-1B0D-B03549D0CD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85" y="14250"/>
                <a:ext cx="1440" cy="126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000"/>
                  <a:t>Saluran/</a:t>
                </a:r>
              </a:p>
              <a:p>
                <a:pPr algn="ctr" eaLnBrk="1" hangingPunct="1"/>
                <a:r>
                  <a:rPr lang="en-US" altLang="en-US" sz="1000"/>
                  <a:t>Media</a:t>
                </a:r>
                <a:endParaRPr lang="en-US" altLang="en-US"/>
              </a:p>
            </p:txBody>
          </p:sp>
          <p:sp>
            <p:nvSpPr>
              <p:cNvPr id="16443" name="AutoShape 30">
                <a:extLst>
                  <a:ext uri="{FF2B5EF4-FFF2-40B4-BE49-F238E27FC236}">
                    <a16:creationId xmlns:a16="http://schemas.microsoft.com/office/drawing/2014/main" id="{D57CB659-8AF7-7536-0C78-F3E9AC3927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024453">
                <a:off x="5385" y="10635"/>
                <a:ext cx="180" cy="180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44" name="AutoShape 31">
                <a:extLst>
                  <a:ext uri="{FF2B5EF4-FFF2-40B4-BE49-F238E27FC236}">
                    <a16:creationId xmlns:a16="http://schemas.microsoft.com/office/drawing/2014/main" id="{EBA8BC87-9956-E586-1B9B-E81494ADB3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6940760">
                <a:off x="7650" y="10980"/>
                <a:ext cx="180" cy="180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45" name="Text Box 32">
                <a:extLst>
                  <a:ext uri="{FF2B5EF4-FFF2-40B4-BE49-F238E27FC236}">
                    <a16:creationId xmlns:a16="http://schemas.microsoft.com/office/drawing/2014/main" id="{4AC117DE-3296-776C-CE56-3C3853420B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65" y="11220"/>
                <a:ext cx="2025" cy="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900"/>
                  <a:t>PERALATAN </a:t>
                </a:r>
              </a:p>
              <a:p>
                <a:pPr eaLnBrk="1" hangingPunct="1"/>
                <a:r>
                  <a:rPr lang="en-US" altLang="en-US" sz="900"/>
                  <a:t>JASMANIAH </a:t>
                </a:r>
                <a:endParaRPr lang="en-US" altLang="en-US"/>
              </a:p>
            </p:txBody>
          </p:sp>
          <p:sp>
            <p:nvSpPr>
              <p:cNvPr id="16446" name="AutoShape 33">
                <a:extLst>
                  <a:ext uri="{FF2B5EF4-FFF2-40B4-BE49-F238E27FC236}">
                    <a16:creationId xmlns:a16="http://schemas.microsoft.com/office/drawing/2014/main" id="{76CDFDEA-0A04-181F-63DC-E00EFCB179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775547">
                <a:off x="6660" y="14430"/>
                <a:ext cx="180" cy="180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47" name="AutoShape 34">
                <a:extLst>
                  <a:ext uri="{FF2B5EF4-FFF2-40B4-BE49-F238E27FC236}">
                    <a16:creationId xmlns:a16="http://schemas.microsoft.com/office/drawing/2014/main" id="{0383EF57-9739-3AC5-E07F-3D3BCEE6B7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017065">
                <a:off x="4275" y="13785"/>
                <a:ext cx="180" cy="180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6396" name="Group 35">
              <a:extLst>
                <a:ext uri="{FF2B5EF4-FFF2-40B4-BE49-F238E27FC236}">
                  <a16:creationId xmlns:a16="http://schemas.microsoft.com/office/drawing/2014/main" id="{FCDE5AB0-80D3-DDA8-72B4-5A2CD58AAC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2910"/>
              <a:ext cx="8100" cy="3240"/>
              <a:chOff x="2160" y="3600"/>
              <a:chExt cx="8100" cy="3240"/>
            </a:xfrm>
          </p:grpSpPr>
          <p:sp>
            <p:nvSpPr>
              <p:cNvPr id="16408" name="Line 36">
                <a:extLst>
                  <a:ext uri="{FF2B5EF4-FFF2-40B4-BE49-F238E27FC236}">
                    <a16:creationId xmlns:a16="http://schemas.microsoft.com/office/drawing/2014/main" id="{43B5AE75-C061-1DFF-F623-E20A8A82F3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60" y="3780"/>
                <a:ext cx="0" cy="306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ysDot"/>
                <a:round/>
                <a:headEnd type="arrow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9" name="Line 37">
                <a:extLst>
                  <a:ext uri="{FF2B5EF4-FFF2-40B4-BE49-F238E27FC236}">
                    <a16:creationId xmlns:a16="http://schemas.microsoft.com/office/drawing/2014/main" id="{171F9696-F9DE-6088-BEFA-AB43839162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260" y="3780"/>
                <a:ext cx="0" cy="306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ysDot"/>
                <a:round/>
                <a:headEnd type="arrow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0" name="Line 38">
                <a:extLst>
                  <a:ext uri="{FF2B5EF4-FFF2-40B4-BE49-F238E27FC236}">
                    <a16:creationId xmlns:a16="http://schemas.microsoft.com/office/drawing/2014/main" id="{9866F505-578F-E203-0A00-2F4093135B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0" y="3780"/>
                <a:ext cx="810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1" name="Line 39">
                <a:extLst>
                  <a:ext uri="{FF2B5EF4-FFF2-40B4-BE49-F238E27FC236}">
                    <a16:creationId xmlns:a16="http://schemas.microsoft.com/office/drawing/2014/main" id="{10ACF514-49BC-224C-BF80-D6B47DD5FA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0" y="3960"/>
                <a:ext cx="0" cy="234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ysDot"/>
                <a:round/>
                <a:headEnd type="arrow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2" name="Line 40">
                <a:extLst>
                  <a:ext uri="{FF2B5EF4-FFF2-40B4-BE49-F238E27FC236}">
                    <a16:creationId xmlns:a16="http://schemas.microsoft.com/office/drawing/2014/main" id="{F2D454B8-7440-3E0C-D524-A50149A3DB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300" y="3990"/>
                <a:ext cx="0" cy="234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ysDot"/>
                <a:round/>
                <a:headEnd type="arrow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3" name="Line 41">
                <a:extLst>
                  <a:ext uri="{FF2B5EF4-FFF2-40B4-BE49-F238E27FC236}">
                    <a16:creationId xmlns:a16="http://schemas.microsoft.com/office/drawing/2014/main" id="{69FBAD1A-5F1E-1F2A-074A-2EF28E8812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0" y="3960"/>
                <a:ext cx="630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4" name="Line 42">
                <a:extLst>
                  <a:ext uri="{FF2B5EF4-FFF2-40B4-BE49-F238E27FC236}">
                    <a16:creationId xmlns:a16="http://schemas.microsoft.com/office/drawing/2014/main" id="{763D8828-1A6A-2575-9E3A-0B758D341C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80" y="4140"/>
                <a:ext cx="0" cy="162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ysDot"/>
                <a:round/>
                <a:headEnd type="arrow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5" name="Line 43">
                <a:extLst>
                  <a:ext uri="{FF2B5EF4-FFF2-40B4-BE49-F238E27FC236}">
                    <a16:creationId xmlns:a16="http://schemas.microsoft.com/office/drawing/2014/main" id="{CB3B69F3-3ABC-AB6B-783F-B4FF89341F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460" y="4170"/>
                <a:ext cx="0" cy="162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ysDot"/>
                <a:round/>
                <a:headEnd type="arrow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6" name="Line 44">
                <a:extLst>
                  <a:ext uri="{FF2B5EF4-FFF2-40B4-BE49-F238E27FC236}">
                    <a16:creationId xmlns:a16="http://schemas.microsoft.com/office/drawing/2014/main" id="{97C4DE0B-7E58-DAAF-E646-109F878A57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80" y="4140"/>
                <a:ext cx="468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7" name="Text Box 45">
                <a:extLst>
                  <a:ext uri="{FF2B5EF4-FFF2-40B4-BE49-F238E27FC236}">
                    <a16:creationId xmlns:a16="http://schemas.microsoft.com/office/drawing/2014/main" id="{3DBC9256-B027-CA89-02D6-2D77BFA67C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20" y="3600"/>
                <a:ext cx="198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000"/>
                  <a:t>Gangguan</a:t>
                </a:r>
                <a:endParaRPr lang="en-US" altLang="en-US"/>
              </a:p>
            </p:txBody>
          </p:sp>
          <p:sp>
            <p:nvSpPr>
              <p:cNvPr id="16418" name="Line 46">
                <a:extLst>
                  <a:ext uri="{FF2B5EF4-FFF2-40B4-BE49-F238E27FC236}">
                    <a16:creationId xmlns:a16="http://schemas.microsoft.com/office/drawing/2014/main" id="{E5217F1E-FE91-EE58-E5F9-F0BE1B12E0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20" y="4320"/>
                <a:ext cx="0" cy="72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ysDot"/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397" name="Line 47">
              <a:extLst>
                <a:ext uri="{FF2B5EF4-FFF2-40B4-BE49-F238E27FC236}">
                  <a16:creationId xmlns:a16="http://schemas.microsoft.com/office/drawing/2014/main" id="{054CAA52-AED1-C4B3-209F-34D5E73933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6690"/>
              <a:ext cx="0" cy="306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Line 48">
              <a:extLst>
                <a:ext uri="{FF2B5EF4-FFF2-40B4-BE49-F238E27FC236}">
                  <a16:creationId xmlns:a16="http://schemas.microsoft.com/office/drawing/2014/main" id="{F07B144C-6D7E-4822-2732-2B7AEB97FE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60" y="6690"/>
              <a:ext cx="0" cy="306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" name="Line 49">
              <a:extLst>
                <a:ext uri="{FF2B5EF4-FFF2-40B4-BE49-F238E27FC236}">
                  <a16:creationId xmlns:a16="http://schemas.microsoft.com/office/drawing/2014/main" id="{A0D34FD1-F964-7A56-4E93-7A5BF73CC5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9750"/>
              <a:ext cx="81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" name="Line 50">
              <a:extLst>
                <a:ext uri="{FF2B5EF4-FFF2-40B4-BE49-F238E27FC236}">
                  <a16:creationId xmlns:a16="http://schemas.microsoft.com/office/drawing/2014/main" id="{F65A6A01-2F7D-E417-3690-E6A3853EFE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0" y="7231"/>
              <a:ext cx="0" cy="234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" name="Line 51">
              <a:extLst>
                <a:ext uri="{FF2B5EF4-FFF2-40B4-BE49-F238E27FC236}">
                  <a16:creationId xmlns:a16="http://schemas.microsoft.com/office/drawing/2014/main" id="{14CEF160-6F6D-1FED-A568-F1334BED44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00" y="7231"/>
              <a:ext cx="0" cy="234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" name="Line 52">
              <a:extLst>
                <a:ext uri="{FF2B5EF4-FFF2-40B4-BE49-F238E27FC236}">
                  <a16:creationId xmlns:a16="http://schemas.microsoft.com/office/drawing/2014/main" id="{BF036C2D-C732-43D2-07A3-8099777598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0" y="9570"/>
              <a:ext cx="630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" name="Line 53">
              <a:extLst>
                <a:ext uri="{FF2B5EF4-FFF2-40B4-BE49-F238E27FC236}">
                  <a16:creationId xmlns:a16="http://schemas.microsoft.com/office/drawing/2014/main" id="{27BEAB58-4E70-EAAE-6C8D-CA0D6EA76A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80" y="7770"/>
              <a:ext cx="0" cy="162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" name="Line 54">
              <a:extLst>
                <a:ext uri="{FF2B5EF4-FFF2-40B4-BE49-F238E27FC236}">
                  <a16:creationId xmlns:a16="http://schemas.microsoft.com/office/drawing/2014/main" id="{9B98E9B7-3BE9-7854-7194-21DE8E60D6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0" y="7770"/>
              <a:ext cx="0" cy="162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" name="Line 55">
              <a:extLst>
                <a:ext uri="{FF2B5EF4-FFF2-40B4-BE49-F238E27FC236}">
                  <a16:creationId xmlns:a16="http://schemas.microsoft.com/office/drawing/2014/main" id="{03D9E6A1-5AE4-3293-DAA5-9EB9698CBC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0" y="9390"/>
              <a:ext cx="4680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" name="Line 56">
              <a:extLst>
                <a:ext uri="{FF2B5EF4-FFF2-40B4-BE49-F238E27FC236}">
                  <a16:creationId xmlns:a16="http://schemas.microsoft.com/office/drawing/2014/main" id="{5C540A33-8349-760F-A781-137F16E5B4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0" y="9000"/>
              <a:ext cx="0" cy="72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" name="Text Box 57">
              <a:extLst>
                <a:ext uri="{FF2B5EF4-FFF2-40B4-BE49-F238E27FC236}">
                  <a16:creationId xmlns:a16="http://schemas.microsoft.com/office/drawing/2014/main" id="{300B2EBD-22AF-6E63-A4A6-88DF4F1FBB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20" y="9255"/>
              <a:ext cx="198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000"/>
                <a:t>Gangguan</a:t>
              </a:r>
              <a:endParaRPr lang="en-US" altLang="en-US"/>
            </a:p>
          </p:txBody>
        </p:sp>
      </p:grpSp>
      <p:sp>
        <p:nvSpPr>
          <p:cNvPr id="16388" name="Text Box 58">
            <a:extLst>
              <a:ext uri="{FF2B5EF4-FFF2-40B4-BE49-F238E27FC236}">
                <a16:creationId xmlns:a16="http://schemas.microsoft.com/office/drawing/2014/main" id="{84593FB8-A255-0A4D-8DD8-51C85B3FA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143125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0"/>
              <a:t>1</a:t>
            </a:r>
            <a:endParaRPr lang="en-US" altLang="en-US"/>
          </a:p>
        </p:txBody>
      </p:sp>
      <p:sp>
        <p:nvSpPr>
          <p:cNvPr id="16389" name="Text Box 59">
            <a:extLst>
              <a:ext uri="{FF2B5EF4-FFF2-40B4-BE49-F238E27FC236}">
                <a16:creationId xmlns:a16="http://schemas.microsoft.com/office/drawing/2014/main" id="{A0528C95-BE01-EB06-02E1-74BC2CCD2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2143125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0"/>
              <a:t>2</a:t>
            </a:r>
            <a:endParaRPr lang="en-US" altLang="en-US"/>
          </a:p>
        </p:txBody>
      </p:sp>
      <p:sp>
        <p:nvSpPr>
          <p:cNvPr id="16390" name="Text Box 60">
            <a:extLst>
              <a:ext uri="{FF2B5EF4-FFF2-40B4-BE49-F238E27FC236}">
                <a16:creationId xmlns:a16="http://schemas.microsoft.com/office/drawing/2014/main" id="{1396CC5F-A1D7-1B7B-FFC5-9B85BA91D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3900" y="2143125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0"/>
              <a:t>3</a:t>
            </a:r>
            <a:endParaRPr lang="en-US" altLang="en-US"/>
          </a:p>
        </p:txBody>
      </p:sp>
      <p:sp>
        <p:nvSpPr>
          <p:cNvPr id="16391" name="Text Box 61">
            <a:extLst>
              <a:ext uri="{FF2B5EF4-FFF2-40B4-BE49-F238E27FC236}">
                <a16:creationId xmlns:a16="http://schemas.microsoft.com/office/drawing/2014/main" id="{0BF23077-7C57-200D-9058-0D61C4D44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21717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0"/>
              <a:t>4</a:t>
            </a:r>
            <a:endParaRPr lang="en-US" altLang="en-US"/>
          </a:p>
        </p:txBody>
      </p:sp>
      <p:sp>
        <p:nvSpPr>
          <p:cNvPr id="16392" name="Text Box 62">
            <a:extLst>
              <a:ext uri="{FF2B5EF4-FFF2-40B4-BE49-F238E27FC236}">
                <a16:creationId xmlns:a16="http://schemas.microsoft.com/office/drawing/2014/main" id="{5D139E6B-14DE-65BE-48B8-9C50BD002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5700" y="2162175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0"/>
              <a:t>5</a:t>
            </a:r>
            <a:endParaRPr lang="en-US" altLang="en-US"/>
          </a:p>
        </p:txBody>
      </p:sp>
      <p:sp>
        <p:nvSpPr>
          <p:cNvPr id="16393" name="Text Box 63">
            <a:extLst>
              <a:ext uri="{FF2B5EF4-FFF2-40B4-BE49-F238E27FC236}">
                <a16:creationId xmlns:a16="http://schemas.microsoft.com/office/drawing/2014/main" id="{F04E7A9D-F6E1-F0F2-4732-7D6A504DE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8150" y="21717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0"/>
              <a:t>6</a:t>
            </a:r>
            <a:endParaRPr lang="en-US" altLang="en-US"/>
          </a:p>
        </p:txBody>
      </p:sp>
      <p:sp>
        <p:nvSpPr>
          <p:cNvPr id="16394" name="Text Box 64">
            <a:extLst>
              <a:ext uri="{FF2B5EF4-FFF2-40B4-BE49-F238E27FC236}">
                <a16:creationId xmlns:a16="http://schemas.microsoft.com/office/drawing/2014/main" id="{28E15A7D-9657-932B-E571-5C416B356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8700" y="21717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0"/>
              <a:t>7</a:t>
            </a: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893</TotalTime>
  <Words>541</Words>
  <Application>Microsoft Office PowerPoint</Application>
  <PresentationFormat>Widescreen</PresentationFormat>
  <Paragraphs>93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Office Theme</vt:lpstr>
      <vt:lpstr>Pertemuan 2 - Model Model Sistem Komunikasi Data</vt:lpstr>
      <vt:lpstr>Model OSI (Open Systems Interconnection)</vt:lpstr>
      <vt:lpstr>Model TCP/IP (Transmission Control Protocol/Internet Protocol)</vt:lpstr>
      <vt:lpstr>Model referensi IEEE 802</vt:lpstr>
      <vt:lpstr>Model peer-to-peer (P2P)</vt:lpstr>
      <vt:lpstr>Model client-server</vt:lpstr>
      <vt:lpstr>Model Teori Informasi  Shannon &amp; Weaver</vt:lpstr>
      <vt:lpstr>Model Komunikasi Massa Lasswell</vt:lpstr>
      <vt:lpstr>Model Gangguan Komunikasi</vt:lpstr>
      <vt:lpstr>Model Schramm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UBBG Presentation Title</dc:title>
  <dc:creator>UBBG</dc:creator>
  <cp:lastModifiedBy>roeji5990@gmail.com</cp:lastModifiedBy>
  <cp:revision>82</cp:revision>
  <dcterms:created xsi:type="dcterms:W3CDTF">2021-07-26T04:22:59Z</dcterms:created>
  <dcterms:modified xsi:type="dcterms:W3CDTF">2024-07-22T04:37:12Z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1033-11.1.0.10161</vt:lpwstr>
  </property>
</Properties>
</file>