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72" r:id="rId4"/>
    <p:sldId id="273" r:id="rId5"/>
    <p:sldId id="276" r:id="rId6"/>
    <p:sldId id="274" r:id="rId7"/>
    <p:sldId id="277" r:id="rId8"/>
    <p:sldId id="275" r:id="rId9"/>
    <p:sldId id="278" r:id="rId10"/>
    <p:sldId id="271" r:id="rId11"/>
    <p:sldId id="280" r:id="rId12"/>
    <p:sldId id="281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Nia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Puspita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Hapsari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S.Hi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., M.H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SESI-5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ISLAM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ASAS-ASAS HUKUM ISLAM: “ASAS-ASAS UMUM, ASAS PIDANA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ASAS PERDATA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Wave 1"/>
          <p:cNvSpPr/>
          <p:nvPr/>
        </p:nvSpPr>
        <p:spPr>
          <a:xfrm>
            <a:off x="609600" y="304799"/>
            <a:ext cx="5715000" cy="1447800"/>
          </a:xfrm>
          <a:prstGeom prst="double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SIFAT </a:t>
            </a:r>
            <a:r>
              <a:rPr lang="en-US" b="1" dirty="0" err="1"/>
              <a:t>dan</a:t>
            </a:r>
            <a:r>
              <a:rPr lang="en-US" b="1" dirty="0"/>
              <a:t> KARAKTERISTIK HUKUM ISLAM</a:t>
            </a:r>
          </a:p>
        </p:txBody>
      </p:sp>
      <p:sp>
        <p:nvSpPr>
          <p:cNvPr id="7" name="Striped Right Arrow 6"/>
          <p:cNvSpPr/>
          <p:nvPr/>
        </p:nvSpPr>
        <p:spPr>
          <a:xfrm>
            <a:off x="304800" y="2743200"/>
            <a:ext cx="8229600" cy="2971800"/>
          </a:xfrm>
          <a:prstGeom prst="striped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C000"/>
                </a:solidFill>
              </a:rPr>
              <a:t>4. DINAMIS :</a:t>
            </a:r>
            <a:r>
              <a:rPr lang="en-US" b="1" dirty="0" err="1">
                <a:solidFill>
                  <a:srgbClr val="FFC000"/>
                </a:solidFill>
              </a:rPr>
              <a:t>sifat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atau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tabi’at</a:t>
            </a:r>
            <a:r>
              <a:rPr lang="en-US" b="1" dirty="0">
                <a:solidFill>
                  <a:srgbClr val="FFC000"/>
                </a:solidFill>
              </a:rPr>
              <a:t> yang </a:t>
            </a:r>
            <a:r>
              <a:rPr lang="en-US" b="1" dirty="0" err="1">
                <a:solidFill>
                  <a:srgbClr val="FFC000"/>
                </a:solidFill>
              </a:rPr>
              <a:t>mempuni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berkemampuan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menyesuaikan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diri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keadaan</a:t>
            </a:r>
            <a:r>
              <a:rPr lang="en-US" b="1" dirty="0">
                <a:solidFill>
                  <a:srgbClr val="FFC000"/>
                </a:solidFill>
              </a:rPr>
              <a:t>.</a:t>
            </a:r>
          </a:p>
          <a:p>
            <a:r>
              <a:rPr lang="en-US" b="1" dirty="0">
                <a:solidFill>
                  <a:srgbClr val="FFC000"/>
                </a:solidFill>
              </a:rPr>
              <a:t>5. SISTEMATIS : </a:t>
            </a:r>
            <a:r>
              <a:rPr lang="en-US" b="1" dirty="0" err="1">
                <a:solidFill>
                  <a:srgbClr val="FFC000"/>
                </a:solidFill>
              </a:rPr>
              <a:t>Hukum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bersifat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sistematis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artinya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bahwa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sejumlah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doktrin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hukum</a:t>
            </a:r>
            <a:r>
              <a:rPr lang="en-US" b="1" dirty="0">
                <a:solidFill>
                  <a:srgbClr val="FFC000"/>
                </a:solidFill>
              </a:rPr>
              <a:t> Islam </a:t>
            </a:r>
            <a:r>
              <a:rPr lang="en-US" b="1" dirty="0" err="1">
                <a:solidFill>
                  <a:srgbClr val="FFC000"/>
                </a:solidFill>
              </a:rPr>
              <a:t>bertalian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berhubungan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diantara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satu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dengan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lainnya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secara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logis</a:t>
            </a:r>
            <a:r>
              <a:rPr lang="en-US" b="1" dirty="0">
                <a:solidFill>
                  <a:srgbClr val="FFC000"/>
                </a:solidFill>
              </a:rPr>
              <a:t>.</a:t>
            </a:r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1828800" y="1981200"/>
            <a:ext cx="1600200" cy="114300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685800" y="152400"/>
            <a:ext cx="4648200" cy="16002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SIFAT </a:t>
            </a:r>
            <a:r>
              <a:rPr lang="en-US" b="1" dirty="0" err="1"/>
              <a:t>dan</a:t>
            </a:r>
            <a:r>
              <a:rPr lang="en-US" b="1" dirty="0"/>
              <a:t> KARAKTERISTIK HUKUM ISLAM</a:t>
            </a:r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2514600" y="1524000"/>
            <a:ext cx="1371600" cy="12192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ular Callout 5"/>
          <p:cNvSpPr/>
          <p:nvPr/>
        </p:nvSpPr>
        <p:spPr>
          <a:xfrm>
            <a:off x="533400" y="2819400"/>
            <a:ext cx="7620000" cy="2438400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6. </a:t>
            </a:r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ditetapkan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oleh</a:t>
            </a:r>
            <a:r>
              <a:rPr lang="en-US" b="1" dirty="0">
                <a:solidFill>
                  <a:srgbClr val="FF0000"/>
                </a:solidFill>
              </a:rPr>
              <a:t> al-Qur’an </a:t>
            </a:r>
            <a:r>
              <a:rPr lang="en-US" b="1" dirty="0" err="1">
                <a:solidFill>
                  <a:srgbClr val="FF0000"/>
                </a:solidFill>
              </a:rPr>
              <a:t>tidak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memberatkan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contohnya</a:t>
            </a:r>
            <a:r>
              <a:rPr lang="en-US" b="1" dirty="0">
                <a:solidFill>
                  <a:srgbClr val="FF0000"/>
                </a:solidFill>
              </a:rPr>
              <a:t>, : </a:t>
            </a:r>
            <a:r>
              <a:rPr lang="en-US" b="1" dirty="0" err="1">
                <a:solidFill>
                  <a:srgbClr val="FF0000"/>
                </a:solidFill>
              </a:rPr>
              <a:t>memakan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bangkai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adalah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hal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terlarang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7. </a:t>
            </a:r>
            <a:r>
              <a:rPr lang="en-US" b="1" dirty="0" err="1">
                <a:solidFill>
                  <a:srgbClr val="FF0000"/>
                </a:solidFill>
              </a:rPr>
              <a:t>Menetapkan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bersifat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realitas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Islam </a:t>
            </a:r>
            <a:r>
              <a:rPr lang="en-US" b="1" dirty="0" err="1">
                <a:solidFill>
                  <a:srgbClr val="FF0000"/>
                </a:solidFill>
              </a:rPr>
              <a:t>ditetapkan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berdasarkan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realistis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harus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berpandangan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riil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segala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hal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iped Right Arrow 1"/>
          <p:cNvSpPr/>
          <p:nvPr/>
        </p:nvSpPr>
        <p:spPr>
          <a:xfrm>
            <a:off x="467544" y="228600"/>
            <a:ext cx="5029200" cy="1382713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SIFAT dan KARAKTERISTIK HUKUM ISLAM</a:t>
            </a:r>
            <a:endParaRPr lang="en-US" b="1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2057400" y="1295400"/>
            <a:ext cx="30707" cy="147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1485900" y="1943100"/>
            <a:ext cx="2057400" cy="7620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Horizontal Scroll 7"/>
          <p:cNvSpPr/>
          <p:nvPr/>
        </p:nvSpPr>
        <p:spPr>
          <a:xfrm>
            <a:off x="762000" y="3124200"/>
            <a:ext cx="7696200" cy="2590800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8. </a:t>
            </a:r>
            <a:r>
              <a:rPr lang="en-US" b="1" dirty="0" err="1"/>
              <a:t>Sanksi</a:t>
            </a:r>
            <a:r>
              <a:rPr lang="en-US" b="1" dirty="0"/>
              <a:t> </a:t>
            </a:r>
            <a:r>
              <a:rPr lang="en-US" b="1" dirty="0" err="1"/>
              <a:t>didapatkan</a:t>
            </a:r>
            <a:r>
              <a:rPr lang="en-US" b="1" dirty="0"/>
              <a:t> di </a:t>
            </a:r>
            <a:r>
              <a:rPr lang="en-US" b="1" dirty="0" err="1"/>
              <a:t>dunia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akherat</a:t>
            </a:r>
            <a:endParaRPr lang="en-US" b="1" dirty="0"/>
          </a:p>
          <a:p>
            <a:r>
              <a:rPr lang="en-US" b="1" dirty="0"/>
              <a:t>9. </a:t>
            </a:r>
            <a:r>
              <a:rPr lang="en-US" b="1" i="1" dirty="0" err="1"/>
              <a:t>Ta’abbudi</a:t>
            </a:r>
            <a:r>
              <a:rPr lang="en-US" b="1" i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i="1" dirty="0" err="1"/>
              <a:t>Ta’aqquli</a:t>
            </a:r>
            <a:endParaRPr lang="en-US" b="1" i="1" dirty="0"/>
          </a:p>
          <a:p>
            <a:r>
              <a:rPr lang="en-US" b="1" i="1" dirty="0" err="1"/>
              <a:t>Ta’abbudi</a:t>
            </a:r>
            <a:r>
              <a:rPr lang="en-US" b="1" i="1" dirty="0"/>
              <a:t>, </a:t>
            </a:r>
            <a:r>
              <a:rPr lang="en-US" b="1" dirty="0" err="1"/>
              <a:t>adalah</a:t>
            </a:r>
            <a:r>
              <a:rPr lang="en-US" b="1" dirty="0"/>
              <a:t>: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melambangkan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membebaskan</a:t>
            </a:r>
            <a:r>
              <a:rPr lang="en-US" b="1" dirty="0"/>
              <a:t> </a:t>
            </a:r>
            <a:r>
              <a:rPr lang="en-US" b="1" dirty="0" err="1"/>
              <a:t>mukallaf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perintah-perintah</a:t>
            </a:r>
            <a:r>
              <a:rPr lang="en-US" b="1" dirty="0"/>
              <a:t> </a:t>
            </a:r>
            <a:r>
              <a:rPr lang="en-US" b="1" dirty="0" err="1"/>
              <a:t>hawa</a:t>
            </a:r>
            <a:r>
              <a:rPr lang="en-US" b="1" dirty="0"/>
              <a:t> </a:t>
            </a:r>
            <a:r>
              <a:rPr lang="en-US" b="1" dirty="0" err="1"/>
              <a:t>nafsunya</a:t>
            </a:r>
            <a:r>
              <a:rPr lang="en-US" b="1" dirty="0"/>
              <a:t> agar </a:t>
            </a:r>
            <a:r>
              <a:rPr lang="en-US" b="1" dirty="0" err="1"/>
              <a:t>dia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hamba</a:t>
            </a:r>
            <a:r>
              <a:rPr lang="en-US" b="1" dirty="0"/>
              <a:t> </a:t>
            </a:r>
            <a:r>
              <a:rPr lang="en-US" b="1" dirty="0" err="1"/>
              <a:t>Tuhan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sukarela</a:t>
            </a:r>
            <a:r>
              <a:rPr lang="en-US" b="1" dirty="0"/>
              <a:t> (</a:t>
            </a:r>
            <a:r>
              <a:rPr lang="en-US" b="1" i="1" dirty="0" err="1"/>
              <a:t>ihtiyarran</a:t>
            </a:r>
            <a:r>
              <a:rPr lang="en-US" b="1" dirty="0"/>
              <a:t>)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Terima</a:t>
            </a:r>
            <a:r>
              <a:rPr lang="en-US" sz="2800" dirty="0"/>
              <a:t> </a:t>
            </a:r>
            <a:r>
              <a:rPr lang="en-US" sz="2800" dirty="0" err="1"/>
              <a:t>Kasih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62000" y="152400"/>
            <a:ext cx="4800600" cy="160020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ASAS-ASAS HUKUM ISLAM</a:t>
            </a:r>
          </a:p>
        </p:txBody>
      </p:sp>
      <p:cxnSp>
        <p:nvCxnSpPr>
          <p:cNvPr id="5" name="Curved Connector 4"/>
          <p:cNvCxnSpPr/>
          <p:nvPr/>
        </p:nvCxnSpPr>
        <p:spPr>
          <a:xfrm>
            <a:off x="5562600" y="838200"/>
            <a:ext cx="1828800" cy="10668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H="1">
            <a:off x="228600" y="2362200"/>
            <a:ext cx="2286000" cy="60960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6200000" flipH="1">
            <a:off x="3276600" y="2057400"/>
            <a:ext cx="1524000" cy="60960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Callout 13"/>
          <p:cNvSpPr/>
          <p:nvPr/>
        </p:nvSpPr>
        <p:spPr>
          <a:xfrm>
            <a:off x="114301" y="3816824"/>
            <a:ext cx="3124200" cy="1524000"/>
          </a:xfrm>
          <a:prstGeom prst="wedgeEllipse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HUKUM DASAR</a:t>
            </a:r>
          </a:p>
        </p:txBody>
      </p:sp>
      <p:sp>
        <p:nvSpPr>
          <p:cNvPr id="15" name="Flowchart: Magnetic Disk 14"/>
          <p:cNvSpPr/>
          <p:nvPr/>
        </p:nvSpPr>
        <p:spPr>
          <a:xfrm>
            <a:off x="3238501" y="2438400"/>
            <a:ext cx="2895600" cy="2216624"/>
          </a:xfrm>
          <a:prstGeom prst="flowChartMagneticDis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DASAR (</a:t>
            </a:r>
            <a:r>
              <a:rPr lang="en-US" b="1" dirty="0" err="1">
                <a:solidFill>
                  <a:srgbClr val="C00000"/>
                </a:solidFill>
              </a:rPr>
              <a:t>sesuatu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menjadi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tumpuan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berpikir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berpendapat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7" name="Vertical Scroll 16"/>
          <p:cNvSpPr/>
          <p:nvPr/>
        </p:nvSpPr>
        <p:spPr>
          <a:xfrm>
            <a:off x="6362701" y="1066800"/>
            <a:ext cx="2428291" cy="4724400"/>
          </a:xfrm>
          <a:prstGeom prst="vertic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DASAR CITA-CITA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/ </a:t>
            </a:r>
            <a:r>
              <a:rPr lang="en-US" b="1" dirty="0" err="1">
                <a:solidFill>
                  <a:srgbClr val="C00000"/>
                </a:solidFill>
              </a:rPr>
              <a:t>cita-cita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mejadi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dasar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organisasi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atau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negara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seperti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hal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Pancasila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adalah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dasar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negara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Republik</a:t>
            </a:r>
            <a:r>
              <a:rPr lang="en-US" b="1" dirty="0">
                <a:solidFill>
                  <a:srgbClr val="C00000"/>
                </a:solidFill>
              </a:rPr>
              <a:t> Indonesia</a:t>
            </a:r>
          </a:p>
        </p:txBody>
      </p:sp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iped Right Arrow 1"/>
          <p:cNvSpPr/>
          <p:nvPr/>
        </p:nvSpPr>
        <p:spPr>
          <a:xfrm>
            <a:off x="1524000" y="152400"/>
            <a:ext cx="4114800" cy="1600200"/>
          </a:xfrm>
          <a:prstGeom prst="striped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PENGERTIAN ASAS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334000" y="1447800"/>
            <a:ext cx="3581400" cy="2933700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HUKUM YANG MEMILIKI ARTI BERUPA SUATU KEBENARAN YANG DIGUNAKAN SEBAGAI TUMPUAN BERPIKIR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ALASAN PENDAPAT, TERUTAMA DALAM  PENEGAKKAN DAN PELAKSANAAN HUKUM</a:t>
            </a:r>
          </a:p>
        </p:txBody>
      </p:sp>
      <p:cxnSp>
        <p:nvCxnSpPr>
          <p:cNvPr id="6" name="Curved Connector 5"/>
          <p:cNvCxnSpPr/>
          <p:nvPr/>
        </p:nvCxnSpPr>
        <p:spPr>
          <a:xfrm>
            <a:off x="5029200" y="381000"/>
            <a:ext cx="2514600" cy="10668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Horizontal Scroll 7"/>
          <p:cNvSpPr/>
          <p:nvPr/>
        </p:nvSpPr>
        <p:spPr>
          <a:xfrm>
            <a:off x="304800" y="2667000"/>
            <a:ext cx="4572000" cy="2971800"/>
          </a:xfrm>
          <a:prstGeom prst="horizontalScroll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ASAS HUKUM, </a:t>
            </a:r>
            <a:r>
              <a:rPr lang="en-US" b="1" dirty="0" err="1">
                <a:solidFill>
                  <a:srgbClr val="7030A0"/>
                </a:solidFill>
              </a:rPr>
              <a:t>adalah</a:t>
            </a:r>
            <a:r>
              <a:rPr lang="en-US" b="1" dirty="0">
                <a:solidFill>
                  <a:srgbClr val="7030A0"/>
                </a:solidFill>
              </a:rPr>
              <a:t>: </a:t>
            </a:r>
            <a:r>
              <a:rPr lang="en-US" b="1" dirty="0" err="1">
                <a:solidFill>
                  <a:srgbClr val="7030A0"/>
                </a:solidFill>
              </a:rPr>
              <a:t>suatu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aturan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dasar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prinsip-prinsip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hukum</a:t>
            </a:r>
            <a:r>
              <a:rPr lang="en-US" b="1" dirty="0">
                <a:solidFill>
                  <a:srgbClr val="7030A0"/>
                </a:solidFill>
              </a:rPr>
              <a:t> yang </a:t>
            </a:r>
            <a:r>
              <a:rPr lang="en-US" b="1" dirty="0" err="1">
                <a:solidFill>
                  <a:srgbClr val="7030A0"/>
                </a:solidFill>
              </a:rPr>
              <a:t>abstrak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pada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umumnya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melatar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belakangi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peraturan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konkrit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pelaksanaan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hukum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10" name="Elbow Connector 9"/>
          <p:cNvCxnSpPr/>
          <p:nvPr/>
        </p:nvCxnSpPr>
        <p:spPr>
          <a:xfrm rot="16200000" flipH="1">
            <a:off x="1257300" y="1905000"/>
            <a:ext cx="1600200" cy="609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Wave 1"/>
          <p:cNvSpPr/>
          <p:nvPr/>
        </p:nvSpPr>
        <p:spPr>
          <a:xfrm>
            <a:off x="1872072" y="457200"/>
            <a:ext cx="5399856" cy="990600"/>
          </a:xfrm>
          <a:prstGeom prst="doubleWav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ASAS-ASAS PENERAPAN HUKUM</a:t>
            </a:r>
          </a:p>
        </p:txBody>
      </p:sp>
      <p:sp>
        <p:nvSpPr>
          <p:cNvPr id="4" name="7-Point Star 3"/>
          <p:cNvSpPr/>
          <p:nvPr/>
        </p:nvSpPr>
        <p:spPr>
          <a:xfrm>
            <a:off x="5638800" y="2133600"/>
            <a:ext cx="3352800" cy="2667000"/>
          </a:xfrm>
          <a:prstGeom prst="star7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ASAS TIDAK MEMBERATKAN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84161" y="1728148"/>
            <a:ext cx="4495800" cy="1600200"/>
          </a:xfrm>
          <a:prstGeom prst="flowChartAlternate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ASAS TIDAK MEMPERBANYAK BEBAN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304800" y="3733800"/>
            <a:ext cx="5105400" cy="2133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ASAS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b="1" i="1" dirty="0">
                <a:solidFill>
                  <a:srgbClr val="FFFF00"/>
                </a:solidFill>
              </a:rPr>
              <a:t>AL-TADRIJ</a:t>
            </a:r>
            <a:r>
              <a:rPr lang="en-US" dirty="0">
                <a:solidFill>
                  <a:srgbClr val="FFFF00"/>
                </a:solidFill>
              </a:rPr>
              <a:t>’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(BERTAHAP/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GRADUAL)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96000" y="1447800"/>
            <a:ext cx="838200" cy="1066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 rot="5400000">
            <a:off x="921536" y="907264"/>
            <a:ext cx="1019601" cy="88147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5400000">
            <a:off x="3245750" y="2207723"/>
            <a:ext cx="3147800" cy="1627954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457200" y="228600"/>
            <a:ext cx="4724400" cy="137160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ASAS-ASAS KHUSUS HUKUM ISLAM</a:t>
            </a:r>
          </a:p>
        </p:txBody>
      </p:sp>
      <p:cxnSp>
        <p:nvCxnSpPr>
          <p:cNvPr id="6" name="Elbow Connector 5"/>
          <p:cNvCxnSpPr/>
          <p:nvPr/>
        </p:nvCxnSpPr>
        <p:spPr>
          <a:xfrm>
            <a:off x="4648200" y="457200"/>
            <a:ext cx="1905000" cy="1371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Arrow 7"/>
          <p:cNvSpPr/>
          <p:nvPr/>
        </p:nvSpPr>
        <p:spPr>
          <a:xfrm>
            <a:off x="5334000" y="1143000"/>
            <a:ext cx="3505200" cy="1333500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ASAS-ASAS HUKUM PIDANA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605870" y="2027261"/>
            <a:ext cx="2994830" cy="6349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077200" y="2133600"/>
            <a:ext cx="381000" cy="2004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082370" y="2133600"/>
            <a:ext cx="1577739" cy="101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Preparation 16"/>
          <p:cNvSpPr/>
          <p:nvPr/>
        </p:nvSpPr>
        <p:spPr>
          <a:xfrm>
            <a:off x="5600700" y="4138115"/>
            <a:ext cx="3543300" cy="1600200"/>
          </a:xfrm>
          <a:prstGeom prst="flowChartPreparati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ASAS PRADUGA TAK BERSALAH</a:t>
            </a:r>
          </a:p>
        </p:txBody>
      </p:sp>
      <p:sp>
        <p:nvSpPr>
          <p:cNvPr id="22" name="Double Wave 21"/>
          <p:cNvSpPr/>
          <p:nvPr/>
        </p:nvSpPr>
        <p:spPr>
          <a:xfrm>
            <a:off x="2964409" y="3054397"/>
            <a:ext cx="4404245" cy="990600"/>
          </a:xfrm>
          <a:prstGeom prst="double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ASAS LARANGAN MEMINDAHKAN KESALAHAN PADA ORANG LAIN</a:t>
            </a:r>
          </a:p>
        </p:txBody>
      </p:sp>
      <p:sp>
        <p:nvSpPr>
          <p:cNvPr id="24" name="Vertical Scroll 23"/>
          <p:cNvSpPr/>
          <p:nvPr/>
        </p:nvSpPr>
        <p:spPr>
          <a:xfrm>
            <a:off x="235995" y="2346028"/>
            <a:ext cx="2667000" cy="3200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ASAS LEGALITAS</a:t>
            </a:r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762000" y="304800"/>
            <a:ext cx="4419600" cy="1001713"/>
          </a:xfrm>
          <a:prstGeom prst="lef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ASAS-ASAS HUKUM PERDATA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381000" y="1676400"/>
            <a:ext cx="8153400" cy="4419600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KEBOLEHAN ATAU </a:t>
            </a:r>
            <a:r>
              <a:rPr lang="en-US" b="1" i="1" dirty="0">
                <a:solidFill>
                  <a:srgbClr val="FF0000"/>
                </a:solidFill>
              </a:rPr>
              <a:t>MUBAH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MEOLAK </a:t>
            </a:r>
            <a:r>
              <a:rPr lang="en-US" b="1" i="1" dirty="0">
                <a:solidFill>
                  <a:srgbClr val="FF0000"/>
                </a:solidFill>
              </a:rPr>
              <a:t>MUDHARAT </a:t>
            </a:r>
            <a:r>
              <a:rPr lang="en-US" b="1" i="1" dirty="0" err="1">
                <a:solidFill>
                  <a:srgbClr val="FF0000"/>
                </a:solidFill>
              </a:rPr>
              <a:t>dan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MENGAMBIL MANFAAT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KEBIJAKAN (KEBAIKAN)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KEKELUARGAAN </a:t>
            </a:r>
            <a:r>
              <a:rPr lang="en-US" b="1" dirty="0" err="1">
                <a:solidFill>
                  <a:srgbClr val="FF0000"/>
                </a:solidFill>
              </a:rPr>
              <a:t>atau</a:t>
            </a:r>
            <a:r>
              <a:rPr lang="en-US" b="1" dirty="0">
                <a:solidFill>
                  <a:srgbClr val="FF0000"/>
                </a:solidFill>
              </a:rPr>
              <a:t> ASAS KEBERSAMAAN YANG SEDERAJAT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ADIL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BERIMBANG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MENDAHULUKAN KEWAJIBAN </a:t>
            </a:r>
            <a:r>
              <a:rPr lang="en-US" b="1" dirty="0" err="1">
                <a:solidFill>
                  <a:srgbClr val="FF0000"/>
                </a:solidFill>
              </a:rPr>
              <a:t>dari</a:t>
            </a:r>
            <a:r>
              <a:rPr lang="en-US" b="1" dirty="0">
                <a:solidFill>
                  <a:srgbClr val="FF0000"/>
                </a:solidFill>
              </a:rPr>
              <a:t> HAK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LARANGAN MERUGIKAN DIRI SENDIRI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ORANG LAIN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KEMAMPUAN BERBUAT ATAU BERTINDAK</a:t>
            </a:r>
          </a:p>
          <a:p>
            <a:pPr marL="342900" indent="-342900" algn="ctr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ASAS TERTULIS </a:t>
            </a:r>
            <a:r>
              <a:rPr lang="en-US" b="1" dirty="0" err="1">
                <a:solidFill>
                  <a:srgbClr val="FF0000"/>
                </a:solidFill>
              </a:rPr>
              <a:t>atau</a:t>
            </a:r>
            <a:r>
              <a:rPr lang="en-US" b="1" dirty="0">
                <a:solidFill>
                  <a:srgbClr val="FF0000"/>
                </a:solidFill>
              </a:rPr>
              <a:t> DIUCAPKAN di </a:t>
            </a:r>
            <a:r>
              <a:rPr lang="en-US" b="1" dirty="0" err="1">
                <a:solidFill>
                  <a:srgbClr val="FF0000"/>
                </a:solidFill>
              </a:rPr>
              <a:t>depan</a:t>
            </a:r>
            <a:r>
              <a:rPr lang="en-US" b="1" dirty="0">
                <a:solidFill>
                  <a:srgbClr val="FF0000"/>
                </a:solidFill>
              </a:rPr>
              <a:t> SAKSI</a:t>
            </a:r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2171700" y="1562100"/>
            <a:ext cx="1600200" cy="609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1752600" y="609600"/>
            <a:ext cx="6248400" cy="9144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ESTETIKA HUKUM ISLAM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609600" y="2590800"/>
            <a:ext cx="8077200" cy="358140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rgbClr val="FFFF00"/>
                </a:solidFill>
              </a:rPr>
              <a:t>1.Hukum Islam </a:t>
            </a:r>
            <a:r>
              <a:rPr lang="en-US" b="1" dirty="0" err="1">
                <a:solidFill>
                  <a:srgbClr val="FFFF00"/>
                </a:solidFill>
              </a:rPr>
              <a:t>mudah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dirty="0" err="1">
                <a:solidFill>
                  <a:srgbClr val="FFFF00"/>
                </a:solidFill>
              </a:rPr>
              <a:t>jauh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kesulitan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kesempitan</a:t>
            </a:r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</a:rPr>
              <a:t>2. </a:t>
            </a:r>
            <a:r>
              <a:rPr lang="en-US" b="1" dirty="0" err="1">
                <a:solidFill>
                  <a:srgbClr val="FFFF00"/>
                </a:solidFill>
              </a:rPr>
              <a:t>Tujuan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hukum</a:t>
            </a:r>
            <a:r>
              <a:rPr lang="en-US" b="1" dirty="0">
                <a:solidFill>
                  <a:srgbClr val="FFFF00"/>
                </a:solidFill>
              </a:rPr>
              <a:t> Islam, </a:t>
            </a:r>
            <a:r>
              <a:rPr lang="en-US" b="1" dirty="0" err="1">
                <a:solidFill>
                  <a:srgbClr val="FFFF00"/>
                </a:solidFill>
              </a:rPr>
              <a:t>adalah</a:t>
            </a:r>
            <a:r>
              <a:rPr lang="en-US" b="1" dirty="0">
                <a:solidFill>
                  <a:srgbClr val="FFFF00"/>
                </a:solidFill>
              </a:rPr>
              <a:t>: </a:t>
            </a:r>
            <a:r>
              <a:rPr lang="en-US" b="1" dirty="0" err="1">
                <a:solidFill>
                  <a:srgbClr val="FFFF00"/>
                </a:solidFill>
              </a:rPr>
              <a:t>untuk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mewujudlan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kemaslahatan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dunia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akherat</a:t>
            </a:r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</a:rPr>
              <a:t>3. </a:t>
            </a:r>
            <a:r>
              <a:rPr lang="en-US" b="1" dirty="0" err="1">
                <a:solidFill>
                  <a:srgbClr val="FFFF00"/>
                </a:solidFill>
              </a:rPr>
              <a:t>Membolehkan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memakan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makanan</a:t>
            </a:r>
            <a:r>
              <a:rPr lang="en-US" b="1" dirty="0">
                <a:solidFill>
                  <a:srgbClr val="FFFF00"/>
                </a:solidFill>
              </a:rPr>
              <a:t> yang </a:t>
            </a:r>
            <a:r>
              <a:rPr lang="en-US" b="1" dirty="0" err="1">
                <a:solidFill>
                  <a:srgbClr val="FFFF00"/>
                </a:solidFill>
              </a:rPr>
              <a:t>baik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sebagai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rizki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dari</a:t>
            </a:r>
            <a:r>
              <a:rPr lang="en-US" b="1" dirty="0">
                <a:solidFill>
                  <a:srgbClr val="FFFF00"/>
                </a:solidFill>
              </a:rPr>
              <a:t> ALLAH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memakai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pakaian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serta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berhias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diri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selama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tidak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berlebihan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tidak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membanggakan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diri</a:t>
            </a:r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</a:rPr>
              <a:t>4. </a:t>
            </a:r>
            <a:r>
              <a:rPr lang="en-US" b="1" dirty="0" err="1">
                <a:solidFill>
                  <a:srgbClr val="FFFF00"/>
                </a:solidFill>
              </a:rPr>
              <a:t>Keseimbangan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rohani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jasmani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dalam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diri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manusia</a:t>
            </a:r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</a:rPr>
              <a:t>5. </a:t>
            </a:r>
            <a:r>
              <a:rPr lang="en-US" b="1" dirty="0" err="1">
                <a:solidFill>
                  <a:srgbClr val="FFFF00"/>
                </a:solidFill>
              </a:rPr>
              <a:t>Kaum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wanita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dilepaskan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kedazliman</a:t>
            </a:r>
            <a:r>
              <a:rPr lang="en-US" b="1" dirty="0">
                <a:solidFill>
                  <a:srgbClr val="FFFF00"/>
                </a:solidFill>
              </a:rPr>
              <a:t> yang </a:t>
            </a:r>
            <a:r>
              <a:rPr lang="en-US" b="1" dirty="0" err="1">
                <a:solidFill>
                  <a:srgbClr val="FFFF00"/>
                </a:solidFill>
              </a:rPr>
              <a:t>membelenggu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hak-hak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asasi</a:t>
            </a:r>
            <a:r>
              <a:rPr lang="en-US" b="1" dirty="0">
                <a:solidFill>
                  <a:srgbClr val="FFFF00"/>
                </a:solidFill>
              </a:rPr>
              <a:t> di </a:t>
            </a:r>
            <a:r>
              <a:rPr lang="en-US" b="1" dirty="0" err="1">
                <a:solidFill>
                  <a:srgbClr val="FFFF00"/>
                </a:solidFill>
              </a:rPr>
              <a:t>zaman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jahilyah</a:t>
            </a:r>
            <a:endParaRPr lang="en-US" b="1" dirty="0">
              <a:solidFill>
                <a:srgbClr val="FFFF00"/>
              </a:solidFill>
            </a:endParaRPr>
          </a:p>
          <a:p>
            <a:pPr algn="ctr"/>
            <a:endParaRPr lang="en-US" b="1" dirty="0"/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3390900" y="2019300"/>
            <a:ext cx="1371600" cy="3810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486878" y="304800"/>
            <a:ext cx="4800600" cy="685800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SIFAT HUKUM ISLAM</a:t>
            </a:r>
          </a:p>
        </p:txBody>
      </p:sp>
      <p:cxnSp>
        <p:nvCxnSpPr>
          <p:cNvPr id="5" name="Curved Connector 4"/>
          <p:cNvCxnSpPr>
            <a:endCxn id="7" idx="0"/>
          </p:cNvCxnSpPr>
          <p:nvPr/>
        </p:nvCxnSpPr>
        <p:spPr>
          <a:xfrm rot="16200000" flipH="1">
            <a:off x="3663950" y="1606550"/>
            <a:ext cx="1593850" cy="37465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Up Arrow Callout 6"/>
          <p:cNvSpPr/>
          <p:nvPr/>
        </p:nvSpPr>
        <p:spPr>
          <a:xfrm>
            <a:off x="457200" y="2590800"/>
            <a:ext cx="8382000" cy="2743200"/>
          </a:xfrm>
          <a:prstGeom prst="up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Islam </a:t>
            </a:r>
            <a:r>
              <a:rPr lang="en-US" b="1" dirty="0" err="1">
                <a:solidFill>
                  <a:srgbClr val="FF0000"/>
                </a:solidFill>
              </a:rPr>
              <a:t>memiliki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ciri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khas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sifat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karakteristik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tersendiri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kaitan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dijumpai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pendapat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mengatakan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bahwa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Islam </a:t>
            </a:r>
            <a:r>
              <a:rPr lang="en-US" b="1" dirty="0" err="1">
                <a:solidFill>
                  <a:srgbClr val="FF0000"/>
                </a:solidFill>
              </a:rPr>
              <a:t>atau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fiqih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adalah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sekelompok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syari’at-syari’at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yang </a:t>
            </a:r>
            <a:r>
              <a:rPr lang="en-US" b="1" dirty="0" err="1">
                <a:solidFill>
                  <a:srgbClr val="FF0000"/>
                </a:solidFill>
              </a:rPr>
              <a:t>berkaitan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amal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perbuatan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manusia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diambil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nash</a:t>
            </a:r>
            <a:r>
              <a:rPr lang="en-US" b="1" dirty="0">
                <a:solidFill>
                  <a:srgbClr val="FF0000"/>
                </a:solidFill>
              </a:rPr>
              <a:t> al-Qur’an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as-</a:t>
            </a:r>
            <a:r>
              <a:rPr lang="en-US" b="1" dirty="0" err="1">
                <a:solidFill>
                  <a:srgbClr val="FF0000"/>
                </a:solidFill>
              </a:rPr>
              <a:t>Sunnah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ched Right Arrow 1"/>
          <p:cNvSpPr/>
          <p:nvPr/>
        </p:nvSpPr>
        <p:spPr>
          <a:xfrm>
            <a:off x="762000" y="228600"/>
            <a:ext cx="5486400" cy="1447800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SIFAT </a:t>
            </a:r>
            <a:r>
              <a:rPr lang="en-US" b="1" dirty="0" err="1">
                <a:solidFill>
                  <a:srgbClr val="FFC000"/>
                </a:solidFill>
              </a:rPr>
              <a:t>dan</a:t>
            </a:r>
            <a:r>
              <a:rPr lang="en-US" b="1" dirty="0">
                <a:solidFill>
                  <a:srgbClr val="FFC000"/>
                </a:solidFill>
              </a:rPr>
              <a:t> KARAKTERISTIK HUKUM ISLAM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381000" y="2133600"/>
            <a:ext cx="8153400" cy="37338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UNIVERSAL : Agama Islam </a:t>
            </a:r>
            <a:r>
              <a:rPr lang="en-US" b="1" dirty="0" err="1">
                <a:solidFill>
                  <a:srgbClr val="FF0000"/>
                </a:solidFill>
              </a:rPr>
              <a:t>bersifat</a:t>
            </a:r>
            <a:r>
              <a:rPr lang="en-US" b="1" dirty="0">
                <a:solidFill>
                  <a:srgbClr val="FF0000"/>
                </a:solidFill>
              </a:rPr>
              <a:t> Universal, </a:t>
            </a:r>
            <a:r>
              <a:rPr lang="en-US" b="1" dirty="0" err="1">
                <a:solidFill>
                  <a:srgbClr val="FF0000"/>
                </a:solidFill>
              </a:rPr>
              <a:t>baik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ajarannya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maupun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manfaat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atau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kegunaannya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masyarakat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SEMPURNA : </a:t>
            </a:r>
            <a:r>
              <a:rPr lang="en-US" b="1" dirty="0" err="1">
                <a:solidFill>
                  <a:srgbClr val="FF0000"/>
                </a:solidFill>
              </a:rPr>
              <a:t>Kesempurnaan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Islam </a:t>
            </a:r>
            <a:r>
              <a:rPr lang="en-US" b="1" dirty="0" err="1">
                <a:solidFill>
                  <a:srgbClr val="FF0000"/>
                </a:solidFill>
              </a:rPr>
              <a:t>dapat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diakui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dirasakan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oleh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mengamalkan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ajaran</a:t>
            </a:r>
            <a:r>
              <a:rPr lang="en-US" b="1" dirty="0">
                <a:solidFill>
                  <a:srgbClr val="FF0000"/>
                </a:solidFill>
              </a:rPr>
              <a:t> Islam.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ELASTIS : </a:t>
            </a:r>
            <a:r>
              <a:rPr lang="en-US" b="1" dirty="0" err="1">
                <a:solidFill>
                  <a:srgbClr val="FF0000"/>
                </a:solidFill>
              </a:rPr>
              <a:t>Hukum</a:t>
            </a:r>
            <a:r>
              <a:rPr lang="en-US" b="1" dirty="0">
                <a:solidFill>
                  <a:srgbClr val="FF0000"/>
                </a:solidFill>
              </a:rPr>
              <a:t> Islam </a:t>
            </a:r>
            <a:r>
              <a:rPr lang="en-US" b="1" dirty="0" err="1">
                <a:solidFill>
                  <a:srgbClr val="FF0000"/>
                </a:solidFill>
              </a:rPr>
              <a:t>memperhatikan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segala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aspek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kehidupan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manusia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baik</a:t>
            </a:r>
            <a:r>
              <a:rPr lang="en-US" b="1" dirty="0">
                <a:solidFill>
                  <a:srgbClr val="FF0000"/>
                </a:solidFill>
              </a:rPr>
              <a:t>, di </a:t>
            </a:r>
            <a:r>
              <a:rPr lang="en-US" b="1" dirty="0" err="1">
                <a:solidFill>
                  <a:srgbClr val="FF0000"/>
                </a:solidFill>
              </a:rPr>
              <a:t>bidang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muamalah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ibadah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jinayah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siyasah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bidang-bidang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lainnya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1981200" y="1828800"/>
            <a:ext cx="1371600" cy="4572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95</TotalTime>
  <Words>518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0-Blanko-PPT-sesi-2-14 baru (1)</vt:lpstr>
      <vt:lpstr>Nia Puspita Hapsari, S.Hi., M.H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Endang Ruswanti</cp:lastModifiedBy>
  <cp:revision>10</cp:revision>
  <dcterms:created xsi:type="dcterms:W3CDTF">2019-09-17T08:28:18Z</dcterms:created>
  <dcterms:modified xsi:type="dcterms:W3CDTF">2021-04-20T04:33:06Z</dcterms:modified>
</cp:coreProperties>
</file>