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4DEE4-85E1-4273-B236-C67DAA97F1D8}" type="datetimeFigureOut">
              <a:rPr lang="en-US" smtClean="0"/>
              <a:t>4/30/2020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DA022A-4CC1-453F-B429-09E1912F53A0}" type="slidenum">
              <a:rPr lang="en-US" smtClean="0"/>
              <a:t>‹#›</a:t>
            </a:fld>
            <a:endParaRPr lang="en-US"/>
          </a:p>
        </p:txBody>
      </p:sp>
    </p:spTree>
    <p:extLst>
      <p:ext uri="{BB962C8B-B14F-4D97-AF65-F5344CB8AC3E}">
        <p14:creationId xmlns:p14="http://schemas.microsoft.com/office/powerpoint/2010/main" val="1807835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en-US" smtClean="0">
              <a:latin typeface="Arial" panose="020B0604020202020204" pitchFamily="34" charset="0"/>
            </a:endParaRPr>
          </a:p>
        </p:txBody>
      </p:sp>
      <p:sp>
        <p:nvSpPr>
          <p:cNvPr id="77828"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B9AEFE-C338-4E7E-9C04-FFA350FC2CD6}" type="datetime1">
              <a:rPr lang="en-US" altLang="en-US" smtClean="0">
                <a:latin typeface="Arial" panose="020B0604020202020204" pitchFamily="34" charset="0"/>
              </a:rPr>
              <a:pPr>
                <a:spcBef>
                  <a:spcPct val="0"/>
                </a:spcBef>
              </a:pPr>
              <a:t>4/30/2020</a:t>
            </a:fld>
            <a:endParaRPr lang="en-US" altLang="en-US" smtClean="0">
              <a:latin typeface="Arial" panose="020B0604020202020204" pitchFamily="34" charset="0"/>
            </a:endParaRPr>
          </a:p>
        </p:txBody>
      </p:sp>
      <p:sp>
        <p:nvSpPr>
          <p:cNvPr id="778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D59D23-CF2C-4D09-AACF-4C8702592711}" type="slidenum">
              <a:rPr lang="en-US" altLang="en-US">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430469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en-US" smtClean="0">
              <a:latin typeface="Arial" panose="020B0604020202020204" pitchFamily="34" charset="0"/>
            </a:endParaRPr>
          </a:p>
        </p:txBody>
      </p:sp>
      <p:sp>
        <p:nvSpPr>
          <p:cNvPr id="79876"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224AD7-E642-440F-9FD6-97A3B2DBED6B}" type="datetime1">
              <a:rPr lang="en-US" altLang="en-US" smtClean="0">
                <a:latin typeface="Arial" panose="020B0604020202020204" pitchFamily="34" charset="0"/>
              </a:rPr>
              <a:pPr>
                <a:spcBef>
                  <a:spcPct val="0"/>
                </a:spcBef>
              </a:pPr>
              <a:t>4/30/2020</a:t>
            </a:fld>
            <a:endParaRPr lang="en-US" altLang="en-US" smtClean="0">
              <a:latin typeface="Arial" panose="020B0604020202020204" pitchFamily="34" charset="0"/>
            </a:endParaRPr>
          </a:p>
        </p:txBody>
      </p:sp>
      <p:sp>
        <p:nvSpPr>
          <p:cNvPr id="798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8E450E-74D0-4F1B-B18D-2C76198294E5}" type="slidenum">
              <a:rPr lang="en-US" altLang="en-US">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2413445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en-US" smtClean="0">
              <a:latin typeface="Arial" panose="020B0604020202020204" pitchFamily="34" charset="0"/>
            </a:endParaRPr>
          </a:p>
        </p:txBody>
      </p:sp>
      <p:sp>
        <p:nvSpPr>
          <p:cNvPr id="8192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D31CBD4-697E-4BA6-ABA8-6700EC094058}" type="datetime1">
              <a:rPr lang="en-US" altLang="en-US" smtClean="0">
                <a:latin typeface="Arial" panose="020B0604020202020204" pitchFamily="34" charset="0"/>
              </a:rPr>
              <a:pPr>
                <a:spcBef>
                  <a:spcPct val="0"/>
                </a:spcBef>
              </a:pPr>
              <a:t>4/30/2020</a:t>
            </a:fld>
            <a:endParaRPr lang="en-US" altLang="en-US" smtClean="0">
              <a:latin typeface="Arial" panose="020B0604020202020204" pitchFamily="34" charset="0"/>
            </a:endParaRPr>
          </a:p>
        </p:txBody>
      </p:sp>
      <p:sp>
        <p:nvSpPr>
          <p:cNvPr id="819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F62129-7E0B-4163-9A65-C110EF16E210}"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1111455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en-US" smtClean="0">
              <a:latin typeface="Arial" panose="020B0604020202020204" pitchFamily="34" charset="0"/>
            </a:endParaRPr>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ABF453-9F2D-49A6-8C60-210248E534CD}" type="slidenum">
              <a:rPr lang="en-US" altLang="en-US">
                <a:latin typeface="Arial" panose="020B0604020202020204" pitchFamily="34" charset="0"/>
              </a:rPr>
              <a:pPr>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778680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DECC3F-DFFD-4EB5-96A8-694768CAFDF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2924724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DECC3F-DFFD-4EB5-96A8-694768CAFDF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1658524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DECC3F-DFFD-4EB5-96A8-694768CAFDF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3890240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p:txBody>
          <a:bodyPr/>
          <a:lstStyle>
            <a:lvl1pPr>
              <a:defRPr smtClean="0"/>
            </a:lvl1pPr>
          </a:lstStyle>
          <a:p>
            <a:pPr>
              <a:defRPr/>
            </a:pPr>
            <a:fld id="{B0CE1FBB-9530-46C1-B1DE-C4BA26A970AE}" type="slidenum">
              <a:rPr lang="en-US"/>
              <a:pPr>
                <a:defRPr/>
              </a:pPr>
              <a:t>‹#›</a:t>
            </a:fld>
            <a:endParaRPr lang="en-US"/>
          </a:p>
        </p:txBody>
      </p:sp>
      <p:sp>
        <p:nvSpPr>
          <p:cNvPr id="7"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949950192"/>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normAutofit/>
          </a:bodyPr>
          <a:lstStyle/>
          <a:p>
            <a:pPr lvl="0"/>
            <a:r>
              <a:rPr lang="en-US" noProof="0" smtClean="0"/>
              <a:t>Click icon to add table</a:t>
            </a:r>
          </a:p>
        </p:txBody>
      </p:sp>
      <p:sp>
        <p:nvSpPr>
          <p:cNvPr id="4" name="Rectangle 2"/>
          <p:cNvSpPr>
            <a:spLocks noGrp="1" noChangeArrowheads="1"/>
          </p:cNvSpPr>
          <p:nvPr>
            <p:ph type="dt" sz="half" idx="10"/>
          </p:nvPr>
        </p:nvSpPr>
        <p:spPr/>
        <p:txBody>
          <a:bodyPr/>
          <a:lstStyle>
            <a:lvl1pPr>
              <a:defRPr/>
            </a:lvl1pPr>
          </a:lstStyle>
          <a:p>
            <a:pPr>
              <a:defRPr/>
            </a:pPr>
            <a:endParaRPr lang="en-US"/>
          </a:p>
        </p:txBody>
      </p:sp>
      <p:sp>
        <p:nvSpPr>
          <p:cNvPr id="5" name="Rectangle 3"/>
          <p:cNvSpPr>
            <a:spLocks noGrp="1" noChangeArrowheads="1"/>
          </p:cNvSpPr>
          <p:nvPr>
            <p:ph type="sldNum" sz="quarter" idx="11"/>
          </p:nvPr>
        </p:nvSpPr>
        <p:spPr/>
        <p:txBody>
          <a:bodyPr/>
          <a:lstStyle>
            <a:lvl1pPr>
              <a:defRPr smtClean="0"/>
            </a:lvl1pPr>
          </a:lstStyle>
          <a:p>
            <a:pPr>
              <a:defRPr/>
            </a:pPr>
            <a:fld id="{13469AB9-6DC1-4E72-9012-3FF404B094C3}" type="slidenum">
              <a:rPr lang="en-US"/>
              <a:pPr>
                <a:defRPr/>
              </a:pPr>
              <a:t>‹#›</a:t>
            </a:fld>
            <a:endParaRPr lang="en-US"/>
          </a:p>
        </p:txBody>
      </p:sp>
      <p:sp>
        <p:nvSpPr>
          <p:cNvPr id="6"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85404494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DECC3F-DFFD-4EB5-96A8-694768CAFDF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437577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DECC3F-DFFD-4EB5-96A8-694768CAFDF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2699976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DECC3F-DFFD-4EB5-96A8-694768CAFDF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2897113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DECC3F-DFFD-4EB5-96A8-694768CAFDF6}"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334779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DECC3F-DFFD-4EB5-96A8-694768CAFDF6}"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245843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ECC3F-DFFD-4EB5-96A8-694768CAFDF6}"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159597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ECC3F-DFFD-4EB5-96A8-694768CAFDF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7556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ECC3F-DFFD-4EB5-96A8-694768CAFDF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4CDAD-B8CD-4890-83E6-DA7FFB6BFC25}" type="slidenum">
              <a:rPr lang="en-US" smtClean="0"/>
              <a:t>‹#›</a:t>
            </a:fld>
            <a:endParaRPr lang="en-US"/>
          </a:p>
        </p:txBody>
      </p:sp>
    </p:spTree>
    <p:extLst>
      <p:ext uri="{BB962C8B-B14F-4D97-AF65-F5344CB8AC3E}">
        <p14:creationId xmlns:p14="http://schemas.microsoft.com/office/powerpoint/2010/main" val="3113759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DECC3F-DFFD-4EB5-96A8-694768CAFDF6}" type="datetimeFigureOut">
              <a:rPr lang="en-US" smtClean="0"/>
              <a:t>4/30/2020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4CDAD-B8CD-4890-83E6-DA7FFB6BFC25}" type="slidenum">
              <a:rPr lang="en-US" smtClean="0"/>
              <a:t>‹#›</a:t>
            </a:fld>
            <a:endParaRPr lang="en-US"/>
          </a:p>
        </p:txBody>
      </p:sp>
    </p:spTree>
    <p:extLst>
      <p:ext uri="{BB962C8B-B14F-4D97-AF65-F5344CB8AC3E}">
        <p14:creationId xmlns:p14="http://schemas.microsoft.com/office/powerpoint/2010/main" val="1370327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13317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625725" y="304800"/>
            <a:ext cx="6846888" cy="1143000"/>
          </a:xfrm>
          <a:solidFill>
            <a:srgbClr val="B6E1FB"/>
          </a:solidFill>
        </p:spPr>
        <p:txBody>
          <a:bodyPr>
            <a:normAutofit fontScale="90000"/>
          </a:bodyPr>
          <a:lstStyle/>
          <a:p>
            <a:pPr>
              <a:defRPr/>
            </a:pPr>
            <a:r>
              <a:rPr lang="id-ID" dirty="0" smtClean="0">
                <a:solidFill>
                  <a:srgbClr val="A50021"/>
                </a:solidFill>
              </a:rPr>
              <a:t>Pengungkapan suatu hasil</a:t>
            </a:r>
            <a:r>
              <a:rPr lang="en-US" dirty="0" smtClean="0">
                <a:solidFill>
                  <a:srgbClr val="A50021"/>
                </a:solidFill>
              </a:rPr>
              <a:t> </a:t>
            </a:r>
            <a:r>
              <a:rPr lang="id-ID" dirty="0" smtClean="0">
                <a:solidFill>
                  <a:srgbClr val="A50021"/>
                </a:solidFill>
              </a:rPr>
              <a:t>penelitian atau</a:t>
            </a:r>
            <a:r>
              <a:rPr lang="en-US" dirty="0" smtClean="0">
                <a:solidFill>
                  <a:srgbClr val="A50021"/>
                </a:solidFill>
              </a:rPr>
              <a:t> </a:t>
            </a:r>
            <a:r>
              <a:rPr lang="id-ID" dirty="0" smtClean="0">
                <a:solidFill>
                  <a:srgbClr val="A50021"/>
                </a:solidFill>
              </a:rPr>
              <a:t>penemuan</a:t>
            </a:r>
            <a:endParaRPr lang="en-US" dirty="0" smtClean="0">
              <a:solidFill>
                <a:srgbClr val="A50021"/>
              </a:solidFill>
            </a:endParaRPr>
          </a:p>
        </p:txBody>
      </p:sp>
      <p:sp>
        <p:nvSpPr>
          <p:cNvPr id="319491" name="Rectangle 3"/>
          <p:cNvSpPr>
            <a:spLocks noGrp="1" noChangeArrowheads="1"/>
          </p:cNvSpPr>
          <p:nvPr>
            <p:ph sz="quarter" idx="1"/>
          </p:nvPr>
        </p:nvSpPr>
        <p:spPr>
          <a:xfrm>
            <a:off x="1752600" y="1625600"/>
            <a:ext cx="8388350" cy="4470400"/>
          </a:xfrm>
        </p:spPr>
        <p:txBody>
          <a:bodyPr>
            <a:normAutofit fontScale="77500" lnSpcReduction="20000"/>
          </a:bodyPr>
          <a:lstStyle/>
          <a:p>
            <a:pPr marL="533400" indent="-533400">
              <a:lnSpc>
                <a:spcPct val="160000"/>
              </a:lnSpc>
              <a:spcBef>
                <a:spcPts val="0"/>
              </a:spcBef>
              <a:buNone/>
              <a:defRPr/>
            </a:pPr>
            <a:r>
              <a:rPr lang="id-ID" b="1" dirty="0" smtClean="0"/>
              <a:t>3 cara</a:t>
            </a:r>
            <a:r>
              <a:rPr lang="en-US" b="1" dirty="0" smtClean="0"/>
              <a:t> :</a:t>
            </a:r>
          </a:p>
          <a:p>
            <a:pPr marL="533400" indent="-533400" algn="just">
              <a:lnSpc>
                <a:spcPct val="160000"/>
              </a:lnSpc>
              <a:spcBef>
                <a:spcPts val="0"/>
              </a:spcBef>
              <a:buFontTx/>
              <a:buAutoNum type="arabicPeriod"/>
              <a:defRPr/>
            </a:pPr>
            <a:r>
              <a:rPr lang="id-ID" dirty="0" smtClean="0"/>
              <a:t>Melalui penguraian teknik dengan tulisan  yang dipublikasikan.</a:t>
            </a:r>
          </a:p>
          <a:p>
            <a:pPr marL="533400" indent="-533400" algn="just">
              <a:lnSpc>
                <a:spcPct val="160000"/>
              </a:lnSpc>
              <a:spcBef>
                <a:spcPts val="0"/>
              </a:spcBef>
              <a:buFontTx/>
              <a:buAutoNum type="arabicPeriod"/>
              <a:defRPr/>
            </a:pPr>
            <a:r>
              <a:rPr lang="id-ID" dirty="0" smtClean="0"/>
              <a:t>Melalui penguraian produk dan atau cara penggunaannya di depan umum.</a:t>
            </a:r>
          </a:p>
          <a:p>
            <a:pPr marL="533400" indent="-533400" algn="just">
              <a:lnSpc>
                <a:spcPct val="160000"/>
              </a:lnSpc>
              <a:spcBef>
                <a:spcPts val="0"/>
              </a:spcBef>
              <a:buFontTx/>
              <a:buAutoNum type="arabicPeriod"/>
              <a:defRPr/>
            </a:pPr>
            <a:r>
              <a:rPr lang="id-ID" dirty="0" smtClean="0"/>
              <a:t>Melalui pameran produk, dapat berupa suatu pameran internasional di Indonesia atau di luar negeri yang resmi atau diakui sebagai resmi atau berupa suatu pameran nasional di Indonesia yang resmi atau diakui sebagai resmi.</a:t>
            </a:r>
            <a:endParaRPr lang="en-US" dirty="0" smtClean="0"/>
          </a:p>
        </p:txBody>
      </p:sp>
    </p:spTree>
    <p:extLst>
      <p:ext uri="{BB962C8B-B14F-4D97-AF65-F5344CB8AC3E}">
        <p14:creationId xmlns:p14="http://schemas.microsoft.com/office/powerpoint/2010/main" val="917779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9491">
                                            <p:txEl>
                                              <p:pRg st="0" end="0"/>
                                            </p:txEl>
                                          </p:spTgt>
                                        </p:tgtEl>
                                        <p:attrNameLst>
                                          <p:attrName>style.visibility</p:attrName>
                                        </p:attrNameLst>
                                      </p:cBhvr>
                                      <p:to>
                                        <p:strVal val="visible"/>
                                      </p:to>
                                    </p:set>
                                    <p:animEffect transition="in" filter="blinds(horizontal)">
                                      <p:cBhvr>
                                        <p:cTn id="7" dur="500"/>
                                        <p:tgtEl>
                                          <p:spTgt spid="319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9491">
                                            <p:txEl>
                                              <p:pRg st="1" end="1"/>
                                            </p:txEl>
                                          </p:spTgt>
                                        </p:tgtEl>
                                        <p:attrNameLst>
                                          <p:attrName>style.visibility</p:attrName>
                                        </p:attrNameLst>
                                      </p:cBhvr>
                                      <p:to>
                                        <p:strVal val="visible"/>
                                      </p:to>
                                    </p:set>
                                    <p:animEffect transition="in" filter="blinds(horizontal)">
                                      <p:cBhvr>
                                        <p:cTn id="12" dur="500"/>
                                        <p:tgtEl>
                                          <p:spTgt spid="3194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19491">
                                            <p:txEl>
                                              <p:pRg st="2" end="2"/>
                                            </p:txEl>
                                          </p:spTgt>
                                        </p:tgtEl>
                                        <p:attrNameLst>
                                          <p:attrName>style.visibility</p:attrName>
                                        </p:attrNameLst>
                                      </p:cBhvr>
                                      <p:to>
                                        <p:strVal val="visible"/>
                                      </p:to>
                                    </p:set>
                                    <p:animEffect transition="in" filter="blinds(horizontal)">
                                      <p:cBhvr>
                                        <p:cTn id="17" dur="500"/>
                                        <p:tgtEl>
                                          <p:spTgt spid="3194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19491">
                                            <p:txEl>
                                              <p:pRg st="3" end="3"/>
                                            </p:txEl>
                                          </p:spTgt>
                                        </p:tgtEl>
                                        <p:attrNameLst>
                                          <p:attrName>style.visibility</p:attrName>
                                        </p:attrNameLst>
                                      </p:cBhvr>
                                      <p:to>
                                        <p:strVal val="visible"/>
                                      </p:to>
                                    </p:set>
                                    <p:animEffect transition="in" filter="blinds(horizontal)">
                                      <p:cBhvr>
                                        <p:cTn id="22" dur="500"/>
                                        <p:tgtEl>
                                          <p:spTgt spid="3194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1687513" y="762000"/>
            <a:ext cx="8229600" cy="1066800"/>
          </a:xfrm>
        </p:spPr>
        <p:txBody>
          <a:bodyPr>
            <a:normAutofit fontScale="90000"/>
          </a:bodyPr>
          <a:lstStyle/>
          <a:p>
            <a:pPr>
              <a:defRPr/>
            </a:pPr>
            <a:r>
              <a:rPr lang="en-US" sz="3600" dirty="0"/>
              <a:t>BAGAIMANA </a:t>
            </a:r>
            <a:r>
              <a:rPr lang="id-ID" sz="3600" dirty="0"/>
              <a:t>JIKA</a:t>
            </a:r>
            <a:r>
              <a:rPr lang="en-US" sz="3600" dirty="0"/>
              <a:t> INVENSI TIDAK DIPATENKAN?</a:t>
            </a:r>
          </a:p>
        </p:txBody>
      </p:sp>
      <p:sp>
        <p:nvSpPr>
          <p:cNvPr id="306179" name="Rectangle 3"/>
          <p:cNvSpPr>
            <a:spLocks noGrp="1" noChangeArrowheads="1"/>
          </p:cNvSpPr>
          <p:nvPr>
            <p:ph sz="quarter" idx="1"/>
          </p:nvPr>
        </p:nvSpPr>
        <p:spPr>
          <a:xfrm>
            <a:off x="1687513" y="1619250"/>
            <a:ext cx="7772400" cy="4114800"/>
          </a:xfrm>
        </p:spPr>
        <p:txBody>
          <a:bodyPr/>
          <a:lstStyle/>
          <a:p>
            <a:pPr eaLnBrk="1" hangingPunct="1">
              <a:lnSpc>
                <a:spcPct val="150000"/>
              </a:lnSpc>
              <a:spcBef>
                <a:spcPct val="0"/>
              </a:spcBef>
            </a:pPr>
            <a:r>
              <a:rPr lang="en-US" dirty="0" err="1" smtClean="0"/>
              <a:t>Tetapi</a:t>
            </a:r>
            <a:r>
              <a:rPr lang="en-US" dirty="0" smtClean="0"/>
              <a:t> </a:t>
            </a:r>
            <a:r>
              <a:rPr lang="en-US" dirty="0" err="1" smtClean="0"/>
              <a:t>tetap</a:t>
            </a:r>
            <a:r>
              <a:rPr lang="en-US" dirty="0" smtClean="0"/>
              <a:t> </a:t>
            </a:r>
            <a:r>
              <a:rPr lang="en-US" dirty="0" err="1" smtClean="0"/>
              <a:t>dapat</a:t>
            </a:r>
            <a:r>
              <a:rPr lang="en-US" dirty="0" smtClean="0"/>
              <a:t> </a:t>
            </a:r>
            <a:r>
              <a:rPr lang="en-US" dirty="0" err="1" smtClean="0"/>
              <a:t>menjadi</a:t>
            </a:r>
            <a:r>
              <a:rPr lang="en-US" dirty="0" smtClean="0"/>
              <a:t> </a:t>
            </a:r>
            <a:r>
              <a:rPr lang="en-US" dirty="0" err="1" smtClean="0"/>
              <a:t>rahasia</a:t>
            </a:r>
            <a:r>
              <a:rPr lang="en-US" dirty="0" smtClean="0"/>
              <a:t>, </a:t>
            </a:r>
            <a:r>
              <a:rPr lang="en-US" dirty="0" err="1" smtClean="0"/>
              <a:t>maka</a:t>
            </a:r>
            <a:r>
              <a:rPr lang="en-US" dirty="0" smtClean="0"/>
              <a:t> inventor </a:t>
            </a:r>
            <a:r>
              <a:rPr lang="en-US" dirty="0" err="1" smtClean="0"/>
              <a:t>dapat</a:t>
            </a:r>
            <a:r>
              <a:rPr lang="en-US" dirty="0" smtClean="0"/>
              <a:t> </a:t>
            </a:r>
            <a:r>
              <a:rPr lang="en-US" dirty="0" err="1" smtClean="0"/>
              <a:t>mencari</a:t>
            </a:r>
            <a:r>
              <a:rPr lang="en-US" dirty="0" smtClean="0"/>
              <a:t> </a:t>
            </a:r>
            <a:r>
              <a:rPr lang="en-US" dirty="0" err="1" smtClean="0"/>
              <a:t>bentuk</a:t>
            </a:r>
            <a:r>
              <a:rPr lang="en-US" dirty="0" smtClean="0"/>
              <a:t> </a:t>
            </a:r>
            <a:r>
              <a:rPr lang="en-US" dirty="0" err="1" smtClean="0"/>
              <a:t>perlindungan</a:t>
            </a:r>
            <a:r>
              <a:rPr lang="en-US" dirty="0" smtClean="0"/>
              <a:t> lain, </a:t>
            </a:r>
            <a:r>
              <a:rPr lang="en-US" dirty="0" err="1" smtClean="0"/>
              <a:t>misalnya</a:t>
            </a:r>
            <a:r>
              <a:rPr lang="en-US" dirty="0" smtClean="0"/>
              <a:t> RAHASIA DAGANG. </a:t>
            </a:r>
          </a:p>
          <a:p>
            <a:pPr eaLnBrk="1" hangingPunct="1">
              <a:lnSpc>
                <a:spcPct val="150000"/>
              </a:lnSpc>
              <a:spcBef>
                <a:spcPct val="0"/>
              </a:spcBef>
            </a:pPr>
            <a:r>
              <a:rPr lang="en-US" dirty="0" err="1" smtClean="0"/>
              <a:t>Contoh</a:t>
            </a:r>
            <a:r>
              <a:rPr lang="en-US" dirty="0" smtClean="0"/>
              <a:t> </a:t>
            </a:r>
            <a:r>
              <a:rPr lang="en-US" dirty="0" err="1" smtClean="0"/>
              <a:t>kasus</a:t>
            </a:r>
            <a:r>
              <a:rPr lang="en-US" dirty="0" smtClean="0"/>
              <a:t> yang </a:t>
            </a:r>
            <a:r>
              <a:rPr lang="en-US" dirty="0" err="1" smtClean="0"/>
              <a:t>terjadi</a:t>
            </a:r>
            <a:r>
              <a:rPr lang="en-US" dirty="0" smtClean="0"/>
              <a:t> </a:t>
            </a:r>
            <a:r>
              <a:rPr lang="en-US" dirty="0" err="1" smtClean="0"/>
              <a:t>pada</a:t>
            </a:r>
            <a:r>
              <a:rPr lang="en-US" dirty="0" smtClean="0"/>
              <a:t> Coca Cola.</a:t>
            </a:r>
          </a:p>
        </p:txBody>
      </p:sp>
      <p:pic>
        <p:nvPicPr>
          <p:cNvPr id="2" name="Picture 1"/>
          <p:cNvPicPr>
            <a:picLocks noChangeAspect="1"/>
          </p:cNvPicPr>
          <p:nvPr/>
        </p:nvPicPr>
        <p:blipFill>
          <a:blip r:embed="rId2"/>
          <a:stretch>
            <a:fillRect/>
          </a:stretch>
        </p:blipFill>
        <p:spPr>
          <a:xfrm>
            <a:off x="7021513" y="2609850"/>
            <a:ext cx="2895600" cy="3981450"/>
          </a:xfrm>
          <a:prstGeom prst="rect">
            <a:avLst/>
          </a:prstGeom>
        </p:spPr>
      </p:pic>
      <p:pic>
        <p:nvPicPr>
          <p:cNvPr id="3" name="Picture 2"/>
          <p:cNvPicPr>
            <a:picLocks noChangeAspect="1"/>
          </p:cNvPicPr>
          <p:nvPr/>
        </p:nvPicPr>
        <p:blipFill>
          <a:blip r:embed="rId3"/>
          <a:stretch>
            <a:fillRect/>
          </a:stretch>
        </p:blipFill>
        <p:spPr>
          <a:xfrm>
            <a:off x="1893888" y="3857626"/>
            <a:ext cx="5143500" cy="3000375"/>
          </a:xfrm>
          <a:prstGeom prst="rect">
            <a:avLst/>
          </a:prstGeom>
        </p:spPr>
      </p:pic>
    </p:spTree>
    <p:extLst>
      <p:ext uri="{BB962C8B-B14F-4D97-AF65-F5344CB8AC3E}">
        <p14:creationId xmlns:p14="http://schemas.microsoft.com/office/powerpoint/2010/main" val="1105637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06178"/>
                                        </p:tgtEl>
                                        <p:attrNameLst>
                                          <p:attrName>style.visibility</p:attrName>
                                        </p:attrNameLst>
                                      </p:cBhvr>
                                      <p:to>
                                        <p:strVal val="visible"/>
                                      </p:to>
                                    </p:set>
                                    <p:anim calcmode="lin" valueType="num">
                                      <p:cBhvr>
                                        <p:cTn id="7" dur="500" fill="hold"/>
                                        <p:tgtEl>
                                          <p:spTgt spid="306178"/>
                                        </p:tgtEl>
                                        <p:attrNameLst>
                                          <p:attrName>ppt_w</p:attrName>
                                        </p:attrNameLst>
                                      </p:cBhvr>
                                      <p:tavLst>
                                        <p:tav tm="0">
                                          <p:val>
                                            <p:fltVal val="0"/>
                                          </p:val>
                                        </p:tav>
                                        <p:tav tm="100000">
                                          <p:val>
                                            <p:strVal val="#ppt_w"/>
                                          </p:val>
                                        </p:tav>
                                      </p:tavLst>
                                    </p:anim>
                                    <p:anim calcmode="lin" valueType="num">
                                      <p:cBhvr>
                                        <p:cTn id="8" dur="500" fill="hold"/>
                                        <p:tgtEl>
                                          <p:spTgt spid="30617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06179">
                                            <p:txEl>
                                              <p:pRg st="0" end="0"/>
                                            </p:txEl>
                                          </p:spTgt>
                                        </p:tgtEl>
                                        <p:attrNameLst>
                                          <p:attrName>style.visibility</p:attrName>
                                        </p:attrNameLst>
                                      </p:cBhvr>
                                      <p:to>
                                        <p:strVal val="visible"/>
                                      </p:to>
                                    </p:set>
                                    <p:anim calcmode="lin" valueType="num">
                                      <p:cBhvr>
                                        <p:cTn id="13" dur="500" fill="hold"/>
                                        <p:tgtEl>
                                          <p:spTgt spid="30617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061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06179">
                                            <p:txEl>
                                              <p:pRg st="1" end="1"/>
                                            </p:txEl>
                                          </p:spTgt>
                                        </p:tgtEl>
                                        <p:attrNameLst>
                                          <p:attrName>style.visibility</p:attrName>
                                        </p:attrNameLst>
                                      </p:cBhvr>
                                      <p:to>
                                        <p:strVal val="visible"/>
                                      </p:to>
                                    </p:set>
                                    <p:anim calcmode="lin" valueType="num">
                                      <p:cBhvr>
                                        <p:cTn id="19" dur="500" fill="hold"/>
                                        <p:tgtEl>
                                          <p:spTgt spid="30617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06179">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p:bldP spid="3061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body" sz="half" idx="1"/>
          </p:nvPr>
        </p:nvSpPr>
        <p:spPr>
          <a:xfrm>
            <a:off x="1981200" y="1773238"/>
            <a:ext cx="5715000" cy="3484562"/>
          </a:xfrm>
        </p:spPr>
        <p:txBody>
          <a:bodyPr/>
          <a:lstStyle/>
          <a:p>
            <a:pPr marL="465138" indent="-465138">
              <a:buNone/>
              <a:defRPr/>
            </a:pPr>
            <a:r>
              <a:rPr lang="sv-SE" sz="3600" dirty="0">
                <a:solidFill>
                  <a:schemeClr val="accent5">
                    <a:lumMod val="50000"/>
                  </a:schemeClr>
                </a:solidFill>
                <a:latin typeface="Verdana" pitchFamily="34" charset="0"/>
              </a:rPr>
              <a:t>1.	Harus baru (</a:t>
            </a:r>
            <a:r>
              <a:rPr lang="sv-SE" sz="3600" i="1" dirty="0">
                <a:solidFill>
                  <a:schemeClr val="accent5">
                    <a:lumMod val="50000"/>
                  </a:schemeClr>
                </a:solidFill>
                <a:latin typeface="Verdana" pitchFamily="34" charset="0"/>
              </a:rPr>
              <a:t>Novelty</a:t>
            </a:r>
            <a:r>
              <a:rPr lang="sv-SE" sz="3600" dirty="0">
                <a:solidFill>
                  <a:schemeClr val="accent5">
                    <a:lumMod val="50000"/>
                  </a:schemeClr>
                </a:solidFill>
                <a:latin typeface="Verdana" pitchFamily="34" charset="0"/>
              </a:rPr>
              <a:t>)</a:t>
            </a:r>
          </a:p>
          <a:p>
            <a:pPr marL="465138" indent="-465138">
              <a:buNone/>
              <a:defRPr/>
            </a:pPr>
            <a:r>
              <a:rPr lang="sv-SE" b="1" dirty="0">
                <a:solidFill>
                  <a:schemeClr val="accent5">
                    <a:lumMod val="50000"/>
                  </a:schemeClr>
                </a:solidFill>
                <a:latin typeface="Verdana" pitchFamily="34" charset="0"/>
              </a:rPr>
              <a:t>	</a:t>
            </a:r>
            <a:r>
              <a:rPr lang="sv-SE" dirty="0">
                <a:solidFill>
                  <a:schemeClr val="accent5">
                    <a:lumMod val="50000"/>
                  </a:schemeClr>
                </a:solidFill>
                <a:latin typeface="Verdana" pitchFamily="34" charset="0"/>
              </a:rPr>
              <a:t>Suatu invensi dianggap baru, jika pada tanggal penerimaan, invensi tersebut tidak sama dengan teknologi yang diungkapkan sebelumnya.</a:t>
            </a:r>
          </a:p>
          <a:p>
            <a:pPr marL="465138" indent="-465138">
              <a:buNone/>
              <a:defRPr/>
            </a:pPr>
            <a:endParaRPr lang="sv-SE" b="1" dirty="0">
              <a:solidFill>
                <a:srgbClr val="B65310"/>
              </a:solidFill>
              <a:latin typeface="Verdana" pitchFamily="34" charset="0"/>
            </a:endParaRPr>
          </a:p>
        </p:txBody>
      </p:sp>
      <p:sp>
        <p:nvSpPr>
          <p:cNvPr id="76803" name="Rectangle 3"/>
          <p:cNvSpPr>
            <a:spLocks noChangeArrowheads="1"/>
          </p:cNvSpPr>
          <p:nvPr/>
        </p:nvSpPr>
        <p:spPr bwMode="auto">
          <a:xfrm>
            <a:off x="2238376" y="381000"/>
            <a:ext cx="7972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sz="2000">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9pPr>
          </a:lstStyle>
          <a:p>
            <a:pPr algn="ctr">
              <a:buClrTx/>
              <a:buFontTx/>
              <a:buNone/>
            </a:pPr>
            <a:r>
              <a:rPr lang="sv-SE" altLang="en-US" sz="2800" b="1">
                <a:solidFill>
                  <a:srgbClr val="C00000"/>
                </a:solidFill>
                <a:latin typeface="Arial" panose="020B0604020202020204" pitchFamily="34" charset="0"/>
              </a:rPr>
              <a:t>PERSYARATAN INVENSI YG DIBERI PATEN </a:t>
            </a:r>
          </a:p>
          <a:p>
            <a:pPr algn="ctr">
              <a:buClrTx/>
              <a:buFontTx/>
              <a:buNone/>
            </a:pPr>
            <a:r>
              <a:rPr lang="sv-SE" altLang="en-US" sz="2800" b="1" i="1">
                <a:solidFill>
                  <a:srgbClr val="C00000"/>
                </a:solidFill>
                <a:latin typeface="Arial" panose="020B0604020202020204" pitchFamily="34" charset="0"/>
              </a:rPr>
              <a:t>(Patentability)</a:t>
            </a:r>
            <a:endParaRPr lang="en-US" altLang="en-US" sz="2800" b="1" i="1">
              <a:solidFill>
                <a:srgbClr val="C00000"/>
              </a:solidFill>
              <a:latin typeface="Arial" panose="020B0604020202020204" pitchFamily="34" charset="0"/>
            </a:endParaRPr>
          </a:p>
        </p:txBody>
      </p:sp>
      <p:pic>
        <p:nvPicPr>
          <p:cNvPr id="76804" name="Picture 4" descr="Pensil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1828800"/>
            <a:ext cx="294163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587337"/>
      </p:ext>
    </p:extLst>
  </p:cSld>
  <p:clrMapOvr>
    <a:masterClrMapping/>
  </p:clrMapOvr>
  <p:transition spd="med">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body" sz="half" idx="1"/>
          </p:nvPr>
        </p:nvSpPr>
        <p:spPr>
          <a:xfrm>
            <a:off x="1524000" y="1773238"/>
            <a:ext cx="4572000" cy="4870450"/>
          </a:xfrm>
        </p:spPr>
        <p:txBody>
          <a:bodyPr/>
          <a:lstStyle/>
          <a:p>
            <a:pPr marL="465138" indent="-465138">
              <a:buNone/>
              <a:defRPr/>
            </a:pPr>
            <a:r>
              <a:rPr lang="sv-SE" dirty="0">
                <a:solidFill>
                  <a:schemeClr val="accent5">
                    <a:lumMod val="50000"/>
                  </a:schemeClr>
                </a:solidFill>
                <a:latin typeface="Verdana" pitchFamily="34" charset="0"/>
              </a:rPr>
              <a:t>2.	Memiliki langkah inventif (</a:t>
            </a:r>
            <a:r>
              <a:rPr lang="sv-SE" i="1" dirty="0">
                <a:solidFill>
                  <a:schemeClr val="accent5">
                    <a:lumMod val="50000"/>
                  </a:schemeClr>
                </a:solidFill>
                <a:latin typeface="Verdana" pitchFamily="34" charset="0"/>
              </a:rPr>
              <a:t>Inventive Step</a:t>
            </a:r>
            <a:r>
              <a:rPr lang="sv-SE" dirty="0">
                <a:solidFill>
                  <a:schemeClr val="accent5">
                    <a:lumMod val="50000"/>
                  </a:schemeClr>
                </a:solidFill>
                <a:latin typeface="Verdana" pitchFamily="34" charset="0"/>
              </a:rPr>
              <a:t>)</a:t>
            </a:r>
          </a:p>
          <a:p>
            <a:pPr marL="465138" indent="-465138">
              <a:buNone/>
              <a:defRPr/>
            </a:pPr>
            <a:r>
              <a:rPr lang="sv-SE" b="1" dirty="0">
                <a:solidFill>
                  <a:srgbClr val="B65310"/>
                </a:solidFill>
                <a:latin typeface="Verdana" pitchFamily="34" charset="0"/>
              </a:rPr>
              <a:t>	</a:t>
            </a:r>
            <a:r>
              <a:rPr lang="sv-SE" sz="2400" dirty="0">
                <a:solidFill>
                  <a:schemeClr val="accent5">
                    <a:lumMod val="50000"/>
                  </a:schemeClr>
                </a:solidFill>
                <a:latin typeface="Verdana" pitchFamily="34" charset="0"/>
              </a:rPr>
              <a:t>Suatu invensi mengandung langkap inventif, jika invensi tersebut bagi seorang yang mempunyai keahlian tertentu dibidang teknik merupakan hal yang tidak dapat diduga sebelumnya.</a:t>
            </a:r>
          </a:p>
        </p:txBody>
      </p:sp>
      <p:sp>
        <p:nvSpPr>
          <p:cNvPr id="78851" name="Rectangle 3"/>
          <p:cNvSpPr>
            <a:spLocks noChangeArrowheads="1"/>
          </p:cNvSpPr>
          <p:nvPr/>
        </p:nvSpPr>
        <p:spPr bwMode="auto">
          <a:xfrm>
            <a:off x="2667000" y="381000"/>
            <a:ext cx="7543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sz="2000">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9pPr>
          </a:lstStyle>
          <a:p>
            <a:pPr algn="ctr">
              <a:buClrTx/>
              <a:buFontTx/>
              <a:buNone/>
            </a:pPr>
            <a:r>
              <a:rPr lang="sv-SE" altLang="en-US" sz="2800">
                <a:solidFill>
                  <a:srgbClr val="C00000"/>
                </a:solidFill>
                <a:latin typeface="Arial" panose="020B0604020202020204" pitchFamily="34" charset="0"/>
                <a:cs typeface="FrankRuehl" panose="020E0503060101010101" pitchFamily="34" charset="-79"/>
              </a:rPr>
              <a:t>PERSYARATAN INVENSI YG DIBERI PATEN </a:t>
            </a:r>
          </a:p>
          <a:p>
            <a:pPr algn="ctr">
              <a:buClrTx/>
              <a:buFontTx/>
              <a:buNone/>
            </a:pPr>
            <a:r>
              <a:rPr lang="sv-SE" altLang="en-US" sz="2800" i="1">
                <a:solidFill>
                  <a:srgbClr val="C00000"/>
                </a:solidFill>
                <a:latin typeface="Arial" panose="020B0604020202020204" pitchFamily="34" charset="0"/>
                <a:cs typeface="FrankRuehl" panose="020E0503060101010101" pitchFamily="34" charset="-79"/>
              </a:rPr>
              <a:t>(Patentability)</a:t>
            </a:r>
            <a:endParaRPr lang="en-US" altLang="en-US" sz="2800" i="1">
              <a:solidFill>
                <a:srgbClr val="C00000"/>
              </a:solidFill>
              <a:latin typeface="Arial" panose="020B0604020202020204" pitchFamily="34" charset="0"/>
              <a:cs typeface="FrankRuehl" panose="020E0503060101010101" pitchFamily="34" charset="-79"/>
            </a:endParaRPr>
          </a:p>
        </p:txBody>
      </p:sp>
      <p:pic>
        <p:nvPicPr>
          <p:cNvPr id="78852" name="Picture 4" descr="Gunt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371600"/>
            <a:ext cx="4191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3" name="Picture 5" descr="Photo003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8814" y="3189289"/>
            <a:ext cx="4929187" cy="352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0144319"/>
      </p:ext>
    </p:extLst>
  </p:cSld>
  <p:clrMapOvr>
    <a:masterClrMapping/>
  </p:clrMapOvr>
  <p:transition spd="med">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3. </a:t>
            </a:r>
            <a:r>
              <a:rPr lang="en-US" dirty="0" err="1"/>
              <a:t>Dapat</a:t>
            </a:r>
            <a:r>
              <a:rPr lang="en-US" dirty="0"/>
              <a:t> </a:t>
            </a:r>
            <a:r>
              <a:rPr lang="en-US" dirty="0" err="1"/>
              <a:t>diterapkan</a:t>
            </a:r>
            <a:r>
              <a:rPr lang="en-US" dirty="0"/>
              <a:t> </a:t>
            </a:r>
            <a:r>
              <a:rPr lang="en-US" dirty="0" err="1"/>
              <a:t>dalam</a:t>
            </a:r>
            <a:r>
              <a:rPr lang="en-US" dirty="0"/>
              <a:t> </a:t>
            </a:r>
            <a:r>
              <a:rPr lang="en-US" dirty="0" err="1"/>
              <a:t>Industri</a:t>
            </a:r>
            <a:r>
              <a:rPr lang="en-US" dirty="0"/>
              <a:t> ((Industrially Applicable/</a:t>
            </a:r>
          </a:p>
          <a:p>
            <a:pPr marL="0" indent="0">
              <a:buNone/>
            </a:pPr>
            <a:r>
              <a:rPr lang="en-US" dirty="0"/>
              <a:t>Useful =&gt; utility)</a:t>
            </a:r>
          </a:p>
          <a:p>
            <a:pPr marL="0" indent="0">
              <a:buNone/>
            </a:pPr>
            <a:endParaRPr lang="en-US" dirty="0"/>
          </a:p>
        </p:txBody>
      </p:sp>
    </p:spTree>
    <p:extLst>
      <p:ext uri="{BB962C8B-B14F-4D97-AF65-F5344CB8AC3E}">
        <p14:creationId xmlns:p14="http://schemas.microsoft.com/office/powerpoint/2010/main" val="3866415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descr="disk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4714875"/>
            <a:ext cx="21526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99" name="Picture 3" descr="cd_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428875"/>
            <a:ext cx="2209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Picture 4" descr="US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0" y="838200"/>
            <a:ext cx="1524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1" name="Right Arrow 6"/>
          <p:cNvSpPr>
            <a:spLocks noChangeArrowheads="1"/>
          </p:cNvSpPr>
          <p:nvPr/>
        </p:nvSpPr>
        <p:spPr bwMode="auto">
          <a:xfrm rot="-2742057">
            <a:off x="7457282" y="2647157"/>
            <a:ext cx="990600" cy="430213"/>
          </a:xfrm>
          <a:prstGeom prst="rightArrow">
            <a:avLst>
              <a:gd name="adj1" fmla="val 50000"/>
              <a:gd name="adj2" fmla="val 40924"/>
            </a:avLst>
          </a:prstGeom>
          <a:solidFill>
            <a:schemeClr val="accent1"/>
          </a:solidFill>
          <a:ln w="9525" algn="ctr">
            <a:solidFill>
              <a:schemeClr val="tx1"/>
            </a:solidFill>
            <a:miter lim="800000"/>
            <a:headEnd/>
            <a:tailEnd/>
          </a:ln>
        </p:spPr>
        <p:txBody>
          <a:bodyPr wrap="none"/>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sz="2000">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9pPr>
          </a:lstStyle>
          <a:p>
            <a:pPr eaLnBrk="1" hangingPunct="1">
              <a:spcBef>
                <a:spcPct val="0"/>
              </a:spcBef>
              <a:buClrTx/>
              <a:buSzTx/>
              <a:buFontTx/>
              <a:buNone/>
            </a:pPr>
            <a:endParaRPr lang="id-ID" altLang="en-US" sz="2400">
              <a:solidFill>
                <a:srgbClr val="6600CC"/>
              </a:solidFill>
              <a:latin typeface="Verdana" panose="020B0604030504040204" pitchFamily="34" charset="0"/>
            </a:endParaRPr>
          </a:p>
        </p:txBody>
      </p:sp>
      <p:sp>
        <p:nvSpPr>
          <p:cNvPr id="80902" name="Right Arrow 7"/>
          <p:cNvSpPr>
            <a:spLocks noChangeArrowheads="1"/>
          </p:cNvSpPr>
          <p:nvPr/>
        </p:nvSpPr>
        <p:spPr bwMode="auto">
          <a:xfrm rot="-2742057">
            <a:off x="4028282" y="5147469"/>
            <a:ext cx="990600" cy="430213"/>
          </a:xfrm>
          <a:prstGeom prst="rightArrow">
            <a:avLst>
              <a:gd name="adj1" fmla="val 50000"/>
              <a:gd name="adj2" fmla="val 40924"/>
            </a:avLst>
          </a:prstGeom>
          <a:solidFill>
            <a:schemeClr val="accent1"/>
          </a:solidFill>
          <a:ln w="9525" algn="ctr">
            <a:solidFill>
              <a:schemeClr val="tx1"/>
            </a:solidFill>
            <a:miter lim="800000"/>
            <a:headEnd/>
            <a:tailEnd/>
          </a:ln>
        </p:spPr>
        <p:txBody>
          <a:bodyPr wrap="none"/>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sz="2000">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sz="2000">
                <a:solidFill>
                  <a:schemeClr val="tx1"/>
                </a:solidFill>
                <a:latin typeface="Georgia" panose="02040502050405020303" pitchFamily="18" charset="0"/>
              </a:defRPr>
            </a:lvl9pPr>
          </a:lstStyle>
          <a:p>
            <a:pPr eaLnBrk="1" hangingPunct="1">
              <a:spcBef>
                <a:spcPct val="0"/>
              </a:spcBef>
              <a:buClrTx/>
              <a:buSzTx/>
              <a:buFontTx/>
              <a:buNone/>
            </a:pPr>
            <a:endParaRPr lang="id-ID" altLang="en-US" sz="2400">
              <a:solidFill>
                <a:srgbClr val="6600CC"/>
              </a:solidFill>
              <a:latin typeface="Verdana" panose="020B0604030504040204" pitchFamily="34" charset="0"/>
            </a:endParaRPr>
          </a:p>
        </p:txBody>
      </p:sp>
    </p:spTree>
    <p:extLst>
      <p:ext uri="{BB962C8B-B14F-4D97-AF65-F5344CB8AC3E}">
        <p14:creationId xmlns:p14="http://schemas.microsoft.com/office/powerpoint/2010/main" val="383483401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82947" name="Content Placeholder 2"/>
          <p:cNvSpPr>
            <a:spLocks noGrp="1"/>
          </p:cNvSpPr>
          <p:nvPr>
            <p:ph idx="1"/>
          </p:nvPr>
        </p:nvSpPr>
        <p:spPr>
          <a:xfrm>
            <a:off x="1825625" y="1527175"/>
            <a:ext cx="8504238" cy="4572000"/>
          </a:xfrm>
        </p:spPr>
        <p:txBody>
          <a:bodyPr/>
          <a:lstStyle/>
          <a:p>
            <a:endParaRPr lang="en-US" altLang="en-US" smtClean="0"/>
          </a:p>
        </p:txBody>
      </p:sp>
      <p:pic>
        <p:nvPicPr>
          <p:cNvPr id="82948" name="Picture 2"/>
          <p:cNvPicPr>
            <a:picLocks noChangeAspect="1" noChangeArrowheads="1"/>
          </p:cNvPicPr>
          <p:nvPr/>
        </p:nvPicPr>
        <p:blipFill>
          <a:blip r:embed="rId2">
            <a:extLst>
              <a:ext uri="{28A0092B-C50C-407E-A947-70E740481C1C}">
                <a14:useLocalDpi xmlns:a14="http://schemas.microsoft.com/office/drawing/2010/main" val="0"/>
              </a:ext>
            </a:extLst>
          </a:blip>
          <a:srcRect l="2774" t="4543" b="908"/>
          <a:stretch>
            <a:fillRect/>
          </a:stretch>
        </p:blipFill>
        <p:spPr bwMode="auto">
          <a:xfrm>
            <a:off x="4595814" y="2944814"/>
            <a:ext cx="6072187"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txBox="1">
            <a:spLocks noChangeArrowheads="1"/>
          </p:cNvSpPr>
          <p:nvPr/>
        </p:nvSpPr>
        <p:spPr bwMode="auto">
          <a:xfrm>
            <a:off x="2881313" y="1785938"/>
            <a:ext cx="4876800" cy="1236662"/>
          </a:xfrm>
          <a:prstGeom prst="rect">
            <a:avLst/>
          </a:prstGeom>
          <a:noFill/>
          <a:ln w="9525">
            <a:noFill/>
            <a:miter lim="800000"/>
            <a:headEnd/>
            <a:tailEnd/>
          </a:ln>
        </p:spPr>
        <p:txBody>
          <a:bodyPr/>
          <a:lstStyle/>
          <a:p>
            <a:pPr marL="365125" indent="-282575">
              <a:spcBef>
                <a:spcPts val="600"/>
              </a:spcBef>
              <a:buClr>
                <a:schemeClr val="accent1"/>
              </a:buClr>
              <a:buSzPct val="80000"/>
              <a:buFont typeface="Wingdings 2" pitchFamily="18" charset="2"/>
              <a:buChar char=""/>
              <a:defRPr/>
            </a:pPr>
            <a:r>
              <a:rPr lang="en-US" sz="2000" dirty="0" err="1"/>
              <a:t>Judul</a:t>
            </a:r>
            <a:r>
              <a:rPr lang="en-US" sz="2000" dirty="0"/>
              <a:t>: </a:t>
            </a:r>
            <a:r>
              <a:rPr lang="en-US" sz="2000" dirty="0">
                <a:solidFill>
                  <a:srgbClr val="9900CC"/>
                </a:solidFill>
              </a:rPr>
              <a:t>Rectangular Prayer Rug</a:t>
            </a:r>
          </a:p>
          <a:p>
            <a:pPr marL="365125" indent="-282575">
              <a:spcBef>
                <a:spcPts val="600"/>
              </a:spcBef>
              <a:buClr>
                <a:schemeClr val="accent1"/>
              </a:buClr>
              <a:buSzPct val="80000"/>
              <a:buFont typeface="Wingdings 2" pitchFamily="18" charset="2"/>
              <a:buChar char=""/>
              <a:defRPr/>
            </a:pPr>
            <a:r>
              <a:rPr lang="en-US" sz="2000" dirty="0"/>
              <a:t>Inventor: Joseph N. </a:t>
            </a:r>
            <a:r>
              <a:rPr lang="en-US" sz="2000" dirty="0" err="1"/>
              <a:t>Kamoo</a:t>
            </a:r>
            <a:r>
              <a:rPr lang="en-US" sz="2000" dirty="0"/>
              <a:t> (Swiss)</a:t>
            </a:r>
          </a:p>
          <a:p>
            <a:pPr marL="365125" indent="-282575">
              <a:spcBef>
                <a:spcPts val="600"/>
              </a:spcBef>
              <a:buClr>
                <a:schemeClr val="accent1"/>
              </a:buClr>
              <a:buSzPct val="80000"/>
              <a:buFont typeface="Wingdings 2" pitchFamily="18" charset="2"/>
              <a:buChar char=""/>
              <a:defRPr/>
            </a:pPr>
            <a:r>
              <a:rPr lang="en-US" sz="2000" dirty="0"/>
              <a:t>No. Paten: EP 0 004 996 (14-4-1979)</a:t>
            </a:r>
          </a:p>
          <a:p>
            <a:pPr marL="365125" indent="-282575">
              <a:spcBef>
                <a:spcPts val="600"/>
              </a:spcBef>
              <a:buClr>
                <a:schemeClr val="accent1"/>
              </a:buClr>
              <a:buSzPct val="80000"/>
              <a:buFont typeface="Wingdings 2" pitchFamily="18" charset="2"/>
              <a:buChar char=""/>
              <a:defRPr/>
            </a:pPr>
            <a:endParaRPr lang="en-US" sz="4000" dirty="0"/>
          </a:p>
        </p:txBody>
      </p:sp>
      <p:sp>
        <p:nvSpPr>
          <p:cNvPr id="9" name="Rectangle 3"/>
          <p:cNvSpPr txBox="1">
            <a:spLocks noChangeArrowheads="1"/>
          </p:cNvSpPr>
          <p:nvPr/>
        </p:nvSpPr>
        <p:spPr>
          <a:xfrm>
            <a:off x="5453064" y="285750"/>
            <a:ext cx="4986337" cy="1143000"/>
          </a:xfrm>
          <a:prstGeom prst="rect">
            <a:avLst/>
          </a:prstGeom>
          <a:noFill/>
        </p:spPr>
        <p:txBody>
          <a:bodyPr anchor="ctr">
            <a:normAutofit/>
          </a:bodyPr>
          <a:lstStyle/>
          <a:p>
            <a:pPr algn="ctr">
              <a:defRPr/>
            </a:pPr>
            <a:r>
              <a:rPr lang="en-US" sz="4300" dirty="0">
                <a:solidFill>
                  <a:srgbClr val="572314"/>
                </a:solidFill>
                <a:effectLst>
                  <a:outerShdw blurRad="50000" dist="30000" dir="5400000" algn="tl" rotWithShape="0">
                    <a:srgbClr val="000000">
                      <a:alpha val="30000"/>
                    </a:srgbClr>
                  </a:outerShdw>
                </a:effectLst>
                <a:latin typeface="+mj-lt"/>
                <a:ea typeface="+mj-ea"/>
                <a:cs typeface="+mj-cs"/>
              </a:rPr>
              <a:t>CONTOH PATEN</a:t>
            </a:r>
          </a:p>
        </p:txBody>
      </p:sp>
    </p:spTree>
    <p:extLst>
      <p:ext uri="{BB962C8B-B14F-4D97-AF65-F5344CB8AC3E}">
        <p14:creationId xmlns:p14="http://schemas.microsoft.com/office/powerpoint/2010/main" val="2328099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sv-SE" b="1" dirty="0">
                <a:solidFill>
                  <a:schemeClr val="folHlink"/>
                </a:solidFill>
                <a:effectLst>
                  <a:outerShdw blurRad="38100" dist="38100" dir="2700000" algn="tl">
                    <a:srgbClr val="FFFFFF"/>
                  </a:outerShdw>
                </a:effectLst>
                <a:latin typeface="Book Antiqua" pitchFamily="18" charset="0"/>
              </a:rPr>
              <a:t>Invensi </a:t>
            </a:r>
            <a:r>
              <a:rPr lang="sv-SE" b="1" u="sng" dirty="0">
                <a:solidFill>
                  <a:schemeClr val="folHlink"/>
                </a:solidFill>
                <a:effectLst>
                  <a:outerShdw blurRad="38100" dist="38100" dir="2700000" algn="tl">
                    <a:srgbClr val="FFFFFF"/>
                  </a:outerShdw>
                </a:effectLst>
                <a:latin typeface="Book Antiqua" pitchFamily="18" charset="0"/>
              </a:rPr>
              <a:t>Yang Tidak Diberi</a:t>
            </a:r>
            <a:r>
              <a:rPr lang="sv-SE" b="1" dirty="0">
                <a:solidFill>
                  <a:schemeClr val="folHlink"/>
                </a:solidFill>
                <a:effectLst>
                  <a:outerShdw blurRad="38100" dist="38100" dir="2700000" algn="tl">
                    <a:srgbClr val="FFFFFF"/>
                  </a:outerShdw>
                </a:effectLst>
                <a:latin typeface="Book Antiqua" pitchFamily="18" charset="0"/>
              </a:rPr>
              <a:t> Paten</a:t>
            </a:r>
            <a:r>
              <a:rPr lang="en-US" b="1" dirty="0">
                <a:solidFill>
                  <a:schemeClr val="folHlink"/>
                </a:solidFill>
                <a:effectLst>
                  <a:outerShdw blurRad="38100" dist="38100" dir="2700000" algn="tl">
                    <a:srgbClr val="FFFFFF"/>
                  </a:outerShdw>
                </a:effectLst>
                <a:latin typeface="Book Antiqua" pitchFamily="18" charset="0"/>
              </a:rPr>
              <a:t/>
            </a:r>
            <a:br>
              <a:rPr lang="en-US" b="1" dirty="0">
                <a:solidFill>
                  <a:schemeClr val="folHlink"/>
                </a:solidFill>
                <a:effectLst>
                  <a:outerShdw blurRad="38100" dist="38100" dir="2700000" algn="tl">
                    <a:srgbClr val="FFFFFF"/>
                  </a:outerShdw>
                </a:effectLst>
                <a:latin typeface="Book Antiqua" pitchFamily="18" charset="0"/>
              </a:rPr>
            </a:br>
            <a:endParaRPr lang="en-US" dirty="0">
              <a:solidFill>
                <a:schemeClr val="tx2">
                  <a:satMod val="130000"/>
                </a:schemeClr>
              </a:solidFill>
            </a:endParaRPr>
          </a:p>
        </p:txBody>
      </p:sp>
      <p:sp>
        <p:nvSpPr>
          <p:cNvPr id="5" name="TextBox 4"/>
          <p:cNvSpPr txBox="1"/>
          <p:nvPr/>
        </p:nvSpPr>
        <p:spPr>
          <a:xfrm>
            <a:off x="2095501" y="1214438"/>
            <a:ext cx="7858125" cy="5816600"/>
          </a:xfrm>
          <a:prstGeom prst="rect">
            <a:avLst/>
          </a:prstGeom>
          <a:noFill/>
        </p:spPr>
        <p:txBody>
          <a:bodyPr>
            <a:spAutoFit/>
          </a:bodyPr>
          <a:lstStyle/>
          <a:p>
            <a:pPr marL="231775" indent="-231775">
              <a:spcAft>
                <a:spcPts val="1200"/>
              </a:spcAft>
              <a:buFont typeface="Wingdings" pitchFamily="2" charset="2"/>
              <a:buChar char="ü"/>
              <a:defRPr/>
            </a:pPr>
            <a:r>
              <a:rPr lang="en-US" sz="2400" dirty="0" err="1">
                <a:latin typeface="Arial" charset="0"/>
              </a:rPr>
              <a:t>Proses</a:t>
            </a:r>
            <a:r>
              <a:rPr lang="en-US" sz="2400" dirty="0">
                <a:latin typeface="Arial" charset="0"/>
              </a:rPr>
              <a:t> </a:t>
            </a:r>
            <a:r>
              <a:rPr lang="en-US" sz="2400" dirty="0" err="1">
                <a:latin typeface="Arial" charset="0"/>
              </a:rPr>
              <a:t>atau</a:t>
            </a:r>
            <a:r>
              <a:rPr lang="en-US" sz="2400" dirty="0">
                <a:latin typeface="Arial" charset="0"/>
              </a:rPr>
              <a:t> </a:t>
            </a:r>
            <a:r>
              <a:rPr lang="en-US" sz="2400" dirty="0" err="1">
                <a:latin typeface="Arial" charset="0"/>
              </a:rPr>
              <a:t>produk</a:t>
            </a:r>
            <a:r>
              <a:rPr lang="en-US" sz="2400" dirty="0">
                <a:latin typeface="Arial" charset="0"/>
              </a:rPr>
              <a:t> </a:t>
            </a:r>
            <a:r>
              <a:rPr lang="en-US" sz="2400" dirty="0" err="1">
                <a:latin typeface="Arial" charset="0"/>
              </a:rPr>
              <a:t>yg</a:t>
            </a:r>
            <a:r>
              <a:rPr lang="en-US" sz="2400" dirty="0">
                <a:latin typeface="Arial" charset="0"/>
              </a:rPr>
              <a:t> </a:t>
            </a:r>
            <a:r>
              <a:rPr lang="en-US" sz="2400" dirty="0" err="1">
                <a:latin typeface="Arial" charset="0"/>
              </a:rPr>
              <a:t>pengumumannya</a:t>
            </a:r>
            <a:r>
              <a:rPr lang="en-US" sz="2400" dirty="0">
                <a:latin typeface="Arial" charset="0"/>
              </a:rPr>
              <a:t> </a:t>
            </a:r>
            <a:r>
              <a:rPr lang="en-US" sz="2400" dirty="0" err="1">
                <a:latin typeface="Arial" charset="0"/>
              </a:rPr>
              <a:t>dan</a:t>
            </a:r>
            <a:r>
              <a:rPr lang="en-US" sz="2400" dirty="0">
                <a:latin typeface="Arial" charset="0"/>
              </a:rPr>
              <a:t> </a:t>
            </a:r>
            <a:r>
              <a:rPr lang="en-US" sz="2400" dirty="0" err="1">
                <a:latin typeface="Arial" charset="0"/>
              </a:rPr>
              <a:t>penggunaannya</a:t>
            </a:r>
            <a:r>
              <a:rPr lang="en-US" sz="2400" dirty="0">
                <a:latin typeface="Arial" charset="0"/>
              </a:rPr>
              <a:t>/</a:t>
            </a:r>
            <a:r>
              <a:rPr lang="en-US" sz="2400" dirty="0" err="1">
                <a:latin typeface="Arial" charset="0"/>
              </a:rPr>
              <a:t>pelaksanaannya</a:t>
            </a:r>
            <a:r>
              <a:rPr lang="en-US" sz="2400" dirty="0">
                <a:latin typeface="Arial" charset="0"/>
              </a:rPr>
              <a:t> </a:t>
            </a:r>
            <a:r>
              <a:rPr lang="en-US" sz="2400" dirty="0" err="1">
                <a:latin typeface="Arial" charset="0"/>
              </a:rPr>
              <a:t>bertentangan</a:t>
            </a:r>
            <a:r>
              <a:rPr lang="en-US" sz="2400" dirty="0">
                <a:latin typeface="Arial" charset="0"/>
              </a:rPr>
              <a:t> dh </a:t>
            </a:r>
            <a:r>
              <a:rPr lang="en-US" sz="2400" dirty="0" err="1">
                <a:latin typeface="Arial" charset="0"/>
              </a:rPr>
              <a:t>peraturan</a:t>
            </a:r>
            <a:r>
              <a:rPr lang="en-US" sz="2400" dirty="0">
                <a:latin typeface="Arial" charset="0"/>
              </a:rPr>
              <a:t> Per-UU, </a:t>
            </a:r>
            <a:r>
              <a:rPr lang="en-US" sz="2400" dirty="0" err="1">
                <a:latin typeface="Arial" charset="0"/>
              </a:rPr>
              <a:t>moralitas</a:t>
            </a:r>
            <a:r>
              <a:rPr lang="en-US" sz="2400" dirty="0">
                <a:latin typeface="Arial" charset="0"/>
              </a:rPr>
              <a:t> agama, </a:t>
            </a:r>
            <a:r>
              <a:rPr lang="en-US" sz="2400" dirty="0" err="1">
                <a:latin typeface="Arial" charset="0"/>
              </a:rPr>
              <a:t>ketertiban</a:t>
            </a:r>
            <a:r>
              <a:rPr lang="en-US" sz="2400" dirty="0">
                <a:latin typeface="Arial" charset="0"/>
              </a:rPr>
              <a:t> </a:t>
            </a:r>
            <a:r>
              <a:rPr lang="en-US" sz="2400" dirty="0" err="1">
                <a:latin typeface="Arial" charset="0"/>
              </a:rPr>
              <a:t>umum</a:t>
            </a:r>
            <a:r>
              <a:rPr lang="en-US" sz="2400" dirty="0">
                <a:latin typeface="Arial" charset="0"/>
              </a:rPr>
              <a:t> </a:t>
            </a:r>
            <a:r>
              <a:rPr lang="en-US" sz="2400" dirty="0" err="1">
                <a:latin typeface="Arial" charset="0"/>
              </a:rPr>
              <a:t>atau</a:t>
            </a:r>
            <a:r>
              <a:rPr lang="en-US" sz="2400" dirty="0">
                <a:latin typeface="Arial" charset="0"/>
              </a:rPr>
              <a:t> </a:t>
            </a:r>
            <a:r>
              <a:rPr lang="en-US" sz="2400" dirty="0" err="1">
                <a:latin typeface="Arial" charset="0"/>
              </a:rPr>
              <a:t>kesusilaan</a:t>
            </a:r>
            <a:endParaRPr lang="en-US" sz="2400" dirty="0">
              <a:latin typeface="Arial" charset="0"/>
            </a:endParaRPr>
          </a:p>
          <a:p>
            <a:pPr marL="231775" indent="-231775">
              <a:spcAft>
                <a:spcPts val="1200"/>
              </a:spcAft>
              <a:buFont typeface="Wingdings" pitchFamily="2" charset="2"/>
              <a:buChar char="ü"/>
              <a:defRPr/>
            </a:pPr>
            <a:r>
              <a:rPr lang="en-US" sz="2400" dirty="0" err="1">
                <a:latin typeface="Arial" charset="0"/>
              </a:rPr>
              <a:t>Metode</a:t>
            </a:r>
            <a:r>
              <a:rPr lang="en-US" sz="2400" dirty="0">
                <a:latin typeface="Arial" charset="0"/>
              </a:rPr>
              <a:t> </a:t>
            </a:r>
            <a:r>
              <a:rPr lang="en-US" sz="2400" dirty="0" err="1">
                <a:latin typeface="Arial" charset="0"/>
              </a:rPr>
              <a:t>pemeriksaan</a:t>
            </a:r>
            <a:r>
              <a:rPr lang="en-US" sz="2400" dirty="0">
                <a:latin typeface="Arial" charset="0"/>
              </a:rPr>
              <a:t>, </a:t>
            </a:r>
            <a:r>
              <a:rPr lang="en-US" sz="2400" dirty="0" err="1">
                <a:latin typeface="Arial" charset="0"/>
              </a:rPr>
              <a:t>perawatan</a:t>
            </a:r>
            <a:r>
              <a:rPr lang="en-US" sz="2400" dirty="0">
                <a:latin typeface="Arial" charset="0"/>
              </a:rPr>
              <a:t>, </a:t>
            </a:r>
            <a:r>
              <a:rPr lang="en-US" sz="2400" dirty="0" err="1">
                <a:latin typeface="Arial" charset="0"/>
              </a:rPr>
              <a:t>pengobatan</a:t>
            </a:r>
            <a:r>
              <a:rPr lang="en-US" sz="2400" dirty="0">
                <a:latin typeface="Arial" charset="0"/>
              </a:rPr>
              <a:t> </a:t>
            </a:r>
            <a:r>
              <a:rPr lang="en-US" sz="2400" dirty="0" err="1">
                <a:latin typeface="Arial" charset="0"/>
              </a:rPr>
              <a:t>dan</a:t>
            </a:r>
            <a:r>
              <a:rPr lang="en-US" sz="2400" dirty="0">
                <a:latin typeface="Arial" charset="0"/>
              </a:rPr>
              <a:t>/</a:t>
            </a:r>
            <a:r>
              <a:rPr lang="en-US" sz="2400" dirty="0" err="1">
                <a:latin typeface="Arial" charset="0"/>
              </a:rPr>
              <a:t>atau</a:t>
            </a:r>
            <a:r>
              <a:rPr lang="en-US" sz="2400" dirty="0">
                <a:latin typeface="Arial" charset="0"/>
              </a:rPr>
              <a:t> </a:t>
            </a:r>
            <a:r>
              <a:rPr lang="en-US" sz="2400" dirty="0" err="1">
                <a:latin typeface="Arial" charset="0"/>
              </a:rPr>
              <a:t>pembedahan</a:t>
            </a:r>
            <a:r>
              <a:rPr lang="en-US" sz="2400" dirty="0">
                <a:latin typeface="Arial" charset="0"/>
              </a:rPr>
              <a:t> </a:t>
            </a:r>
            <a:r>
              <a:rPr lang="en-US" sz="2400" dirty="0" err="1">
                <a:latin typeface="Arial" charset="0"/>
              </a:rPr>
              <a:t>pada</a:t>
            </a:r>
            <a:r>
              <a:rPr lang="en-US" sz="2400" dirty="0">
                <a:latin typeface="Arial" charset="0"/>
              </a:rPr>
              <a:t> </a:t>
            </a:r>
            <a:r>
              <a:rPr lang="en-US" sz="2400" dirty="0" err="1">
                <a:latin typeface="Arial" charset="0"/>
              </a:rPr>
              <a:t>manusia</a:t>
            </a:r>
            <a:r>
              <a:rPr lang="en-US" sz="2400" dirty="0">
                <a:latin typeface="Arial" charset="0"/>
              </a:rPr>
              <a:t> </a:t>
            </a:r>
            <a:r>
              <a:rPr lang="en-US" sz="2400" dirty="0" err="1">
                <a:latin typeface="Arial" charset="0"/>
              </a:rPr>
              <a:t>dan</a:t>
            </a:r>
            <a:r>
              <a:rPr lang="en-US" sz="2400" dirty="0">
                <a:latin typeface="Arial" charset="0"/>
              </a:rPr>
              <a:t>/</a:t>
            </a:r>
            <a:r>
              <a:rPr lang="en-US" sz="2400" dirty="0" err="1">
                <a:latin typeface="Arial" charset="0"/>
              </a:rPr>
              <a:t>atau</a:t>
            </a:r>
            <a:r>
              <a:rPr lang="en-US" sz="2400" dirty="0">
                <a:latin typeface="Arial" charset="0"/>
              </a:rPr>
              <a:t> </a:t>
            </a:r>
            <a:r>
              <a:rPr lang="en-US" sz="2400" dirty="0" err="1">
                <a:latin typeface="Arial" charset="0"/>
              </a:rPr>
              <a:t>hewan</a:t>
            </a:r>
            <a:endParaRPr lang="en-US" sz="2400" dirty="0">
              <a:latin typeface="Arial" charset="0"/>
            </a:endParaRPr>
          </a:p>
          <a:p>
            <a:pPr marL="231775" indent="-231775">
              <a:spcAft>
                <a:spcPts val="1200"/>
              </a:spcAft>
              <a:buFont typeface="Wingdings" pitchFamily="2" charset="2"/>
              <a:buChar char="ü"/>
              <a:defRPr/>
            </a:pPr>
            <a:r>
              <a:rPr lang="en-US" sz="2400" dirty="0" err="1">
                <a:latin typeface="Arial" charset="0"/>
              </a:rPr>
              <a:t>Teori</a:t>
            </a:r>
            <a:r>
              <a:rPr lang="en-US" sz="2400" dirty="0">
                <a:latin typeface="Arial" charset="0"/>
              </a:rPr>
              <a:t> </a:t>
            </a:r>
            <a:r>
              <a:rPr lang="en-US" sz="2400" dirty="0" err="1">
                <a:latin typeface="Arial" charset="0"/>
              </a:rPr>
              <a:t>dan</a:t>
            </a:r>
            <a:r>
              <a:rPr lang="en-US" sz="2400" dirty="0">
                <a:latin typeface="Arial" charset="0"/>
              </a:rPr>
              <a:t> </a:t>
            </a:r>
            <a:r>
              <a:rPr lang="en-US" sz="2400" dirty="0" err="1">
                <a:latin typeface="Arial" charset="0"/>
              </a:rPr>
              <a:t>metode</a:t>
            </a:r>
            <a:r>
              <a:rPr lang="en-US" sz="2400" dirty="0">
                <a:latin typeface="Arial" charset="0"/>
              </a:rPr>
              <a:t> </a:t>
            </a:r>
            <a:r>
              <a:rPr lang="en-US" sz="2400" dirty="0" err="1">
                <a:latin typeface="Arial" charset="0"/>
              </a:rPr>
              <a:t>Ilmu</a:t>
            </a:r>
            <a:r>
              <a:rPr lang="en-US" sz="2400" dirty="0">
                <a:latin typeface="Arial" charset="0"/>
              </a:rPr>
              <a:t> </a:t>
            </a:r>
            <a:r>
              <a:rPr lang="en-US" sz="2400" dirty="0" err="1">
                <a:latin typeface="Arial" charset="0"/>
              </a:rPr>
              <a:t>Pengetahuan</a:t>
            </a:r>
            <a:r>
              <a:rPr lang="en-US" sz="2400" dirty="0">
                <a:latin typeface="Arial" charset="0"/>
              </a:rPr>
              <a:t> </a:t>
            </a:r>
            <a:r>
              <a:rPr lang="en-US" sz="2400" dirty="0" err="1">
                <a:latin typeface="Arial" charset="0"/>
              </a:rPr>
              <a:t>dan</a:t>
            </a:r>
            <a:r>
              <a:rPr lang="en-US" sz="2400" dirty="0">
                <a:latin typeface="Arial" charset="0"/>
              </a:rPr>
              <a:t> </a:t>
            </a:r>
            <a:r>
              <a:rPr lang="en-US" sz="2400" dirty="0" err="1">
                <a:latin typeface="Arial" charset="0"/>
              </a:rPr>
              <a:t>Matematika</a:t>
            </a:r>
            <a:endParaRPr lang="en-US" sz="2400" dirty="0">
              <a:latin typeface="Arial" charset="0"/>
            </a:endParaRPr>
          </a:p>
          <a:p>
            <a:pPr marL="231775" indent="-231775">
              <a:spcAft>
                <a:spcPts val="1200"/>
              </a:spcAft>
              <a:buFont typeface="Wingdings" pitchFamily="2" charset="2"/>
              <a:buChar char="ü"/>
              <a:defRPr/>
            </a:pPr>
            <a:r>
              <a:rPr lang="en-US" sz="2400" dirty="0" err="1">
                <a:latin typeface="Arial" charset="0"/>
              </a:rPr>
              <a:t>Semua</a:t>
            </a:r>
            <a:r>
              <a:rPr lang="en-US" sz="2400" dirty="0">
                <a:latin typeface="Arial" charset="0"/>
              </a:rPr>
              <a:t> </a:t>
            </a:r>
            <a:r>
              <a:rPr lang="en-US" sz="2400" dirty="0" err="1">
                <a:latin typeface="Arial" charset="0"/>
              </a:rPr>
              <a:t>mahluk</a:t>
            </a:r>
            <a:r>
              <a:rPr lang="en-US" sz="2400" dirty="0">
                <a:latin typeface="Arial" charset="0"/>
              </a:rPr>
              <a:t> </a:t>
            </a:r>
            <a:r>
              <a:rPr lang="en-US" sz="2400" dirty="0" err="1">
                <a:latin typeface="Arial" charset="0"/>
              </a:rPr>
              <a:t>hidup</a:t>
            </a:r>
            <a:r>
              <a:rPr lang="en-US" sz="2400" dirty="0">
                <a:latin typeface="Arial" charset="0"/>
              </a:rPr>
              <a:t>, </a:t>
            </a:r>
            <a:r>
              <a:rPr lang="en-US" sz="2400" dirty="0" err="1">
                <a:latin typeface="Arial" charset="0"/>
              </a:rPr>
              <a:t>kecuali</a:t>
            </a:r>
            <a:r>
              <a:rPr lang="en-US" sz="2400" dirty="0">
                <a:latin typeface="Arial" charset="0"/>
              </a:rPr>
              <a:t> </a:t>
            </a:r>
            <a:r>
              <a:rPr lang="en-US" sz="2400" dirty="0" err="1">
                <a:latin typeface="Arial" charset="0"/>
              </a:rPr>
              <a:t>jasad</a:t>
            </a:r>
            <a:r>
              <a:rPr lang="en-US" sz="2400" dirty="0">
                <a:latin typeface="Arial" charset="0"/>
              </a:rPr>
              <a:t> </a:t>
            </a:r>
            <a:r>
              <a:rPr lang="en-US" sz="2400" dirty="0" err="1">
                <a:latin typeface="Arial" charset="0"/>
              </a:rPr>
              <a:t>renik</a:t>
            </a:r>
            <a:endParaRPr lang="en-US" sz="2400" dirty="0">
              <a:latin typeface="Arial" charset="0"/>
            </a:endParaRPr>
          </a:p>
          <a:p>
            <a:pPr marL="465138" indent="-465138">
              <a:spcAft>
                <a:spcPts val="1200"/>
              </a:spcAft>
              <a:defRPr/>
            </a:pPr>
            <a:r>
              <a:rPr lang="en-US" sz="2400" dirty="0">
                <a:latin typeface="Arial" charset="0"/>
              </a:rPr>
              <a:t>    - </a:t>
            </a:r>
            <a:r>
              <a:rPr lang="en-US" sz="2400" dirty="0" err="1">
                <a:latin typeface="Arial" charset="0"/>
              </a:rPr>
              <a:t>proses</a:t>
            </a:r>
            <a:r>
              <a:rPr lang="en-US" sz="2400" dirty="0">
                <a:latin typeface="Arial" charset="0"/>
              </a:rPr>
              <a:t> </a:t>
            </a:r>
            <a:r>
              <a:rPr lang="en-US" sz="2400" dirty="0" err="1">
                <a:latin typeface="Arial" charset="0"/>
              </a:rPr>
              <a:t>biologi</a:t>
            </a:r>
            <a:r>
              <a:rPr lang="en-US" sz="2400" dirty="0">
                <a:latin typeface="Arial" charset="0"/>
              </a:rPr>
              <a:t> </a:t>
            </a:r>
            <a:r>
              <a:rPr lang="en-US" sz="2400" dirty="0" err="1">
                <a:latin typeface="Arial" charset="0"/>
              </a:rPr>
              <a:t>esensial</a:t>
            </a:r>
            <a:r>
              <a:rPr lang="en-US" sz="2400" dirty="0">
                <a:latin typeface="Arial" charset="0"/>
              </a:rPr>
              <a:t> </a:t>
            </a:r>
            <a:r>
              <a:rPr lang="en-US" sz="2400" dirty="0" err="1">
                <a:latin typeface="Arial" charset="0"/>
              </a:rPr>
              <a:t>untuk</a:t>
            </a:r>
            <a:r>
              <a:rPr lang="en-US" sz="2400" dirty="0">
                <a:latin typeface="Arial" charset="0"/>
              </a:rPr>
              <a:t> </a:t>
            </a:r>
            <a:r>
              <a:rPr lang="en-US" sz="2400" dirty="0" err="1">
                <a:latin typeface="Arial" charset="0"/>
              </a:rPr>
              <a:t>memproduksi</a:t>
            </a:r>
            <a:r>
              <a:rPr lang="en-US" sz="2400" dirty="0">
                <a:latin typeface="Arial" charset="0"/>
              </a:rPr>
              <a:t> </a:t>
            </a:r>
            <a:r>
              <a:rPr lang="en-US" sz="2400" dirty="0" err="1">
                <a:latin typeface="Arial" charset="0"/>
              </a:rPr>
              <a:t>tanaman</a:t>
            </a:r>
            <a:r>
              <a:rPr lang="en-US" sz="2400" dirty="0">
                <a:latin typeface="Arial" charset="0"/>
              </a:rPr>
              <a:t> </a:t>
            </a:r>
            <a:r>
              <a:rPr lang="en-US" sz="2400" dirty="0" err="1">
                <a:latin typeface="Arial" charset="0"/>
              </a:rPr>
              <a:t>atau</a:t>
            </a:r>
            <a:r>
              <a:rPr lang="en-US" sz="2400" dirty="0">
                <a:latin typeface="Arial" charset="0"/>
              </a:rPr>
              <a:t> </a:t>
            </a:r>
            <a:r>
              <a:rPr lang="en-US" sz="2400" dirty="0" err="1">
                <a:latin typeface="Arial" charset="0"/>
              </a:rPr>
              <a:t>hewan</a:t>
            </a:r>
            <a:r>
              <a:rPr lang="en-US" sz="2400" dirty="0">
                <a:latin typeface="Arial" charset="0"/>
              </a:rPr>
              <a:t> </a:t>
            </a:r>
            <a:r>
              <a:rPr lang="en-US" sz="2400" dirty="0" err="1">
                <a:latin typeface="Arial" charset="0"/>
              </a:rPr>
              <a:t>kecuali</a:t>
            </a:r>
            <a:r>
              <a:rPr lang="en-US" sz="2400" dirty="0">
                <a:latin typeface="Arial" charset="0"/>
              </a:rPr>
              <a:t> </a:t>
            </a:r>
            <a:r>
              <a:rPr lang="en-US" sz="2400" dirty="0" err="1">
                <a:latin typeface="Arial" charset="0"/>
              </a:rPr>
              <a:t>proses</a:t>
            </a:r>
            <a:r>
              <a:rPr lang="en-US" sz="2400" dirty="0">
                <a:latin typeface="Arial" charset="0"/>
              </a:rPr>
              <a:t> non </a:t>
            </a:r>
            <a:r>
              <a:rPr lang="en-US" sz="2400" dirty="0" err="1">
                <a:latin typeface="Arial" charset="0"/>
              </a:rPr>
              <a:t>biologis</a:t>
            </a:r>
            <a:r>
              <a:rPr lang="en-US" sz="2400" dirty="0">
                <a:latin typeface="Arial" charset="0"/>
              </a:rPr>
              <a:t> </a:t>
            </a:r>
            <a:r>
              <a:rPr lang="en-US" sz="2400" dirty="0" err="1">
                <a:latin typeface="Arial" charset="0"/>
              </a:rPr>
              <a:t>atau</a:t>
            </a:r>
            <a:r>
              <a:rPr lang="en-US" sz="2400" dirty="0">
                <a:latin typeface="Arial" charset="0"/>
              </a:rPr>
              <a:t> </a:t>
            </a:r>
            <a:r>
              <a:rPr lang="en-US" sz="2400" dirty="0" err="1">
                <a:latin typeface="Arial" charset="0"/>
              </a:rPr>
              <a:t>proses</a:t>
            </a:r>
            <a:r>
              <a:rPr lang="en-US" sz="2400" dirty="0">
                <a:latin typeface="Arial" charset="0"/>
              </a:rPr>
              <a:t> </a:t>
            </a:r>
            <a:r>
              <a:rPr lang="en-US" sz="2400" dirty="0" err="1">
                <a:latin typeface="Arial" charset="0"/>
              </a:rPr>
              <a:t>mikrobiologis</a:t>
            </a:r>
            <a:endParaRPr lang="en-US" sz="2400" dirty="0">
              <a:latin typeface="Arial" charset="0"/>
            </a:endParaRPr>
          </a:p>
          <a:p>
            <a:pPr>
              <a:spcAft>
                <a:spcPts val="1200"/>
              </a:spcAft>
              <a:defRPr/>
            </a:pPr>
            <a:endParaRPr lang="en-US" sz="2400" dirty="0">
              <a:latin typeface="Arial" charset="0"/>
            </a:endParaRPr>
          </a:p>
          <a:p>
            <a:pPr>
              <a:spcAft>
                <a:spcPts val="1200"/>
              </a:spcAft>
              <a:buFontTx/>
              <a:buChar char="-"/>
              <a:defRPr/>
            </a:pPr>
            <a:endParaRPr lang="en-US" sz="2400" dirty="0">
              <a:latin typeface="Arial" charset="0"/>
            </a:endParaRPr>
          </a:p>
        </p:txBody>
      </p:sp>
    </p:spTree>
    <p:extLst>
      <p:ext uri="{BB962C8B-B14F-4D97-AF65-F5344CB8AC3E}">
        <p14:creationId xmlns:p14="http://schemas.microsoft.com/office/powerpoint/2010/main" val="145068165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2133601"/>
            <a:ext cx="2428875" cy="395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43" name="AutoShape 3"/>
          <p:cNvSpPr>
            <a:spLocks noChangeArrowheads="1"/>
          </p:cNvSpPr>
          <p:nvPr/>
        </p:nvSpPr>
        <p:spPr bwMode="auto">
          <a:xfrm>
            <a:off x="5562600" y="228600"/>
            <a:ext cx="4648200" cy="5029200"/>
          </a:xfrm>
          <a:prstGeom prst="cloudCallout">
            <a:avLst>
              <a:gd name="adj1" fmla="val -86338"/>
              <a:gd name="adj2" fmla="val 5491"/>
            </a:avLst>
          </a:prstGeom>
          <a:solidFill>
            <a:srgbClr val="FF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4400" b="1"/>
              <a:t>Yang Harus </a:t>
            </a:r>
          </a:p>
          <a:p>
            <a:pPr algn="ctr"/>
            <a:r>
              <a:rPr lang="en-US" sz="4400" b="1"/>
              <a:t>Dihindari</a:t>
            </a:r>
            <a:endParaRPr lang="en-US" sz="9600" b="1"/>
          </a:p>
        </p:txBody>
      </p:sp>
    </p:spTree>
    <p:extLst>
      <p:ext uri="{BB962C8B-B14F-4D97-AF65-F5344CB8AC3E}">
        <p14:creationId xmlns:p14="http://schemas.microsoft.com/office/powerpoint/2010/main" val="3142181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17443">
                                            <p:txEl>
                                              <p:pRg st="0" end="0"/>
                                            </p:txEl>
                                          </p:spTgt>
                                        </p:tgtEl>
                                        <p:attrNameLst>
                                          <p:attrName>style.visibility</p:attrName>
                                        </p:attrNameLst>
                                      </p:cBhvr>
                                      <p:to>
                                        <p:strVal val="visible"/>
                                      </p:to>
                                    </p:set>
                                    <p:anim calcmode="lin" valueType="num">
                                      <p:cBhvr additive="base">
                                        <p:cTn id="7" dur="500" fill="hold"/>
                                        <p:tgtEl>
                                          <p:spTgt spid="3174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17443">
                                            <p:txEl>
                                              <p:pRg st="1" end="1"/>
                                            </p:txEl>
                                          </p:spTgt>
                                        </p:tgtEl>
                                        <p:attrNameLst>
                                          <p:attrName>style.visibility</p:attrName>
                                        </p:attrNameLst>
                                      </p:cBhvr>
                                      <p:to>
                                        <p:strVal val="visible"/>
                                      </p:to>
                                    </p:set>
                                    <p:anim calcmode="lin" valueType="num">
                                      <p:cBhvr additive="base">
                                        <p:cTn id="13" dur="500" fill="hold"/>
                                        <p:tgtEl>
                                          <p:spTgt spid="3174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a:off x="1933576" y="711200"/>
            <a:ext cx="8183563" cy="1143000"/>
          </a:xfrm>
          <a:solidFill>
            <a:srgbClr val="B6E1FB"/>
          </a:solidFill>
        </p:spPr>
        <p:txBody>
          <a:bodyPr>
            <a:normAutofit fontScale="90000"/>
          </a:bodyPr>
          <a:lstStyle/>
          <a:p>
            <a:pPr>
              <a:defRPr/>
            </a:pPr>
            <a:r>
              <a:rPr lang="en-US" dirty="0" smtClean="0">
                <a:solidFill>
                  <a:srgbClr val="A50021"/>
                </a:solidFill>
                <a:effectLst>
                  <a:outerShdw blurRad="38100" dist="38100" dir="2700000" algn="tl">
                    <a:srgbClr val="000000"/>
                  </a:outerShdw>
                </a:effectLst>
              </a:rPr>
              <a:t>Yang </a:t>
            </a:r>
            <a:r>
              <a:rPr lang="en-US" dirty="0" err="1" smtClean="0">
                <a:solidFill>
                  <a:srgbClr val="A50021"/>
                </a:solidFill>
                <a:effectLst>
                  <a:outerShdw blurRad="38100" dist="38100" dir="2700000" algn="tl">
                    <a:srgbClr val="000000"/>
                  </a:outerShdw>
                </a:effectLst>
              </a:rPr>
              <a:t>dihindari</a:t>
            </a:r>
            <a:r>
              <a:rPr lang="en-US" dirty="0" smtClean="0">
                <a:solidFill>
                  <a:srgbClr val="A50021"/>
                </a:solidFill>
                <a:effectLst>
                  <a:outerShdw blurRad="38100" dist="38100" dir="2700000" algn="tl">
                    <a:srgbClr val="000000"/>
                  </a:outerShdw>
                </a:effectLst>
              </a:rPr>
              <a:t> </a:t>
            </a:r>
            <a:r>
              <a:rPr lang="en-US" dirty="0" err="1" smtClean="0">
                <a:solidFill>
                  <a:srgbClr val="A50021"/>
                </a:solidFill>
                <a:effectLst>
                  <a:outerShdw blurRad="38100" dist="38100" dir="2700000" algn="tl">
                    <a:srgbClr val="000000"/>
                  </a:outerShdw>
                </a:effectLst>
              </a:rPr>
              <a:t>sebelum</a:t>
            </a:r>
            <a:r>
              <a:rPr lang="en-US" dirty="0" smtClean="0">
                <a:solidFill>
                  <a:srgbClr val="A50021"/>
                </a:solidFill>
                <a:effectLst>
                  <a:outerShdw blurRad="38100" dist="38100" dir="2700000" algn="tl">
                    <a:srgbClr val="000000"/>
                  </a:outerShdw>
                </a:effectLst>
              </a:rPr>
              <a:t> </a:t>
            </a:r>
            <a:br>
              <a:rPr lang="en-US" dirty="0" smtClean="0">
                <a:solidFill>
                  <a:srgbClr val="A50021"/>
                </a:solidFill>
                <a:effectLst>
                  <a:outerShdw blurRad="38100" dist="38100" dir="2700000" algn="tl">
                    <a:srgbClr val="000000"/>
                  </a:outerShdw>
                </a:effectLst>
              </a:rPr>
            </a:br>
            <a:r>
              <a:rPr lang="en-US" dirty="0" err="1" smtClean="0">
                <a:solidFill>
                  <a:srgbClr val="A50021"/>
                </a:solidFill>
                <a:effectLst>
                  <a:outerShdw blurRad="38100" dist="38100" dir="2700000" algn="tl">
                    <a:srgbClr val="000000"/>
                  </a:outerShdw>
                </a:effectLst>
              </a:rPr>
              <a:t>mengajukan</a:t>
            </a:r>
            <a:r>
              <a:rPr lang="en-US" dirty="0" smtClean="0">
                <a:solidFill>
                  <a:srgbClr val="A50021"/>
                </a:solidFill>
                <a:effectLst>
                  <a:outerShdw blurRad="38100" dist="38100" dir="2700000" algn="tl">
                    <a:srgbClr val="000000"/>
                  </a:outerShdw>
                </a:effectLst>
              </a:rPr>
              <a:t> </a:t>
            </a:r>
            <a:r>
              <a:rPr lang="en-US" dirty="0" err="1" smtClean="0">
                <a:solidFill>
                  <a:srgbClr val="A50021"/>
                </a:solidFill>
                <a:effectLst>
                  <a:outerShdw blurRad="38100" dist="38100" dir="2700000" algn="tl">
                    <a:srgbClr val="000000"/>
                  </a:outerShdw>
                </a:effectLst>
              </a:rPr>
              <a:t>permintaan</a:t>
            </a:r>
            <a:r>
              <a:rPr lang="en-US" dirty="0" smtClean="0">
                <a:solidFill>
                  <a:srgbClr val="A50021"/>
                </a:solidFill>
                <a:effectLst>
                  <a:outerShdw blurRad="38100" dist="38100" dir="2700000" algn="tl">
                    <a:srgbClr val="000000"/>
                  </a:outerShdw>
                </a:effectLst>
              </a:rPr>
              <a:t> Paten</a:t>
            </a:r>
          </a:p>
        </p:txBody>
      </p:sp>
      <p:sp>
        <p:nvSpPr>
          <p:cNvPr id="31747" name="Rectangle 3"/>
          <p:cNvSpPr>
            <a:spLocks noGrp="1" noChangeArrowheads="1"/>
          </p:cNvSpPr>
          <p:nvPr>
            <p:ph sz="quarter" idx="1"/>
          </p:nvPr>
        </p:nvSpPr>
        <p:spPr>
          <a:xfrm>
            <a:off x="2092325" y="2298700"/>
            <a:ext cx="7772400" cy="4114800"/>
          </a:xfrm>
        </p:spPr>
        <p:txBody>
          <a:bodyPr/>
          <a:lstStyle/>
          <a:p>
            <a:pPr marL="0" indent="0" algn="just">
              <a:lnSpc>
                <a:spcPct val="150000"/>
              </a:lnSpc>
              <a:spcBef>
                <a:spcPct val="0"/>
              </a:spcBef>
              <a:buNone/>
            </a:pPr>
            <a:r>
              <a:rPr lang="id-ID" dirty="0" smtClean="0"/>
              <a:t>pengungkapan atau mempublikasikan secara umum hasil penelitian atau penemuan dalam jangka waktu lebih dari 6 (enam) bulan sebelum permintaan paten diajukan.</a:t>
            </a:r>
            <a:endParaRPr lang="en-US" dirty="0" smtClean="0"/>
          </a:p>
          <a:p>
            <a:pPr marL="0" indent="0">
              <a:lnSpc>
                <a:spcPct val="150000"/>
              </a:lnSpc>
              <a:spcBef>
                <a:spcPct val="0"/>
              </a:spcBef>
            </a:pPr>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1664" y="3857624"/>
            <a:ext cx="2757486" cy="2757486"/>
          </a:xfrm>
          <a:prstGeom prst="rect">
            <a:avLst/>
          </a:prstGeom>
        </p:spPr>
      </p:pic>
    </p:spTree>
    <p:extLst>
      <p:ext uri="{BB962C8B-B14F-4D97-AF65-F5344CB8AC3E}">
        <p14:creationId xmlns:p14="http://schemas.microsoft.com/office/powerpoint/2010/main" val="3245602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Words>
  <Application>Microsoft Office PowerPoint</Application>
  <PresentationFormat>Widescreen</PresentationFormat>
  <Paragraphs>39</Paragraphs>
  <Slides>11</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Book Antiqua</vt:lpstr>
      <vt:lpstr>Calibri</vt:lpstr>
      <vt:lpstr>Calibri Light</vt:lpstr>
      <vt:lpstr>FrankRuehl</vt:lpstr>
      <vt:lpstr>Verdana</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Invensi Yang Tidak Diberi Paten </vt:lpstr>
      <vt:lpstr>PowerPoint Presentation</vt:lpstr>
      <vt:lpstr>Yang dihindari sebelum  mengajukan permintaan Paten</vt:lpstr>
      <vt:lpstr>Pengungkapan suatu hasil penelitian atau penemuan</vt:lpstr>
      <vt:lpstr>BAGAIMANA JIKA INVENSI TIDAK DIPATENKAN?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2020-04-30T12:20:36Z</dcterms:created>
  <dcterms:modified xsi:type="dcterms:W3CDTF">2020-04-30T12:21:07Z</dcterms:modified>
</cp:coreProperties>
</file>