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21"/>
  </p:notesMasterIdLst>
  <p:sldIdLst>
    <p:sldId id="256" r:id="rId2"/>
    <p:sldId id="258" r:id="rId3"/>
    <p:sldId id="260" r:id="rId4"/>
    <p:sldId id="280" r:id="rId5"/>
    <p:sldId id="284" r:id="rId6"/>
    <p:sldId id="285" r:id="rId7"/>
    <p:sldId id="286" r:id="rId8"/>
    <p:sldId id="287" r:id="rId9"/>
    <p:sldId id="288" r:id="rId10"/>
    <p:sldId id="281" r:id="rId11"/>
    <p:sldId id="289" r:id="rId12"/>
    <p:sldId id="282" r:id="rId13"/>
    <p:sldId id="292" r:id="rId14"/>
    <p:sldId id="283" r:id="rId15"/>
    <p:sldId id="290" r:id="rId16"/>
    <p:sldId id="291" r:id="rId17"/>
    <p:sldId id="261" r:id="rId18"/>
    <p:sldId id="293" r:id="rId19"/>
    <p:sldId id="274" r:id="rId20"/>
  </p:sldIdLst>
  <p:sldSz cx="12192000" cy="6858000"/>
  <p:notesSz cx="6858000" cy="9144000"/>
  <p:embeddedFontLst>
    <p:embeddedFont>
      <p:font typeface="Abril Fatface" panose="02000503000000020003" pitchFamily="2" charset="0"/>
      <p:regular r:id="rId22"/>
    </p:embeddedFont>
    <p:embeddedFont>
      <p:font typeface="Belanosima" panose="020B0604020202020204" charset="0"/>
      <p:regular r:id="rId23"/>
      <p:bold r:id="rId24"/>
    </p:embeddedFont>
    <p:embeddedFont>
      <p:font typeface="Cambria Math" panose="02040503050406030204" pitchFamily="18" charset="0"/>
      <p:regular r:id="rId25"/>
    </p:embeddedFont>
    <p:embeddedFont>
      <p:font typeface="Lexend Light" panose="020B0604020202020204" charset="0"/>
      <p:regular r:id="rId26"/>
      <p:bold r:id="rId27"/>
    </p:embeddedFont>
    <p:embeddedFont>
      <p:font typeface="Roboto Slab" pitchFamily="2" charset="0"/>
      <p:regular r:id="rId28"/>
      <p:bold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0" y="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12D6B-4438-428D-8321-F60E7C534A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3AB759A-AA54-4CE1-B460-8BA7CB6F447C}">
      <dgm:prSet phldrT="[Text]"/>
      <dgm:spPr/>
      <dgm:t>
        <a:bodyPr/>
        <a:lstStyle/>
        <a:p>
          <a:r>
            <a:rPr lang="en-ID" dirty="0" err="1"/>
            <a:t>Bentuk</a:t>
          </a:r>
          <a:r>
            <a:rPr lang="en-ID" dirty="0"/>
            <a:t> </a:t>
          </a:r>
          <a:r>
            <a:rPr lang="en-ID" dirty="0" err="1"/>
            <a:t>Umum</a:t>
          </a:r>
          <a:endParaRPr lang="en-ID" dirty="0"/>
        </a:p>
      </dgm:t>
    </dgm:pt>
    <dgm:pt modelId="{979EA507-950E-4C65-98B1-15204F05832F}" type="parTrans" cxnId="{524DB1D0-26D9-4082-B27D-5AAD5B9C508D}">
      <dgm:prSet/>
      <dgm:spPr/>
      <dgm:t>
        <a:bodyPr/>
        <a:lstStyle/>
        <a:p>
          <a:endParaRPr lang="en-ID"/>
        </a:p>
      </dgm:t>
    </dgm:pt>
    <dgm:pt modelId="{A99AADC7-91C4-40D1-867D-DE7A1F02E3C9}" type="sibTrans" cxnId="{524DB1D0-26D9-4082-B27D-5AAD5B9C508D}">
      <dgm:prSet/>
      <dgm:spPr/>
      <dgm:t>
        <a:bodyPr/>
        <a:lstStyle/>
        <a:p>
          <a:endParaRPr lang="en-ID"/>
        </a:p>
      </dgm:t>
    </dgm:pt>
    <dgm:pt modelId="{EA28D610-9765-495A-939B-E850F8557B9E}">
      <dgm:prSet phldrT="[Text]"/>
      <dgm:spPr/>
      <dgm:t>
        <a:bodyPr/>
        <a:lstStyle/>
        <a:p>
          <a:r>
            <a:rPr lang="en-ID" dirty="0" err="1"/>
            <a:t>Metode</a:t>
          </a:r>
          <a:r>
            <a:rPr lang="en-ID" dirty="0"/>
            <a:t> </a:t>
          </a:r>
          <a:r>
            <a:rPr lang="en-ID" dirty="0" err="1"/>
            <a:t>Eliminasi</a:t>
          </a:r>
          <a:r>
            <a:rPr lang="en-ID" dirty="0"/>
            <a:t> Gauss</a:t>
          </a:r>
        </a:p>
      </dgm:t>
    </dgm:pt>
    <dgm:pt modelId="{45F74514-8692-403D-87CD-ACDD13430D3A}" type="parTrans" cxnId="{DB935527-4E3A-4B42-AAD6-70C97D5C66A1}">
      <dgm:prSet/>
      <dgm:spPr/>
      <dgm:t>
        <a:bodyPr/>
        <a:lstStyle/>
        <a:p>
          <a:endParaRPr lang="en-ID"/>
        </a:p>
      </dgm:t>
    </dgm:pt>
    <dgm:pt modelId="{D1DA1650-03BF-4C0C-8070-4E6E3E3E417E}" type="sibTrans" cxnId="{DB935527-4E3A-4B42-AAD6-70C97D5C66A1}">
      <dgm:prSet/>
      <dgm:spPr/>
      <dgm:t>
        <a:bodyPr/>
        <a:lstStyle/>
        <a:p>
          <a:endParaRPr lang="en-ID"/>
        </a:p>
      </dgm:t>
    </dgm:pt>
    <dgm:pt modelId="{806EE9FC-DC2A-4266-B8C4-491E115577E2}">
      <dgm:prSet phldrT="[Text]"/>
      <dgm:spPr/>
      <dgm:t>
        <a:bodyPr/>
        <a:lstStyle/>
        <a:p>
          <a:r>
            <a:rPr lang="en-ID" dirty="0" err="1"/>
            <a:t>Metode</a:t>
          </a:r>
          <a:r>
            <a:rPr lang="en-ID" dirty="0"/>
            <a:t> </a:t>
          </a:r>
          <a:r>
            <a:rPr lang="en-ID" dirty="0" err="1"/>
            <a:t>Eliminasi</a:t>
          </a:r>
          <a:r>
            <a:rPr lang="en-ID" dirty="0"/>
            <a:t> Gauss Jordan</a:t>
          </a:r>
        </a:p>
      </dgm:t>
    </dgm:pt>
    <dgm:pt modelId="{51DB378B-71C1-46A1-A49C-3C6CC9A4116F}" type="parTrans" cxnId="{59231A7C-019F-48DE-8879-4C1A1D504FF6}">
      <dgm:prSet/>
      <dgm:spPr/>
      <dgm:t>
        <a:bodyPr/>
        <a:lstStyle/>
        <a:p>
          <a:endParaRPr lang="en-ID"/>
        </a:p>
      </dgm:t>
    </dgm:pt>
    <dgm:pt modelId="{F675046F-B403-40C1-A7E3-40F2874CE66A}" type="sibTrans" cxnId="{59231A7C-019F-48DE-8879-4C1A1D504FF6}">
      <dgm:prSet/>
      <dgm:spPr/>
      <dgm:t>
        <a:bodyPr/>
        <a:lstStyle/>
        <a:p>
          <a:endParaRPr lang="en-ID"/>
        </a:p>
      </dgm:t>
    </dgm:pt>
    <dgm:pt modelId="{A3B1386C-11C9-4BA3-B064-E888D6F91204}">
      <dgm:prSet phldrT="[Text]"/>
      <dgm:spPr/>
      <dgm:t>
        <a:bodyPr/>
        <a:lstStyle/>
        <a:p>
          <a:r>
            <a:rPr lang="en-ID" dirty="0" err="1"/>
            <a:t>Metode</a:t>
          </a:r>
          <a:r>
            <a:rPr lang="en-ID" dirty="0"/>
            <a:t> Cholesky</a:t>
          </a:r>
        </a:p>
      </dgm:t>
    </dgm:pt>
    <dgm:pt modelId="{9C0438C7-66E2-44A6-85BD-C0E17EA3D369}" type="parTrans" cxnId="{88C734FA-390D-46A2-9614-274B6F32EE5C}">
      <dgm:prSet/>
      <dgm:spPr/>
      <dgm:t>
        <a:bodyPr/>
        <a:lstStyle/>
        <a:p>
          <a:endParaRPr lang="en-ID"/>
        </a:p>
      </dgm:t>
    </dgm:pt>
    <dgm:pt modelId="{A2D8D01C-D168-4149-8BC6-FFD57239E0EA}" type="sibTrans" cxnId="{88C734FA-390D-46A2-9614-274B6F32EE5C}">
      <dgm:prSet/>
      <dgm:spPr/>
      <dgm:t>
        <a:bodyPr/>
        <a:lstStyle/>
        <a:p>
          <a:endParaRPr lang="en-ID"/>
        </a:p>
      </dgm:t>
    </dgm:pt>
    <dgm:pt modelId="{0B6BAF21-84FD-4F19-8E11-93D77494777C}">
      <dgm:prSet phldrT="[Text]"/>
      <dgm:spPr/>
      <dgm:t>
        <a:bodyPr/>
        <a:lstStyle/>
        <a:p>
          <a:r>
            <a:rPr lang="en-ID" dirty="0" err="1"/>
            <a:t>Metode</a:t>
          </a:r>
          <a:r>
            <a:rPr lang="en-ID" dirty="0"/>
            <a:t> </a:t>
          </a:r>
          <a:r>
            <a:rPr lang="en-ID" dirty="0" err="1"/>
            <a:t>Iterasi</a:t>
          </a:r>
          <a:endParaRPr lang="en-ID" dirty="0"/>
        </a:p>
      </dgm:t>
    </dgm:pt>
    <dgm:pt modelId="{3E40DDD0-A504-4B82-8FE0-B32A5B58530E}" type="parTrans" cxnId="{0732D1FA-7BDC-4BB3-A561-17BB4D4D9939}">
      <dgm:prSet/>
      <dgm:spPr/>
      <dgm:t>
        <a:bodyPr/>
        <a:lstStyle/>
        <a:p>
          <a:endParaRPr lang="en-ID"/>
        </a:p>
      </dgm:t>
    </dgm:pt>
    <dgm:pt modelId="{EFABC1F8-57BE-4EE3-BC6D-A303F9BF9BB2}" type="sibTrans" cxnId="{0732D1FA-7BDC-4BB3-A561-17BB4D4D9939}">
      <dgm:prSet/>
      <dgm:spPr/>
      <dgm:t>
        <a:bodyPr/>
        <a:lstStyle/>
        <a:p>
          <a:endParaRPr lang="en-ID"/>
        </a:p>
      </dgm:t>
    </dgm:pt>
    <dgm:pt modelId="{75BCA118-5225-4816-B6AE-B26051C26C08}" type="pres">
      <dgm:prSet presAssocID="{49E12D6B-4438-428D-8321-F60E7C534ABD}" presName="linear" presStyleCnt="0">
        <dgm:presLayoutVars>
          <dgm:dir/>
          <dgm:animLvl val="lvl"/>
          <dgm:resizeHandles val="exact"/>
        </dgm:presLayoutVars>
      </dgm:prSet>
      <dgm:spPr/>
    </dgm:pt>
    <dgm:pt modelId="{2198A67F-27A2-43E7-BB7D-147D7488E974}" type="pres">
      <dgm:prSet presAssocID="{53AB759A-AA54-4CE1-B460-8BA7CB6F447C}" presName="parentLin" presStyleCnt="0"/>
      <dgm:spPr/>
    </dgm:pt>
    <dgm:pt modelId="{7B900447-55B8-4233-A926-E04B429365C0}" type="pres">
      <dgm:prSet presAssocID="{53AB759A-AA54-4CE1-B460-8BA7CB6F447C}" presName="parentLeftMargin" presStyleLbl="node1" presStyleIdx="0" presStyleCnt="5"/>
      <dgm:spPr/>
    </dgm:pt>
    <dgm:pt modelId="{F3491470-4BA9-4FC5-8075-F171C3676AD6}" type="pres">
      <dgm:prSet presAssocID="{53AB759A-AA54-4CE1-B460-8BA7CB6F44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1A77FA5-A80D-496D-A3C8-995846A45DC0}" type="pres">
      <dgm:prSet presAssocID="{53AB759A-AA54-4CE1-B460-8BA7CB6F447C}" presName="negativeSpace" presStyleCnt="0"/>
      <dgm:spPr/>
    </dgm:pt>
    <dgm:pt modelId="{A202E198-256F-4CB7-943E-BDA27E59D6BE}" type="pres">
      <dgm:prSet presAssocID="{53AB759A-AA54-4CE1-B460-8BA7CB6F447C}" presName="childText" presStyleLbl="conFgAcc1" presStyleIdx="0" presStyleCnt="5">
        <dgm:presLayoutVars>
          <dgm:bulletEnabled val="1"/>
        </dgm:presLayoutVars>
      </dgm:prSet>
      <dgm:spPr/>
    </dgm:pt>
    <dgm:pt modelId="{C64F45EE-CCF4-4161-B3F7-029C0B9EAFA8}" type="pres">
      <dgm:prSet presAssocID="{A99AADC7-91C4-40D1-867D-DE7A1F02E3C9}" presName="spaceBetweenRectangles" presStyleCnt="0"/>
      <dgm:spPr/>
    </dgm:pt>
    <dgm:pt modelId="{4D016626-AD16-4DA0-9093-4C560910F0AA}" type="pres">
      <dgm:prSet presAssocID="{EA28D610-9765-495A-939B-E850F8557B9E}" presName="parentLin" presStyleCnt="0"/>
      <dgm:spPr/>
    </dgm:pt>
    <dgm:pt modelId="{53C16EC9-A12C-4B04-97BD-E0CCCFDFE3F9}" type="pres">
      <dgm:prSet presAssocID="{EA28D610-9765-495A-939B-E850F8557B9E}" presName="parentLeftMargin" presStyleLbl="node1" presStyleIdx="0" presStyleCnt="5"/>
      <dgm:spPr/>
    </dgm:pt>
    <dgm:pt modelId="{B929888F-9C90-4927-8742-E439E42B7A7D}" type="pres">
      <dgm:prSet presAssocID="{EA28D610-9765-495A-939B-E850F8557B9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56F077F-FA77-495F-A8D5-0A04B3E1A262}" type="pres">
      <dgm:prSet presAssocID="{EA28D610-9765-495A-939B-E850F8557B9E}" presName="negativeSpace" presStyleCnt="0"/>
      <dgm:spPr/>
    </dgm:pt>
    <dgm:pt modelId="{D526D971-C4B7-431E-91E8-D5FD32AE75D7}" type="pres">
      <dgm:prSet presAssocID="{EA28D610-9765-495A-939B-E850F8557B9E}" presName="childText" presStyleLbl="conFgAcc1" presStyleIdx="1" presStyleCnt="5">
        <dgm:presLayoutVars>
          <dgm:bulletEnabled val="1"/>
        </dgm:presLayoutVars>
      </dgm:prSet>
      <dgm:spPr/>
    </dgm:pt>
    <dgm:pt modelId="{0ECF8FF6-021E-4450-8B72-F5D89D5C3136}" type="pres">
      <dgm:prSet presAssocID="{D1DA1650-03BF-4C0C-8070-4E6E3E3E417E}" presName="spaceBetweenRectangles" presStyleCnt="0"/>
      <dgm:spPr/>
    </dgm:pt>
    <dgm:pt modelId="{CD22634B-003C-47A4-9B28-238EF0E1FC76}" type="pres">
      <dgm:prSet presAssocID="{806EE9FC-DC2A-4266-B8C4-491E115577E2}" presName="parentLin" presStyleCnt="0"/>
      <dgm:spPr/>
    </dgm:pt>
    <dgm:pt modelId="{4133B671-7590-43F9-92B7-D79A262E544C}" type="pres">
      <dgm:prSet presAssocID="{806EE9FC-DC2A-4266-B8C4-491E115577E2}" presName="parentLeftMargin" presStyleLbl="node1" presStyleIdx="1" presStyleCnt="5"/>
      <dgm:spPr/>
    </dgm:pt>
    <dgm:pt modelId="{9D0130A3-AAAF-4716-A94F-AEBC606C5834}" type="pres">
      <dgm:prSet presAssocID="{806EE9FC-DC2A-4266-B8C4-491E115577E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E88FB62-BA8E-4BCF-A9E7-E7FAD0CD7099}" type="pres">
      <dgm:prSet presAssocID="{806EE9FC-DC2A-4266-B8C4-491E115577E2}" presName="negativeSpace" presStyleCnt="0"/>
      <dgm:spPr/>
    </dgm:pt>
    <dgm:pt modelId="{36C2770A-66B5-40FD-8A06-BDC2AD3B21A1}" type="pres">
      <dgm:prSet presAssocID="{806EE9FC-DC2A-4266-B8C4-491E115577E2}" presName="childText" presStyleLbl="conFgAcc1" presStyleIdx="2" presStyleCnt="5">
        <dgm:presLayoutVars>
          <dgm:bulletEnabled val="1"/>
        </dgm:presLayoutVars>
      </dgm:prSet>
      <dgm:spPr/>
    </dgm:pt>
    <dgm:pt modelId="{72A431A3-FDF0-48AC-A607-B4F45D2A1393}" type="pres">
      <dgm:prSet presAssocID="{F675046F-B403-40C1-A7E3-40F2874CE66A}" presName="spaceBetweenRectangles" presStyleCnt="0"/>
      <dgm:spPr/>
    </dgm:pt>
    <dgm:pt modelId="{2F2B2495-9210-40D5-991F-D6879765BEBF}" type="pres">
      <dgm:prSet presAssocID="{A3B1386C-11C9-4BA3-B064-E888D6F91204}" presName="parentLin" presStyleCnt="0"/>
      <dgm:spPr/>
    </dgm:pt>
    <dgm:pt modelId="{DD92F0A3-A2DC-4969-871F-4DA63BAD8644}" type="pres">
      <dgm:prSet presAssocID="{A3B1386C-11C9-4BA3-B064-E888D6F91204}" presName="parentLeftMargin" presStyleLbl="node1" presStyleIdx="2" presStyleCnt="5"/>
      <dgm:spPr/>
    </dgm:pt>
    <dgm:pt modelId="{F3D4DB22-F85C-481D-B84C-A9F6BB2C4F2D}" type="pres">
      <dgm:prSet presAssocID="{A3B1386C-11C9-4BA3-B064-E888D6F912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683C99D-E66A-43BF-B499-FAEF3A4ADD82}" type="pres">
      <dgm:prSet presAssocID="{A3B1386C-11C9-4BA3-B064-E888D6F91204}" presName="negativeSpace" presStyleCnt="0"/>
      <dgm:spPr/>
    </dgm:pt>
    <dgm:pt modelId="{B792B919-4332-4E04-840E-29F72DA0DDE8}" type="pres">
      <dgm:prSet presAssocID="{A3B1386C-11C9-4BA3-B064-E888D6F91204}" presName="childText" presStyleLbl="conFgAcc1" presStyleIdx="3" presStyleCnt="5">
        <dgm:presLayoutVars>
          <dgm:bulletEnabled val="1"/>
        </dgm:presLayoutVars>
      </dgm:prSet>
      <dgm:spPr/>
    </dgm:pt>
    <dgm:pt modelId="{C8163CEA-480F-4F7A-891A-40B0FC9DC3AA}" type="pres">
      <dgm:prSet presAssocID="{A2D8D01C-D168-4149-8BC6-FFD57239E0EA}" presName="spaceBetweenRectangles" presStyleCnt="0"/>
      <dgm:spPr/>
    </dgm:pt>
    <dgm:pt modelId="{A5C94FEB-5C9E-48A0-B709-398C6F1C53A8}" type="pres">
      <dgm:prSet presAssocID="{0B6BAF21-84FD-4F19-8E11-93D77494777C}" presName="parentLin" presStyleCnt="0"/>
      <dgm:spPr/>
    </dgm:pt>
    <dgm:pt modelId="{FF29051F-24E3-4376-AAFE-DA713256D858}" type="pres">
      <dgm:prSet presAssocID="{0B6BAF21-84FD-4F19-8E11-93D77494777C}" presName="parentLeftMargin" presStyleLbl="node1" presStyleIdx="3" presStyleCnt="5"/>
      <dgm:spPr/>
    </dgm:pt>
    <dgm:pt modelId="{59BCA4BD-5359-45AF-B77D-265114709022}" type="pres">
      <dgm:prSet presAssocID="{0B6BAF21-84FD-4F19-8E11-93D77494777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9CAB652A-9859-4B76-8223-EBD3EC8D3549}" type="pres">
      <dgm:prSet presAssocID="{0B6BAF21-84FD-4F19-8E11-93D77494777C}" presName="negativeSpace" presStyleCnt="0"/>
      <dgm:spPr/>
    </dgm:pt>
    <dgm:pt modelId="{CF7FAD5E-D45C-48C5-B483-90D272C6A664}" type="pres">
      <dgm:prSet presAssocID="{0B6BAF21-84FD-4F19-8E11-93D77494777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34B711A-59F8-4B11-8927-E260F25A57A0}" type="presOf" srcId="{806EE9FC-DC2A-4266-B8C4-491E115577E2}" destId="{9D0130A3-AAAF-4716-A94F-AEBC606C5834}" srcOrd="1" destOrd="0" presId="urn:microsoft.com/office/officeart/2005/8/layout/list1"/>
    <dgm:cxn modelId="{DB935527-4E3A-4B42-AAD6-70C97D5C66A1}" srcId="{49E12D6B-4438-428D-8321-F60E7C534ABD}" destId="{EA28D610-9765-495A-939B-E850F8557B9E}" srcOrd="1" destOrd="0" parTransId="{45F74514-8692-403D-87CD-ACDD13430D3A}" sibTransId="{D1DA1650-03BF-4C0C-8070-4E6E3E3E417E}"/>
    <dgm:cxn modelId="{D362372D-398C-46EA-A9E8-7B9434926B1A}" type="presOf" srcId="{EA28D610-9765-495A-939B-E850F8557B9E}" destId="{B929888F-9C90-4927-8742-E439E42B7A7D}" srcOrd="1" destOrd="0" presId="urn:microsoft.com/office/officeart/2005/8/layout/list1"/>
    <dgm:cxn modelId="{4A08E831-9E8D-422A-BEC8-7C593F6B76CD}" type="presOf" srcId="{49E12D6B-4438-428D-8321-F60E7C534ABD}" destId="{75BCA118-5225-4816-B6AE-B26051C26C08}" srcOrd="0" destOrd="0" presId="urn:microsoft.com/office/officeart/2005/8/layout/list1"/>
    <dgm:cxn modelId="{CFA88C61-2C6B-41D5-AF3B-2DD851C8450D}" type="presOf" srcId="{A3B1386C-11C9-4BA3-B064-E888D6F91204}" destId="{DD92F0A3-A2DC-4969-871F-4DA63BAD8644}" srcOrd="0" destOrd="0" presId="urn:microsoft.com/office/officeart/2005/8/layout/list1"/>
    <dgm:cxn modelId="{66BADD61-3608-43C3-A91F-22E9B29EB0B7}" type="presOf" srcId="{53AB759A-AA54-4CE1-B460-8BA7CB6F447C}" destId="{7B900447-55B8-4233-A926-E04B429365C0}" srcOrd="0" destOrd="0" presId="urn:microsoft.com/office/officeart/2005/8/layout/list1"/>
    <dgm:cxn modelId="{C83CA562-4251-45FC-8027-4DCF045474F2}" type="presOf" srcId="{53AB759A-AA54-4CE1-B460-8BA7CB6F447C}" destId="{F3491470-4BA9-4FC5-8075-F171C3676AD6}" srcOrd="1" destOrd="0" presId="urn:microsoft.com/office/officeart/2005/8/layout/list1"/>
    <dgm:cxn modelId="{DACCDE59-4C02-4C33-8832-62B933EA036C}" type="presOf" srcId="{806EE9FC-DC2A-4266-B8C4-491E115577E2}" destId="{4133B671-7590-43F9-92B7-D79A262E544C}" srcOrd="0" destOrd="0" presId="urn:microsoft.com/office/officeart/2005/8/layout/list1"/>
    <dgm:cxn modelId="{59231A7C-019F-48DE-8879-4C1A1D504FF6}" srcId="{49E12D6B-4438-428D-8321-F60E7C534ABD}" destId="{806EE9FC-DC2A-4266-B8C4-491E115577E2}" srcOrd="2" destOrd="0" parTransId="{51DB378B-71C1-46A1-A49C-3C6CC9A4116F}" sibTransId="{F675046F-B403-40C1-A7E3-40F2874CE66A}"/>
    <dgm:cxn modelId="{4E9FF698-B8FF-49EE-A7AE-42254A283DFD}" type="presOf" srcId="{A3B1386C-11C9-4BA3-B064-E888D6F91204}" destId="{F3D4DB22-F85C-481D-B84C-A9F6BB2C4F2D}" srcOrd="1" destOrd="0" presId="urn:microsoft.com/office/officeart/2005/8/layout/list1"/>
    <dgm:cxn modelId="{DD2FA29A-7FC9-4010-A685-D47DAE1DE132}" type="presOf" srcId="{0B6BAF21-84FD-4F19-8E11-93D77494777C}" destId="{59BCA4BD-5359-45AF-B77D-265114709022}" srcOrd="1" destOrd="0" presId="urn:microsoft.com/office/officeart/2005/8/layout/list1"/>
    <dgm:cxn modelId="{903976CB-6425-48E4-8B35-738430251AE8}" type="presOf" srcId="{EA28D610-9765-495A-939B-E850F8557B9E}" destId="{53C16EC9-A12C-4B04-97BD-E0CCCFDFE3F9}" srcOrd="0" destOrd="0" presId="urn:microsoft.com/office/officeart/2005/8/layout/list1"/>
    <dgm:cxn modelId="{524DB1D0-26D9-4082-B27D-5AAD5B9C508D}" srcId="{49E12D6B-4438-428D-8321-F60E7C534ABD}" destId="{53AB759A-AA54-4CE1-B460-8BA7CB6F447C}" srcOrd="0" destOrd="0" parTransId="{979EA507-950E-4C65-98B1-15204F05832F}" sibTransId="{A99AADC7-91C4-40D1-867D-DE7A1F02E3C9}"/>
    <dgm:cxn modelId="{E028BDD1-D0A5-4218-8FC2-0755A4E71918}" type="presOf" srcId="{0B6BAF21-84FD-4F19-8E11-93D77494777C}" destId="{FF29051F-24E3-4376-AAFE-DA713256D858}" srcOrd="0" destOrd="0" presId="urn:microsoft.com/office/officeart/2005/8/layout/list1"/>
    <dgm:cxn modelId="{88C734FA-390D-46A2-9614-274B6F32EE5C}" srcId="{49E12D6B-4438-428D-8321-F60E7C534ABD}" destId="{A3B1386C-11C9-4BA3-B064-E888D6F91204}" srcOrd="3" destOrd="0" parTransId="{9C0438C7-66E2-44A6-85BD-C0E17EA3D369}" sibTransId="{A2D8D01C-D168-4149-8BC6-FFD57239E0EA}"/>
    <dgm:cxn modelId="{0732D1FA-7BDC-4BB3-A561-17BB4D4D9939}" srcId="{49E12D6B-4438-428D-8321-F60E7C534ABD}" destId="{0B6BAF21-84FD-4F19-8E11-93D77494777C}" srcOrd="4" destOrd="0" parTransId="{3E40DDD0-A504-4B82-8FE0-B32A5B58530E}" sibTransId="{EFABC1F8-57BE-4EE3-BC6D-A303F9BF9BB2}"/>
    <dgm:cxn modelId="{76E42AAF-BC9A-4F8B-804F-1321B2991D40}" type="presParOf" srcId="{75BCA118-5225-4816-B6AE-B26051C26C08}" destId="{2198A67F-27A2-43E7-BB7D-147D7488E974}" srcOrd="0" destOrd="0" presId="urn:microsoft.com/office/officeart/2005/8/layout/list1"/>
    <dgm:cxn modelId="{EA340488-6EE5-4522-9A30-6679C7B6267C}" type="presParOf" srcId="{2198A67F-27A2-43E7-BB7D-147D7488E974}" destId="{7B900447-55B8-4233-A926-E04B429365C0}" srcOrd="0" destOrd="0" presId="urn:microsoft.com/office/officeart/2005/8/layout/list1"/>
    <dgm:cxn modelId="{2957C341-9A98-4236-8AD7-D3A65443894C}" type="presParOf" srcId="{2198A67F-27A2-43E7-BB7D-147D7488E974}" destId="{F3491470-4BA9-4FC5-8075-F171C3676AD6}" srcOrd="1" destOrd="0" presId="urn:microsoft.com/office/officeart/2005/8/layout/list1"/>
    <dgm:cxn modelId="{C06ADEEC-6DC4-4365-8625-1D05A87D8D42}" type="presParOf" srcId="{75BCA118-5225-4816-B6AE-B26051C26C08}" destId="{C1A77FA5-A80D-496D-A3C8-995846A45DC0}" srcOrd="1" destOrd="0" presId="urn:microsoft.com/office/officeart/2005/8/layout/list1"/>
    <dgm:cxn modelId="{92C11818-3DEE-40EA-BF05-529E8A39BC6B}" type="presParOf" srcId="{75BCA118-5225-4816-B6AE-B26051C26C08}" destId="{A202E198-256F-4CB7-943E-BDA27E59D6BE}" srcOrd="2" destOrd="0" presId="urn:microsoft.com/office/officeart/2005/8/layout/list1"/>
    <dgm:cxn modelId="{0B4071CB-1D5E-4706-A252-B9C5E6358711}" type="presParOf" srcId="{75BCA118-5225-4816-B6AE-B26051C26C08}" destId="{C64F45EE-CCF4-4161-B3F7-029C0B9EAFA8}" srcOrd="3" destOrd="0" presId="urn:microsoft.com/office/officeart/2005/8/layout/list1"/>
    <dgm:cxn modelId="{12EAE5DE-84AD-431A-BD79-CCCFBEC01DBA}" type="presParOf" srcId="{75BCA118-5225-4816-B6AE-B26051C26C08}" destId="{4D016626-AD16-4DA0-9093-4C560910F0AA}" srcOrd="4" destOrd="0" presId="urn:microsoft.com/office/officeart/2005/8/layout/list1"/>
    <dgm:cxn modelId="{45EE19A6-2891-4508-BE9D-7364F447500A}" type="presParOf" srcId="{4D016626-AD16-4DA0-9093-4C560910F0AA}" destId="{53C16EC9-A12C-4B04-97BD-E0CCCFDFE3F9}" srcOrd="0" destOrd="0" presId="urn:microsoft.com/office/officeart/2005/8/layout/list1"/>
    <dgm:cxn modelId="{AA8ECC90-4A9E-42CE-9BD0-16DC6C6A2B43}" type="presParOf" srcId="{4D016626-AD16-4DA0-9093-4C560910F0AA}" destId="{B929888F-9C90-4927-8742-E439E42B7A7D}" srcOrd="1" destOrd="0" presId="urn:microsoft.com/office/officeart/2005/8/layout/list1"/>
    <dgm:cxn modelId="{E0109A68-C19B-4BA0-BDED-FB406FB529C3}" type="presParOf" srcId="{75BCA118-5225-4816-B6AE-B26051C26C08}" destId="{E56F077F-FA77-495F-A8D5-0A04B3E1A262}" srcOrd="5" destOrd="0" presId="urn:microsoft.com/office/officeart/2005/8/layout/list1"/>
    <dgm:cxn modelId="{65DC5891-0B4C-4F69-B813-73651E29AED8}" type="presParOf" srcId="{75BCA118-5225-4816-B6AE-B26051C26C08}" destId="{D526D971-C4B7-431E-91E8-D5FD32AE75D7}" srcOrd="6" destOrd="0" presId="urn:microsoft.com/office/officeart/2005/8/layout/list1"/>
    <dgm:cxn modelId="{02B3724A-99A9-4C2D-A779-119B9A46A975}" type="presParOf" srcId="{75BCA118-5225-4816-B6AE-B26051C26C08}" destId="{0ECF8FF6-021E-4450-8B72-F5D89D5C3136}" srcOrd="7" destOrd="0" presId="urn:microsoft.com/office/officeart/2005/8/layout/list1"/>
    <dgm:cxn modelId="{B04CBCC3-9AF9-4757-8554-AC3FEE61CEFD}" type="presParOf" srcId="{75BCA118-5225-4816-B6AE-B26051C26C08}" destId="{CD22634B-003C-47A4-9B28-238EF0E1FC76}" srcOrd="8" destOrd="0" presId="urn:microsoft.com/office/officeart/2005/8/layout/list1"/>
    <dgm:cxn modelId="{4EB398C3-164E-4406-8062-6816D3E8C4C0}" type="presParOf" srcId="{CD22634B-003C-47A4-9B28-238EF0E1FC76}" destId="{4133B671-7590-43F9-92B7-D79A262E544C}" srcOrd="0" destOrd="0" presId="urn:microsoft.com/office/officeart/2005/8/layout/list1"/>
    <dgm:cxn modelId="{97AE7E35-8EDA-477D-9A5E-FE2DC75E5C92}" type="presParOf" srcId="{CD22634B-003C-47A4-9B28-238EF0E1FC76}" destId="{9D0130A3-AAAF-4716-A94F-AEBC606C5834}" srcOrd="1" destOrd="0" presId="urn:microsoft.com/office/officeart/2005/8/layout/list1"/>
    <dgm:cxn modelId="{17EC9716-5534-4C75-890D-FCA350544F52}" type="presParOf" srcId="{75BCA118-5225-4816-B6AE-B26051C26C08}" destId="{3E88FB62-BA8E-4BCF-A9E7-E7FAD0CD7099}" srcOrd="9" destOrd="0" presId="urn:microsoft.com/office/officeart/2005/8/layout/list1"/>
    <dgm:cxn modelId="{07BDE31F-3664-44F8-B0D7-77B66D3F455C}" type="presParOf" srcId="{75BCA118-5225-4816-B6AE-B26051C26C08}" destId="{36C2770A-66B5-40FD-8A06-BDC2AD3B21A1}" srcOrd="10" destOrd="0" presId="urn:microsoft.com/office/officeart/2005/8/layout/list1"/>
    <dgm:cxn modelId="{CEB11DE9-FAAC-48F3-96DA-F2E0678C27C0}" type="presParOf" srcId="{75BCA118-5225-4816-B6AE-B26051C26C08}" destId="{72A431A3-FDF0-48AC-A607-B4F45D2A1393}" srcOrd="11" destOrd="0" presId="urn:microsoft.com/office/officeart/2005/8/layout/list1"/>
    <dgm:cxn modelId="{E7F9EC4B-1E98-45C0-A199-3BC73959472B}" type="presParOf" srcId="{75BCA118-5225-4816-B6AE-B26051C26C08}" destId="{2F2B2495-9210-40D5-991F-D6879765BEBF}" srcOrd="12" destOrd="0" presId="urn:microsoft.com/office/officeart/2005/8/layout/list1"/>
    <dgm:cxn modelId="{6184EFEE-708F-4363-B33E-B80E94454B5C}" type="presParOf" srcId="{2F2B2495-9210-40D5-991F-D6879765BEBF}" destId="{DD92F0A3-A2DC-4969-871F-4DA63BAD8644}" srcOrd="0" destOrd="0" presId="urn:microsoft.com/office/officeart/2005/8/layout/list1"/>
    <dgm:cxn modelId="{BF138757-CAC9-450D-A0CD-2991C1BC735D}" type="presParOf" srcId="{2F2B2495-9210-40D5-991F-D6879765BEBF}" destId="{F3D4DB22-F85C-481D-B84C-A9F6BB2C4F2D}" srcOrd="1" destOrd="0" presId="urn:microsoft.com/office/officeart/2005/8/layout/list1"/>
    <dgm:cxn modelId="{5128C58A-9987-4FCB-A616-259D7A80454F}" type="presParOf" srcId="{75BCA118-5225-4816-B6AE-B26051C26C08}" destId="{C683C99D-E66A-43BF-B499-FAEF3A4ADD82}" srcOrd="13" destOrd="0" presId="urn:microsoft.com/office/officeart/2005/8/layout/list1"/>
    <dgm:cxn modelId="{B0B3B99A-5649-4D0D-85BF-8220453ACE5A}" type="presParOf" srcId="{75BCA118-5225-4816-B6AE-B26051C26C08}" destId="{B792B919-4332-4E04-840E-29F72DA0DDE8}" srcOrd="14" destOrd="0" presId="urn:microsoft.com/office/officeart/2005/8/layout/list1"/>
    <dgm:cxn modelId="{D6DCBC6F-A5A0-44CF-9D35-01D1E0F0232A}" type="presParOf" srcId="{75BCA118-5225-4816-B6AE-B26051C26C08}" destId="{C8163CEA-480F-4F7A-891A-40B0FC9DC3AA}" srcOrd="15" destOrd="0" presId="urn:microsoft.com/office/officeart/2005/8/layout/list1"/>
    <dgm:cxn modelId="{DFA3A0EE-30A1-4BEE-AAA1-BE9EB81B9CD8}" type="presParOf" srcId="{75BCA118-5225-4816-B6AE-B26051C26C08}" destId="{A5C94FEB-5C9E-48A0-B709-398C6F1C53A8}" srcOrd="16" destOrd="0" presId="urn:microsoft.com/office/officeart/2005/8/layout/list1"/>
    <dgm:cxn modelId="{B395680F-CC66-4671-986A-BEE8A8862979}" type="presParOf" srcId="{A5C94FEB-5C9E-48A0-B709-398C6F1C53A8}" destId="{FF29051F-24E3-4376-AAFE-DA713256D858}" srcOrd="0" destOrd="0" presId="urn:microsoft.com/office/officeart/2005/8/layout/list1"/>
    <dgm:cxn modelId="{556C5BE1-7103-4A57-A3A6-5F4D259D3EA8}" type="presParOf" srcId="{A5C94FEB-5C9E-48A0-B709-398C6F1C53A8}" destId="{59BCA4BD-5359-45AF-B77D-265114709022}" srcOrd="1" destOrd="0" presId="urn:microsoft.com/office/officeart/2005/8/layout/list1"/>
    <dgm:cxn modelId="{689226E9-972D-4781-A161-90EBA70013D1}" type="presParOf" srcId="{75BCA118-5225-4816-B6AE-B26051C26C08}" destId="{9CAB652A-9859-4B76-8223-EBD3EC8D3549}" srcOrd="17" destOrd="0" presId="urn:microsoft.com/office/officeart/2005/8/layout/list1"/>
    <dgm:cxn modelId="{D33D578A-0BD4-46A3-A976-15B050C70017}" type="presParOf" srcId="{75BCA118-5225-4816-B6AE-B26051C26C08}" destId="{CF7FAD5E-D45C-48C5-B483-90D272C6A66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2E198-256F-4CB7-943E-BDA27E59D6BE}">
      <dsp:nvSpPr>
        <dsp:cNvPr id="0" name=""/>
        <dsp:cNvSpPr/>
      </dsp:nvSpPr>
      <dsp:spPr>
        <a:xfrm>
          <a:off x="0" y="382523"/>
          <a:ext cx="67945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91470-4BA9-4FC5-8075-F171C3676AD6}">
      <dsp:nvSpPr>
        <dsp:cNvPr id="0" name=""/>
        <dsp:cNvSpPr/>
      </dsp:nvSpPr>
      <dsp:spPr>
        <a:xfrm>
          <a:off x="339725" y="72563"/>
          <a:ext cx="47561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71" tIns="0" rIns="17977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Bentuk</a:t>
          </a:r>
          <a:r>
            <a:rPr lang="en-ID" sz="2100" kern="1200" dirty="0"/>
            <a:t> </a:t>
          </a:r>
          <a:r>
            <a:rPr lang="en-ID" sz="2100" kern="1200" dirty="0" err="1"/>
            <a:t>Umum</a:t>
          </a:r>
          <a:endParaRPr lang="en-ID" sz="2100" kern="1200" dirty="0"/>
        </a:p>
      </dsp:txBody>
      <dsp:txXfrm>
        <a:off x="369987" y="102825"/>
        <a:ext cx="4695626" cy="559396"/>
      </dsp:txXfrm>
    </dsp:sp>
    <dsp:sp modelId="{D526D971-C4B7-431E-91E8-D5FD32AE75D7}">
      <dsp:nvSpPr>
        <dsp:cNvPr id="0" name=""/>
        <dsp:cNvSpPr/>
      </dsp:nvSpPr>
      <dsp:spPr>
        <a:xfrm>
          <a:off x="0" y="1335083"/>
          <a:ext cx="67945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29888F-9C90-4927-8742-E439E42B7A7D}">
      <dsp:nvSpPr>
        <dsp:cNvPr id="0" name=""/>
        <dsp:cNvSpPr/>
      </dsp:nvSpPr>
      <dsp:spPr>
        <a:xfrm>
          <a:off x="339725" y="1025123"/>
          <a:ext cx="47561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71" tIns="0" rIns="17977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Metode</a:t>
          </a:r>
          <a:r>
            <a:rPr lang="en-ID" sz="2100" kern="1200" dirty="0"/>
            <a:t> </a:t>
          </a:r>
          <a:r>
            <a:rPr lang="en-ID" sz="2100" kern="1200" dirty="0" err="1"/>
            <a:t>Eliminasi</a:t>
          </a:r>
          <a:r>
            <a:rPr lang="en-ID" sz="2100" kern="1200" dirty="0"/>
            <a:t> Gauss</a:t>
          </a:r>
        </a:p>
      </dsp:txBody>
      <dsp:txXfrm>
        <a:off x="369987" y="1055385"/>
        <a:ext cx="4695626" cy="559396"/>
      </dsp:txXfrm>
    </dsp:sp>
    <dsp:sp modelId="{36C2770A-66B5-40FD-8A06-BDC2AD3B21A1}">
      <dsp:nvSpPr>
        <dsp:cNvPr id="0" name=""/>
        <dsp:cNvSpPr/>
      </dsp:nvSpPr>
      <dsp:spPr>
        <a:xfrm>
          <a:off x="0" y="2287643"/>
          <a:ext cx="67945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130A3-AAAF-4716-A94F-AEBC606C5834}">
      <dsp:nvSpPr>
        <dsp:cNvPr id="0" name=""/>
        <dsp:cNvSpPr/>
      </dsp:nvSpPr>
      <dsp:spPr>
        <a:xfrm>
          <a:off x="339725" y="1977683"/>
          <a:ext cx="47561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71" tIns="0" rIns="17977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Metode</a:t>
          </a:r>
          <a:r>
            <a:rPr lang="en-ID" sz="2100" kern="1200" dirty="0"/>
            <a:t> </a:t>
          </a:r>
          <a:r>
            <a:rPr lang="en-ID" sz="2100" kern="1200" dirty="0" err="1"/>
            <a:t>Eliminasi</a:t>
          </a:r>
          <a:r>
            <a:rPr lang="en-ID" sz="2100" kern="1200" dirty="0"/>
            <a:t> Gauss Jordan</a:t>
          </a:r>
        </a:p>
      </dsp:txBody>
      <dsp:txXfrm>
        <a:off x="369987" y="2007945"/>
        <a:ext cx="4695626" cy="559396"/>
      </dsp:txXfrm>
    </dsp:sp>
    <dsp:sp modelId="{B792B919-4332-4E04-840E-29F72DA0DDE8}">
      <dsp:nvSpPr>
        <dsp:cNvPr id="0" name=""/>
        <dsp:cNvSpPr/>
      </dsp:nvSpPr>
      <dsp:spPr>
        <a:xfrm>
          <a:off x="0" y="3240203"/>
          <a:ext cx="67945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4DB22-F85C-481D-B84C-A9F6BB2C4F2D}">
      <dsp:nvSpPr>
        <dsp:cNvPr id="0" name=""/>
        <dsp:cNvSpPr/>
      </dsp:nvSpPr>
      <dsp:spPr>
        <a:xfrm>
          <a:off x="339725" y="2930243"/>
          <a:ext cx="47561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71" tIns="0" rIns="17977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Metode</a:t>
          </a:r>
          <a:r>
            <a:rPr lang="en-ID" sz="2100" kern="1200" dirty="0"/>
            <a:t> Cholesky</a:t>
          </a:r>
        </a:p>
      </dsp:txBody>
      <dsp:txXfrm>
        <a:off x="369987" y="2960505"/>
        <a:ext cx="4695626" cy="559396"/>
      </dsp:txXfrm>
    </dsp:sp>
    <dsp:sp modelId="{CF7FAD5E-D45C-48C5-B483-90D272C6A664}">
      <dsp:nvSpPr>
        <dsp:cNvPr id="0" name=""/>
        <dsp:cNvSpPr/>
      </dsp:nvSpPr>
      <dsp:spPr>
        <a:xfrm>
          <a:off x="0" y="4192763"/>
          <a:ext cx="67945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BCA4BD-5359-45AF-B77D-265114709022}">
      <dsp:nvSpPr>
        <dsp:cNvPr id="0" name=""/>
        <dsp:cNvSpPr/>
      </dsp:nvSpPr>
      <dsp:spPr>
        <a:xfrm>
          <a:off x="339725" y="3882803"/>
          <a:ext cx="475615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71" tIns="0" rIns="17977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Metode</a:t>
          </a:r>
          <a:r>
            <a:rPr lang="en-ID" sz="2100" kern="1200" dirty="0"/>
            <a:t> </a:t>
          </a:r>
          <a:r>
            <a:rPr lang="en-ID" sz="2100" kern="1200" dirty="0" err="1"/>
            <a:t>Iterasi</a:t>
          </a:r>
          <a:endParaRPr lang="en-ID" sz="2100" kern="1200" dirty="0"/>
        </a:p>
      </dsp:txBody>
      <dsp:txXfrm>
        <a:off x="369987" y="3913065"/>
        <a:ext cx="469562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3620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3816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8893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3477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7673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8707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6321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7187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6849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252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358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1055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426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368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634750" y="480150"/>
            <a:ext cx="9972900" cy="5897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634750" y="480150"/>
            <a:ext cx="99729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 flipH="1">
            <a:off x="10756091" y="536725"/>
            <a:ext cx="792253" cy="230688"/>
            <a:chOff x="745813" y="1290313"/>
            <a:chExt cx="1236350" cy="360000"/>
          </a:xfrm>
        </p:grpSpPr>
        <p:sp>
          <p:nvSpPr>
            <p:cNvPr id="15" name="Google Shape;15;p2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20" name="Google Shape;20;p2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21" name="Google Shape;21;p2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2052650" y="53776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2052650" y="17789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ldrich"/>
              <a:buNone/>
              <a:defRPr sz="90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4893" y="5364314"/>
            <a:ext cx="792208" cy="710851"/>
            <a:chOff x="304016" y="596485"/>
            <a:chExt cx="1168621" cy="1048607"/>
          </a:xfrm>
        </p:grpSpPr>
        <p:sp>
          <p:nvSpPr>
            <p:cNvPr id="26" name="Google Shape;2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404893" y="4492306"/>
            <a:ext cx="792208" cy="710851"/>
            <a:chOff x="304016" y="596485"/>
            <a:chExt cx="1168621" cy="1048607"/>
          </a:xfrm>
        </p:grpSpPr>
        <p:sp>
          <p:nvSpPr>
            <p:cNvPr id="31" name="Google Shape;3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404893" y="3620298"/>
            <a:ext cx="792208" cy="710851"/>
            <a:chOff x="304016" y="596485"/>
            <a:chExt cx="1168621" cy="1048607"/>
          </a:xfrm>
        </p:grpSpPr>
        <p:sp>
          <p:nvSpPr>
            <p:cNvPr id="36" name="Google Shape;3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404893" y="2748289"/>
            <a:ext cx="792208" cy="710851"/>
            <a:chOff x="304016" y="596485"/>
            <a:chExt cx="1168621" cy="1048607"/>
          </a:xfrm>
        </p:grpSpPr>
        <p:sp>
          <p:nvSpPr>
            <p:cNvPr id="41" name="Google Shape;4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Six columns">
  <p:cSld name="CUSTOM_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/>
          <p:nvPr/>
        </p:nvSpPr>
        <p:spPr>
          <a:xfrm>
            <a:off x="537575" y="480150"/>
            <a:ext cx="11116800" cy="5897700"/>
          </a:xfrm>
          <a:prstGeom prst="rect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"/>
          <p:cNvSpPr/>
          <p:nvPr/>
        </p:nvSpPr>
        <p:spPr>
          <a:xfrm>
            <a:off x="537575" y="480150"/>
            <a:ext cx="11116800" cy="336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5"/>
          <p:cNvGrpSpPr/>
          <p:nvPr/>
        </p:nvGrpSpPr>
        <p:grpSpPr>
          <a:xfrm flipH="1">
            <a:off x="10802891" y="536725"/>
            <a:ext cx="792253" cy="230688"/>
            <a:chOff x="745813" y="1290313"/>
            <a:chExt cx="1236350" cy="360000"/>
          </a:xfrm>
        </p:grpSpPr>
        <p:sp>
          <p:nvSpPr>
            <p:cNvPr id="126" name="Google Shape;126;p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131" name="Google Shape;131;p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132" name="Google Shape;132;p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133" name="Google Shape;133;p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body" idx="1"/>
          </p:nvPr>
        </p:nvSpPr>
        <p:spPr>
          <a:xfrm>
            <a:off x="4106925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6" name="Google Shape;136;p5"/>
          <p:cNvSpPr txBox="1">
            <a:spLocks noGrp="1"/>
          </p:cNvSpPr>
          <p:nvPr>
            <p:ph type="body" idx="2"/>
          </p:nvPr>
        </p:nvSpPr>
        <p:spPr>
          <a:xfrm>
            <a:off x="8064850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body" idx="3"/>
          </p:nvPr>
        </p:nvSpPr>
        <p:spPr>
          <a:xfrm>
            <a:off x="8064850" y="443720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8" name="Google Shape;138;p5"/>
          <p:cNvSpPr txBox="1">
            <a:spLocks noGrp="1"/>
          </p:cNvSpPr>
          <p:nvPr>
            <p:ph type="title" idx="4"/>
          </p:nvPr>
        </p:nvSpPr>
        <p:spPr>
          <a:xfrm>
            <a:off x="5126875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9" name="Google Shape;139;p5"/>
          <p:cNvSpPr txBox="1">
            <a:spLocks noGrp="1"/>
          </p:cNvSpPr>
          <p:nvPr>
            <p:ph type="title" idx="5"/>
          </p:nvPr>
        </p:nvSpPr>
        <p:spPr>
          <a:xfrm>
            <a:off x="9084850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title" idx="6"/>
          </p:nvPr>
        </p:nvSpPr>
        <p:spPr>
          <a:xfrm>
            <a:off x="9084850" y="3741428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7"/>
          </p:nvPr>
        </p:nvSpPr>
        <p:spPr>
          <a:xfrm>
            <a:off x="4106925" y="44371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title" idx="8"/>
          </p:nvPr>
        </p:nvSpPr>
        <p:spPr>
          <a:xfrm>
            <a:off x="5126875" y="37414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1494150" y="1256400"/>
            <a:ext cx="9203700" cy="4345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2401350" y="218350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2401350" y="4267150"/>
            <a:ext cx="73893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6 One column">
  <p:cSld name="CUSTOM_5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/>
          <p:nvPr/>
        </p:nvSpPr>
        <p:spPr>
          <a:xfrm>
            <a:off x="904800" y="880500"/>
            <a:ext cx="10382400" cy="509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8"/>
          <p:cNvSpPr/>
          <p:nvPr/>
        </p:nvSpPr>
        <p:spPr>
          <a:xfrm>
            <a:off x="904775" y="880500"/>
            <a:ext cx="10382400" cy="3363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8"/>
          <p:cNvGrpSpPr/>
          <p:nvPr/>
        </p:nvGrpSpPr>
        <p:grpSpPr>
          <a:xfrm flipH="1">
            <a:off x="10435616" y="937075"/>
            <a:ext cx="792253" cy="230688"/>
            <a:chOff x="745813" y="1290313"/>
            <a:chExt cx="1236350" cy="360000"/>
          </a:xfrm>
        </p:grpSpPr>
        <p:sp>
          <p:nvSpPr>
            <p:cNvPr id="177" name="Google Shape;177;p8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182" name="Google Shape;182;p8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183" name="Google Shape;183;p8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185" name="Google Shape;185;p8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body" idx="1"/>
          </p:nvPr>
        </p:nvSpPr>
        <p:spPr>
          <a:xfrm>
            <a:off x="1231650" y="2446575"/>
            <a:ext cx="9728700" cy="308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2 Title and text right">
  <p:cSld name="CUSTOM_16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6"/>
          <p:cNvSpPr/>
          <p:nvPr/>
        </p:nvSpPr>
        <p:spPr>
          <a:xfrm>
            <a:off x="904800" y="880500"/>
            <a:ext cx="10382400" cy="509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6"/>
          <p:cNvSpPr/>
          <p:nvPr/>
        </p:nvSpPr>
        <p:spPr>
          <a:xfrm>
            <a:off x="904775" y="880500"/>
            <a:ext cx="10382400" cy="3363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8" name="Google Shape;308;p16"/>
          <p:cNvGrpSpPr/>
          <p:nvPr/>
        </p:nvGrpSpPr>
        <p:grpSpPr>
          <a:xfrm flipH="1">
            <a:off x="10435616" y="937075"/>
            <a:ext cx="792253" cy="230688"/>
            <a:chOff x="745813" y="1290313"/>
            <a:chExt cx="1236350" cy="360000"/>
          </a:xfrm>
        </p:grpSpPr>
        <p:sp>
          <p:nvSpPr>
            <p:cNvPr id="309" name="Google Shape;309;p16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310" name="Google Shape;310;p16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6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6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314" name="Google Shape;314;p16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315" name="Google Shape;315;p16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316" name="Google Shape;316;p16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317" name="Google Shape;317;p16"/>
          <p:cNvSpPr txBox="1">
            <a:spLocks noGrp="1"/>
          </p:cNvSpPr>
          <p:nvPr>
            <p:ph type="title"/>
          </p:nvPr>
        </p:nvSpPr>
        <p:spPr>
          <a:xfrm>
            <a:off x="4918988" y="2122000"/>
            <a:ext cx="5581500" cy="1242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18" name="Google Shape;318;p16"/>
          <p:cNvSpPr txBox="1">
            <a:spLocks noGrp="1"/>
          </p:cNvSpPr>
          <p:nvPr>
            <p:ph type="body" idx="1"/>
          </p:nvPr>
        </p:nvSpPr>
        <p:spPr>
          <a:xfrm>
            <a:off x="4919088" y="3503650"/>
            <a:ext cx="5581500" cy="1702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5400000">
            <a:off x="2688684" y="-2690838"/>
            <a:ext cx="6817129" cy="12194497"/>
          </a:xfrm>
          <a:custGeom>
            <a:avLst/>
            <a:gdLst/>
            <a:ahLst/>
            <a:cxnLst/>
            <a:rect l="l" t="t" r="r" b="b"/>
            <a:pathLst>
              <a:path w="7119717" h="12539329" extrusionOk="0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rgbClr val="FFFFFF">
              <a:alpha val="32700"/>
            </a:srgbClr>
          </a:solidFill>
          <a:ln>
            <a:noFill/>
          </a:ln>
        </p:spPr>
        <p:txBody>
          <a:bodyPr spcFirstLastPara="1" wrap="square" lIns="137150" tIns="68550" rIns="137150" bIns="685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rgbClr val="000000">
              <a:alpha val="2353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6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1"/>
          <p:cNvSpPr txBox="1">
            <a:spLocks noGrp="1"/>
          </p:cNvSpPr>
          <p:nvPr>
            <p:ph type="subTitle" idx="1"/>
          </p:nvPr>
        </p:nvSpPr>
        <p:spPr>
          <a:xfrm>
            <a:off x="2052650" y="52252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Oleh: ILHAM SAIFUDIN, S.Pd., M.Si.</a:t>
            </a:r>
            <a:endParaRPr dirty="0"/>
          </a:p>
        </p:txBody>
      </p:sp>
      <p:sp>
        <p:nvSpPr>
          <p:cNvPr id="403" name="Google Shape;403;p21"/>
          <p:cNvSpPr txBox="1">
            <a:spLocks noGrp="1"/>
          </p:cNvSpPr>
          <p:nvPr>
            <p:ph type="title"/>
          </p:nvPr>
        </p:nvSpPr>
        <p:spPr>
          <a:xfrm>
            <a:off x="2052650" y="16265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BAB 5 PENYELESAIAN SISTEM PERSAMAAN LINEAR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625657" y="1694100"/>
                <a:ext cx="7953802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Prosedur </a:t>
                </a:r>
                <a:r>
                  <a:rPr lang="en-ID" sz="2400" dirty="0" err="1"/>
                  <a:t>hitungan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Gauss-Jordan </a:t>
                </a:r>
                <a:r>
                  <a:rPr lang="en-ID" sz="2400" dirty="0" err="1"/>
                  <a:t>adalah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sebagai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berikut</a:t>
                </a:r>
                <a:r>
                  <a:rPr lang="en-ID" sz="2400" dirty="0"/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ID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ID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  <m:e/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ID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ID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  <m:sup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24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25657" y="1694100"/>
                <a:ext cx="7953802" cy="763500"/>
              </a:xfrm>
              <a:prstGeom prst="rect">
                <a:avLst/>
              </a:prstGeom>
              <a:blipFill>
                <a:blip r:embed="rId3"/>
                <a:stretch>
                  <a:fillRect l="-844" r="-844" b="-3776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91315" y="39150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 Jordan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5.3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6969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625657" y="1694100"/>
                <a:ext cx="7953802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Tugas:</a:t>
                </a:r>
              </a:p>
              <a:p>
                <a:pPr marL="0" indent="0" algn="just">
                  <a:buNone/>
                </a:pPr>
                <a:r>
                  <a:rPr lang="en-ID" sz="2400" dirty="0" err="1"/>
                  <a:t>Selesaikan</a:t>
                </a:r>
                <a:r>
                  <a:rPr lang="en-ID" sz="2400" dirty="0"/>
                  <a:t> system </a:t>
                </a:r>
                <a:r>
                  <a:rPr lang="en-ID" sz="2400" dirty="0" err="1"/>
                  <a:t>persamaan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berikut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dengan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Gauss-Jordan: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ID" sz="24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25657" y="1694100"/>
                <a:ext cx="7953802" cy="763500"/>
              </a:xfrm>
              <a:prstGeom prst="rect">
                <a:avLst/>
              </a:prstGeom>
              <a:blipFill>
                <a:blip r:embed="rId3"/>
                <a:stretch>
                  <a:fillRect l="-844" r="-844" b="-2424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91315" y="39150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 Jordan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5.3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682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680800" y="1597817"/>
                <a:ext cx="7867981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Metode </a:t>
                </a:r>
                <a:r>
                  <a:rPr lang="en-ID" sz="2400" dirty="0" err="1"/>
                  <a:t>ini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biasa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disebut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matriks</a:t>
                </a:r>
                <a:r>
                  <a:rPr lang="en-ID" sz="2400" dirty="0"/>
                  <a:t> tridiagonal, </a:t>
                </a:r>
                <a:r>
                  <a:rPr lang="en-ID" sz="2400" dirty="0" err="1"/>
                  <a:t>memliki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bentuk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sebagai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berikut</a:t>
                </a:r>
                <a:r>
                  <a:rPr lang="en-ID" sz="2400" dirty="0"/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D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m:rPr>
                                          <m:brk m:alnAt="7"/>
                                        </m:rP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  <m:e/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/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ID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ID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  <m:e/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/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ID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ID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4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  <m:e/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ID" sz="180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⋯</m:t>
                                                  </m:r>
                                                </m:e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/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  <m:e/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−1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ID" sz="1800" i="1">
                                                      <a:latin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𝑏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n-ID" sz="1800" i="1">
                                                      <a:latin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𝑐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ID" sz="18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  <m:r>
                                                        <a:rPr lang="en-ID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+1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</m:mr>
                                        <m:mr>
                                          <m:e/>
                                        </m:mr>
                                        <m:mr>
                                          <m:e/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>
                                                        <m:m>
                                                          <m:mPr>
                                                            <m:mcs>
                                                              <m:mc>
                                                                <m:mcPr>
                                                                  <m:count m:val="3"/>
                                                                  <m:mcJc m:val="center"/>
                                                                </m:mcPr>
                                                              </m:mc>
                                                            </m:mcs>
                                                            <m:ctrlPr>
                                                              <a:rPr lang="en-ID" sz="1800" i="1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mPr>
                                                          <m:mr>
                                                            <m:e>
                                                              <m:r>
                                                                <m:rPr>
                                                                  <m:brk m:alnAt="7"/>
                                                                </m:rPr>
                                                                <a:rPr lang="en-ID" sz="1800" i="1" smtClean="0">
                                                                  <a:latin typeface="Cambria Math" panose="02040503050406030204" pitchFamily="18" charset="0"/>
                                                                  <a:ea typeface="Cambria Math" panose="02040503050406030204" pitchFamily="18" charset="0"/>
                                                                </a:rPr>
                                                                <m:t>⋯</m:t>
                                                              </m:r>
                                                            </m:e>
                                                            <m:e/>
                                                            <m:e/>
                                                          </m:mr>
                                                        </m:m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>
                                                        <m:m>
                                                          <m:mPr>
                                                            <m:mcs>
                                                              <m:mc>
                                                                <m:mcPr>
                                                                  <m:count m:val="3"/>
                                                                  <m:mcJc m:val="center"/>
                                                                </m:mcPr>
                                                              </m:mc>
                                                            </m:mcs>
                                                            <m:ctrlPr>
                                                              <a:rPr lang="en-ID" sz="1800" i="1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mPr>
                                                          <m:mr>
                                                            <m:e/>
                                                            <m:e>
                                                              <m:r>
                                                                <a:rPr lang="en-ID" sz="1800" i="1" smtClean="0">
                                                                  <a:latin typeface="Cambria Math" panose="02040503050406030204" pitchFamily="18" charset="0"/>
                                                                  <a:ea typeface="Cambria Math" panose="02040503050406030204" pitchFamily="18" charset="0"/>
                                                                </a:rPr>
                                                                <m:t>⋯</m:t>
                                                              </m:r>
                                                            </m:e>
                                                            <m:e/>
                                                          </m:mr>
                                                        </m:m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/>
                                                <m:e/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ID" sz="180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  <m:e/>
                                                      <m:e>
                                                        <m:m>
                                                          <m:mPr>
                                                            <m:mcs>
                                                              <m:mc>
                                                                <m:mcPr>
                                                                  <m:count m:val="3"/>
                                                                  <m:mcJc m:val="center"/>
                                                                </m:mcPr>
                                                              </m:mc>
                                                            </m:mcs>
                                                            <m:ctrlPr>
                                                              <a:rPr lang="en-ID" sz="1800" i="1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mPr>
                                                          <m:mr>
                                                            <m:e/>
                                                            <m:e/>
                                                            <m:e>
                                                              <m:sSub>
                                                                <m:sSubPr>
                                                                  <m:ctrlPr>
                                                                    <a:rPr lang="en-ID" sz="180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sSubPr>
                                                                <m:e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𝑎</m:t>
                                                                  </m:r>
                                                                </m:e>
                                                                <m:sub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𝑛</m:t>
                                                                  </m:r>
                                                                </m:sub>
                                                              </m:sSub>
                                                              <m:sSub>
                                                                <m:sSubPr>
                                                                  <m:ctrlPr>
                                                                    <a:rPr lang="en-ID" sz="180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sSubPr>
                                                                <m:e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𝑥</m:t>
                                                                  </m:r>
                                                                </m:e>
                                                                <m:sub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𝑛</m:t>
                                                                  </m:r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−1</m:t>
                                                                  </m:r>
                                                                </m:sub>
                                                              </m:sSub>
                                                              <m:r>
                                                                <a:rPr lang="en-ID" sz="1800" b="0" i="1" smtClea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  <m:t>+</m:t>
                                                              </m:r>
                                                              <m:sSub>
                                                                <m:sSubPr>
                                                                  <m:ctrlP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sSubPr>
                                                                <m:e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𝑏</m:t>
                                                                  </m:r>
                                                                </m:e>
                                                                <m:sub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𝑛</m:t>
                                                                  </m:r>
                                                                </m:sub>
                                                              </m:sSub>
                                                              <m:sSub>
                                                                <m:sSubPr>
                                                                  <m:ctrlP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sSubPr>
                                                                <m:e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𝑥</m:t>
                                                                  </m:r>
                                                                </m:e>
                                                                <m:sub>
                                                                  <m:r>
                                                                    <a:rPr lang="en-ID" sz="1800" b="0" i="1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𝑛</m:t>
                                                                  </m:r>
                                                                </m:sub>
                                                              </m:sSub>
                                                            </m:e>
                                                          </m:mr>
                                                        </m:m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ID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=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ID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=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ID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=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ID" sz="1800" b="0" i="1" smtClean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ID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ID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.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ID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.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1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𝑑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18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18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342900" indent="-342900" algn="just"/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80800" y="1597817"/>
                <a:ext cx="7867981" cy="763500"/>
              </a:xfrm>
              <a:prstGeom prst="rect">
                <a:avLst/>
              </a:prstGeom>
              <a:blipFill>
                <a:blip r:embed="rId3"/>
                <a:stretch>
                  <a:fillRect l="-853" r="-853" b="-376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5430" y="808532"/>
            <a:ext cx="7389300" cy="124167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3200" dirty="0" err="1"/>
              <a:t>Metode</a:t>
            </a:r>
            <a:r>
              <a:rPr lang="en-ID" sz="3200" dirty="0"/>
              <a:t> Cholesky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5.4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29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2433342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Tugas:</a:t>
                </a:r>
              </a:p>
              <a:p>
                <a:pPr marL="0" indent="0" algn="just">
                  <a:buNone/>
                </a:pPr>
                <a:r>
                  <a:rPr lang="en-ID" sz="2400" dirty="0" err="1"/>
                  <a:t>Selasaikan</a:t>
                </a:r>
                <a:r>
                  <a:rPr lang="en-ID" sz="2400" dirty="0"/>
                  <a:t> system </a:t>
                </a:r>
                <a:r>
                  <a:rPr lang="en-ID" sz="2400" dirty="0" err="1"/>
                  <a:t>persamaan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berikut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ini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dengan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menggunakan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Cholesky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2433342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758" r="-758" b="-2976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3200" dirty="0" err="1"/>
              <a:t>Metode</a:t>
            </a:r>
            <a:r>
              <a:rPr lang="en-ID" sz="3200" dirty="0"/>
              <a:t> Cholesky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5.4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504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8" name="Google Shape;488;p25"/>
          <p:cNvSpPr txBox="1">
            <a:spLocks noGrp="1"/>
          </p:cNvSpPr>
          <p:nvPr>
            <p:ph type="body" idx="1"/>
          </p:nvPr>
        </p:nvSpPr>
        <p:spPr>
          <a:xfrm>
            <a:off x="1787564" y="2782428"/>
            <a:ext cx="8851005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 algn="just"/>
            <a:r>
              <a:rPr lang="en-ID" sz="2400" dirty="0" err="1"/>
              <a:t>Meode</a:t>
            </a:r>
            <a:r>
              <a:rPr lang="en-ID" sz="2400" dirty="0"/>
              <a:t> Jacobi</a:t>
            </a:r>
          </a:p>
          <a:p>
            <a:pPr marL="342900" indent="-342900" algn="just"/>
            <a:r>
              <a:rPr lang="en-ID" sz="2400" dirty="0" err="1"/>
              <a:t>Metode</a:t>
            </a:r>
            <a:r>
              <a:rPr lang="en-ID" sz="2400" dirty="0"/>
              <a:t> Gauss-Seidel</a:t>
            </a:r>
            <a:endParaRPr sz="2400" dirty="0"/>
          </a:p>
        </p:txBody>
      </p: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3200" dirty="0" err="1"/>
              <a:t>Metode</a:t>
            </a:r>
            <a:r>
              <a:rPr lang="en-ID" sz="3200" dirty="0"/>
              <a:t> </a:t>
            </a:r>
            <a:r>
              <a:rPr lang="en-ID" sz="3200" dirty="0" err="1"/>
              <a:t>Iterasi</a:t>
            </a:r>
            <a:endParaRPr lang="en-ID" sz="32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5.5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780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8" name="Google Shape;488;p25"/>
          <p:cNvSpPr txBox="1">
            <a:spLocks noGrp="1"/>
          </p:cNvSpPr>
          <p:nvPr>
            <p:ph type="body" idx="1"/>
          </p:nvPr>
        </p:nvSpPr>
        <p:spPr>
          <a:xfrm>
            <a:off x="1787564" y="2782428"/>
            <a:ext cx="8851005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just">
              <a:buNone/>
            </a:pP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iterasi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dibagi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2 sub </a:t>
            </a:r>
            <a:r>
              <a:rPr lang="en-ID" sz="2400" dirty="0" err="1"/>
              <a:t>bab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:</a:t>
            </a:r>
          </a:p>
          <a:p>
            <a:pPr marL="342900" indent="-342900" algn="just"/>
            <a:r>
              <a:rPr lang="en-ID" sz="2400" dirty="0" err="1"/>
              <a:t>Meode</a:t>
            </a:r>
            <a:r>
              <a:rPr lang="en-ID" sz="2400" dirty="0"/>
              <a:t> Jacobi</a:t>
            </a:r>
          </a:p>
          <a:p>
            <a:pPr marL="342900" indent="-342900" algn="just"/>
            <a:r>
              <a:rPr lang="en-ID" sz="2400" dirty="0" err="1"/>
              <a:t>Metode</a:t>
            </a:r>
            <a:r>
              <a:rPr lang="en-ID" sz="2400" dirty="0"/>
              <a:t> Gauss-Seidel</a:t>
            </a:r>
            <a:endParaRPr sz="2400" dirty="0"/>
          </a:p>
        </p:txBody>
      </p: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3200" dirty="0" err="1"/>
              <a:t>Metode</a:t>
            </a:r>
            <a:r>
              <a:rPr lang="en-ID" sz="3200" dirty="0"/>
              <a:t> </a:t>
            </a:r>
            <a:r>
              <a:rPr lang="en-ID" sz="3200" dirty="0" err="1"/>
              <a:t>Iterasi</a:t>
            </a:r>
            <a:endParaRPr lang="en-ID" sz="32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5.5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4117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6"/>
          <p:cNvSpPr txBox="1">
            <a:spLocks noGrp="1"/>
          </p:cNvSpPr>
          <p:nvPr>
            <p:ph type="title"/>
          </p:nvPr>
        </p:nvSpPr>
        <p:spPr>
          <a:xfrm>
            <a:off x="986721" y="679718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Metode</a:t>
            </a:r>
            <a:r>
              <a:rPr lang="en-ID" sz="2800" dirty="0"/>
              <a:t> Jacobi</a:t>
            </a:r>
            <a:endParaRPr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6" name="Google Shape;516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86721" y="1287246"/>
                <a:ext cx="9728700" cy="308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/>
                  <a:t>Jika </a:t>
                </a:r>
                <a:r>
                  <a:rPr lang="en-ID" dirty="0" err="1"/>
                  <a:t>ada</a:t>
                </a:r>
                <a:r>
                  <a:rPr lang="en-ID" dirty="0"/>
                  <a:t> 3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3 </a:t>
                </a:r>
                <a:r>
                  <a:rPr lang="en-ID" dirty="0" err="1"/>
                  <a:t>bilangan</a:t>
                </a:r>
                <a:r>
                  <a:rPr lang="en-ID" dirty="0"/>
                  <a:t> </a:t>
                </a:r>
                <a:r>
                  <a:rPr lang="en-ID" dirty="0" err="1"/>
                  <a:t>tak</a:t>
                </a:r>
                <a:r>
                  <a:rPr lang="en-ID" dirty="0"/>
                  <a:t> </a:t>
                </a:r>
                <a:r>
                  <a:rPr lang="en-ID" dirty="0" err="1"/>
                  <a:t>diketahui</a:t>
                </a:r>
                <a:r>
                  <a:rPr lang="en-ID" dirty="0"/>
                  <a:t>:</a:t>
                </a: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ID" sz="2000" dirty="0"/>
                        <m:t> </m:t>
                      </m:r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ID" sz="2000" dirty="0"/>
                        <m:t>+</m:t>
                      </m:r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ID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ID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ID" sz="1800" dirty="0"/>
                        <m:t> 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ID" sz="1800" dirty="0"/>
                        <m:t>+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D" sz="1800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ID" sz="1800" dirty="0"/>
                        <m:t> 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ID" sz="1800" dirty="0"/>
                        <m:t>+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ID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  <a:p>
                <a:pPr marL="0" lvl="0" indent="0">
                  <a:buNone/>
                </a:pPr>
                <a:r>
                  <a:rPr lang="en-ID" dirty="0"/>
                  <a:t>Lalu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menghitung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D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ID" dirty="0"/>
                  <a:t> adalah</a:t>
                </a: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ID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D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16" name="Google Shape;516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86721" y="1287246"/>
                <a:ext cx="9728700" cy="3085200"/>
              </a:xfrm>
              <a:prstGeom prst="rect">
                <a:avLst/>
              </a:prstGeom>
              <a:blipFill>
                <a:blip r:embed="rId3"/>
                <a:stretch>
                  <a:fillRect l="-313" b="-2450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37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6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42900" indent="-342900" algn="just"/>
            <a:r>
              <a:rPr lang="en-ID" sz="4000" dirty="0" err="1"/>
              <a:t>Metode</a:t>
            </a:r>
            <a:r>
              <a:rPr lang="en-ID" sz="4000" dirty="0"/>
              <a:t> Gauss-Seidel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6" name="Google Shape;516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/>
                  <a:t>Untuk </a:t>
                </a:r>
                <a:r>
                  <a:rPr lang="en-ID" dirty="0" err="1"/>
                  <a:t>menghitung</a:t>
                </a:r>
                <a:r>
                  <a:rPr lang="en-ID" dirty="0"/>
                  <a:t> </a:t>
                </a:r>
                <a:r>
                  <a:rPr lang="en-ID" dirty="0" err="1"/>
                  <a:t>hasil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system </a:t>
                </a:r>
                <a:r>
                  <a:rPr lang="en-ID" dirty="0" err="1"/>
                  <a:t>persamaan</a:t>
                </a:r>
                <a:r>
                  <a:rPr lang="en-ID" dirty="0"/>
                  <a:t> linear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metode</a:t>
                </a:r>
                <a:r>
                  <a:rPr lang="en-ID" dirty="0"/>
                  <a:t> Gauss-Seidel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b="0" i="1" smtClean="0">
                                  <a:latin typeface="Cambria Math" panose="02040503050406030204" pitchFamily="18" charset="0"/>
                                </a:rPr>
                                <m:t>33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16" name="Google Shape;516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  <a:blipFill>
                <a:blip r:embed="rId3"/>
                <a:stretch>
                  <a:fillRect l="-25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6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42900" indent="-342900" algn="just"/>
            <a:r>
              <a:rPr lang="en-ID" sz="4000" dirty="0" err="1"/>
              <a:t>Metode</a:t>
            </a:r>
            <a:r>
              <a:rPr lang="en-ID" sz="4000" dirty="0"/>
              <a:t> Gauss-Seidel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6" name="Google Shape;516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 err="1"/>
                  <a:t>Tugas</a:t>
                </a:r>
                <a:r>
                  <a:rPr lang="en-ID" dirty="0"/>
                  <a:t>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 err="1"/>
                  <a:t>Selesaikan</a:t>
                </a:r>
                <a:r>
                  <a:rPr lang="en-ID" dirty="0"/>
                  <a:t> system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ini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metode</a:t>
                </a:r>
                <a:r>
                  <a:rPr lang="en-ID" dirty="0"/>
                  <a:t> Gauss-Seidel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ID" b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ID" b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ID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ID" dirty="0"/>
              </a:p>
            </p:txBody>
          </p:sp>
        </mc:Choice>
        <mc:Fallback>
          <p:sp>
            <p:nvSpPr>
              <p:cNvPr id="516" name="Google Shape;516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  <a:blipFill>
                <a:blip r:embed="rId3"/>
                <a:stretch>
                  <a:fillRect l="-25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725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39"/>
          <p:cNvSpPr txBox="1">
            <a:spLocks noGrp="1"/>
          </p:cNvSpPr>
          <p:nvPr>
            <p:ph type="title"/>
          </p:nvPr>
        </p:nvSpPr>
        <p:spPr>
          <a:xfrm>
            <a:off x="3305200" y="1907588"/>
            <a:ext cx="5581500" cy="89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YOU!</a:t>
            </a:r>
            <a:endParaRPr sz="6000"/>
          </a:p>
        </p:txBody>
      </p:sp>
      <p:sp>
        <p:nvSpPr>
          <p:cNvPr id="864" name="Google Shape;864;p39"/>
          <p:cNvSpPr txBox="1">
            <a:spLocks noGrp="1"/>
          </p:cNvSpPr>
          <p:nvPr>
            <p:ph type="body" idx="1"/>
          </p:nvPr>
        </p:nvSpPr>
        <p:spPr>
          <a:xfrm>
            <a:off x="3305300" y="2965613"/>
            <a:ext cx="5581500" cy="198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Do you have any questions?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5" name="Google Shape;865;p39"/>
          <p:cNvGrpSpPr/>
          <p:nvPr/>
        </p:nvGrpSpPr>
        <p:grpSpPr>
          <a:xfrm>
            <a:off x="10272793" y="4951202"/>
            <a:ext cx="792208" cy="710851"/>
            <a:chOff x="304016" y="596485"/>
            <a:chExt cx="1168621" cy="1048607"/>
          </a:xfrm>
        </p:grpSpPr>
        <p:sp>
          <p:nvSpPr>
            <p:cNvPr id="866" name="Google Shape;86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8" name="Google Shape;86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0" name="Google Shape;870;p39"/>
          <p:cNvGrpSpPr/>
          <p:nvPr/>
        </p:nvGrpSpPr>
        <p:grpSpPr>
          <a:xfrm>
            <a:off x="10272793" y="4079194"/>
            <a:ext cx="792208" cy="710851"/>
            <a:chOff x="304016" y="596485"/>
            <a:chExt cx="1168621" cy="1048607"/>
          </a:xfrm>
        </p:grpSpPr>
        <p:sp>
          <p:nvSpPr>
            <p:cNvPr id="871" name="Google Shape;87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3" name="Google Shape;87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5" name="Google Shape;875;p39"/>
          <p:cNvGrpSpPr/>
          <p:nvPr/>
        </p:nvGrpSpPr>
        <p:grpSpPr>
          <a:xfrm>
            <a:off x="10272793" y="3207185"/>
            <a:ext cx="792208" cy="710851"/>
            <a:chOff x="304016" y="596485"/>
            <a:chExt cx="1168621" cy="1048607"/>
          </a:xfrm>
        </p:grpSpPr>
        <p:sp>
          <p:nvSpPr>
            <p:cNvPr id="876" name="Google Shape;87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7" name="Google Shape;87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8" name="Google Shape;87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80" name="Google Shape;880;p39"/>
          <p:cNvGrpSpPr/>
          <p:nvPr/>
        </p:nvGrpSpPr>
        <p:grpSpPr>
          <a:xfrm>
            <a:off x="10272793" y="2335177"/>
            <a:ext cx="792208" cy="710851"/>
            <a:chOff x="304016" y="596485"/>
            <a:chExt cx="1168621" cy="1048607"/>
          </a:xfrm>
        </p:grpSpPr>
        <p:sp>
          <p:nvSpPr>
            <p:cNvPr id="881" name="Google Shape;88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3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CONTENTS</a:t>
            </a:r>
            <a:endParaRPr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A9837D9-A9F4-D4D3-77C8-90E432B50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08132"/>
              </p:ext>
            </p:extLst>
          </p:nvPr>
        </p:nvGraphicFramePr>
        <p:xfrm>
          <a:off x="4374243" y="1198059"/>
          <a:ext cx="6794500" cy="479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670497" y="2287516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sz="2400" dirty="0"/>
                  <a:t>+</a:t>
                </a:r>
                <a14:m>
                  <m:oMath xmlns:m="http://schemas.openxmlformats.org/officeDocument/2006/math">
                    <m:r>
                      <a:rPr lang="en-ID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ID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ID" sz="24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sz="2400" dirty="0"/>
                  <a:t>+</a:t>
                </a:r>
                <a14:m>
                  <m:oMath xmlns:m="http://schemas.openxmlformats.org/officeDocument/2006/math">
                    <m:r>
                      <a:rPr lang="en-ID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ID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ID" sz="2400" b="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ID" sz="2400" dirty="0">
                    <a:ea typeface="Cambria Math" panose="020405030504060302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sz="2400" dirty="0"/>
                  <a:t>+</a:t>
                </a:r>
                <a14:m>
                  <m:oMath xmlns:m="http://schemas.openxmlformats.org/officeDocument/2006/math">
                    <m:r>
                      <a:rPr lang="en-ID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ID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D" sz="240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n-ID" sz="2000" dirty="0" err="1">
                    <a:ea typeface="Cambria Math" panose="02040503050406030204" pitchFamily="18" charset="0"/>
                  </a:rPr>
                  <a:t>Dengan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ID" sz="2000" dirty="0">
                    <a:ea typeface="Cambria Math" panose="02040503050406030204" pitchFamily="18" charset="0"/>
                  </a:rPr>
                  <a:t>: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koefisien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konstan</a:t>
                </a:r>
                <a:endParaRPr lang="en-ID" sz="200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D" sz="2000" dirty="0">
                    <a:ea typeface="Cambria Math" panose="02040503050406030204" pitchFamily="18" charset="0"/>
                  </a:rPr>
                  <a:t>: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konstan</a:t>
                </a:r>
                <a:endParaRPr lang="en-ID" sz="200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>
                    <a:ea typeface="Cambria Math" panose="02040503050406030204" pitchFamily="18" charset="0"/>
                  </a:rPr>
                  <a:t>: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jumlah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persamaan</a:t>
                </a:r>
                <a:endParaRPr lang="en-ID" sz="200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⋯, </m:t>
                    </m:r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000" dirty="0" err="1">
                    <a:ea typeface="Cambria Math" panose="02040503050406030204" pitchFamily="18" charset="0"/>
                  </a:rPr>
                  <a:t>adalah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bilangan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tak</a:t>
                </a:r>
                <a:r>
                  <a:rPr lang="en-ID" sz="2000" dirty="0">
                    <a:ea typeface="Cambria Math" panose="02040503050406030204" pitchFamily="18" charset="0"/>
                  </a:rPr>
                  <a:t> </a:t>
                </a:r>
                <a:r>
                  <a:rPr lang="en-ID" sz="2000" dirty="0" err="1">
                    <a:ea typeface="Cambria Math" panose="02040503050406030204" pitchFamily="18" charset="0"/>
                  </a:rPr>
                  <a:t>diketahui</a:t>
                </a:r>
                <a:endParaRPr lang="en-ID" sz="200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70497" y="2287516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344" b="-3384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666556" y="1248849"/>
            <a:ext cx="7389300" cy="122962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Bentuk Umum Sistem Persamaan Linear</a:t>
            </a:r>
            <a:endParaRPr sz="32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580165" y="1640137"/>
                <a:ext cx="7999293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Berikut </a:t>
                </a:r>
                <a:r>
                  <a:rPr lang="en-ID" sz="2400" dirty="0" err="1"/>
                  <a:t>ini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adalah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prosedur</a:t>
                </a:r>
                <a:r>
                  <a:rPr lang="en-ID" sz="2400" dirty="0"/>
                  <a:t> </a:t>
                </a:r>
                <a:r>
                  <a:rPr lang="en-ID" sz="2400" dirty="0" err="1"/>
                  <a:t>hitungan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</a:t>
                </a:r>
                <a:r>
                  <a:rPr lang="en-ID" sz="2400" dirty="0" err="1"/>
                  <a:t>eliminasi</a:t>
                </a:r>
                <a:r>
                  <a:rPr lang="en-ID" sz="2400" dirty="0"/>
                  <a:t> Gauss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ID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′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  <m:t>33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ID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"/>
                                                <m:endChr m:val="|"/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/>
                                            </m:d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  <m:r>
                                                  <a:rPr lang="en-ID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′′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ID" sz="2400" i="1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ID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ID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ID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′′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′′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33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ID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=(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ID" sz="24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D" sz="24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)/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ID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=(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D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)/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</m:mr>
                      </m:m>
                      <m:sSub>
                        <m:sSubPr>
                          <m:ctrlPr>
                            <a:rPr lang="en-ID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ID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ID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ID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D"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0165" y="1640137"/>
                <a:ext cx="7999293" cy="763500"/>
              </a:xfrm>
              <a:prstGeom prst="rect">
                <a:avLst/>
              </a:prstGeom>
              <a:blipFill>
                <a:blip r:embed="rId3"/>
                <a:stretch>
                  <a:fillRect l="-762" r="-838" b="-3704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019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860095" y="2354605"/>
                <a:ext cx="7389300" cy="3133547"/>
              </a:xfrm>
            </p:spPr>
            <p:txBody>
              <a:bodyPr/>
              <a:lstStyle/>
              <a:p>
                <a:pPr marL="107950" indent="0" algn="just">
                  <a:buNone/>
                </a:pPr>
                <a:r>
                  <a:rPr lang="en-ID" dirty="0"/>
                  <a:t>Contoh:</a:t>
                </a:r>
              </a:p>
              <a:p>
                <a:pPr marL="107950" indent="0" algn="just">
                  <a:buNone/>
                </a:pPr>
                <a:r>
                  <a:rPr lang="en-ID" dirty="0" err="1"/>
                  <a:t>Selesaikan</a:t>
                </a:r>
                <a:r>
                  <a:rPr lang="en-ID" dirty="0"/>
                  <a:t> system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 </a:t>
                </a:r>
                <a:r>
                  <a:rPr lang="en-ID" dirty="0" err="1"/>
                  <a:t>ini</a:t>
                </a:r>
                <a:r>
                  <a:rPr lang="en-ID" dirty="0"/>
                  <a:t> </a:t>
                </a:r>
                <a:r>
                  <a:rPr lang="en-ID" dirty="0" err="1"/>
                  <a:t>menggunakan</a:t>
                </a:r>
                <a:r>
                  <a:rPr lang="en-ID" dirty="0"/>
                  <a:t> </a:t>
                </a:r>
                <a:r>
                  <a:rPr lang="en-ID" dirty="0" err="1"/>
                  <a:t>Metode</a:t>
                </a:r>
                <a:r>
                  <a:rPr lang="en-ID" dirty="0"/>
                  <a:t> </a:t>
                </a:r>
                <a:r>
                  <a:rPr lang="en-ID" dirty="0" err="1"/>
                  <a:t>Eliminasi</a:t>
                </a:r>
                <a:r>
                  <a:rPr lang="en-ID" dirty="0"/>
                  <a:t> Gauss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ID" b="0" dirty="0"/>
                  <a:t>         (1a)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ID" b="0" dirty="0"/>
                  <a:t>   (1b)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ID" b="0" dirty="0"/>
                  <a:t>   (1c)</a:t>
                </a:r>
              </a:p>
              <a:p>
                <a:pPr marL="107950" indent="0" algn="just">
                  <a:buNone/>
                </a:pPr>
                <a:endParaRPr lang="en-ID" dirty="0"/>
              </a:p>
              <a:p>
                <a:pPr marL="107950" indent="0" algn="just">
                  <a:buNone/>
                </a:pPr>
                <a:endParaRPr lang="en-ID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60095" y="2354605"/>
                <a:ext cx="7389300" cy="3133547"/>
              </a:xfrm>
              <a:blipFill>
                <a:blip r:embed="rId3"/>
                <a:stretch>
                  <a:fillRect r="-41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83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</p:spPr>
            <p:txBody>
              <a:bodyPr/>
              <a:lstStyle/>
              <a:p>
                <a:pPr marL="107950" indent="0" algn="just">
                  <a:buNone/>
                </a:pPr>
                <a:r>
                  <a:rPr lang="en-ID" sz="1800" dirty="0"/>
                  <a:t>Penyelesaian:</a:t>
                </a:r>
              </a:p>
              <a:p>
                <a:pPr algn="just"/>
                <a:r>
                  <a:rPr lang="en-ID" sz="1800" dirty="0" err="1"/>
                  <a:t>Membagi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pers</a:t>
                </a:r>
                <a:r>
                  <a:rPr lang="en-ID" sz="1800" dirty="0"/>
                  <a:t> (1a) </a:t>
                </a:r>
                <a:r>
                  <a:rPr lang="en-ID" sz="1800" dirty="0" err="1"/>
                  <a:t>dengan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koefisien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pertama</a:t>
                </a:r>
                <a:r>
                  <a:rPr lang="en-ID" sz="1800" dirty="0"/>
                  <a:t> </a:t>
                </a:r>
                <a:r>
                  <a:rPr lang="en-ID" sz="1800" dirty="0" err="1"/>
                  <a:t>yaitu</a:t>
                </a:r>
                <a:r>
                  <a:rPr lang="en-ID" sz="1800" dirty="0"/>
                  <a:t> 3 </a:t>
                </a:r>
                <a:r>
                  <a:rPr lang="en-ID" sz="1800" dirty="0" err="1"/>
                  <a:t>sehingga</a:t>
                </a:r>
                <a:r>
                  <a:rPr lang="en-ID" sz="1800" dirty="0"/>
                  <a:t>: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+0,3333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−0,3333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=1,6666</m:t>
                    </m:r>
                  </m:oMath>
                </a14:m>
                <a:r>
                  <a:rPr lang="en-ID" sz="1800" dirty="0"/>
                  <a:t>     (2)</a:t>
                </a:r>
              </a:p>
              <a:p>
                <a:pPr algn="just"/>
                <a:r>
                  <a:rPr lang="en-ID" sz="1800" dirty="0" err="1"/>
                  <a:t>Pers</a:t>
                </a:r>
                <a:r>
                  <a:rPr lang="en-ID" sz="1800" dirty="0"/>
                  <a:t> (2) </a:t>
                </a:r>
                <a:r>
                  <a:rPr lang="en-ID" sz="1800" dirty="0" err="1"/>
                  <a:t>dikalikan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dengan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elemen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pertama</a:t>
                </a:r>
                <a:r>
                  <a:rPr lang="en-ID" sz="1800" dirty="0"/>
                  <a:t> </a:t>
                </a:r>
                <a:r>
                  <a:rPr lang="en-ID" sz="1800" dirty="0" err="1"/>
                  <a:t>dari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pers</a:t>
                </a:r>
                <a:r>
                  <a:rPr lang="en-ID" sz="1800" dirty="0"/>
                  <a:t> (1b) </a:t>
                </a:r>
                <a:r>
                  <a:rPr lang="en-ID" sz="1800" dirty="0" err="1"/>
                  <a:t>yaitu</a:t>
                </a:r>
                <a:r>
                  <a:rPr lang="en-ID" sz="1800" dirty="0"/>
                  <a:t> 4 </a:t>
                </a:r>
                <a:r>
                  <a:rPr lang="en-ID" sz="1800" dirty="0" err="1"/>
                  <a:t>sehingga</a:t>
                </a:r>
                <a:r>
                  <a:rPr lang="en-ID" sz="1800" dirty="0"/>
                  <a:t>: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+1,3333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−1,3333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=6,6666</m:t>
                    </m:r>
                  </m:oMath>
                </a14:m>
                <a:r>
                  <a:rPr lang="en-ID" sz="1800" dirty="0"/>
                  <a:t>    (3)</a:t>
                </a:r>
              </a:p>
              <a:p>
                <a:pPr algn="just"/>
                <a:r>
                  <a:rPr lang="en-ID" sz="1800" dirty="0" err="1"/>
                  <a:t>Pers</a:t>
                </a:r>
                <a:r>
                  <a:rPr lang="en-ID" sz="1800" dirty="0"/>
                  <a:t> (1b) </a:t>
                </a:r>
                <a:r>
                  <a:rPr lang="en-ID" sz="1800" dirty="0" err="1"/>
                  <a:t>dikurangi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pers</a:t>
                </a:r>
                <a:r>
                  <a:rPr lang="en-ID" sz="1800" dirty="0"/>
                  <a:t> (3)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5,6667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−1,6666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=13,3334</m:t>
                    </m:r>
                  </m:oMath>
                </a14:m>
                <a:r>
                  <a:rPr lang="en-ID" sz="1800" dirty="0"/>
                  <a:t>           (4)</a:t>
                </a:r>
              </a:p>
              <a:p>
                <a:pPr algn="just"/>
                <a:r>
                  <a:rPr lang="en-ID" sz="1800" dirty="0" err="1"/>
                  <a:t>Kalikan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pers</a:t>
                </a:r>
                <a:r>
                  <a:rPr lang="en-ID" sz="1800" dirty="0"/>
                  <a:t> (2) </a:t>
                </a:r>
                <a:r>
                  <a:rPr lang="en-ID" sz="1800" dirty="0" err="1"/>
                  <a:t>dengan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elemen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pertama</a:t>
                </a:r>
                <a:r>
                  <a:rPr lang="en-ID" sz="1800" dirty="0"/>
                  <a:t> </a:t>
                </a:r>
                <a:r>
                  <a:rPr lang="en-ID" sz="1800" dirty="0" err="1"/>
                  <a:t>dari</a:t>
                </a:r>
                <a:r>
                  <a:rPr lang="en-ID" sz="1800" dirty="0"/>
                  <a:t> </a:t>
                </a:r>
                <a:r>
                  <a:rPr lang="en-ID" sz="1800" dirty="0" err="1"/>
                  <a:t>pers</a:t>
                </a:r>
                <a:r>
                  <a:rPr lang="en-ID" sz="1800" dirty="0"/>
                  <a:t> (1c) </a:t>
                </a:r>
                <a:r>
                  <a:rPr lang="en-ID" sz="1800" dirty="0" err="1"/>
                  <a:t>yaitu</a:t>
                </a:r>
                <a:r>
                  <a:rPr lang="en-ID" sz="1800" dirty="0"/>
                  <a:t> 2 </a:t>
                </a:r>
                <a:r>
                  <a:rPr lang="en-ID" sz="1800" dirty="0" err="1"/>
                  <a:t>sehingga</a:t>
                </a:r>
                <a:r>
                  <a:rPr lang="en-ID" sz="1800" dirty="0"/>
                  <a:t>: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+0,66666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−0,6666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sz="1800" b="0" i="1" smtClean="0">
                        <a:latin typeface="Cambria Math" panose="02040503050406030204" pitchFamily="18" charset="0"/>
                      </a:rPr>
                      <m:t>=3,3333</m:t>
                    </m:r>
                  </m:oMath>
                </a14:m>
                <a:r>
                  <a:rPr lang="en-ID" sz="1800" dirty="0"/>
                  <a:t>   (5)</a:t>
                </a:r>
              </a:p>
              <a:p>
                <a:pPr algn="just"/>
                <a:endParaRPr lang="en-ID" dirty="0"/>
              </a:p>
              <a:p>
                <a:pPr marL="107950" indent="0" algn="just">
                  <a:buNone/>
                </a:pPr>
                <a:endParaRPr lang="en-ID" dirty="0"/>
              </a:p>
              <a:p>
                <a:pPr algn="just"/>
                <a:endParaRPr lang="en-ID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  <a:blipFill>
                <a:blip r:embed="rId3"/>
                <a:stretch>
                  <a:fillRect r="-248" b="-2840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53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</p:spPr>
            <p:txBody>
              <a:bodyPr/>
              <a:lstStyle/>
              <a:p>
                <a:pPr algn="just"/>
                <a:r>
                  <a:rPr lang="en-ID" dirty="0"/>
                  <a:t>Pers (1c) </a:t>
                </a:r>
                <a:r>
                  <a:rPr lang="en-ID" dirty="0" err="1"/>
                  <a:t>dikurangi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(5)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−2,6666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+5,6666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=6,6667</m:t>
                    </m:r>
                  </m:oMath>
                </a14:m>
                <a:r>
                  <a:rPr lang="en-ID" dirty="0"/>
                  <a:t>    (6)</a:t>
                </a:r>
              </a:p>
              <a:p>
                <a:pPr algn="just"/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demikian</a:t>
                </a:r>
                <a:r>
                  <a:rPr lang="en-ID" dirty="0"/>
                  <a:t> system pers. </a:t>
                </a:r>
                <a:r>
                  <a:rPr lang="en-ID" dirty="0" err="1"/>
                  <a:t>Menjadi</a:t>
                </a:r>
                <a:r>
                  <a:rPr lang="en-ID" dirty="0"/>
                  <a:t>: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          +            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             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ID" dirty="0"/>
                  <a:t>             (7a)</a:t>
                </a:r>
              </a:p>
              <a:p>
                <a:pPr marL="107950" indent="0" algn="just">
                  <a:buNone/>
                </a:pPr>
                <a:r>
                  <a:rPr lang="en-ID" b="0" dirty="0"/>
                  <a:t>              </a:t>
                </a: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5,6667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−1,6666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=13,3334</m:t>
                    </m:r>
                  </m:oMath>
                </a14:m>
                <a:r>
                  <a:rPr lang="en-ID" dirty="0"/>
                  <a:t>   (7b)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               −2,6666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+5,6666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=6,6667</m:t>
                    </m:r>
                  </m:oMath>
                </a14:m>
                <a:r>
                  <a:rPr lang="en-ID" dirty="0"/>
                  <a:t>     (7c)</a:t>
                </a:r>
              </a:p>
              <a:p>
                <a:pPr algn="just"/>
                <a:r>
                  <a:rPr lang="en-ID" dirty="0" err="1"/>
                  <a:t>Mengeliminasi</a:t>
                </a:r>
                <a:r>
                  <a:rPr lang="en-ID" dirty="0"/>
                  <a:t>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7c,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membagi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7b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elemen</a:t>
                </a:r>
                <a:r>
                  <a:rPr lang="en-ID" dirty="0"/>
                  <a:t> </a:t>
                </a:r>
                <a:r>
                  <a:rPr lang="en-ID" dirty="0" err="1"/>
                  <a:t>pertama</a:t>
                </a:r>
                <a:r>
                  <a:rPr lang="en-ID" dirty="0"/>
                  <a:t> </a:t>
                </a:r>
                <a:r>
                  <a:rPr lang="en-ID" dirty="0" err="1"/>
                  <a:t>yaitu</a:t>
                </a:r>
                <a:r>
                  <a:rPr lang="en-ID" dirty="0"/>
                  <a:t> 5,6667 </a:t>
                </a:r>
                <a:r>
                  <a:rPr lang="en-ID" dirty="0" err="1"/>
                  <a:t>sehingga</a:t>
                </a:r>
                <a:endParaRPr lang="en-ID" dirty="0"/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−0,2941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=2,3529</m:t>
                    </m:r>
                  </m:oMath>
                </a14:m>
                <a:r>
                  <a:rPr lang="en-ID" dirty="0"/>
                  <a:t>     (8)</a:t>
                </a:r>
              </a:p>
              <a:p>
                <a:pPr marL="107950" indent="0" algn="just">
                  <a:buNone/>
                </a:pPr>
                <a:endParaRPr lang="en-ID" dirty="0"/>
              </a:p>
              <a:p>
                <a:pPr algn="just"/>
                <a:endParaRPr lang="en-ID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  <a:blipFill>
                <a:blip r:embed="rId3"/>
                <a:stretch>
                  <a:fillRect r="-330" b="-35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07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</p:spPr>
            <p:txBody>
              <a:bodyPr/>
              <a:lstStyle/>
              <a:p>
                <a:pPr algn="just"/>
                <a:r>
                  <a:rPr lang="en-ID" dirty="0"/>
                  <a:t>Pers 8 </a:t>
                </a:r>
                <a:r>
                  <a:rPr lang="en-ID" dirty="0" err="1"/>
                  <a:t>dikali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elemen</a:t>
                </a:r>
                <a:r>
                  <a:rPr lang="en-ID" dirty="0"/>
                  <a:t> </a:t>
                </a:r>
                <a:r>
                  <a:rPr lang="en-ID" dirty="0" err="1"/>
                  <a:t>pertama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7c </a:t>
                </a:r>
                <a:r>
                  <a:rPr lang="en-ID" dirty="0" err="1"/>
                  <a:t>yaitu</a:t>
                </a:r>
                <a:r>
                  <a:rPr lang="en-ID" dirty="0"/>
                  <a:t> -2,6666 </a:t>
                </a:r>
                <a:r>
                  <a:rPr lang="en-ID" dirty="0" err="1"/>
                  <a:t>sehingga</a:t>
                </a:r>
                <a:endParaRPr lang="en-ID" dirty="0"/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−2,6666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+0,7842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=−6,2742</m:t>
                    </m:r>
                  </m:oMath>
                </a14:m>
                <a:r>
                  <a:rPr lang="en-ID" dirty="0"/>
                  <a:t>    (9)</a:t>
                </a:r>
              </a:p>
              <a:p>
                <a:pPr algn="just"/>
                <a:r>
                  <a:rPr lang="en-ID" dirty="0" err="1"/>
                  <a:t>Pers</a:t>
                </a:r>
                <a:r>
                  <a:rPr lang="en-ID" dirty="0"/>
                  <a:t> 7c </a:t>
                </a:r>
                <a:r>
                  <a:rPr lang="en-ID" dirty="0" err="1"/>
                  <a:t>dikurangi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9</a:t>
                </a:r>
              </a:p>
              <a:p>
                <a:pPr marL="10795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4,8824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=12,9409→</m:t>
                      </m:r>
                      <m:r>
                        <a:rPr lang="en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=2,6505</m:t>
                      </m:r>
                    </m:oMath>
                  </m:oMathPara>
                </a14:m>
                <a:endParaRPr lang="en-ID" dirty="0"/>
              </a:p>
              <a:p>
                <a:pPr algn="just"/>
                <a:r>
                  <a:rPr lang="en-ID" dirty="0" err="1"/>
                  <a:t>Setelah</a:t>
                </a:r>
                <a:r>
                  <a:rPr lang="en-ID" dirty="0"/>
                  <a:t> </a:t>
                </a:r>
                <a:r>
                  <a:rPr lang="en-ID" dirty="0" err="1"/>
                  <a:t>dilakukan</a:t>
                </a:r>
                <a:r>
                  <a:rPr lang="en-ID" dirty="0"/>
                  <a:t> </a:t>
                </a:r>
                <a:r>
                  <a:rPr lang="en-ID" dirty="0" err="1"/>
                  <a:t>tiga</a:t>
                </a:r>
                <a:r>
                  <a:rPr lang="en-ID" dirty="0"/>
                  <a:t> kali </a:t>
                </a:r>
                <a:r>
                  <a:rPr lang="en-ID" dirty="0" err="1"/>
                  <a:t>manipulasi</a:t>
                </a:r>
                <a:r>
                  <a:rPr lang="en-ID" dirty="0"/>
                  <a:t> </a:t>
                </a:r>
                <a:r>
                  <a:rPr lang="en-ID" dirty="0" err="1"/>
                  <a:t>mnjadi</a:t>
                </a:r>
                <a:endParaRPr lang="en-ID" dirty="0"/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ID" dirty="0"/>
                  <a:t>                           (10a)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5,6667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−1,6666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=13,3334</m:t>
                    </m:r>
                  </m:oMath>
                </a14:m>
                <a:r>
                  <a:rPr lang="en-ID" b="0" dirty="0"/>
                  <a:t>    (10b)</a:t>
                </a:r>
              </a:p>
              <a:p>
                <a:pPr marL="107950" indent="0" algn="just">
                  <a:buNone/>
                </a:pP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=2,6505</m:t>
                    </m:r>
                  </m:oMath>
                </a14:m>
                <a:r>
                  <a:rPr lang="en-ID" dirty="0"/>
                  <a:t>                                 (10c)</a:t>
                </a:r>
              </a:p>
              <a:p>
                <a:pPr marL="107950" indent="0" algn="just">
                  <a:buNone/>
                </a:pPr>
                <a:endParaRPr lang="en-ID" dirty="0"/>
              </a:p>
              <a:p>
                <a:pPr algn="just"/>
                <a:endParaRPr lang="en-ID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  <a:blipFill>
                <a:blip r:embed="rId3"/>
                <a:stretch>
                  <a:fillRect r="-330" b="-35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13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39954"/>
            <a:ext cx="7389300" cy="10343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Eliminasi</a:t>
            </a:r>
            <a:r>
              <a:rPr lang="en-ID" sz="2400" dirty="0"/>
              <a:t> Gauss</a:t>
            </a:r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5.2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</p:spPr>
            <p:txBody>
              <a:bodyPr/>
              <a:lstStyle/>
              <a:p>
                <a:pPr algn="just"/>
                <a:r>
                  <a:rPr lang="en-ID" dirty="0"/>
                  <a:t>Subt</a:t>
                </a:r>
                <a:r>
                  <a:rPr lang="en-ID" dirty="0" err="1"/>
                  <a:t>itusi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10b </a:t>
                </a:r>
                <a:r>
                  <a:rPr lang="en-ID" dirty="0" err="1"/>
                  <a:t>didapat</a:t>
                </a:r>
                <a:endParaRPr lang="en-ID" dirty="0"/>
              </a:p>
              <a:p>
                <a:pPr marL="10795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13,3334+1,6666</m:t>
                          </m:r>
                          <m:r>
                            <a:rPr lang="en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×2,6505</m:t>
                          </m:r>
                        </m:num>
                        <m:den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5,6667</m:t>
                          </m:r>
                        </m:den>
                      </m:f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=3,1325</m:t>
                      </m:r>
                    </m:oMath>
                  </m:oMathPara>
                </a14:m>
                <a:endParaRPr lang="en-ID" dirty="0"/>
              </a:p>
              <a:p>
                <a:pPr algn="just"/>
                <a:r>
                  <a:rPr lang="en-ID" dirty="0" err="1"/>
                  <a:t>Subtitusi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D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/>
                  <a:t>dan </a:t>
                </a: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pers</a:t>
                </a:r>
                <a:r>
                  <a:rPr lang="en-ID" dirty="0"/>
                  <a:t> 10a </a:t>
                </a:r>
                <a:r>
                  <a:rPr lang="en-ID" dirty="0" err="1"/>
                  <a:t>didapat</a:t>
                </a:r>
                <a:endParaRPr lang="en-ID" dirty="0"/>
              </a:p>
              <a:p>
                <a:pPr marL="10795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5−3,1325+2,6505</m:t>
                          </m:r>
                        </m:num>
                        <m:den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=1,506</m:t>
                      </m:r>
                    </m:oMath>
                  </m:oMathPara>
                </a14:m>
                <a:endParaRPr lang="en-ID" b="0" dirty="0"/>
              </a:p>
              <a:p>
                <a:pPr marL="107950" indent="0" algn="just">
                  <a:buNone/>
                </a:pP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hasil</a:t>
                </a:r>
                <a:r>
                  <a:rPr lang="en-ID" dirty="0"/>
                  <a:t> </a:t>
                </a:r>
                <a:r>
                  <a:rPr lang="en-ID" dirty="0" err="1"/>
                  <a:t>penyelesaian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system </a:t>
                </a:r>
                <a:r>
                  <a:rPr lang="en-ID" dirty="0" err="1"/>
                  <a:t>pers</a:t>
                </a:r>
                <a:r>
                  <a:rPr lang="en-ID" dirty="0"/>
                  <a:t>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:</a:t>
                </a:r>
              </a:p>
              <a:p>
                <a:pPr marL="10795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=1,506 ;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=3,1325 ;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=2,6505</m:t>
                      </m:r>
                    </m:oMath>
                  </m:oMathPara>
                </a14:m>
                <a:endParaRPr lang="en-ID" dirty="0"/>
              </a:p>
              <a:p>
                <a:pPr algn="just"/>
                <a:endParaRPr lang="en-ID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0F3F4B-EDA9-55D7-3AC5-17B1A9B63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80800" y="1600238"/>
                <a:ext cx="7389300" cy="313354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38127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3E6DE"/>
      </a:lt1>
      <a:dk2>
        <a:srgbClr val="434343"/>
      </a:dk2>
      <a:lt2>
        <a:srgbClr val="EEEEEE"/>
      </a:lt2>
      <a:accent1>
        <a:srgbClr val="F07E66"/>
      </a:accent1>
      <a:accent2>
        <a:srgbClr val="F4AE69"/>
      </a:accent2>
      <a:accent3>
        <a:srgbClr val="A3CEC5"/>
      </a:accent3>
      <a:accent4>
        <a:srgbClr val="F0B2B7"/>
      </a:accent4>
      <a:accent5>
        <a:srgbClr val="000000"/>
      </a:accent5>
      <a:accent6>
        <a:srgbClr val="E59D8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776</Words>
  <Application>Microsoft Office PowerPoint</Application>
  <PresentationFormat>Widescreen</PresentationFormat>
  <Paragraphs>123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Cambria Math</vt:lpstr>
      <vt:lpstr>Abril Fatface</vt:lpstr>
      <vt:lpstr>Roboto Slab</vt:lpstr>
      <vt:lpstr>Aldrich</vt:lpstr>
      <vt:lpstr>Arial</vt:lpstr>
      <vt:lpstr>Calibri</vt:lpstr>
      <vt:lpstr>Belanosima</vt:lpstr>
      <vt:lpstr>Lexend Light</vt:lpstr>
      <vt:lpstr>SlidesMania</vt:lpstr>
      <vt:lpstr>BAB 5 PENYELESAIAN SISTEM PERSAMAAN LINEAR</vt:lpstr>
      <vt:lpstr>CONTENTS</vt:lpstr>
      <vt:lpstr>Bentuk Umum Sistem Persamaan Linear</vt:lpstr>
      <vt:lpstr>Metode Eliminasi Gauss</vt:lpstr>
      <vt:lpstr>Metode Eliminasi Gauss</vt:lpstr>
      <vt:lpstr>Metode Eliminasi Gauss</vt:lpstr>
      <vt:lpstr>Metode Eliminasi Gauss</vt:lpstr>
      <vt:lpstr>Metode Eliminasi Gauss</vt:lpstr>
      <vt:lpstr>Metode Eliminasi Gauss</vt:lpstr>
      <vt:lpstr>Metode Eliminasi Gauss Jordan</vt:lpstr>
      <vt:lpstr>Metode Eliminasi Gauss Jordan</vt:lpstr>
      <vt:lpstr>Metode Cholesky</vt:lpstr>
      <vt:lpstr>Metode Cholesky</vt:lpstr>
      <vt:lpstr>Metode Iterasi</vt:lpstr>
      <vt:lpstr>Metode Iterasi</vt:lpstr>
      <vt:lpstr>Metode Jacobi</vt:lpstr>
      <vt:lpstr>Metode Gauss-Seidel</vt:lpstr>
      <vt:lpstr>Metode Gauss-Seidel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ilham</dc:creator>
  <cp:lastModifiedBy>Ilham Saifudin</cp:lastModifiedBy>
  <cp:revision>34</cp:revision>
  <dcterms:modified xsi:type="dcterms:W3CDTF">2024-08-05T11:43:42Z</dcterms:modified>
</cp:coreProperties>
</file>