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577" r:id="rId2"/>
    <p:sldId id="603" r:id="rId3"/>
    <p:sldId id="604" r:id="rId4"/>
    <p:sldId id="605" r:id="rId5"/>
    <p:sldId id="606" r:id="rId6"/>
    <p:sldId id="607" r:id="rId7"/>
    <p:sldId id="608" r:id="rId8"/>
    <p:sldId id="609" r:id="rId9"/>
    <p:sldId id="610" r:id="rId10"/>
    <p:sldId id="611" r:id="rId11"/>
    <p:sldId id="612" r:id="rId12"/>
    <p:sldId id="600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93457"/>
  </p:normalViewPr>
  <p:slideViewPr>
    <p:cSldViewPr snapToGrid="0" snapToObjects="1">
      <p:cViewPr varScale="1">
        <p:scale>
          <a:sx n="61" d="100"/>
          <a:sy n="61" d="100"/>
        </p:scale>
        <p:origin x="15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6D9C13-6997-7644-94B1-A4C22D641D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F6BA9-9966-3E48-9DE0-060EA3A9D8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5BAF7D-51AA-2547-85FB-F293317E9FD7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3F5946-5FE5-4144-9FB3-CC2C26FACA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893B3A-8ED9-E945-8E6C-5C889F615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3CE4C-8782-E64E-893F-71CABC876F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F58FF-B0E0-1C41-BC02-2D18BF21D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755742-B1B4-E945-9F3B-3D75954FF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565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92EDA573-431E-B84E-9B89-75E6B11CB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F16C5D2D-7C0A-D44D-BFBD-AC9CF4BEB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Buat 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4A625ACB-1DC8-9D41-B7A1-F81CF17B7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AE185C6-EF16-7540-8F6B-5C7C70B28FA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A847-9788-9340-BBEF-C956E016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87A8-21FF-0A4D-8E4F-0C844B8E6B05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1AFF-5F6E-2440-800D-FBA20DCA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11A8-EEFE-474A-8603-69C87C65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B721-7B63-2540-98D2-96ADE3CE5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8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71615-82D8-1D4D-B80D-E5E14E2F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9A96-6A04-8341-A61F-0BAAAE947660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D240-B77E-F947-A232-04210F4F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DF98-75A6-3047-A349-7980E0DF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E073-6D80-4D4F-8F51-1DE6B03AC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2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CA35C-9584-1C46-AA3B-B919EFB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6A6C-5E35-2942-AADF-D5853BACB33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2E42-69B6-3143-A55E-1E94E85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FC41-A343-A746-BFA1-A8EDB4D8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FDDD-8867-7340-8F27-ACAC218C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11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B21FF-3267-2444-B113-0B0D8921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5E5F-A0C1-FA47-9FE2-F6F06B4709A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791BC-D87C-8C47-951B-2A520738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F8C88-C17F-AC4A-B3C8-1164FADA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7C9C-252F-054A-9404-AC462F070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9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C30B-2EC5-3540-9AC8-2FA217BB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6A69-C757-F14C-AA60-D2E5B87AB09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C182-0FB1-554E-B347-B2E99B8B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15E3-6F86-FC48-A771-2AEC63C9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EA5E-F414-0941-A04C-82476E9CB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9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534E28-5D38-EE4E-A464-33B6411A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1A0B-246B-9D47-A94E-968A43309A03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4EFD54-FA3E-BD45-859D-360868C7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F86466-8B3C-4F4C-8C72-6A2ECF2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EE3-1729-D549-9F26-1173E6622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2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8CEDAB-C966-DC46-80EB-0BDC06D9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E56D-C41E-C84B-8616-D2C3BC1CA9D6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AC928E-D106-7D4D-9978-2CD2A157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543859-DB62-FA4E-B8FB-DAB001D4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6AAD-34C8-1D47-9135-4AE9A9010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8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7E3793-B367-674D-81A6-590FE0E3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70E5-EEE4-DA45-AFE1-5DA269923D0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998821-FB78-7A40-A61D-8E753BF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740FF0-3AD5-2D4B-85BA-3063F3A1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112B-7E6E-7945-87C6-0FC10C016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1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62066F-64F4-B34F-BC84-17920FB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20F3-BF33-6A4D-9207-A337461488B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B957EF-106C-7141-B040-F4DCDD2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A5592E-18BA-1648-97CF-C7DF5D9F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7ECB-D716-3248-8C5A-0981580CC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04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C2D89A-B3E4-274A-A921-E8125C1C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1AA0-B89B-8B4F-933A-B81AB69B26B9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441CF8-68B1-4F44-9C30-498F3F9A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9CB605-8FAE-F94C-BD0F-9002AF00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782E-DFD2-4E4D-811A-03AD07CD7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36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4F3CC0-CEB3-F54D-B832-7D935A7C7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63BB-0422-514B-9340-839CD5F76A9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FD2E78-52F4-A74A-A2B1-4A0F1BEE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2AA6BF-358B-FC48-94C5-CAE438F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D0DD-BA36-214A-A069-9AF1DFB46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81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2CCB74-F819-0144-9C0F-22F701E3E3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8DD5AD-23B4-7148-8284-FE328E6D1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A8964-7AF7-D24F-BC6B-2F1BBC378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1DE638-69D4-C145-AAB2-CBB7B0E202DD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3B77C-36ED-EF45-AF72-73830D20B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3EB83-CF44-454D-845E-48BA4B636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4625AD-4AA6-6348-BFDA-67997495E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1B5098F-AA5A-574B-87AF-82A4CC0A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482725"/>
          </a:xfrm>
        </p:spPr>
        <p:txBody>
          <a:bodyPr/>
          <a:lstStyle/>
          <a:p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pic>
        <p:nvPicPr>
          <p:cNvPr id="5" name="Picture 4" descr="A red background with a gavel&#10;&#10;Description automatically generated">
            <a:extLst>
              <a:ext uri="{FF2B5EF4-FFF2-40B4-BE49-F238E27FC236}">
                <a16:creationId xmlns:a16="http://schemas.microsoft.com/office/drawing/2014/main" id="{72B7030D-9875-4389-9FC2-E4D2EA59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56D875BB-57D7-8547-9359-E69030A6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368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Pemikiran</a:t>
            </a:r>
            <a: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tentang</a:t>
            </a:r>
            <a: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 Hukum </a:t>
            </a:r>
            <a:b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dari</a:t>
            </a:r>
            <a: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 </a:t>
            </a:r>
            <a:b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</a:br>
            <a:r>
              <a:rPr lang="en-US" altLang="en-US" sz="3600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para Begawan Hukum Indonesia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4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22525-2848-4B06-8E39-E8C9FFDACB24}"/>
              </a:ext>
            </a:extLst>
          </p:cNvPr>
          <p:cNvSpPr txBox="1"/>
          <p:nvPr/>
        </p:nvSpPr>
        <p:spPr>
          <a:xfrm>
            <a:off x="2356947" y="3305076"/>
            <a:ext cx="46771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Dosen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Pengampu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Demson </a:t>
            </a:r>
            <a:r>
              <a:rPr lang="en-US" altLang="en-US" sz="2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Tiopan,S.H.,M.H</a:t>
            </a:r>
            <a:r>
              <a:rPr lang="en-US" altLang="en-US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Irzani</a:t>
            </a:r>
            <a:r>
              <a:rPr lang="en-US" sz="2400" b="1" dirty="0">
                <a:solidFill>
                  <a:schemeClr val="bg1"/>
                </a:solidFill>
              </a:rPr>
              <a:t> Abdulrahman S.H., M.H**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Universitas Kristen Maranatha*- Universitas Muhammadiyah </a:t>
            </a:r>
            <a:r>
              <a:rPr lang="en-US" altLang="en-US" sz="20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Kupang</a:t>
            </a:r>
            <a:r>
              <a:rPr lang="en-US" altLang="en-US" sz="20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35C0BB3-9F64-2240-90FD-FA58F9D46425}"/>
              </a:ext>
            </a:extLst>
          </p:cNvPr>
          <p:cNvSpPr txBox="1">
            <a:spLocks/>
          </p:cNvSpPr>
          <p:nvPr/>
        </p:nvSpPr>
        <p:spPr bwMode="auto">
          <a:xfrm>
            <a:off x="-77274" y="4382"/>
            <a:ext cx="822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altLang="en-US" sz="16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Integratif</a:t>
            </a:r>
            <a:br>
              <a:rPr lang="en-US" altLang="en-US" sz="1800" dirty="0">
                <a:ea typeface="ＭＳ Ｐゴシック" panose="020B0600070205080204" pitchFamily="34" charset="-128"/>
              </a:rPr>
            </a:br>
            <a:r>
              <a:rPr lang="en-US" altLang="en-US" sz="1050" dirty="0">
                <a:ea typeface="ＭＳ Ｐゴシック" panose="020B0600070205080204" pitchFamily="34" charset="-128"/>
              </a:rPr>
              <a:t>[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Disimpulkan</a:t>
            </a:r>
            <a:r>
              <a:rPr lang="en-US" altLang="en-US" sz="1050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050" dirty="0">
                <a:ea typeface="ＭＳ Ｐゴシック" panose="020B0600070205080204" pitchFamily="34" charset="-128"/>
              </a:rPr>
              <a:t>: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Romli</a:t>
            </a:r>
            <a:r>
              <a:rPr lang="en-US" altLang="en-US" sz="1050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Atmasasmita</a:t>
            </a:r>
            <a:r>
              <a:rPr lang="en-US" altLang="en-US" sz="1050" dirty="0">
                <a:ea typeface="ＭＳ Ｐゴシック" panose="020B0600070205080204" pitchFamily="34" charset="-128"/>
              </a:rPr>
              <a:t>,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Integratif-Rekonstruksi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Terhadap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endParaRPr lang="id-ID" altLang="en-US" sz="1050" i="1" dirty="0">
              <a:ea typeface="ＭＳ Ｐゴシック" panose="020B0600070205080204" pitchFamily="34" charset="-128"/>
            </a:endParaRPr>
          </a:p>
          <a:p>
            <a:pPr algn="r"/>
            <a:r>
              <a:rPr lang="en-US" altLang="en-US" sz="105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Pembangunan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Progresif</a:t>
            </a:r>
            <a:r>
              <a:rPr lang="en-US" altLang="en-US" sz="1050" dirty="0">
                <a:ea typeface="ＭＳ Ｐゴシック" panose="020B0600070205080204" pitchFamily="34" charset="-128"/>
              </a:rPr>
              <a:t>,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Genta</a:t>
            </a:r>
            <a:r>
              <a:rPr lang="en-US" altLang="en-US" sz="1050" dirty="0">
                <a:ea typeface="ＭＳ Ｐゴシック" panose="020B0600070205080204" pitchFamily="34" charset="-128"/>
              </a:rPr>
              <a:t> Publishing, Yogyakarta,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Maret</a:t>
            </a:r>
            <a:r>
              <a:rPr lang="en-US" altLang="en-US" sz="1050" dirty="0">
                <a:ea typeface="ＭＳ Ｐゴシック" panose="020B0600070205080204" pitchFamily="34" charset="-128"/>
              </a:rPr>
              <a:t> 2012: v]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DBAD11-1774-3444-A9A2-9A61EBB47935}"/>
              </a:ext>
            </a:extLst>
          </p:cNvPr>
          <p:cNvSpPr txBox="1">
            <a:spLocks/>
          </p:cNvSpPr>
          <p:nvPr/>
        </p:nvSpPr>
        <p:spPr bwMode="auto">
          <a:xfrm>
            <a:off x="457200" y="931660"/>
            <a:ext cx="8229600" cy="5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/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dikemukakan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200" dirty="0">
                <a:ea typeface="ＭＳ Ｐゴシック" panose="020B0600070205080204" pitchFamily="34" charset="-128"/>
              </a:rPr>
              <a:t> Prof. Dr.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ROMLI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ATMASASMITA</a:t>
            </a:r>
            <a:r>
              <a:rPr lang="en-US" altLang="en-US" sz="1200" dirty="0">
                <a:ea typeface="ＭＳ Ｐゴシック" panose="020B0600070205080204" pitchFamily="34" charset="-128"/>
              </a:rPr>
              <a:t>,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S.H</a:t>
            </a:r>
            <a:r>
              <a:rPr lang="en-US" altLang="en-US" sz="1200" dirty="0">
                <a:ea typeface="ＭＳ Ｐゴシック" panose="020B0600070205080204" pitchFamily="34" charset="-128"/>
              </a:rPr>
              <a:t>., LL.M. (Guru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Besar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UNPAD</a:t>
            </a:r>
            <a:r>
              <a:rPr lang="en-US" altLang="en-US" sz="1200" dirty="0">
                <a:ea typeface="ＭＳ Ｐゴシック" panose="020B0600070205080204" pitchFamily="34" charset="-128"/>
              </a:rPr>
              <a:t>;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Ketua</a:t>
            </a:r>
            <a:r>
              <a:rPr lang="en-US" altLang="en-US" sz="1200" dirty="0">
                <a:ea typeface="ＭＳ Ｐゴシック" panose="020B0600070205080204" pitchFamily="34" charset="-128"/>
              </a:rPr>
              <a:t> Tim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penyusun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undang-undang</a:t>
            </a:r>
            <a:r>
              <a:rPr lang="en-US" altLang="en-US" sz="1200" dirty="0">
                <a:ea typeface="ＭＳ Ｐゴシック" panose="020B0600070205080204" pitchFamily="34" charset="-128"/>
              </a:rPr>
              <a:t> anti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korupsi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pembentukan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KPK</a:t>
            </a:r>
            <a:r>
              <a:rPr lang="en-US" altLang="en-US" sz="1200" dirty="0">
                <a:ea typeface="ＭＳ Ｐゴシック" panose="020B0600070205080204" pitchFamily="34" charset="-128"/>
              </a:rPr>
              <a:t>).</a:t>
            </a:r>
          </a:p>
          <a:p>
            <a:pPr algn="just"/>
            <a:r>
              <a:rPr lang="en-US" altLang="en-US" sz="1200" dirty="0" err="1">
                <a:ea typeface="ＭＳ Ｐゴシック" panose="020B0600070205080204" pitchFamily="34" charset="-128"/>
              </a:rPr>
              <a:t>Pokok-pokok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seharusnya</a:t>
            </a:r>
            <a:r>
              <a:rPr lang="en-US" altLang="en-US" sz="1200" dirty="0">
                <a:ea typeface="ＭＳ Ｐゴシック" panose="020B0600070205080204" pitchFamily="34" charset="-128"/>
              </a:rPr>
              <a:t> juga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diartikan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sistem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1200" dirty="0">
                <a:ea typeface="ＭＳ Ｐゴシック" panose="020B0600070205080204" pitchFamily="34" charset="-128"/>
              </a:rPr>
              <a:t> (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system of values</a:t>
            </a:r>
            <a:r>
              <a:rPr lang="en-US" altLang="en-US" sz="1200" dirty="0">
                <a:ea typeface="ＭＳ Ｐゴシック" panose="020B0600070205080204" pitchFamily="34" charset="-128"/>
              </a:rPr>
              <a:t>) [moral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sosial</a:t>
            </a:r>
            <a:r>
              <a:rPr lang="en-US" altLang="en-US" sz="1200" dirty="0">
                <a:ea typeface="ＭＳ Ｐゴシック" panose="020B0600070205080204" pitchFamily="34" charset="-128"/>
              </a:rPr>
              <a:t>],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selain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sisem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norma</a:t>
            </a:r>
            <a:r>
              <a:rPr lang="en-US" altLang="en-US" sz="1200" dirty="0">
                <a:ea typeface="ＭＳ Ｐゴシック" panose="020B0600070205080204" pitchFamily="34" charset="-128"/>
              </a:rPr>
              <a:t> (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system of norms</a:t>
            </a:r>
            <a:r>
              <a:rPr lang="en-US" altLang="en-US" sz="1200" dirty="0">
                <a:ea typeface="ＭＳ Ｐゴシック" panose="020B0600070205080204" pitchFamily="34" charset="-128"/>
              </a:rPr>
              <a:t>) [Prof.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Mochtar</a:t>
            </a:r>
            <a:r>
              <a:rPr lang="en-US" altLang="en-US" sz="1200" dirty="0">
                <a:ea typeface="ＭＳ Ｐゴシック" panose="020B0600070205080204" pitchFamily="34" charset="-128"/>
              </a:rPr>
              <a:t>]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sistem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perilaku</a:t>
            </a:r>
            <a:r>
              <a:rPr lang="en-US" altLang="en-US" sz="1200" dirty="0">
                <a:ea typeface="ＭＳ Ｐゴシック" panose="020B0600070205080204" pitchFamily="34" charset="-128"/>
              </a:rPr>
              <a:t> (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systems of behavior</a:t>
            </a:r>
            <a:r>
              <a:rPr lang="en-US" altLang="en-US" sz="1200" dirty="0">
                <a:ea typeface="ＭＳ Ｐゴシック" panose="020B0600070205080204" pitchFamily="34" charset="-128"/>
              </a:rPr>
              <a:t>) [Prof.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Satjipto</a:t>
            </a:r>
            <a:r>
              <a:rPr lang="en-US" altLang="en-US" sz="1200" dirty="0">
                <a:ea typeface="ＭＳ Ｐゴシック" panose="020B0600070205080204" pitchFamily="34" charset="-128"/>
              </a:rPr>
              <a:t>]. 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Ketiga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hakikat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200" dirty="0">
                <a:ea typeface="ＭＳ Ｐゴシック" panose="020B0600070205080204" pitchFamily="34" charset="-128"/>
              </a:rPr>
              <a:t> 1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wadah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pemikirannya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disebutnya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200" dirty="0">
                <a:ea typeface="ＭＳ Ｐゴシック" panose="020B0600070205080204" pitchFamily="34" charset="-128"/>
              </a:rPr>
              <a:t>: 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“tripartite character of the Indonesian legal theory of Social and </a:t>
            </a:r>
            <a:r>
              <a:rPr lang="en-US" altLang="en-US" sz="1200" i="1" dirty="0" err="1">
                <a:ea typeface="ＭＳ Ｐゴシック" panose="020B0600070205080204" pitchFamily="34" charset="-128"/>
              </a:rPr>
              <a:t>Bureucratic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 Engineering” (</a:t>
            </a:r>
            <a:r>
              <a:rPr lang="en-US" altLang="en-US" sz="1200" i="1" dirty="0" err="1">
                <a:ea typeface="ＭＳ Ｐゴシック" panose="020B0600070205080204" pitchFamily="34" charset="-128"/>
              </a:rPr>
              <a:t>SBE</a:t>
            </a:r>
            <a:r>
              <a:rPr lang="en-US" altLang="en-US" sz="1200" i="1" dirty="0">
                <a:ea typeface="ＭＳ Ｐゴシック" panose="020B0600070205080204" pitchFamily="34" charset="-128"/>
              </a:rPr>
              <a:t>).</a:t>
            </a: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altLang="en-US" sz="1200" b="1" dirty="0" err="1">
                <a:ea typeface="ＭＳ Ｐゴシック" panose="020B0600070205080204" pitchFamily="34" charset="-128"/>
              </a:rPr>
              <a:t>Rekayasa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birokrasi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rekayasa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dilandaskan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sistem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norma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sistem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perilaku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sistem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bersumber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Pacasila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ideology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bangsa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Indonesia</a:t>
            </a:r>
            <a:r>
              <a:rPr lang="en-US" altLang="en-US" sz="1200" dirty="0">
                <a:ea typeface="ＭＳ Ｐゴシック" panose="020B0600070205080204" pitchFamily="34" charset="-128"/>
              </a:rPr>
              <a:t>.  </a:t>
            </a:r>
            <a:r>
              <a:rPr lang="en-US" altLang="en-US" sz="1200" u="sng" dirty="0" err="1">
                <a:ea typeface="ＭＳ Ｐゴシック" panose="020B0600070205080204" pitchFamily="34" charset="-128"/>
              </a:rPr>
              <a:t>Inilah</a:t>
            </a:r>
            <a:r>
              <a:rPr lang="en-US" altLang="en-US" sz="12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200" u="sng" dirty="0" err="1">
                <a:ea typeface="ＭＳ Ｐゴシック" panose="020B0600070205080204" pitchFamily="34" charset="-128"/>
              </a:rPr>
              <a:t>disebutnya</a:t>
            </a:r>
            <a:r>
              <a:rPr lang="en-US" altLang="en-US" sz="12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u="sng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200" dirty="0">
                <a:ea typeface="ＭＳ Ｐゴシック" panose="020B0600070205080204" pitchFamily="34" charset="-128"/>
              </a:rPr>
              <a:t> “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b="1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”.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1200" dirty="0">
                <a:ea typeface="ＭＳ Ｐゴシック" panose="020B0600070205080204" pitchFamily="34" charset="-128"/>
              </a:rPr>
              <a:t>Inti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pemikiran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perpaduan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pemikiran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Pembangunan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Progresif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konteks</a:t>
            </a:r>
            <a:r>
              <a:rPr lang="en-US" altLang="en-US" sz="1200" dirty="0">
                <a:ea typeface="ＭＳ Ｐゴシック" panose="020B0600070205080204" pitchFamily="34" charset="-128"/>
              </a:rPr>
              <a:t> Indonesia yang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terinspirasi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konsep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menurut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H.L.A</a:t>
            </a:r>
            <a:r>
              <a:rPr lang="en-US" altLang="en-US" sz="1200" dirty="0">
                <a:ea typeface="ＭＳ Ｐゴシック" panose="020B0600070205080204" pitchFamily="34" charset="-128"/>
              </a:rPr>
              <a:t>. Hart.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1200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dipahami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pengertian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dinamis</a:t>
            </a:r>
            <a:r>
              <a:rPr lang="en-US" altLang="en-US" sz="1200" dirty="0">
                <a:ea typeface="ＭＳ Ｐゴシック" panose="020B0600070205080204" pitchFamily="34" charset="-128"/>
              </a:rPr>
              <a:t>,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bersifat</a:t>
            </a:r>
            <a:r>
              <a:rPr lang="en-US" altLang="en-US" sz="1200" dirty="0">
                <a:ea typeface="ＭＳ Ｐゴシック" panose="020B0600070205080204" pitchFamily="34" charset="-128"/>
              </a:rPr>
              <a:t> status quo,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pasif</a:t>
            </a:r>
            <a:r>
              <a:rPr lang="en-US" altLang="en-US" sz="1200" dirty="0">
                <a:ea typeface="ＭＳ Ｐゴシック" panose="020B0600070205080204" pitchFamily="34" charset="-128"/>
              </a:rPr>
              <a:t>,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melainkan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mobilitas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fungsi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peranannya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aktif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sesuai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perkembangan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keadaan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nasional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internasional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waktu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ke</a:t>
            </a:r>
            <a:r>
              <a:rPr lang="en-US" altLang="en-US" sz="1200" dirty="0">
                <a:ea typeface="ＭＳ Ｐゴシック" panose="020B0600070205080204" pitchFamily="34" charset="-128"/>
              </a:rPr>
              <a:t> </a:t>
            </a:r>
            <a:r>
              <a:rPr lang="en-US" altLang="en-US" sz="1200" dirty="0" err="1">
                <a:ea typeface="ＭＳ Ｐゴシック" panose="020B0600070205080204" pitchFamily="34" charset="-128"/>
              </a:rPr>
              <a:t>waktu</a:t>
            </a:r>
            <a:r>
              <a:rPr lang="en-US" altLang="en-US" sz="1200" dirty="0">
                <a:ea typeface="ＭＳ Ｐゴシック" panose="020B0600070205080204" pitchFamily="34" charset="-128"/>
              </a:rPr>
              <a:t>.</a:t>
            </a:r>
          </a:p>
          <a:p>
            <a:pPr algn="just"/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1E01238-6A83-E348-A59A-8B5C9FF3F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90" y="1120775"/>
            <a:ext cx="1431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80DD2C3-E80C-3F48-AC65-B981F0790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689" y="932387"/>
            <a:ext cx="1251884" cy="18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8FCA924-838E-6B47-94DD-8FC278770B55}"/>
              </a:ext>
            </a:extLst>
          </p:cNvPr>
          <p:cNvSpPr txBox="1">
            <a:spLocks/>
          </p:cNvSpPr>
          <p:nvPr/>
        </p:nvSpPr>
        <p:spPr bwMode="auto">
          <a:xfrm>
            <a:off x="457200" y="718959"/>
            <a:ext cx="82296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600" dirty="0" err="1">
                <a:ea typeface="ＭＳ Ｐゴシック" panose="020B0600070205080204" pitchFamily="34" charset="-128"/>
              </a:rPr>
              <a:t>Tugas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PRIBADI</a:t>
            </a:r>
            <a:r>
              <a:rPr lang="en-US" altLang="en-US" sz="2600" dirty="0">
                <a:ea typeface="ＭＳ Ｐゴシック" panose="020B0600070205080204" pitchFamily="34" charset="-128"/>
              </a:rPr>
              <a:t>: </a:t>
            </a:r>
            <a:r>
              <a:rPr lang="en-US" altLang="en-US" sz="2600" b="1" dirty="0" err="1">
                <a:solidFill>
                  <a:srgbClr val="FF0000"/>
                </a:solidFill>
                <a:latin typeface="Papyrus" panose="020B0602040200020303" pitchFamily="34" charset="77"/>
                <a:ea typeface="ＭＳ Ｐゴシック" panose="020B0600070205080204" pitchFamily="34" charset="-128"/>
              </a:rPr>
              <a:t>DEBAT</a:t>
            </a:r>
            <a:r>
              <a:rPr lang="en-US" altLang="en-US" sz="2600" dirty="0">
                <a:ea typeface="ＭＳ Ｐゴシック" panose="020B0600070205080204" pitchFamily="34" charset="-128"/>
              </a:rPr>
              <a:t> (PRO -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KONTRA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A04109-55D4-FE4A-8EEA-A4D0FFCCA010}"/>
              </a:ext>
            </a:extLst>
          </p:cNvPr>
          <p:cNvSpPr txBox="1">
            <a:spLocks/>
          </p:cNvSpPr>
          <p:nvPr/>
        </p:nvSpPr>
        <p:spPr bwMode="auto">
          <a:xfrm>
            <a:off x="457200" y="1482033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SUDAH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SELAYAKNYA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DAN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SEHARUSNYA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MEMIHAK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MAYORITAS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IDEOLOGI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SUATU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NEGARA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DIUBAH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SEKALIPUN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JAMAN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BERUBAH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NEGARA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MEMILIH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DAN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MEMPRAKTIKAN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HUKUM-HUKUM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AGAMA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UTUH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MENYELURUH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DAN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MURNI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ASPEK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KEHIDUPAN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BERNEGARANYA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AGAR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SELURUH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WARGA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NEGARANYA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SELAMAT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DUNIA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AKHIRAT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UU</a:t>
            </a:r>
            <a:r>
              <a:rPr lang="en-US" altLang="en-US" sz="1600" dirty="0">
                <a:ea typeface="ＭＳ Ｐゴシック" panose="020B0600070205080204" pitchFamily="34" charset="-128"/>
              </a:rPr>
              <a:t> NO. 40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TAHUN</a:t>
            </a:r>
            <a:r>
              <a:rPr lang="en-US" altLang="en-US" sz="1600" dirty="0">
                <a:ea typeface="ＭＳ Ｐゴシック" panose="020B0600070205080204" pitchFamily="34" charset="-128"/>
              </a:rPr>
              <a:t> 2007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MENCERMINKAN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DEMOKRASI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EKONOMI</a:t>
            </a:r>
            <a:r>
              <a:rPr lang="en-US" altLang="en-US" sz="1600" dirty="0">
                <a:ea typeface="ＭＳ Ｐゴシック" panose="020B0600070205080204" pitchFamily="34" charset="-128"/>
              </a:rPr>
              <a:t> PANCASILA</a:t>
            </a: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>
                <a:ea typeface="ＭＳ Ｐゴシック" panose="020B0600070205080204" pitchFamily="34" charset="-128"/>
              </a:rPr>
              <a:t>AGAMA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UTAMA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DARI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KARENANYA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BILA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BERTENTANGAN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AGAMA,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BAHKAN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DIKESAMPINGKAN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UTAMA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DARI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KEPASTIAN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DAN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KEMANFAATAN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457200" indent="-457200" algn="just">
              <a:buFont typeface="Calibri" panose="020F0502020204030204" pitchFamily="34" charset="0"/>
              <a:buAutoNum type="alphaUcPeriod"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A49B-6AAA-4AF5-93DE-1694CD8A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red background with symbols and text&#10;&#10;Description automatically generated">
            <a:extLst>
              <a:ext uri="{FF2B5EF4-FFF2-40B4-BE49-F238E27FC236}">
                <a16:creationId xmlns:a16="http://schemas.microsoft.com/office/drawing/2014/main" id="{463A76F7-9811-4CB1-9BC7-7B802E322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3513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2445EF6-15E6-EB47-A0B1-4E10F120B710}"/>
              </a:ext>
            </a:extLst>
          </p:cNvPr>
          <p:cNvSpPr txBox="1">
            <a:spLocks/>
          </p:cNvSpPr>
          <p:nvPr/>
        </p:nvSpPr>
        <p:spPr bwMode="auto">
          <a:xfrm>
            <a:off x="19318" y="185312"/>
            <a:ext cx="813300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1200" dirty="0" err="1">
                <a:solidFill>
                  <a:srgbClr val="FF0000"/>
                </a:solidFill>
              </a:rPr>
              <a:t>Teori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Hukum</a:t>
            </a:r>
            <a:r>
              <a:rPr lang="en-US" sz="1200" dirty="0">
                <a:solidFill>
                  <a:srgbClr val="FF0000"/>
                </a:solidFill>
              </a:rPr>
              <a:t> Pembangunan </a:t>
            </a:r>
            <a:r>
              <a:rPr lang="en-US" sz="1200" dirty="0"/>
              <a:t>/ </a:t>
            </a:r>
            <a:r>
              <a:rPr lang="id-ID" sz="1200" dirty="0"/>
              <a:t>Hukum sebagai sarana pembaruan masyarakat</a:t>
            </a:r>
            <a:br>
              <a:rPr lang="en-US" sz="1600" dirty="0"/>
            </a:br>
            <a:r>
              <a:rPr lang="en-US" sz="900" dirty="0"/>
              <a:t>[</a:t>
            </a:r>
            <a:r>
              <a:rPr lang="id-ID" sz="900" dirty="0"/>
              <a:t>Disimpulkan dari: Romli Atmasasmita, </a:t>
            </a:r>
            <a:r>
              <a:rPr lang="id-ID" sz="900" i="1" dirty="0"/>
              <a:t>Teori Hukum Integratif-Rekonnstruksi Terhadap Teori Hukum </a:t>
            </a:r>
          </a:p>
          <a:p>
            <a:pPr algn="r">
              <a:defRPr/>
            </a:pPr>
            <a:r>
              <a:rPr lang="id-ID" sz="900" i="1" dirty="0"/>
              <a:t>Pembangunan dan Teori Hukum Progresif</a:t>
            </a:r>
            <a:r>
              <a:rPr lang="id-ID" sz="900" dirty="0"/>
              <a:t>, Genta Publishing, Yogyakarta, Maret 2012: v]</a:t>
            </a:r>
            <a:endParaRPr lang="en-US" sz="9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BEF706-ACBE-CC45-AC47-584BBA534533}"/>
              </a:ext>
            </a:extLst>
          </p:cNvPr>
          <p:cNvSpPr txBox="1">
            <a:spLocks/>
          </p:cNvSpPr>
          <p:nvPr/>
        </p:nvSpPr>
        <p:spPr bwMode="auto">
          <a:xfrm>
            <a:off x="457200" y="1048824"/>
            <a:ext cx="8229600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d-ID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id-ID" altLang="en-US" sz="1400" b="1" dirty="0">
                <a:ea typeface="ＭＳ Ｐゴシック" panose="020B0600070205080204" pitchFamily="34" charset="-128"/>
              </a:rPr>
              <a:t>MOCHTAR KUSUMA</a:t>
            </a:r>
            <a:r>
              <a:rPr lang="en-US" altLang="en-US" sz="1400" b="1" dirty="0">
                <a:ea typeface="ＭＳ Ｐゴシック" panose="020B0600070205080204" pitchFamily="34" charset="-128"/>
              </a:rPr>
              <a:t>-A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TMADJA </a:t>
            </a:r>
            <a:r>
              <a:rPr lang="id-ID" altLang="en-US" sz="1400" dirty="0">
                <a:ea typeface="ＭＳ Ｐゴシック" panose="020B0600070205080204" pitchFamily="34" charset="-128"/>
              </a:rPr>
              <a:t>pada tahun 1969 memunculkan pemikiran yang dikenal sebagai “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Teori Hukum Pembangunan</a:t>
            </a:r>
            <a:r>
              <a:rPr lang="id-ID" altLang="en-US" sz="1400" dirty="0">
                <a:ea typeface="ＭＳ Ｐゴシック" panose="020B0600070205080204" pitchFamily="34" charset="-128"/>
              </a:rPr>
              <a:t>” (</a:t>
            </a:r>
            <a:r>
              <a:rPr lang="id-ID" altLang="en-US" sz="1400" b="1" i="1" dirty="0">
                <a:ea typeface="ＭＳ Ｐゴシック" panose="020B0600070205080204" pitchFamily="34" charset="-128"/>
              </a:rPr>
              <a:t>pandangannya tentang fungsi dan peranan hukum dalam pembangunan nasional</a:t>
            </a:r>
            <a:r>
              <a:rPr lang="id-ID" altLang="en-US" sz="1400" dirty="0">
                <a:ea typeface="ＭＳ Ｐゴシック" panose="020B0600070205080204" pitchFamily="34" charset="-128"/>
              </a:rPr>
              <a:t>).  Di dalamnya dikembangkan 3 (tiga) hal, yaitu: 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722313" indent="-341313" algn="just">
              <a:buFont typeface="Wingdings" pitchFamily="2" charset="2"/>
              <a:buChar char="²"/>
              <a:defRPr/>
            </a:pPr>
            <a:r>
              <a:rPr lang="id-ID" altLang="en-US" sz="1400" dirty="0">
                <a:ea typeface="ＭＳ Ｐゴシック" panose="020B0600070205080204" pitchFamily="34" charset="-128"/>
              </a:rPr>
              <a:t>Konsep Hukum Baru :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Hukum bukan semata-mata kaidah/norma dan asas, melainkan juga merupakan suatu gejala sosial budaya</a:t>
            </a:r>
            <a:r>
              <a:rPr lang="id-ID" altLang="en-US" sz="1400" dirty="0">
                <a:ea typeface="ＭＳ Ｐゴシック" panose="020B0600070205080204" pitchFamily="34" charset="-128"/>
              </a:rPr>
              <a:t>.  Konsepsi ini didasarkan pada temuan pakar antropologi dan sosiologi di Amerika Serikat. </a:t>
            </a:r>
            <a:r>
              <a:rPr lang="id-ID" altLang="en-US" sz="1400" i="1" dirty="0">
                <a:ea typeface="ＭＳ Ｐゴシック" panose="020B0600070205080204" pitchFamily="34" charset="-128"/>
              </a:rPr>
              <a:t>Konsepsi ini dipandang baru karena konsep hukum di Indonesia dikuasai oleh ajaran hukum normatif yang bersumber dari aliran positivisme hukum yang melihat hukum semata-mata sebagai norma atau kaidah</a:t>
            </a:r>
            <a:r>
              <a:rPr lang="id-ID" altLang="en-US" sz="1400" dirty="0">
                <a:ea typeface="ＭＳ Ｐゴシック" panose="020B0600070205080204" pitchFamily="34" charset="-128"/>
              </a:rPr>
              <a:t> (dipelopori oleh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John Austin </a:t>
            </a:r>
            <a:r>
              <a:rPr lang="id-ID" altLang="en-US" sz="1400" dirty="0">
                <a:ea typeface="ＭＳ Ｐゴシック" panose="020B0600070205080204" pitchFamily="34" charset="-128"/>
              </a:rPr>
              <a:t>dan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Hans Kelsen</a:t>
            </a:r>
            <a:r>
              <a:rPr lang="id-ID" altLang="en-US" sz="1400" dirty="0">
                <a:ea typeface="ＭＳ Ｐゴシック" panose="020B0600070205080204" pitchFamily="34" charset="-128"/>
              </a:rPr>
              <a:t>).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722313" indent="-341313" algn="just">
              <a:buFont typeface="Wingdings" pitchFamily="2" charset="2"/>
              <a:buChar char="²"/>
              <a:defRPr/>
            </a:pPr>
            <a:r>
              <a:rPr lang="id-ID" altLang="en-US" sz="1400" dirty="0">
                <a:ea typeface="ＭＳ Ｐゴシック" panose="020B0600070205080204" pitchFamily="34" charset="-128"/>
              </a:rPr>
              <a:t>Hukum sebagai Sarana Pembaruan Masyarakat.  Pemikiran ini </a:t>
            </a:r>
            <a:r>
              <a:rPr lang="id-ID" altLang="en-US" sz="1400" i="1" dirty="0">
                <a:ea typeface="ＭＳ Ｐゴシック" panose="020B0600070205080204" pitchFamily="34" charset="-128"/>
              </a:rPr>
              <a:t>muncul dari para pemikir di Amerika Serikat yang menganut aliran anthro-sociological jurisprudence</a:t>
            </a:r>
            <a:r>
              <a:rPr lang="id-ID" altLang="en-US" sz="1400" dirty="0">
                <a:ea typeface="ＭＳ Ｐゴシック" panose="020B0600070205080204" pitchFamily="34" charset="-128"/>
              </a:rPr>
              <a:t> (dipelopori oleh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Roscoe Pond </a:t>
            </a:r>
            <a:r>
              <a:rPr lang="id-ID" altLang="en-US" sz="1400" dirty="0">
                <a:ea typeface="ＭＳ Ｐゴシック" panose="020B0600070205080204" pitchFamily="34" charset="-128"/>
              </a:rPr>
              <a:t>dengan “</a:t>
            </a:r>
            <a:r>
              <a:rPr lang="id-ID" altLang="ja-JP" sz="1400" i="1" dirty="0">
                <a:ea typeface="ＭＳ Ｐゴシック" panose="020B0600070205080204" pitchFamily="34" charset="-128"/>
              </a:rPr>
              <a:t>law as a tool of social engineering</a:t>
            </a:r>
            <a:r>
              <a:rPr lang="id-ID" altLang="en-US" sz="1400" dirty="0">
                <a:ea typeface="ＭＳ Ｐゴシック" panose="020B0600070205080204" pitchFamily="34" charset="-128"/>
              </a:rPr>
              <a:t>”</a:t>
            </a:r>
            <a:r>
              <a:rPr lang="id-ID" altLang="ja-JP" sz="1400" dirty="0">
                <a:ea typeface="ＭＳ Ｐゴシック" panose="020B0600070205080204" pitchFamily="34" charset="-128"/>
              </a:rPr>
              <a:t>-nya).</a:t>
            </a:r>
            <a:endParaRPr lang="en-US" altLang="ja-JP" sz="1400" dirty="0">
              <a:ea typeface="ＭＳ Ｐゴシック" panose="020B0600070205080204" pitchFamily="34" charset="-128"/>
            </a:endParaRPr>
          </a:p>
          <a:p>
            <a:pPr marL="722313" indent="-341313" algn="just">
              <a:buFont typeface="Wingdings" pitchFamily="2" charset="2"/>
              <a:buChar char="²"/>
              <a:defRPr/>
            </a:pPr>
            <a:r>
              <a:rPr lang="id-ID" altLang="en-US" sz="1400" dirty="0">
                <a:ea typeface="ＭＳ Ｐゴシック" panose="020B0600070205080204" pitchFamily="34" charset="-128"/>
              </a:rPr>
              <a:t>Hukum ada yang bersifat netral dan tidak netral.  Hukum disebut netral jika tidak ada kaitan dengan dengan faktor-faktor kepercayaan, keyakinan, dan budaya.  Hukum yang tidak netral contohnya: hukum waris, hukum keluarga, dan lain-lain. 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Setelah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tahun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1990-an,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Mochtar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sengaja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mengubah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ejaan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nama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belakangnya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“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Kusumaatmadja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menjadi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Kusuma-Atmadja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Diduga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pengubahan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untuk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menghindari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salah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anggapan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bahwa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belia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putera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Mr. </a:t>
            </a:r>
            <a:r>
              <a:rPr lang="en-US" altLang="ja-JP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Kusumaatmadja</a:t>
            </a:r>
            <a:r>
              <a:rPr lang="en-US" altLang="ja-JP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797689E-4705-784B-9998-99A18CCB4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41" y="1034536"/>
            <a:ext cx="1035423" cy="14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FBD3F46F-88B0-764B-8399-0B73F076E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288" y="1037823"/>
            <a:ext cx="1004887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015E58-FDC3-6A45-85A5-67E7E0C595C7}"/>
              </a:ext>
            </a:extLst>
          </p:cNvPr>
          <p:cNvSpPr txBox="1">
            <a:spLocks/>
          </p:cNvSpPr>
          <p:nvPr/>
        </p:nvSpPr>
        <p:spPr bwMode="auto">
          <a:xfrm>
            <a:off x="457200" y="1065348"/>
            <a:ext cx="8229600" cy="61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Butir-butir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pemikirannya</a:t>
            </a:r>
            <a:r>
              <a:rPr lang="id-ID" altLang="en-US" sz="2000" dirty="0">
                <a:ea typeface="ＭＳ Ｐゴシック" panose="020B0600070205080204" pitchFamily="34" charset="-128"/>
              </a:rPr>
              <a:t> adalah: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000" dirty="0">
                <a:ea typeface="ＭＳ Ｐゴシック" panose="020B0600070205080204" pitchFamily="34" charset="-128"/>
              </a:rPr>
              <a:t>[</a:t>
            </a:r>
            <a:r>
              <a:rPr lang="en-US" altLang="en-US" sz="10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1000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Konstelasi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Pemikiran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(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interpretasi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atas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“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Rekonstruksi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”),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makalah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dipublikasikan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dirty="0">
                <a:ea typeface="ＭＳ Ｐゴシック" panose="020B0600070205080204" pitchFamily="34" charset="-128"/>
              </a:rPr>
              <a:t>Bandung, 3 Mei 2012, Hal. 4 - 5.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dirty="0">
                <a:ea typeface="ＭＳ Ｐゴシック" panose="020B0600070205080204" pitchFamily="34" charset="-128"/>
              </a:rPr>
              <a:t>]</a:t>
            </a:r>
            <a:endParaRPr lang="id-ID" altLang="en-US" sz="12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salah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satu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kaidah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sosial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disamping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kaidah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moral, agama,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susila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kesopanan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kebiasaan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lain-lain),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cerminan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nilai-nilai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berlaku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sehingga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baik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sesuai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hidup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living law</a:t>
            </a:r>
            <a:r>
              <a:rPr lang="en-US" altLang="en-US" sz="1600" dirty="0">
                <a:ea typeface="ＭＳ Ｐゴシック" panose="020B0600070205080204" pitchFamily="34" charset="-128"/>
              </a:rPr>
              <a:t>).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kompleks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kaidah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asas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mengatur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tetapi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juga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meliputi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lembaga-lembaga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proses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diperlukan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mewujudkan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berlakunya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kenyataan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ciri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pemaksaan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melalui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alat-alat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perlengkapannya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sebab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tanpa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hanyalah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kaidah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anjur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diperlukan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demi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kehidupan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tertib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teratur</a:t>
            </a:r>
            <a:r>
              <a:rPr lang="en-US" altLang="en-US" sz="1600" dirty="0">
                <a:ea typeface="ＭＳ Ｐゴシック" panose="020B0600070205080204" pitchFamily="34" charset="-128"/>
              </a:rPr>
              <a:t>);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tanpa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angan-angan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batas-batasnya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tanpa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kelaliman</a:t>
            </a:r>
            <a:r>
              <a:rPr lang="en-US" altLang="en-US" sz="1600" dirty="0">
                <a:ea typeface="ＭＳ Ｐゴシック" panose="020B0600070205080204" pitchFamily="34" charset="-128"/>
              </a:rPr>
              <a:t>: 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vide </a:t>
            </a:r>
            <a:r>
              <a:rPr lang="en-US" altLang="en-US" sz="1600" dirty="0">
                <a:ea typeface="ＭＳ Ｐゴシック" panose="020B0600070205080204" pitchFamily="34" charset="-128"/>
              </a:rPr>
              <a:t>Blaise Pascal).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u="sng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memunculkan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wibawa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bertahan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lama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jika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ia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mendapat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dukungan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pihak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dikuasai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penguasa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semangat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mengabdi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kepentingan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umum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sense of public service</a:t>
            </a:r>
            <a:r>
              <a:rPr lang="en-US" altLang="en-US" sz="1600" dirty="0">
                <a:ea typeface="ＭＳ Ｐゴシック" panose="020B0600070205080204" pitchFamily="34" charset="-128"/>
              </a:rPr>
              <a:t>),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dikuasai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kewajiban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tunduk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penguasa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16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duty of civil </a:t>
            </a:r>
            <a:r>
              <a:rPr lang="en-US" altLang="en-US" sz="16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obidience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);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keduanya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dididik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agar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kesadaran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kepentingan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umum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public spirit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).</a:t>
            </a:r>
          </a:p>
          <a:p>
            <a:pPr marL="0" indent="0"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F96138-52C6-814B-9C43-8B5AEFAD950D}"/>
              </a:ext>
            </a:extLst>
          </p:cNvPr>
          <p:cNvSpPr txBox="1">
            <a:spLocks/>
          </p:cNvSpPr>
          <p:nvPr/>
        </p:nvSpPr>
        <p:spPr bwMode="auto">
          <a:xfrm>
            <a:off x="457200" y="891772"/>
            <a:ext cx="822960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Butir-butir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pemikirannya</a:t>
            </a:r>
            <a:r>
              <a:rPr lang="id-ID" altLang="en-US" sz="2000" dirty="0">
                <a:ea typeface="ＭＳ Ｐゴシック" panose="020B0600070205080204" pitchFamily="34" charset="-128"/>
              </a:rPr>
              <a:t> adalah: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000" dirty="0">
                <a:ea typeface="ＭＳ Ｐゴシック" panose="020B0600070205080204" pitchFamily="34" charset="-128"/>
              </a:rPr>
              <a:t>[</a:t>
            </a:r>
            <a:r>
              <a:rPr lang="en-US" altLang="en-US" sz="10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1000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Konstelasi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Pemikiran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(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interpretasi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atas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“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Rekonstruksi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”),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makalah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dipublikasikan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dirty="0">
                <a:ea typeface="ＭＳ Ｐゴシック" panose="020B0600070205080204" pitchFamily="34" charset="-128"/>
              </a:rPr>
              <a:t>Bandung, 3 Mei 2012, Hal. 4 - 5.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dirty="0">
                <a:ea typeface="ＭＳ Ｐゴシック" panose="020B0600070205080204" pitchFamily="34" charset="-128"/>
              </a:rPr>
              <a:t>]</a:t>
            </a:r>
            <a:endParaRPr lang="id-ID" altLang="en-US" sz="12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b="1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pokok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pertama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segala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ketertiban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syarat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fundamental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suatu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teratur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tercapai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ketertiban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diperlukan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kepastian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pergaulan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antar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manusia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kedua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setelah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ketertiban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berbeda-beda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menurut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zamannya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Indonesia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sedang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masa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peralihan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transisi</a:t>
            </a:r>
            <a:r>
              <a:rPr lang="en-US" altLang="en-US" sz="1600" dirty="0">
                <a:ea typeface="ＭＳ Ｐゴシック" panose="020B0600070205080204" pitchFamily="34" charset="-128"/>
              </a:rPr>
              <a:t>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tertutup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menuju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terbuka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dinamis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maju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moderen</a:t>
            </a:r>
            <a:r>
              <a:rPr lang="en-US" altLang="en-US" sz="1600" dirty="0">
                <a:ea typeface="ＭＳ Ｐゴシック" panose="020B0600070205080204" pitchFamily="34" charset="-128"/>
              </a:rPr>
              <a:t>);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hakikat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pembangunan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pembaruan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cara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berpikir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sikap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sifat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nilai-nilai</a:t>
            </a:r>
            <a:r>
              <a:rPr lang="en-US" altLang="en-US" sz="1600" dirty="0">
                <a:ea typeface="ＭＳ Ｐゴシック" panose="020B0600070205080204" pitchFamily="34" charset="-128"/>
              </a:rPr>
              <a:t>),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baik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penguasa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maupun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dikuasai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misalnya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anggota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berubah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sekadar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bersikap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mental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kaula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menjadi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bersikap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mental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warga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pasif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mengikuti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perintah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penguasa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tetapi</a:t>
            </a:r>
            <a:r>
              <a:rPr lang="en-US" altLang="en-US" sz="1600" dirty="0">
                <a:ea typeface="ＭＳ Ｐゴシック" panose="020B0600070205080204" pitchFamily="34" charset="-128"/>
              </a:rPr>
              <a:t> juga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aktif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mengetahui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bahkan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berani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menuntut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hak-haknya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).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sedang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membangun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cukup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bersifat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memelihara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mempertahankan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telah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dicapai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sifat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konservatif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),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tetapi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juga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berperan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merekayasa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namun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intinya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tetap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ketertiban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selama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perubahan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dilakukan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tertib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selama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tempat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peranan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8300" indent="-368300" algn="just">
              <a:spcAft>
                <a:spcPts val="500"/>
              </a:spcAft>
              <a:defRPr/>
            </a:pP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Pembangunan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dimaknai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seluas-luasnya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meliputi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segala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segi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kehidupan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segi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kehidupan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ekonomi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belaka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01A48E-E7FA-CC4C-8813-9A4D2DE876B2}"/>
              </a:ext>
            </a:extLst>
          </p:cNvPr>
          <p:cNvSpPr txBox="1">
            <a:spLocks/>
          </p:cNvSpPr>
          <p:nvPr/>
        </p:nvSpPr>
        <p:spPr bwMode="auto">
          <a:xfrm>
            <a:off x="457200" y="953865"/>
            <a:ext cx="82296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Butir-butir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pemikirannya</a:t>
            </a:r>
            <a:r>
              <a:rPr lang="id-ID" altLang="en-US" sz="2000" dirty="0">
                <a:ea typeface="ＭＳ Ｐゴシック" panose="020B0600070205080204" pitchFamily="34" charset="-128"/>
              </a:rPr>
              <a:t> adalah: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000" dirty="0">
                <a:ea typeface="ＭＳ Ｐゴシック" panose="020B0600070205080204" pitchFamily="34" charset="-128"/>
              </a:rPr>
              <a:t>[</a:t>
            </a:r>
            <a:r>
              <a:rPr lang="en-US" altLang="en-US" sz="10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1000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Integratif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Konstelasi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Pemikiran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(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interpretasi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atas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“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Rekonstruksi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”),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makalah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i="1" dirty="0" err="1">
                <a:ea typeface="ＭＳ Ｐゴシック" panose="020B0600070205080204" pitchFamily="34" charset="-128"/>
              </a:rPr>
              <a:t>dipublikasikan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, </a:t>
            </a:r>
            <a:r>
              <a:rPr lang="en-US" altLang="en-US" sz="1000" dirty="0">
                <a:ea typeface="ＭＳ Ｐゴシック" panose="020B0600070205080204" pitchFamily="34" charset="-128"/>
              </a:rPr>
              <a:t>Bandung, 3 Mei 2012, Hal. 4 - 5.</a:t>
            </a:r>
            <a:r>
              <a:rPr lang="en-US" altLang="en-US" sz="1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00" dirty="0">
                <a:ea typeface="ＭＳ Ｐゴシック" panose="020B0600070205080204" pitchFamily="34" charset="-128"/>
              </a:rPr>
              <a:t>]</a:t>
            </a:r>
            <a:endParaRPr lang="id-ID" altLang="en-US" sz="1000" dirty="0">
              <a:ea typeface="ＭＳ Ｐゴシック" panose="020B0600070205080204" pitchFamily="34" charset="-128"/>
            </a:endParaRPr>
          </a:p>
          <a:p>
            <a:pPr marL="0" indent="0" algn="just">
              <a:buNone/>
              <a:defRPr/>
            </a:pPr>
            <a:endParaRPr lang="id-ID" altLang="en-US" sz="1800" dirty="0">
              <a:ea typeface="ＭＳ Ｐゴシック" panose="020B0600070205080204" pitchFamily="34" charset="-128"/>
            </a:endParaRPr>
          </a:p>
          <a:p>
            <a:pPr marL="0" indent="0" algn="just"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en-US" altLang="en-US" sz="17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alat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pembaruan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7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sedang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membangun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700" dirty="0">
                <a:ea typeface="ＭＳ Ｐゴシック" panose="020B0600070205080204" pitchFamily="34" charset="-128"/>
              </a:rPr>
              <a:t> pula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merugikan</a:t>
            </a:r>
            <a:r>
              <a:rPr lang="en-US" altLang="en-US" sz="1700" dirty="0">
                <a:ea typeface="ＭＳ Ｐゴシック" panose="020B0600070205080204" pitchFamily="34" charset="-128"/>
              </a:rPr>
              <a:t>,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sehingga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dilakukan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hati-hati</a:t>
            </a:r>
            <a:r>
              <a:rPr lang="en-US" altLang="en-US" sz="1700" dirty="0">
                <a:ea typeface="ＭＳ Ｐゴシック" panose="020B0600070205080204" pitchFamily="34" charset="-128"/>
              </a:rPr>
              <a:t>;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sebab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penggunaan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dikaitkan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juga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segi-segi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sosiologi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,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antropologi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kebudayaan</a:t>
            </a:r>
            <a:r>
              <a:rPr lang="en-US" altLang="en-US" sz="1700" dirty="0">
                <a:ea typeface="ＭＳ Ｐゴシック" panose="020B0600070205080204" pitchFamily="34" charset="-128"/>
              </a:rPr>
              <a:t>;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ahli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sedang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membangun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perlu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mempelajari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positif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spektrum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ilmu-ilmu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sosial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7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b="1" u="sng" dirty="0" err="1">
                <a:ea typeface="ＭＳ Ｐゴシック" panose="020B0600070205080204" pitchFamily="34" charset="-128"/>
              </a:rPr>
              <a:t>budaya</a:t>
            </a:r>
            <a:r>
              <a:rPr lang="en-US" altLang="en-US" sz="1700" dirty="0">
                <a:ea typeface="ＭＳ Ｐゴシック" panose="020B0600070205080204" pitchFamily="34" charset="-128"/>
              </a:rPr>
              <a:t>.</a:t>
            </a:r>
          </a:p>
          <a:p>
            <a:pPr algn="just">
              <a:defRPr/>
            </a:pPr>
            <a:endParaRPr lang="en-US" altLang="en-US" sz="1700" u="sng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en-US" altLang="en-US" sz="1700" u="sng" dirty="0" err="1">
                <a:ea typeface="ＭＳ Ｐゴシック" panose="020B0600070205080204" pitchFamily="34" charset="-128"/>
              </a:rPr>
              <a:t>Peranan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pembangunan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menjamin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perubahan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terjadi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cara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teratur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 (</a:t>
            </a:r>
            <a:r>
              <a:rPr lang="en-US" altLang="en-US" sz="1700" u="sng" dirty="0" err="1">
                <a:ea typeface="ＭＳ Ｐゴシック" panose="020B0600070205080204" pitchFamily="34" charset="-128"/>
              </a:rPr>
              <a:t>tertib</a:t>
            </a:r>
            <a:r>
              <a:rPr lang="en-US" altLang="en-US" sz="1700" u="sng" dirty="0">
                <a:ea typeface="ＭＳ Ｐゴシック" panose="020B0600070205080204" pitchFamily="34" charset="-128"/>
              </a:rPr>
              <a:t>)</a:t>
            </a:r>
            <a:r>
              <a:rPr lang="en-US" altLang="en-US" sz="1700" dirty="0">
                <a:ea typeface="ＭＳ Ｐゴシック" panose="020B0600070205080204" pitchFamily="34" charset="-128"/>
              </a:rPr>
              <a:t>;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berperan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melalui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bantuan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keputusan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pengadilan</a:t>
            </a:r>
            <a:r>
              <a:rPr lang="en-US" altLang="en-US" sz="1700" dirty="0">
                <a:ea typeface="ＭＳ Ｐゴシック" panose="020B0600070205080204" pitchFamily="34" charset="-128"/>
              </a:rPr>
              <a:t>,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kombinasi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keduanya</a:t>
            </a:r>
            <a:r>
              <a:rPr lang="en-US" altLang="en-US" sz="1700" dirty="0">
                <a:ea typeface="ＭＳ Ｐゴシック" panose="020B0600070205080204" pitchFamily="34" charset="-128"/>
              </a:rPr>
              <a:t>;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namun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pembentukan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cara</a:t>
            </a:r>
            <a:r>
              <a:rPr lang="en-US" altLang="en-US" sz="1700" dirty="0">
                <a:ea typeface="ＭＳ Ｐゴシック" panose="020B0600070205080204" pitchFamily="34" charset="-128"/>
              </a:rPr>
              <a:t> yang paling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rasional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cepat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dibandingkan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metode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pengembangan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dirty="0">
                <a:ea typeface="ＭＳ Ｐゴシック" panose="020B0600070205080204" pitchFamily="34" charset="-128"/>
              </a:rPr>
              <a:t> lain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seperti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yurisprudensi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kebiasaan</a:t>
            </a:r>
            <a:r>
              <a:rPr lang="en-US" altLang="en-US" sz="1700" dirty="0">
                <a:ea typeface="ＭＳ Ｐゴシック" panose="020B0600070205080204" pitchFamily="34" charset="-128"/>
              </a:rPr>
              <a:t>.</a:t>
            </a:r>
          </a:p>
          <a:p>
            <a:pPr algn="just">
              <a:defRPr/>
            </a:pPr>
            <a:endParaRPr lang="en-US" altLang="en-US" sz="17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F15B35-6691-8A4A-B272-0E65CF4E9DDF}"/>
              </a:ext>
            </a:extLst>
          </p:cNvPr>
          <p:cNvSpPr txBox="1">
            <a:spLocks/>
          </p:cNvSpPr>
          <p:nvPr/>
        </p:nvSpPr>
        <p:spPr bwMode="auto">
          <a:xfrm>
            <a:off x="457200" y="1081826"/>
            <a:ext cx="8229600" cy="631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-12700" algn="just">
              <a:buFont typeface="Arial" panose="020B0604020202020204" pitchFamily="34" charset="0"/>
              <a:buNone/>
              <a:defRPr/>
            </a:pPr>
            <a:r>
              <a:rPr lang="en-US" altLang="en-US" sz="1600" b="1" dirty="0" err="1">
                <a:ea typeface="ＭＳ Ｐゴシック" panose="020B0600070205080204" pitchFamily="34" charset="-128"/>
              </a:rPr>
              <a:t>Kendala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kesukaran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dihadapi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rangka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berperannya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pembangunan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Sukarnya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menentukan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perkembangan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pembaruan</a:t>
            </a:r>
            <a:r>
              <a:rPr lang="en-US" altLang="en-US" sz="1600" dirty="0">
                <a:ea typeface="ＭＳ Ｐゴシック" panose="020B0600070205080204" pitchFamily="34" charset="-128"/>
              </a:rPr>
              <a:t>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Sedikitnya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data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empiris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digunakan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mengadakan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suatu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analisis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deskriptif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prediktif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Sukarnya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mengadakan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ukuran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obyektif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tentang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berhasil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usaha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pembaruan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Adanya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kepemimpinan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kharimatis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kebanyakan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bertentangan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kepentingannya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cita-cita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legal engineering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menuju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suatu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Masih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rendahnya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kepercayaan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keseganan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terhadap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respect for the law</a:t>
            </a:r>
            <a:r>
              <a:rPr lang="en-US" altLang="en-US" sz="1600" dirty="0">
                <a:ea typeface="ＭＳ Ｐゴシック" panose="020B0600070205080204" pitchFamily="34" charset="-128"/>
              </a:rPr>
              <a:t>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peranannya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khususnya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lahir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melalui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keguncangan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politik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revolusi</a:t>
            </a:r>
            <a:r>
              <a:rPr lang="en-US" altLang="en-US" sz="1600" dirty="0">
                <a:ea typeface="ＭＳ Ｐゴシック" panose="020B0600070205080204" pitchFamily="34" charset="-128"/>
              </a:rPr>
              <a:t>);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Reaksi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menganggap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perubahan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bisa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melukai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kebanggaan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nasional</a:t>
            </a:r>
            <a:r>
              <a:rPr lang="en-US" altLang="en-US" sz="1600" dirty="0">
                <a:ea typeface="ＭＳ Ｐゴシック" panose="020B0600070205080204" pitchFamily="34" charset="-128"/>
              </a:rPr>
              <a:t>;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Reaksi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berdasarkan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rasa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salah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diri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golongan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intelektualnya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sendiri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mempraktikkan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sifat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mereka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anjurkan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heterogenitas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Indonesia,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baik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tingkat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kemajuan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agama,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bahasa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lain-lain;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12700" indent="0" algn="just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rangka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pembentukan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perundang-undangan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era Indonesia yang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sedang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membangun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perlu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diprioritaskan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pembentukan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peraturan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perundang-undangan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bidang-bidang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netral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sensitif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). 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Ranah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demikian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praktis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akan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banyak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menimbulkan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kontroversi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terkait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adat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istiadat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agama,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nilai-nilai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primordial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lainnya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467C9B-DA59-6B4A-BEB2-BA449CA4B2F3}"/>
              </a:ext>
            </a:extLst>
          </p:cNvPr>
          <p:cNvSpPr txBox="1">
            <a:spLocks/>
          </p:cNvSpPr>
          <p:nvPr/>
        </p:nvSpPr>
        <p:spPr bwMode="auto">
          <a:xfrm>
            <a:off x="457200" y="408704"/>
            <a:ext cx="82296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Jika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diilustrasikan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maka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tampak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Teori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Pembangunan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menelaah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upaya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penyeimbang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POSITIF</a:t>
            </a:r>
            <a:r>
              <a:rPr lang="en-US" altLang="en-US" sz="1800" dirty="0">
                <a:ea typeface="ＭＳ Ｐゴシック" panose="020B0600070205080204" pitchFamily="34" charset="-128"/>
              </a:rPr>
              <a:t> (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law in the books</a:t>
            </a:r>
            <a:r>
              <a:rPr lang="en-US" altLang="en-US" sz="1800" dirty="0">
                <a:ea typeface="ＭＳ Ｐゴシック" panose="020B0600070205080204" pitchFamily="34" charset="-128"/>
              </a:rPr>
              <a:t>)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HIDUP</a:t>
            </a:r>
            <a:r>
              <a:rPr lang="en-US" altLang="en-US" sz="1800" dirty="0">
                <a:ea typeface="ＭＳ Ｐゴシック" panose="020B0600070205080204" pitchFamily="34" charset="-128"/>
              </a:rPr>
              <a:t> (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living law</a:t>
            </a:r>
            <a:r>
              <a:rPr lang="en-US" altLang="en-US" sz="1800" dirty="0">
                <a:ea typeface="ＭＳ Ｐゴシック" panose="020B0600070205080204" pitchFamily="34" charset="-128"/>
              </a:rPr>
              <a:t>). 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Fungsi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demikian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mengarah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sarana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social order </a:t>
            </a:r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fungsi</a:t>
            </a:r>
            <a:r>
              <a:rPr lang="en-US" altLang="en-US" sz="1800" dirty="0">
                <a:ea typeface="ＭＳ Ｐゴシック" panose="020B0600070205080204" pitchFamily="34" charset="-128"/>
              </a:rPr>
              <a:t> paling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konservatif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)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sarana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social engineering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berarti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tahap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paling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awal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wajib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mengarah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pencapaian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ketertiban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sebagai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syarat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menuju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kepada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kepastian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keadilan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</a:t>
            </a: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85FEF39-70CD-2E4E-AB6F-D3DC17E85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707" y="882569"/>
            <a:ext cx="4500585" cy="369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9B834BA-1273-2744-AF93-2C66442D5E84}"/>
              </a:ext>
            </a:extLst>
          </p:cNvPr>
          <p:cNvSpPr txBox="1">
            <a:spLocks/>
          </p:cNvSpPr>
          <p:nvPr/>
        </p:nvSpPr>
        <p:spPr bwMode="auto">
          <a:xfrm>
            <a:off x="-90153" y="94331"/>
            <a:ext cx="82296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altLang="en-US" sz="24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Teori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Progresif</a:t>
            </a:r>
            <a:br>
              <a:rPr lang="en-US" altLang="en-US" sz="1800" dirty="0">
                <a:ea typeface="ＭＳ Ｐゴシック" panose="020B0600070205080204" pitchFamily="34" charset="-128"/>
              </a:rPr>
            </a:br>
            <a:r>
              <a:rPr lang="en-US" altLang="en-US" sz="1050" dirty="0">
                <a:ea typeface="ＭＳ Ｐゴシック" panose="020B0600070205080204" pitchFamily="34" charset="-128"/>
              </a:rPr>
              <a:t>[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Disimpulkan</a:t>
            </a:r>
            <a:r>
              <a:rPr lang="en-US" altLang="en-US" sz="1050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050" dirty="0">
                <a:ea typeface="ＭＳ Ｐゴシック" panose="020B0600070205080204" pitchFamily="34" charset="-128"/>
              </a:rPr>
              <a:t>: </a:t>
            </a:r>
            <a:br>
              <a:rPr lang="en-US" altLang="en-US" sz="1050" dirty="0">
                <a:ea typeface="ＭＳ Ｐゴシック" panose="020B0600070205080204" pitchFamily="34" charset="-128"/>
              </a:rPr>
            </a:br>
            <a:r>
              <a:rPr lang="en-US" altLang="en-US" sz="1050" dirty="0" err="1">
                <a:ea typeface="ＭＳ Ｐゴシック" panose="020B0600070205080204" pitchFamily="34" charset="-128"/>
              </a:rPr>
              <a:t>Awaludin</a:t>
            </a:r>
            <a:r>
              <a:rPr lang="en-US" altLang="en-US" sz="1050" dirty="0">
                <a:ea typeface="ＭＳ Ｐゴシック" panose="020B0600070205080204" pitchFamily="34" charset="-128"/>
              </a:rPr>
              <a:t> Marwan,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S.H</a:t>
            </a:r>
            <a:r>
              <a:rPr lang="en-US" altLang="en-US" sz="1050" dirty="0">
                <a:ea typeface="ＭＳ Ｐゴシック" panose="020B0600070205080204" pitchFamily="34" charset="-128"/>
              </a:rPr>
              <a:t>., MH., MA,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Satjipto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Rahardjo-Sebuah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Biografi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Intelektual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Pertarungan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endParaRPr lang="id-ID" altLang="en-US" sz="1050" i="1" dirty="0">
              <a:ea typeface="ＭＳ Ｐゴシック" panose="020B0600070205080204" pitchFamily="34" charset="-128"/>
            </a:endParaRPr>
          </a:p>
          <a:p>
            <a:pPr algn="r"/>
            <a:r>
              <a:rPr lang="en-US" altLang="en-US" sz="1050" i="1" dirty="0" err="1">
                <a:ea typeface="ＭＳ Ｐゴシック" panose="020B0600070205080204" pitchFamily="34" charset="-128"/>
              </a:rPr>
              <a:t>Tafsir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terhadap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05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050" i="1" dirty="0" err="1">
                <a:ea typeface="ＭＳ Ｐゴシック" panose="020B0600070205080204" pitchFamily="34" charset="-128"/>
              </a:rPr>
              <a:t>Progresif</a:t>
            </a:r>
            <a:r>
              <a:rPr lang="en-US" altLang="en-US" sz="1050" dirty="0">
                <a:ea typeface="ＭＳ Ｐゴシック" panose="020B0600070205080204" pitchFamily="34" charset="-128"/>
              </a:rPr>
              <a:t>, </a:t>
            </a:r>
            <a:r>
              <a:rPr lang="en-US" altLang="en-US" sz="1050" dirty="0" err="1">
                <a:ea typeface="ＭＳ Ｐゴシック" panose="020B0600070205080204" pitchFamily="34" charset="-128"/>
              </a:rPr>
              <a:t>Thafa</a:t>
            </a:r>
            <a:r>
              <a:rPr lang="en-US" altLang="en-US" sz="1050" dirty="0">
                <a:ea typeface="ＭＳ Ｐゴシック" panose="020B0600070205080204" pitchFamily="34" charset="-128"/>
              </a:rPr>
              <a:t> Media, Yogyakarta, November 2013, Hal. 408 – 409.]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F14A5D8-7687-C045-903D-570FF0397152}"/>
              </a:ext>
            </a:extLst>
          </p:cNvPr>
          <p:cNvSpPr txBox="1">
            <a:spLocks/>
          </p:cNvSpPr>
          <p:nvPr/>
        </p:nvSpPr>
        <p:spPr bwMode="auto">
          <a:xfrm>
            <a:off x="457200" y="1282700"/>
            <a:ext cx="8229600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Dikemukakan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Prof. Dr.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SATJIPTO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RAHARDJO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S.H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.</a:t>
            </a:r>
            <a:r>
              <a:rPr lang="en-US" altLang="en-US" sz="1600" dirty="0">
                <a:ea typeface="ＭＳ Ｐゴシック" panose="020B0600070205080204" pitchFamily="34" charset="-128"/>
              </a:rPr>
              <a:t> [(1930 – 2010) Guru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Besar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Sosiologi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UNDIP</a:t>
            </a:r>
            <a:r>
              <a:rPr lang="en-US" altLang="en-US" sz="1600" dirty="0">
                <a:ea typeface="ＭＳ Ｐゴシック" panose="020B0600070205080204" pitchFamily="34" charset="-128"/>
              </a:rPr>
              <a:t>]</a:t>
            </a:r>
          </a:p>
          <a:p>
            <a:pPr>
              <a:defRPr/>
            </a:pPr>
            <a:endParaRPr lang="en-US" altLang="en-US" sz="1600" i="1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1600" i="1" dirty="0" err="1">
                <a:ea typeface="ＭＳ Ｐゴシック" panose="020B0600070205080204" pitchFamily="34" charset="-128"/>
              </a:rPr>
              <a:t>Asumsi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:</a:t>
            </a:r>
          </a:p>
          <a:p>
            <a:pPr marL="722313" indent="-341313" algn="just">
              <a:buFont typeface="Wingdings" pitchFamily="2" charset="2"/>
              <a:buChar char="ü"/>
              <a:defRPr/>
            </a:pPr>
            <a:r>
              <a:rPr lang="en-US" altLang="en-US" sz="1600" b="1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MANUSIA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SEBALIKNYA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. 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Maka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kehadiran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dirinya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sendiri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melainkan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sesuatu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luas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besar</a:t>
            </a:r>
            <a:r>
              <a:rPr lang="en-US" altLang="en-US" sz="1600" dirty="0">
                <a:ea typeface="ＭＳ Ｐゴシック" panose="020B0600070205080204" pitchFamily="34" charset="-128"/>
              </a:rPr>
              <a:t>. 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Itulah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sebabnya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ketika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terjadi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permasalahan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di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maka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hukumlah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ditinjau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diperbaiki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manusia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dipaksa-paksa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dimasukkan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skema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722313" indent="-341313" algn="just">
              <a:buFont typeface="Wingdings" pitchFamily="2" charset="2"/>
              <a:buChar char="ü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institusi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mutlak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serta</a:t>
            </a:r>
            <a:r>
              <a:rPr lang="en-US" altLang="en-US" sz="1600" dirty="0">
                <a:ea typeface="ＭＳ Ｐゴシック" panose="020B0600070205080204" pitchFamily="34" charset="-128"/>
              </a:rPr>
              <a:t> final,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selalu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berada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proses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terus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menjadi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law as a process, law in the making</a:t>
            </a:r>
            <a:r>
              <a:rPr lang="en-US" altLang="en-US" sz="1600" dirty="0">
                <a:ea typeface="ＭＳ Ｐゴシック" panose="020B0600070205080204" pitchFamily="34" charset="-128"/>
              </a:rPr>
              <a:t>).</a:t>
            </a:r>
          </a:p>
          <a:p>
            <a:pPr>
              <a:defRPr/>
            </a:pPr>
            <a:endParaRPr lang="en-US" altLang="en-US" sz="1600" i="1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1600" b="1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Tujuan</a:t>
            </a:r>
            <a:r>
              <a:rPr lang="en-US" altLang="en-US" sz="16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KESEJAHTERAAN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KEBAHAGIAN</a:t>
            </a:r>
            <a:r>
              <a:rPr lang="en-US" altLang="en-US" sz="16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MANUSIA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A224676-2967-AA4C-84F0-12FF3CA49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08" y="1282700"/>
            <a:ext cx="146167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F5F54150-E371-0D4D-B740-7569A69BC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86" y="1312069"/>
            <a:ext cx="2126224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FC34B0C3-0982-477E-BBD0-F2AD7206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F4C241-B11A-E64E-B9BC-45FE39A19DA9}"/>
              </a:ext>
            </a:extLst>
          </p:cNvPr>
          <p:cNvSpPr txBox="1">
            <a:spLocks/>
          </p:cNvSpPr>
          <p:nvPr/>
        </p:nvSpPr>
        <p:spPr bwMode="auto">
          <a:xfrm>
            <a:off x="457200" y="894589"/>
            <a:ext cx="8229600" cy="630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250"/>
              </a:spcBef>
              <a:buFont typeface="Arial" charset="0"/>
              <a:buNone/>
              <a:defRPr/>
            </a:pPr>
            <a:r>
              <a:rPr lang="en-US" sz="1300" i="1" dirty="0"/>
              <a:t>Spirit</a:t>
            </a:r>
            <a:r>
              <a:rPr lang="en-US" sz="1300" dirty="0"/>
              <a:t> : 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r>
              <a:rPr lang="en-US" sz="1300" u="sng" dirty="0" err="1"/>
              <a:t>Pembebasan</a:t>
            </a:r>
            <a:r>
              <a:rPr lang="en-US" sz="1300" u="sng" dirty="0"/>
              <a:t> </a:t>
            </a:r>
            <a:r>
              <a:rPr lang="en-US" sz="1300" u="sng" dirty="0" err="1"/>
              <a:t>terhadap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,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berpikir</a:t>
            </a:r>
            <a:r>
              <a:rPr lang="en-US" sz="1300" dirty="0"/>
              <a:t>, </a:t>
            </a:r>
            <a:r>
              <a:rPr lang="en-US" sz="1300" dirty="0" err="1"/>
              <a:t>asas</a:t>
            </a:r>
            <a:r>
              <a:rPr lang="en-US" sz="1300" dirty="0"/>
              <a:t>,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teori</a:t>
            </a:r>
            <a:r>
              <a:rPr lang="en-US" sz="1300" dirty="0"/>
              <a:t> yang </a:t>
            </a:r>
            <a:r>
              <a:rPr lang="en-US" sz="1300" dirty="0" err="1"/>
              <a:t>selama</a:t>
            </a:r>
            <a:r>
              <a:rPr lang="en-US" sz="1300" dirty="0"/>
              <a:t>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dipakai</a:t>
            </a:r>
            <a:r>
              <a:rPr lang="en-US" sz="1300" dirty="0"/>
              <a:t>;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r>
              <a:rPr lang="en-US" sz="1300" u="sng" dirty="0" err="1"/>
              <a:t>Pembebasan</a:t>
            </a:r>
            <a:r>
              <a:rPr lang="en-US" sz="1300" u="sng" dirty="0"/>
              <a:t> </a:t>
            </a:r>
            <a:r>
              <a:rPr lang="en-US" sz="1300" u="sng" dirty="0" err="1"/>
              <a:t>terhadap</a:t>
            </a:r>
            <a:r>
              <a:rPr lang="en-US" sz="1300" dirty="0"/>
              <a:t> </a:t>
            </a:r>
            <a:r>
              <a:rPr lang="en-US" sz="1300" dirty="0" err="1"/>
              <a:t>kultur</a:t>
            </a:r>
            <a:r>
              <a:rPr lang="en-US" sz="1300" dirty="0"/>
              <a:t> </a:t>
            </a:r>
            <a:r>
              <a:rPr lang="en-US" sz="1300" dirty="0" err="1"/>
              <a:t>penegakan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(</a:t>
            </a:r>
            <a:r>
              <a:rPr lang="en-US" sz="1300" i="1" dirty="0"/>
              <a:t>administration of justice</a:t>
            </a:r>
            <a:r>
              <a:rPr lang="en-US" sz="1300" dirty="0"/>
              <a:t>) yang </a:t>
            </a:r>
            <a:r>
              <a:rPr lang="en-US" sz="1300" dirty="0" err="1"/>
              <a:t>selama</a:t>
            </a:r>
            <a:r>
              <a:rPr lang="en-US" sz="1300" dirty="0"/>
              <a:t>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berkuasa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dirasa</a:t>
            </a:r>
            <a:r>
              <a:rPr lang="en-US" sz="1300" dirty="0"/>
              <a:t> </a:t>
            </a:r>
            <a:r>
              <a:rPr lang="en-US" sz="1300" dirty="0" err="1"/>
              <a:t>menghambat</a:t>
            </a:r>
            <a:r>
              <a:rPr lang="en-US" sz="1300" dirty="0"/>
              <a:t> </a:t>
            </a:r>
            <a:r>
              <a:rPr lang="en-US" sz="1300" dirty="0" err="1"/>
              <a:t>usaha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menyelesaikan</a:t>
            </a:r>
            <a:r>
              <a:rPr lang="en-US" sz="1300" dirty="0"/>
              <a:t> </a:t>
            </a:r>
            <a:r>
              <a:rPr lang="en-US" sz="1300" dirty="0" err="1"/>
              <a:t>persoalan</a:t>
            </a:r>
            <a:r>
              <a:rPr lang="en-US" sz="1300" dirty="0"/>
              <a:t>.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endParaRPr lang="en-US" sz="1300" i="1" dirty="0"/>
          </a:p>
          <a:p>
            <a:pPr marL="0" indent="0" algn="just">
              <a:spcBef>
                <a:spcPts val="250"/>
              </a:spcBef>
              <a:buFont typeface="Arial" charset="0"/>
              <a:buNone/>
              <a:defRPr/>
            </a:pPr>
            <a:r>
              <a:rPr lang="en-US" sz="1300" i="1" dirty="0" err="1"/>
              <a:t>Progresivitas</a:t>
            </a:r>
            <a:r>
              <a:rPr lang="en-US" sz="1300" dirty="0"/>
              <a:t> :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r>
              <a:rPr lang="en-US" sz="1300" u="sng" dirty="0" err="1"/>
              <a:t>Bertujuan</a:t>
            </a:r>
            <a:r>
              <a:rPr lang="en-US" sz="1300" u="sng" dirty="0"/>
              <a:t> </a:t>
            </a:r>
            <a:r>
              <a:rPr lang="en-US" sz="1300" u="sng" dirty="0" err="1"/>
              <a:t>untuk</a:t>
            </a:r>
            <a:r>
              <a:rPr lang="en-US" sz="1300" dirty="0"/>
              <a:t> </a:t>
            </a:r>
            <a:r>
              <a:rPr lang="en-US" sz="1300" b="1" dirty="0" err="1"/>
              <a:t>kesejahteraan</a:t>
            </a:r>
            <a:r>
              <a:rPr lang="en-US" sz="1300" b="1" dirty="0"/>
              <a:t> </a:t>
            </a:r>
            <a:r>
              <a:rPr lang="en-US" sz="1300" b="1" dirty="0" err="1"/>
              <a:t>dan</a:t>
            </a:r>
            <a:r>
              <a:rPr lang="en-US" sz="1300" b="1" dirty="0"/>
              <a:t> </a:t>
            </a:r>
            <a:r>
              <a:rPr lang="en-US" sz="1300" b="1" dirty="0" err="1"/>
              <a:t>kebahagiaan</a:t>
            </a:r>
            <a:r>
              <a:rPr lang="en-US" sz="1300" b="1" dirty="0"/>
              <a:t> </a:t>
            </a:r>
            <a:r>
              <a:rPr lang="en-US" sz="1300" b="1" dirty="0" err="1"/>
              <a:t>manusia</a:t>
            </a:r>
            <a:r>
              <a:rPr lang="en-US" sz="1300" b="1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u="sng" dirty="0" err="1"/>
              <a:t>karenanya</a:t>
            </a:r>
            <a:r>
              <a:rPr lang="en-US" sz="1300" dirty="0"/>
              <a:t> </a:t>
            </a:r>
            <a:r>
              <a:rPr lang="en-US" sz="1300" dirty="0" err="1"/>
              <a:t>memandang</a:t>
            </a:r>
            <a:r>
              <a:rPr lang="en-US" sz="1300" dirty="0"/>
              <a:t> </a:t>
            </a:r>
            <a:r>
              <a:rPr lang="en-US" sz="1300" b="1" dirty="0" err="1"/>
              <a:t>hukum</a:t>
            </a:r>
            <a:r>
              <a:rPr lang="en-US" sz="1300" b="1" dirty="0"/>
              <a:t> </a:t>
            </a:r>
            <a:r>
              <a:rPr lang="en-US" sz="1300" b="1" dirty="0" err="1"/>
              <a:t>selalu</a:t>
            </a:r>
            <a:r>
              <a:rPr lang="en-US" sz="1300" b="1" dirty="0"/>
              <a:t> </a:t>
            </a:r>
            <a:r>
              <a:rPr lang="en-US" sz="1300" b="1" dirty="0" err="1"/>
              <a:t>dalam</a:t>
            </a:r>
            <a:r>
              <a:rPr lang="en-US" sz="1300" b="1" dirty="0"/>
              <a:t> proses </a:t>
            </a:r>
            <a:r>
              <a:rPr lang="en-US" sz="1300" b="1" dirty="0" err="1"/>
              <a:t>untuk</a:t>
            </a:r>
            <a:r>
              <a:rPr lang="en-US" sz="1300" b="1" dirty="0"/>
              <a:t> </a:t>
            </a:r>
            <a:r>
              <a:rPr lang="en-US" sz="1300" b="1" dirty="0" err="1"/>
              <a:t>menjadi</a:t>
            </a:r>
            <a:r>
              <a:rPr lang="en-US" sz="1300" dirty="0"/>
              <a:t> (</a:t>
            </a:r>
            <a:r>
              <a:rPr lang="en-US" sz="1300" i="1" dirty="0"/>
              <a:t>law in the maki</a:t>
            </a:r>
            <a:r>
              <a:rPr lang="en-US" sz="1300" dirty="0"/>
              <a:t>ng);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r>
              <a:rPr lang="en-US" sz="1300" b="1" dirty="0" err="1"/>
              <a:t>Peka</a:t>
            </a:r>
            <a:r>
              <a:rPr lang="en-US" sz="1300" b="1" dirty="0"/>
              <a:t> </a:t>
            </a:r>
            <a:r>
              <a:rPr lang="en-US" sz="1300" b="1" dirty="0" err="1"/>
              <a:t>terhadap</a:t>
            </a:r>
            <a:r>
              <a:rPr lang="en-US" sz="1300" b="1" dirty="0"/>
              <a:t> </a:t>
            </a:r>
            <a:r>
              <a:rPr lang="en-US" sz="1300" b="1" dirty="0" err="1"/>
              <a:t>perubahan</a:t>
            </a:r>
            <a:r>
              <a:rPr lang="en-US" sz="1300" b="1" dirty="0"/>
              <a:t> yang </a:t>
            </a:r>
            <a:r>
              <a:rPr lang="en-US" sz="1300" b="1" dirty="0" err="1"/>
              <a:t>terjadi</a:t>
            </a:r>
            <a:r>
              <a:rPr lang="en-US" sz="1300" b="1" dirty="0"/>
              <a:t> di </a:t>
            </a:r>
            <a:r>
              <a:rPr lang="en-US" sz="1300" b="1" dirty="0" err="1"/>
              <a:t>masyarakat</a:t>
            </a:r>
            <a:r>
              <a:rPr lang="en-US" sz="1300" dirty="0"/>
              <a:t>, </a:t>
            </a:r>
            <a:r>
              <a:rPr lang="en-US" sz="1300" dirty="0" err="1"/>
              <a:t>baik</a:t>
            </a:r>
            <a:r>
              <a:rPr lang="en-US" sz="1300" dirty="0"/>
              <a:t> local, </a:t>
            </a:r>
            <a:r>
              <a:rPr lang="en-US" sz="1300" dirty="0" err="1"/>
              <a:t>nasional</a:t>
            </a:r>
            <a:r>
              <a:rPr lang="en-US" sz="1300" dirty="0"/>
              <a:t>, </a:t>
            </a:r>
            <a:r>
              <a:rPr lang="en-US" sz="1300" dirty="0" err="1"/>
              <a:t>maupun</a:t>
            </a:r>
            <a:r>
              <a:rPr lang="en-US" sz="1300" dirty="0"/>
              <a:t> global;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r>
              <a:rPr lang="en-US" sz="1300" dirty="0" err="1"/>
              <a:t>Menolak</a:t>
            </a:r>
            <a:r>
              <a:rPr lang="en-US" sz="1300" dirty="0"/>
              <a:t> status-quo </a:t>
            </a:r>
            <a:r>
              <a:rPr lang="en-US" sz="1300" dirty="0" err="1"/>
              <a:t>manakala</a:t>
            </a:r>
            <a:r>
              <a:rPr lang="en-US" sz="1300" dirty="0"/>
              <a:t> </a:t>
            </a:r>
            <a:r>
              <a:rPr lang="en-US" sz="1300" dirty="0" err="1"/>
              <a:t>menimbulkan</a:t>
            </a:r>
            <a:r>
              <a:rPr lang="en-US" sz="1300" dirty="0"/>
              <a:t> </a:t>
            </a:r>
            <a:r>
              <a:rPr lang="en-US" sz="1300" dirty="0" err="1"/>
              <a:t>perlawanan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pemberontakan</a:t>
            </a:r>
            <a:r>
              <a:rPr lang="en-US" sz="1300" dirty="0"/>
              <a:t> yang </a:t>
            </a:r>
            <a:r>
              <a:rPr lang="en-US" sz="1300" dirty="0" err="1"/>
              <a:t>berujung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penafsiran</a:t>
            </a:r>
            <a:r>
              <a:rPr lang="en-US" sz="1300" dirty="0"/>
              <a:t> </a:t>
            </a:r>
            <a:r>
              <a:rPr lang="en-US" sz="1300" dirty="0" err="1"/>
              <a:t>progresif</a:t>
            </a:r>
            <a:r>
              <a:rPr lang="en-US" sz="1300" dirty="0"/>
              <a:t> </a:t>
            </a:r>
            <a:r>
              <a:rPr lang="en-US" sz="1300" dirty="0" err="1"/>
              <a:t>terhadap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.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endParaRPr lang="en-US" sz="1300" i="1" dirty="0"/>
          </a:p>
          <a:p>
            <a:pPr marL="0" indent="0" algn="just">
              <a:spcBef>
                <a:spcPts val="250"/>
              </a:spcBef>
              <a:buFont typeface="Arial" charset="0"/>
              <a:buNone/>
              <a:defRPr/>
            </a:pPr>
            <a:r>
              <a:rPr lang="en-US" sz="1300" i="1" dirty="0" err="1"/>
              <a:t>Karakter</a:t>
            </a:r>
            <a:r>
              <a:rPr lang="en-US" sz="1300" dirty="0"/>
              <a:t> :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/>
              <a:t>Kajian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progresif</a:t>
            </a:r>
            <a:r>
              <a:rPr lang="en-US" sz="1300" dirty="0"/>
              <a:t> </a:t>
            </a:r>
            <a:r>
              <a:rPr lang="en-US" sz="1300" dirty="0" err="1"/>
              <a:t>berusaha</a:t>
            </a:r>
            <a:r>
              <a:rPr lang="en-US" sz="1300" dirty="0"/>
              <a:t> </a:t>
            </a:r>
            <a:r>
              <a:rPr lang="en-US" sz="1300" dirty="0" err="1"/>
              <a:t>mengalihan</a:t>
            </a:r>
            <a:r>
              <a:rPr lang="en-US" sz="1300" dirty="0"/>
              <a:t> </a:t>
            </a:r>
            <a:r>
              <a:rPr lang="en-US" sz="1300" u="sng" dirty="0" err="1"/>
              <a:t>titik</a:t>
            </a:r>
            <a:r>
              <a:rPr lang="en-US" sz="1300" u="sng" dirty="0"/>
              <a:t> </a:t>
            </a:r>
            <a:r>
              <a:rPr lang="en-US" sz="1300" u="sng" dirty="0" err="1"/>
              <a:t>berat</a:t>
            </a:r>
            <a:r>
              <a:rPr lang="en-US" sz="1300" u="sng" dirty="0"/>
              <a:t> </a:t>
            </a:r>
            <a:r>
              <a:rPr lang="en-US" sz="1300" u="sng" dirty="0" err="1"/>
              <a:t>kajian</a:t>
            </a:r>
            <a:r>
              <a:rPr lang="en-US" sz="1300" u="sng" dirty="0"/>
              <a:t> </a:t>
            </a:r>
            <a:r>
              <a:rPr lang="en-US" sz="1300" u="sng" dirty="0" err="1"/>
              <a:t>hukum</a:t>
            </a:r>
            <a:r>
              <a:rPr lang="en-US" sz="1300" u="sng" dirty="0"/>
              <a:t> yang </a:t>
            </a:r>
            <a:r>
              <a:rPr lang="en-US" sz="1300" u="sng" dirty="0" err="1"/>
              <a:t>semula</a:t>
            </a:r>
            <a:r>
              <a:rPr lang="en-US" sz="1300" u="sng" dirty="0"/>
              <a:t> </a:t>
            </a:r>
            <a:r>
              <a:rPr lang="en-US" sz="1300" u="sng" dirty="0" err="1"/>
              <a:t>menggunakan</a:t>
            </a:r>
            <a:r>
              <a:rPr lang="en-US" sz="1300" dirty="0"/>
              <a:t> </a:t>
            </a:r>
            <a:r>
              <a:rPr lang="en-US" sz="1300" b="1" dirty="0" err="1"/>
              <a:t>optik</a:t>
            </a:r>
            <a:r>
              <a:rPr lang="en-US" sz="1300" dirty="0"/>
              <a:t> </a:t>
            </a:r>
            <a:r>
              <a:rPr lang="en-US" sz="1300" b="1" dirty="0" err="1"/>
              <a:t>hukum</a:t>
            </a:r>
            <a:r>
              <a:rPr lang="en-US" sz="1300" b="1" dirty="0"/>
              <a:t> </a:t>
            </a:r>
            <a:r>
              <a:rPr lang="en-US" sz="1300" b="1" dirty="0" err="1"/>
              <a:t>menuju</a:t>
            </a:r>
            <a:r>
              <a:rPr lang="en-US" sz="1300" b="1" dirty="0"/>
              <a:t> </a:t>
            </a:r>
            <a:r>
              <a:rPr lang="en-US" sz="1300" b="1" dirty="0" err="1"/>
              <a:t>ke</a:t>
            </a:r>
            <a:r>
              <a:rPr lang="en-US" sz="1300" b="1" dirty="0"/>
              <a:t> </a:t>
            </a:r>
            <a:r>
              <a:rPr lang="en-US" sz="1300" b="1" dirty="0" err="1"/>
              <a:t>perilaku</a:t>
            </a:r>
            <a:r>
              <a:rPr lang="en-US" sz="1300" dirty="0"/>
              <a:t>;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progresif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sadar</a:t>
            </a:r>
            <a:r>
              <a:rPr lang="en-US" sz="1300" dirty="0"/>
              <a:t> </a:t>
            </a:r>
            <a:r>
              <a:rPr lang="en-US" sz="1300" dirty="0" err="1"/>
              <a:t>menempatkan</a:t>
            </a:r>
            <a:r>
              <a:rPr lang="en-US" sz="1300" dirty="0"/>
              <a:t> </a:t>
            </a:r>
            <a:r>
              <a:rPr lang="en-US" sz="1300" dirty="0" err="1"/>
              <a:t>kehadirannya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hubungan</a:t>
            </a:r>
            <a:r>
              <a:rPr lang="en-US" sz="1300" dirty="0"/>
              <a:t> </a:t>
            </a:r>
            <a:r>
              <a:rPr lang="en-US" sz="1300" dirty="0" err="1"/>
              <a:t>erat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manusia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, </a:t>
            </a:r>
            <a:r>
              <a:rPr lang="en-US" sz="1300" dirty="0" err="1"/>
              <a:t>meminjam</a:t>
            </a:r>
            <a:r>
              <a:rPr lang="en-US" sz="1300" dirty="0"/>
              <a:t> </a:t>
            </a:r>
            <a:r>
              <a:rPr lang="en-US" sz="1300" dirty="0" err="1"/>
              <a:t>istilah</a:t>
            </a:r>
            <a:r>
              <a:rPr lang="en-US" sz="1300" dirty="0"/>
              <a:t> </a:t>
            </a:r>
            <a:r>
              <a:rPr lang="en-US" sz="1300" b="1" dirty="0"/>
              <a:t>Nonet</a:t>
            </a:r>
            <a:r>
              <a:rPr lang="en-US" sz="1300" dirty="0"/>
              <a:t> &amp; </a:t>
            </a:r>
            <a:r>
              <a:rPr lang="en-US" sz="1300" b="1" dirty="0"/>
              <a:t>Selznick</a:t>
            </a:r>
            <a:r>
              <a:rPr lang="en-US" sz="1300" dirty="0"/>
              <a:t>, </a:t>
            </a:r>
            <a:r>
              <a:rPr lang="en-US" sz="1300" b="1" dirty="0" err="1"/>
              <a:t>bertipe</a:t>
            </a:r>
            <a:r>
              <a:rPr lang="en-US" sz="1300" b="1" dirty="0"/>
              <a:t> </a:t>
            </a:r>
            <a:r>
              <a:rPr lang="en-US" sz="1300" b="1" dirty="0" err="1"/>
              <a:t>responsif</a:t>
            </a:r>
            <a:r>
              <a:rPr lang="en-US" sz="1300" dirty="0"/>
              <a:t>;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progresif</a:t>
            </a:r>
            <a:r>
              <a:rPr lang="en-US" sz="1300" dirty="0"/>
              <a:t> </a:t>
            </a:r>
            <a:r>
              <a:rPr lang="en-US" sz="1300" dirty="0" err="1"/>
              <a:t>terbagi</a:t>
            </a:r>
            <a:r>
              <a:rPr lang="en-US" sz="1300" dirty="0"/>
              <a:t> </a:t>
            </a:r>
            <a:r>
              <a:rPr lang="en-US" sz="1300" dirty="0" err="1"/>
              <a:t>paham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legal realism, </a:t>
            </a:r>
            <a:r>
              <a:rPr lang="en-US" sz="1300" dirty="0" err="1"/>
              <a:t>karena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dipandang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kacamata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sendiri</a:t>
            </a:r>
            <a:r>
              <a:rPr lang="en-US" sz="1300" dirty="0"/>
              <a:t>, </a:t>
            </a:r>
            <a:r>
              <a:rPr lang="en-US" sz="1300" dirty="0" err="1"/>
              <a:t>melainkan</a:t>
            </a:r>
            <a:r>
              <a:rPr lang="en-US" sz="1300" dirty="0"/>
              <a:t> </a:t>
            </a:r>
            <a:r>
              <a:rPr lang="en-US" sz="1300" dirty="0" err="1"/>
              <a:t>dilihat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dinilai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b="1" dirty="0" err="1"/>
              <a:t>tujuan</a:t>
            </a:r>
            <a:r>
              <a:rPr lang="en-US" sz="1300" b="1" dirty="0"/>
              <a:t> </a:t>
            </a:r>
            <a:r>
              <a:rPr lang="en-US" sz="1300" b="1" dirty="0" err="1"/>
              <a:t>sosial</a:t>
            </a:r>
            <a:r>
              <a:rPr lang="en-US" sz="1300" b="1" dirty="0"/>
              <a:t> yang </a:t>
            </a:r>
            <a:r>
              <a:rPr lang="en-US" sz="1300" b="1" dirty="0" err="1"/>
              <a:t>ingin</a:t>
            </a:r>
            <a:r>
              <a:rPr lang="en-US" sz="1300" b="1" dirty="0"/>
              <a:t> </a:t>
            </a:r>
            <a:r>
              <a:rPr lang="en-US" sz="1300" b="1" dirty="0" err="1"/>
              <a:t>dicapai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b="1" dirty="0" err="1"/>
              <a:t>akibat</a:t>
            </a:r>
            <a:r>
              <a:rPr lang="en-US" sz="1300" b="1" dirty="0"/>
              <a:t> yang </a:t>
            </a:r>
            <a:r>
              <a:rPr lang="en-US" sz="1300" b="1" dirty="0" err="1"/>
              <a:t>timbul</a:t>
            </a:r>
            <a:r>
              <a:rPr lang="en-US" sz="1300" b="1" dirty="0"/>
              <a:t> </a:t>
            </a:r>
            <a:r>
              <a:rPr lang="en-US" sz="1300" b="1" dirty="0" err="1"/>
              <a:t>dari</a:t>
            </a:r>
            <a:r>
              <a:rPr lang="en-US" sz="1300" b="1" dirty="0"/>
              <a:t> </a:t>
            </a:r>
            <a:r>
              <a:rPr lang="en-US" sz="1300" b="1" dirty="0" err="1"/>
              <a:t>bekerjanya</a:t>
            </a:r>
            <a:r>
              <a:rPr lang="en-US" sz="1300" b="1" dirty="0"/>
              <a:t> </a:t>
            </a:r>
            <a:r>
              <a:rPr lang="en-US" sz="1300" b="1" dirty="0" err="1"/>
              <a:t>hukum</a:t>
            </a:r>
            <a:r>
              <a:rPr lang="en-US" sz="1300" dirty="0"/>
              <a:t>;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progresif</a:t>
            </a:r>
            <a:r>
              <a:rPr lang="en-US" sz="1300" dirty="0"/>
              <a:t> </a:t>
            </a:r>
            <a:r>
              <a:rPr lang="en-US" sz="1300" dirty="0" err="1"/>
              <a:t>memiliki</a:t>
            </a:r>
            <a:r>
              <a:rPr lang="en-US" sz="1300" dirty="0"/>
              <a:t> </a:t>
            </a:r>
            <a:r>
              <a:rPr lang="en-US" sz="1300" dirty="0" err="1"/>
              <a:t>kedekatan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i="1" dirty="0"/>
              <a:t>sociological jurisprudence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b="1" dirty="0"/>
              <a:t>Roscoe Pound </a:t>
            </a:r>
            <a:r>
              <a:rPr lang="en-US" sz="1300" dirty="0"/>
              <a:t>yang </a:t>
            </a:r>
            <a:r>
              <a:rPr lang="en-US" sz="1300" dirty="0" err="1"/>
              <a:t>mengkaji</a:t>
            </a:r>
            <a:r>
              <a:rPr lang="en-US" sz="1300" dirty="0"/>
              <a:t> </a:t>
            </a:r>
            <a:r>
              <a:rPr lang="en-US" sz="1300" u="sng" dirty="0" err="1"/>
              <a:t>hukum</a:t>
            </a:r>
            <a:r>
              <a:rPr lang="en-US" sz="1300" u="sng" dirty="0"/>
              <a:t> </a:t>
            </a:r>
            <a:r>
              <a:rPr lang="en-US" sz="1300" u="sng" dirty="0" err="1"/>
              <a:t>tidak</a:t>
            </a:r>
            <a:r>
              <a:rPr lang="en-US" sz="1300" u="sng" dirty="0"/>
              <a:t> </a:t>
            </a:r>
            <a:r>
              <a:rPr lang="en-US" sz="1300" u="sng" dirty="0" err="1"/>
              <a:t>hanya</a:t>
            </a:r>
            <a:r>
              <a:rPr lang="en-US" sz="1300" u="sng" dirty="0"/>
              <a:t> </a:t>
            </a:r>
            <a:r>
              <a:rPr lang="en-US" sz="1300" u="sng" dirty="0" err="1"/>
              <a:t>sebatas</a:t>
            </a:r>
            <a:r>
              <a:rPr lang="en-US" sz="1300" u="sng" dirty="0"/>
              <a:t> </a:t>
            </a:r>
            <a:r>
              <a:rPr lang="en-US" sz="1300" u="sng" dirty="0" err="1"/>
              <a:t>pada</a:t>
            </a:r>
            <a:r>
              <a:rPr lang="en-US" sz="1300" u="sng" dirty="0"/>
              <a:t> </a:t>
            </a:r>
            <a:r>
              <a:rPr lang="en-US" sz="1300" u="sng" dirty="0" err="1"/>
              <a:t>studi</a:t>
            </a:r>
            <a:r>
              <a:rPr lang="en-US" sz="1300" u="sng" dirty="0"/>
              <a:t> </a:t>
            </a:r>
            <a:r>
              <a:rPr lang="en-US" sz="1300" u="sng" dirty="0" err="1"/>
              <a:t>tentang</a:t>
            </a:r>
            <a:r>
              <a:rPr lang="en-US" sz="1300" u="sng" dirty="0"/>
              <a:t> </a:t>
            </a:r>
            <a:r>
              <a:rPr lang="en-US" sz="1300" u="sng" dirty="0" err="1"/>
              <a:t>peraturan</a:t>
            </a:r>
            <a:r>
              <a:rPr lang="en-US" sz="1300" u="sng" dirty="0"/>
              <a:t>, </a:t>
            </a:r>
            <a:r>
              <a:rPr lang="en-US" sz="1300" u="sng" dirty="0" err="1"/>
              <a:t>tetapi</a:t>
            </a:r>
            <a:r>
              <a:rPr lang="en-US" sz="1300" u="sng" dirty="0"/>
              <a:t> </a:t>
            </a:r>
            <a:r>
              <a:rPr lang="en-US" sz="1300" u="sng" dirty="0" err="1"/>
              <a:t>keluar</a:t>
            </a:r>
            <a:r>
              <a:rPr lang="en-US" sz="1300" u="sng" dirty="0"/>
              <a:t> </a:t>
            </a:r>
            <a:r>
              <a:rPr lang="en-US" sz="1300" u="sng" dirty="0" err="1"/>
              <a:t>dan</a:t>
            </a:r>
            <a:r>
              <a:rPr lang="en-US" sz="1300" u="sng" dirty="0"/>
              <a:t> </a:t>
            </a:r>
            <a:r>
              <a:rPr lang="en-US" sz="1300" u="sng" dirty="0" err="1"/>
              <a:t>melihat</a:t>
            </a:r>
            <a:r>
              <a:rPr lang="en-US" sz="1300" u="sng" dirty="0"/>
              <a:t> </a:t>
            </a:r>
            <a:r>
              <a:rPr lang="en-US" sz="1300" u="sng" dirty="0" err="1"/>
              <a:t>efek</a:t>
            </a:r>
            <a:r>
              <a:rPr lang="en-US" sz="1300" u="sng" dirty="0"/>
              <a:t> </a:t>
            </a:r>
            <a:r>
              <a:rPr lang="en-US" sz="1300" u="sng" dirty="0" err="1"/>
              <a:t>dari</a:t>
            </a:r>
            <a:r>
              <a:rPr lang="en-US" sz="1300" u="sng" dirty="0"/>
              <a:t> </a:t>
            </a:r>
            <a:r>
              <a:rPr lang="en-US" sz="1300" u="sng" dirty="0" err="1"/>
              <a:t>hukum</a:t>
            </a:r>
            <a:r>
              <a:rPr lang="en-US" sz="1300" u="sng" dirty="0"/>
              <a:t> </a:t>
            </a:r>
            <a:r>
              <a:rPr lang="en-US" sz="1300" u="sng" dirty="0" err="1"/>
              <a:t>dan</a:t>
            </a:r>
            <a:r>
              <a:rPr lang="en-US" sz="1300" u="sng" dirty="0"/>
              <a:t> </a:t>
            </a:r>
            <a:r>
              <a:rPr lang="en-US" sz="1300" u="sng" dirty="0" err="1"/>
              <a:t>bekerjanya</a:t>
            </a:r>
            <a:r>
              <a:rPr lang="en-US" sz="1300" u="sng" dirty="0"/>
              <a:t> </a:t>
            </a:r>
            <a:r>
              <a:rPr lang="en-US" sz="1300" u="sng" dirty="0" err="1">
                <a:solidFill>
                  <a:schemeClr val="bg1"/>
                </a:solidFill>
              </a:rPr>
              <a:t>hukum</a:t>
            </a:r>
            <a:r>
              <a:rPr lang="en-US" sz="1300" dirty="0">
                <a:solidFill>
                  <a:schemeClr val="bg1"/>
                </a:solidFill>
              </a:rPr>
              <a:t>;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>
                <a:solidFill>
                  <a:schemeClr val="bg1"/>
                </a:solidFill>
              </a:rPr>
              <a:t>Hukum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progresif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memiliki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kedekatan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dengan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i="1" dirty="0" err="1">
                <a:solidFill>
                  <a:schemeClr val="bg1"/>
                </a:solidFill>
              </a:rPr>
              <a:t>teori</a:t>
            </a:r>
            <a:r>
              <a:rPr lang="en-US" sz="1300" i="1" dirty="0">
                <a:solidFill>
                  <a:schemeClr val="bg1"/>
                </a:solidFill>
              </a:rPr>
              <a:t> </a:t>
            </a:r>
            <a:r>
              <a:rPr lang="en-US" sz="1300" i="1" dirty="0" err="1">
                <a:solidFill>
                  <a:schemeClr val="bg1"/>
                </a:solidFill>
              </a:rPr>
              <a:t>hukum</a:t>
            </a:r>
            <a:r>
              <a:rPr lang="en-US" sz="1300" i="1" dirty="0">
                <a:solidFill>
                  <a:schemeClr val="bg1"/>
                </a:solidFill>
              </a:rPr>
              <a:t> </a:t>
            </a:r>
            <a:r>
              <a:rPr lang="en-US" sz="1300" i="1" dirty="0" err="1">
                <a:solidFill>
                  <a:schemeClr val="bg1"/>
                </a:solidFill>
              </a:rPr>
              <a:t>alam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karena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u="sng" dirty="0" err="1">
                <a:solidFill>
                  <a:schemeClr val="bg1"/>
                </a:solidFill>
              </a:rPr>
              <a:t>peduli</a:t>
            </a:r>
            <a:r>
              <a:rPr lang="en-US" sz="1300" u="sng" dirty="0">
                <a:solidFill>
                  <a:schemeClr val="bg1"/>
                </a:solidFill>
              </a:rPr>
              <a:t> </a:t>
            </a:r>
            <a:r>
              <a:rPr lang="en-US" sz="1300" u="sng" dirty="0" err="1">
                <a:solidFill>
                  <a:schemeClr val="bg1"/>
                </a:solidFill>
              </a:rPr>
              <a:t>terhadap</a:t>
            </a:r>
            <a:r>
              <a:rPr lang="en-US" sz="1300" u="sng" dirty="0">
                <a:solidFill>
                  <a:schemeClr val="bg1"/>
                </a:solidFill>
              </a:rPr>
              <a:t> </a:t>
            </a:r>
            <a:r>
              <a:rPr lang="en-US" sz="1300" u="sng" dirty="0" err="1">
                <a:solidFill>
                  <a:schemeClr val="bg1"/>
                </a:solidFill>
              </a:rPr>
              <a:t>hal-hal</a:t>
            </a:r>
            <a:r>
              <a:rPr lang="en-US" sz="1300" u="sng" dirty="0">
                <a:solidFill>
                  <a:schemeClr val="bg1"/>
                </a:solidFill>
              </a:rPr>
              <a:t> yang meta-juridical</a:t>
            </a:r>
            <a:r>
              <a:rPr lang="en-US" sz="1300" dirty="0">
                <a:solidFill>
                  <a:schemeClr val="bg1"/>
                </a:solidFill>
              </a:rPr>
              <a:t>;</a:t>
            </a:r>
          </a:p>
          <a:p>
            <a:pPr algn="just">
              <a:spcBef>
                <a:spcPts val="200"/>
              </a:spcBef>
              <a:buFont typeface="Arial" charset="0"/>
              <a:buChar char="•"/>
              <a:defRPr/>
            </a:pPr>
            <a:r>
              <a:rPr lang="en-US" sz="1300" dirty="0" err="1">
                <a:solidFill>
                  <a:schemeClr val="bg1"/>
                </a:solidFill>
              </a:rPr>
              <a:t>Hukum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progresif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memiliki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kedekatan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dengan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i="1" dirty="0">
                <a:solidFill>
                  <a:schemeClr val="bg1"/>
                </a:solidFill>
              </a:rPr>
              <a:t>Critical Legal Studies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namun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cakupannya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lebih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luas</a:t>
            </a:r>
            <a:r>
              <a:rPr lang="en-US" sz="1300" dirty="0">
                <a:solidFill>
                  <a:schemeClr val="bg1"/>
                </a:solidFill>
              </a:rPr>
              <a:t>. </a:t>
            </a:r>
          </a:p>
          <a:p>
            <a:pPr algn="just">
              <a:spcBef>
                <a:spcPts val="250"/>
              </a:spcBef>
              <a:buFont typeface="Arial" charset="0"/>
              <a:buChar char="•"/>
              <a:defRPr/>
            </a:pP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3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17319</TotalTime>
  <Words>1920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Papyrus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 Hukum</dc:title>
  <dc:creator>Agus Setiawan</dc:creator>
  <cp:lastModifiedBy>demson tiopan</cp:lastModifiedBy>
  <cp:revision>758</cp:revision>
  <dcterms:created xsi:type="dcterms:W3CDTF">2015-07-03T07:15:25Z</dcterms:created>
  <dcterms:modified xsi:type="dcterms:W3CDTF">2023-09-20T06:58:06Z</dcterms:modified>
</cp:coreProperties>
</file>