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7" r:id="rId3"/>
    <p:sldId id="272" r:id="rId4"/>
    <p:sldId id="273" r:id="rId5"/>
    <p:sldId id="276" r:id="rId6"/>
    <p:sldId id="274" r:id="rId7"/>
    <p:sldId id="277" r:id="rId8"/>
    <p:sldId id="275" r:id="rId9"/>
    <p:sldId id="278" r:id="rId10"/>
    <p:sldId id="271" r:id="rId11"/>
    <p:sldId id="283" r:id="rId12"/>
    <p:sldId id="280" r:id="rId13"/>
    <p:sldId id="284"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FF"/>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596" y="-12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xmlns=""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xmlns="" val="428097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xmlns=""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xmlns=""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pPr/>
              <a:t>8/25/2020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pPr/>
              <a:t>‹#›</a:t>
            </a:fld>
            <a:endParaRPr lang="en-US"/>
          </a:p>
        </p:txBody>
      </p:sp>
    </p:spTree>
    <p:extLst>
      <p:ext uri="{BB962C8B-B14F-4D97-AF65-F5344CB8AC3E}">
        <p14:creationId xmlns:p14="http://schemas.microsoft.com/office/powerpoint/2010/main" xmlns=""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xmlns=""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www.esaunggul.ac.id/"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3"/>
              </a:rPr>
              <a:t>www.esaunggul.ac.id</a:t>
            </a:r>
            <a:endParaRPr lang="en-US" dirty="0"/>
          </a:p>
        </p:txBody>
      </p:sp>
    </p:spTree>
    <p:extLst>
      <p:ext uri="{BB962C8B-B14F-4D97-AF65-F5344CB8AC3E}">
        <p14:creationId xmlns:p14="http://schemas.microsoft.com/office/powerpoint/2010/main" xmlns=""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id-ID" sz="3200" dirty="0" smtClean="0">
                <a:latin typeface="Arial" panose="020B0604020202020204" pitchFamily="34" charset="0"/>
                <a:cs typeface="Arial" panose="020B0604020202020204" pitchFamily="34" charset="0"/>
              </a:rPr>
              <a:t>RESMAN MUHARUL T</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id-ID" sz="2400" dirty="0" smtClean="0">
                <a:latin typeface="Arial" panose="020B0604020202020204" pitchFamily="34" charset="0"/>
                <a:cs typeface="Arial" panose="020B0604020202020204" pitchFamily="34" charset="0"/>
              </a:rPr>
              <a:t>SESI KE 2</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627784" y="1268760"/>
            <a:ext cx="6151123" cy="720080"/>
          </a:xfrm>
        </p:spPr>
        <p:txBody>
          <a:bodyPr/>
          <a:lstStyle/>
          <a:p>
            <a:pPr algn="l"/>
            <a:r>
              <a:rPr lang="id-ID" sz="2800" dirty="0" smtClean="0">
                <a:latin typeface="Arial" panose="020B0604020202020204" pitchFamily="34" charset="0"/>
                <a:cs typeface="Arial" panose="020B0604020202020204" pitchFamily="34" charset="0"/>
              </a:rPr>
              <a:t>RISET PEMASARAN DAN BISNIS</a:t>
            </a:r>
            <a:endParaRPr lang="en-US"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2987824" y="4149080"/>
            <a:ext cx="5616624" cy="1367507"/>
          </a:xfrm>
        </p:spPr>
        <p:txBody>
          <a:bodyPr/>
          <a:lstStyle/>
          <a:p>
            <a:r>
              <a:rPr lang="id-ID" sz="3200" dirty="0" smtClean="0">
                <a:latin typeface="Arial" panose="020B0604020202020204" pitchFamily="34" charset="0"/>
                <a:cs typeface="Arial" panose="020B0604020202020204" pitchFamily="34" charset="0"/>
              </a:rPr>
              <a:t>MASALAH RISET DAN METODE RISET</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285720" y="214290"/>
            <a:ext cx="8229600" cy="9271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Aspek-aspek </a:t>
            </a:r>
            <a:r>
              <a:rPr lang="id-ID" sz="2800" b="1" dirty="0" smtClean="0"/>
              <a:t>yang diperlukan dalam </a:t>
            </a:r>
            <a:r>
              <a:rPr lang="id-ID" sz="2800" b="1" dirty="0" smtClean="0"/>
              <a:t>Penyusunan Proposal</a:t>
            </a:r>
            <a:endParaRPr lang="id-ID" sz="2800" b="1" dirty="0"/>
          </a:p>
        </p:txBody>
      </p:sp>
      <p:sp>
        <p:nvSpPr>
          <p:cNvPr id="3" name="Content Placeholder 2"/>
          <p:cNvSpPr>
            <a:spLocks noGrp="1"/>
          </p:cNvSpPr>
          <p:nvPr>
            <p:ph sz="half" idx="2"/>
          </p:nvPr>
        </p:nvSpPr>
        <p:spPr>
          <a:xfrm>
            <a:off x="0" y="1071546"/>
            <a:ext cx="9144000" cy="5286412"/>
          </a:xfrm>
        </p:spPr>
        <p:txBody>
          <a:bodyPr/>
          <a:lstStyle/>
          <a:p>
            <a:pPr lvl="0" algn="just">
              <a:lnSpc>
                <a:spcPct val="150000"/>
              </a:lnSpc>
              <a:buFont typeface="+mj-lt"/>
              <a:buAutoNum type="arabicPeriod"/>
            </a:pPr>
            <a:r>
              <a:rPr lang="en-US" sz="1800" dirty="0" err="1" smtClean="0"/>
              <a:t>Bahasan</a:t>
            </a:r>
            <a:r>
              <a:rPr lang="en-US" sz="1800" dirty="0" smtClean="0"/>
              <a:t> </a:t>
            </a:r>
            <a:r>
              <a:rPr lang="en-US" sz="1800" dirty="0" err="1" smtClean="0"/>
              <a:t>tentang</a:t>
            </a:r>
            <a:r>
              <a:rPr lang="en-US" sz="1800" dirty="0" smtClean="0"/>
              <a:t> </a:t>
            </a:r>
            <a:r>
              <a:rPr lang="en-US" sz="1800" i="1" dirty="0" err="1" smtClean="0"/>
              <a:t>latar</a:t>
            </a:r>
            <a:r>
              <a:rPr lang="en-US" sz="1800" i="1" dirty="0" smtClean="0"/>
              <a:t> </a:t>
            </a:r>
            <a:r>
              <a:rPr lang="en-US" sz="1800" i="1" dirty="0" err="1" smtClean="0"/>
              <a:t>belakang</a:t>
            </a:r>
            <a:r>
              <a:rPr lang="en-US" sz="1800" i="1" dirty="0" smtClean="0"/>
              <a:t> </a:t>
            </a:r>
            <a:r>
              <a:rPr lang="en-US" sz="1800" dirty="0" err="1" smtClean="0"/>
              <a:t>dan</a:t>
            </a:r>
            <a:r>
              <a:rPr lang="en-US" sz="1800" dirty="0" smtClean="0"/>
              <a:t> </a:t>
            </a:r>
            <a:r>
              <a:rPr lang="en-US" sz="1800" i="1" dirty="0" err="1" smtClean="0"/>
              <a:t>tujuan</a:t>
            </a:r>
            <a:r>
              <a:rPr lang="en-US" sz="1800" i="1" dirty="0" smtClean="0"/>
              <a:t> </a:t>
            </a:r>
            <a:r>
              <a:rPr lang="en-US" sz="1800" i="1" dirty="0" err="1" smtClean="0"/>
              <a:t>riset</a:t>
            </a:r>
            <a:r>
              <a:rPr lang="en-US" sz="1800" i="1" dirty="0" smtClean="0"/>
              <a:t> </a:t>
            </a:r>
            <a:r>
              <a:rPr lang="en-US" sz="1800" dirty="0" err="1" smtClean="0"/>
              <a:t>dapat</a:t>
            </a:r>
            <a:r>
              <a:rPr lang="en-US" sz="1800" dirty="0" smtClean="0"/>
              <a:t> </a:t>
            </a:r>
            <a:r>
              <a:rPr lang="en-US" sz="1800" dirty="0" err="1" smtClean="0"/>
              <a:t>diperoleh</a:t>
            </a:r>
            <a:r>
              <a:rPr lang="en-US" sz="1800" dirty="0" smtClean="0"/>
              <a:t> </a:t>
            </a:r>
            <a:r>
              <a:rPr lang="en-US" sz="1800" dirty="0" err="1" smtClean="0"/>
              <a:t>dari</a:t>
            </a:r>
            <a:r>
              <a:rPr lang="en-US" sz="1800" dirty="0" smtClean="0"/>
              <a:t> </a:t>
            </a:r>
            <a:r>
              <a:rPr lang="en-US" sz="1800" dirty="0" err="1" smtClean="0"/>
              <a:t>hasil</a:t>
            </a:r>
            <a:r>
              <a:rPr lang="en-US" sz="1800" dirty="0" smtClean="0"/>
              <a:t> </a:t>
            </a:r>
            <a:r>
              <a:rPr lang="en-US" sz="1800" dirty="0" err="1" smtClean="0"/>
              <a:t>pengamatan</a:t>
            </a:r>
            <a:r>
              <a:rPr lang="en-US" sz="1800" dirty="0" smtClean="0"/>
              <a:t> </a:t>
            </a:r>
            <a:r>
              <a:rPr lang="en-US" sz="1800" dirty="0" err="1" smtClean="0"/>
              <a:t>atau</a:t>
            </a:r>
            <a:r>
              <a:rPr lang="en-US" sz="1800" dirty="0" smtClean="0"/>
              <a:t> </a:t>
            </a:r>
            <a:r>
              <a:rPr lang="en-US" sz="1800" dirty="0" err="1" smtClean="0"/>
              <a:t>diskusi</a:t>
            </a:r>
            <a:r>
              <a:rPr lang="en-US" sz="1800" dirty="0" smtClean="0"/>
              <a:t> </a:t>
            </a:r>
            <a:r>
              <a:rPr lang="en-US" sz="1800" dirty="0" err="1" smtClean="0"/>
              <a:t>intensif</a:t>
            </a:r>
            <a:r>
              <a:rPr lang="en-US" sz="1800" dirty="0" smtClean="0"/>
              <a:t> </a:t>
            </a:r>
            <a:r>
              <a:rPr lang="en-US" sz="1800" dirty="0" err="1" smtClean="0"/>
              <a:t>dengan</a:t>
            </a:r>
            <a:r>
              <a:rPr lang="en-US" sz="1800" dirty="0" smtClean="0"/>
              <a:t> </a:t>
            </a:r>
            <a:r>
              <a:rPr lang="en-US" sz="1800" dirty="0" err="1" smtClean="0"/>
              <a:t>perusahaan</a:t>
            </a:r>
            <a:r>
              <a:rPr lang="en-US" sz="1800" dirty="0" smtClean="0"/>
              <a:t> </a:t>
            </a:r>
            <a:r>
              <a:rPr lang="en-US" sz="1800" dirty="0" err="1" smtClean="0"/>
              <a:t>pengguna</a:t>
            </a:r>
            <a:r>
              <a:rPr lang="en-US" sz="1800" dirty="0" smtClean="0"/>
              <a:t> </a:t>
            </a:r>
            <a:r>
              <a:rPr lang="en-US" sz="1800" dirty="0" err="1" smtClean="0"/>
              <a:t>jasa</a:t>
            </a:r>
            <a:r>
              <a:rPr lang="en-US" sz="1800" dirty="0" smtClean="0"/>
              <a:t> </a:t>
            </a:r>
            <a:r>
              <a:rPr lang="en-US" sz="1800" dirty="0" err="1" smtClean="0"/>
              <a:t>riset</a:t>
            </a:r>
            <a:r>
              <a:rPr lang="en-US" sz="1800" dirty="0" smtClean="0"/>
              <a:t> (</a:t>
            </a:r>
            <a:r>
              <a:rPr lang="en-US" sz="1800" dirty="0" err="1" smtClean="0"/>
              <a:t>disebut</a:t>
            </a:r>
            <a:r>
              <a:rPr lang="en-US" sz="1800" dirty="0" smtClean="0"/>
              <a:t> </a:t>
            </a:r>
            <a:r>
              <a:rPr lang="en-US" sz="1800" dirty="0" err="1" smtClean="0"/>
              <a:t>klien</a:t>
            </a:r>
            <a:r>
              <a:rPr lang="en-US" sz="1800" dirty="0" smtClean="0"/>
              <a:t> </a:t>
            </a:r>
            <a:r>
              <a:rPr lang="en-US" sz="1800" dirty="0" err="1" smtClean="0"/>
              <a:t>atau</a:t>
            </a:r>
            <a:r>
              <a:rPr lang="en-US" sz="1800" dirty="0" smtClean="0"/>
              <a:t> </a:t>
            </a:r>
            <a:r>
              <a:rPr lang="en-US" sz="1800" i="1" dirty="0" smtClean="0"/>
              <a:t>user</a:t>
            </a:r>
            <a:r>
              <a:rPr lang="en-US" sz="1800" dirty="0" smtClean="0"/>
              <a:t>). </a:t>
            </a:r>
            <a:r>
              <a:rPr lang="en-US" sz="1800" dirty="0" err="1" smtClean="0"/>
              <a:t>Untuk</a:t>
            </a:r>
            <a:r>
              <a:rPr lang="en-US" sz="1800" dirty="0" smtClean="0"/>
              <a:t> </a:t>
            </a:r>
            <a:r>
              <a:rPr lang="en-US" sz="1800" dirty="0" err="1" smtClean="0"/>
              <a:t>merumuskan</a:t>
            </a:r>
            <a:r>
              <a:rPr lang="en-US" sz="1800" dirty="0" smtClean="0"/>
              <a:t> </a:t>
            </a:r>
            <a:r>
              <a:rPr lang="en-US" sz="1800" dirty="0" err="1" smtClean="0"/>
              <a:t>tujuan</a:t>
            </a:r>
            <a:r>
              <a:rPr lang="en-US" sz="1800" dirty="0" smtClean="0"/>
              <a:t> </a:t>
            </a:r>
            <a:r>
              <a:rPr lang="en-US" sz="1800" dirty="0" err="1" smtClean="0"/>
              <a:t>riset</a:t>
            </a:r>
            <a:r>
              <a:rPr lang="en-US" sz="1800" dirty="0" smtClean="0"/>
              <a:t>, </a:t>
            </a:r>
            <a:r>
              <a:rPr lang="en-US" sz="1800" dirty="0" err="1" smtClean="0"/>
              <a:t>periset</a:t>
            </a:r>
            <a:r>
              <a:rPr lang="en-US" sz="1800" dirty="0" smtClean="0"/>
              <a:t> </a:t>
            </a:r>
            <a:r>
              <a:rPr lang="en-US" sz="1800" dirty="0" err="1" smtClean="0"/>
              <a:t>harus</a:t>
            </a:r>
            <a:r>
              <a:rPr lang="en-US" sz="1800" dirty="0" smtClean="0"/>
              <a:t> </a:t>
            </a:r>
            <a:r>
              <a:rPr lang="en-US" sz="1800" dirty="0" err="1" smtClean="0"/>
              <a:t>siap</a:t>
            </a:r>
            <a:r>
              <a:rPr lang="en-US" sz="1800" dirty="0" smtClean="0"/>
              <a:t> </a:t>
            </a:r>
            <a:r>
              <a:rPr lang="en-US" sz="1800" dirty="0" err="1" smtClean="0"/>
              <a:t>berulang</a:t>
            </a:r>
            <a:r>
              <a:rPr lang="en-US" sz="1800" dirty="0" smtClean="0"/>
              <a:t> kali </a:t>
            </a:r>
            <a:r>
              <a:rPr lang="en-US" sz="1800" dirty="0" err="1" smtClean="0"/>
              <a:t>memperbaiki</a:t>
            </a:r>
            <a:r>
              <a:rPr lang="en-US" sz="1800" dirty="0" smtClean="0"/>
              <a:t> proposal </a:t>
            </a:r>
            <a:r>
              <a:rPr lang="en-US" sz="1800" dirty="0" err="1" smtClean="0"/>
              <a:t>hingga</a:t>
            </a:r>
            <a:r>
              <a:rPr lang="en-US" sz="1800" dirty="0" smtClean="0"/>
              <a:t> </a:t>
            </a:r>
            <a:r>
              <a:rPr lang="en-US" sz="1800" dirty="0" err="1" smtClean="0"/>
              <a:t>diterima</a:t>
            </a:r>
            <a:r>
              <a:rPr lang="en-US" sz="1800" dirty="0" smtClean="0"/>
              <a:t> </a:t>
            </a:r>
            <a:r>
              <a:rPr lang="en-US" sz="1800" dirty="0" err="1" smtClean="0"/>
              <a:t>pihak</a:t>
            </a:r>
            <a:r>
              <a:rPr lang="en-US" sz="1800" dirty="0" smtClean="0"/>
              <a:t> </a:t>
            </a:r>
            <a:r>
              <a:rPr lang="en-US" sz="1800" dirty="0" err="1" smtClean="0"/>
              <a:t>klien</a:t>
            </a:r>
            <a:r>
              <a:rPr lang="en-US" sz="1800" dirty="0" smtClean="0"/>
              <a:t>. </a:t>
            </a:r>
            <a:r>
              <a:rPr lang="en-US" sz="1800" dirty="0" err="1" smtClean="0"/>
              <a:t>Adakalanya</a:t>
            </a:r>
            <a:r>
              <a:rPr lang="en-US" sz="1800" dirty="0" smtClean="0"/>
              <a:t> </a:t>
            </a:r>
            <a:r>
              <a:rPr lang="en-US" sz="1800" dirty="0" err="1" smtClean="0"/>
              <a:t>pihak</a:t>
            </a:r>
            <a:r>
              <a:rPr lang="en-US" sz="1800" dirty="0" smtClean="0"/>
              <a:t> </a:t>
            </a:r>
            <a:r>
              <a:rPr lang="en-US" sz="1800" dirty="0" err="1" smtClean="0"/>
              <a:t>klien</a:t>
            </a:r>
            <a:r>
              <a:rPr lang="en-US" sz="1800" dirty="0" smtClean="0"/>
              <a:t> </a:t>
            </a:r>
            <a:r>
              <a:rPr lang="en-US" sz="1800" dirty="0" err="1" smtClean="0"/>
              <a:t>telah</a:t>
            </a:r>
            <a:r>
              <a:rPr lang="en-US" sz="1800" dirty="0" smtClean="0"/>
              <a:t> </a:t>
            </a:r>
            <a:r>
              <a:rPr lang="en-US" sz="1800" dirty="0" err="1" smtClean="0"/>
              <a:t>mempersiapkan</a:t>
            </a:r>
            <a:r>
              <a:rPr lang="en-US" sz="1800" dirty="0" smtClean="0"/>
              <a:t> TOR </a:t>
            </a:r>
            <a:r>
              <a:rPr lang="en-US" sz="1800" dirty="0" err="1" smtClean="0"/>
              <a:t>dari</a:t>
            </a:r>
            <a:r>
              <a:rPr lang="en-US" sz="1800" dirty="0" smtClean="0"/>
              <a:t> </a:t>
            </a:r>
            <a:r>
              <a:rPr lang="en-US" sz="1800" dirty="0" err="1" smtClean="0"/>
              <a:t>riset</a:t>
            </a:r>
            <a:r>
              <a:rPr lang="en-US" sz="1800" dirty="0" smtClean="0"/>
              <a:t> </a:t>
            </a:r>
            <a:r>
              <a:rPr lang="en-US" sz="1800" dirty="0" err="1" smtClean="0"/>
              <a:t>pemasaran</a:t>
            </a:r>
            <a:r>
              <a:rPr lang="en-US" sz="1800" dirty="0" smtClean="0"/>
              <a:t> yang </a:t>
            </a:r>
            <a:r>
              <a:rPr lang="en-US" sz="1800" dirty="0" err="1" smtClean="0"/>
              <a:t>akan</a:t>
            </a:r>
            <a:r>
              <a:rPr lang="en-US" sz="1800" dirty="0" smtClean="0"/>
              <a:t> </a:t>
            </a:r>
            <a:r>
              <a:rPr lang="en-US" sz="1800" dirty="0" err="1" smtClean="0"/>
              <a:t>diadakan</a:t>
            </a:r>
            <a:r>
              <a:rPr lang="en-US" sz="1800" dirty="0" smtClean="0"/>
              <a:t>. </a:t>
            </a:r>
            <a:r>
              <a:rPr lang="en-US" sz="1800" dirty="0" err="1" smtClean="0"/>
              <a:t>Apabila</a:t>
            </a:r>
            <a:r>
              <a:rPr lang="en-US" sz="1800" dirty="0" smtClean="0"/>
              <a:t> </a:t>
            </a:r>
            <a:r>
              <a:rPr lang="en-US" sz="1800" dirty="0" err="1" smtClean="0"/>
              <a:t>periset</a:t>
            </a:r>
            <a:r>
              <a:rPr lang="en-US" sz="1800" dirty="0" smtClean="0"/>
              <a:t> </a:t>
            </a:r>
            <a:r>
              <a:rPr lang="en-US" sz="1800" dirty="0" err="1" smtClean="0"/>
              <a:t>dan</a:t>
            </a:r>
            <a:r>
              <a:rPr lang="en-US" sz="1800" dirty="0" smtClean="0"/>
              <a:t> </a:t>
            </a:r>
            <a:r>
              <a:rPr lang="en-US" sz="1800" dirty="0" err="1" smtClean="0"/>
              <a:t>klien</a:t>
            </a:r>
            <a:r>
              <a:rPr lang="en-US" sz="1800" dirty="0" smtClean="0"/>
              <a:t> </a:t>
            </a:r>
            <a:r>
              <a:rPr lang="en-US" sz="1800" dirty="0" err="1" smtClean="0"/>
              <a:t>belum</a:t>
            </a:r>
            <a:r>
              <a:rPr lang="en-US" sz="1800" dirty="0" smtClean="0"/>
              <a:t> </a:t>
            </a:r>
            <a:r>
              <a:rPr lang="en-US" sz="1800" dirty="0" err="1" smtClean="0"/>
              <a:t>dapat</a:t>
            </a:r>
            <a:r>
              <a:rPr lang="en-US" sz="1800" dirty="0" smtClean="0"/>
              <a:t> </a:t>
            </a:r>
            <a:r>
              <a:rPr lang="en-US" sz="1800" dirty="0" err="1" smtClean="0"/>
              <a:t>mengidentifikasi</a:t>
            </a:r>
            <a:r>
              <a:rPr lang="en-US" sz="1800" dirty="0" smtClean="0"/>
              <a:t> </a:t>
            </a:r>
            <a:r>
              <a:rPr lang="en-US" sz="1800" dirty="0" err="1" smtClean="0"/>
              <a:t>kasus</a:t>
            </a:r>
            <a:r>
              <a:rPr lang="en-US" sz="1800" dirty="0" smtClean="0"/>
              <a:t> </a:t>
            </a:r>
            <a:r>
              <a:rPr lang="en-US" sz="1800" dirty="0" err="1" smtClean="0"/>
              <a:t>pemasaran</a:t>
            </a:r>
            <a:r>
              <a:rPr lang="en-US" sz="1800" dirty="0" smtClean="0"/>
              <a:t> yang </a:t>
            </a:r>
            <a:r>
              <a:rPr lang="en-US" sz="1800" dirty="0" err="1" smtClean="0"/>
              <a:t>terjadi</a:t>
            </a:r>
            <a:r>
              <a:rPr lang="en-US" sz="1800" dirty="0" smtClean="0"/>
              <a:t>, </a:t>
            </a:r>
            <a:r>
              <a:rPr lang="en-US" sz="1800" dirty="0" err="1" smtClean="0"/>
              <a:t>dapat</a:t>
            </a:r>
            <a:r>
              <a:rPr lang="en-US" sz="1800" dirty="0" smtClean="0"/>
              <a:t> </a:t>
            </a:r>
            <a:r>
              <a:rPr lang="en-US" sz="1800" dirty="0" err="1" smtClean="0"/>
              <a:t>diajukan</a:t>
            </a:r>
            <a:r>
              <a:rPr lang="en-US" sz="1800" dirty="0" smtClean="0"/>
              <a:t> </a:t>
            </a:r>
            <a:r>
              <a:rPr lang="en-US" sz="1800" i="1" dirty="0" smtClean="0"/>
              <a:t>exploratory research </a:t>
            </a:r>
            <a:r>
              <a:rPr lang="en-US" sz="1800" dirty="0" err="1" smtClean="0"/>
              <a:t>dengan</a:t>
            </a:r>
            <a:r>
              <a:rPr lang="en-US" sz="1800" dirty="0" smtClean="0"/>
              <a:t> </a:t>
            </a:r>
            <a:r>
              <a:rPr lang="en-US" sz="1800" dirty="0" err="1" smtClean="0"/>
              <a:t>metode</a:t>
            </a:r>
            <a:r>
              <a:rPr lang="en-US" sz="1800" dirty="0" smtClean="0"/>
              <a:t> FGD, </a:t>
            </a:r>
            <a:r>
              <a:rPr lang="en-US" sz="1800" dirty="0" err="1" smtClean="0"/>
              <a:t>wawancara</a:t>
            </a:r>
            <a:r>
              <a:rPr lang="en-US" sz="1800" dirty="0" smtClean="0"/>
              <a:t> </a:t>
            </a:r>
            <a:r>
              <a:rPr lang="en-US" sz="1800" dirty="0" err="1" smtClean="0"/>
              <a:t>dengan</a:t>
            </a:r>
            <a:r>
              <a:rPr lang="en-US" sz="1800" dirty="0" smtClean="0"/>
              <a:t> </a:t>
            </a:r>
            <a:r>
              <a:rPr lang="en-US" sz="1800" dirty="0" err="1" smtClean="0"/>
              <a:t>para</a:t>
            </a:r>
            <a:r>
              <a:rPr lang="en-US" sz="1800" dirty="0" smtClean="0"/>
              <a:t> </a:t>
            </a:r>
            <a:r>
              <a:rPr lang="en-US" sz="1800" dirty="0" err="1" smtClean="0"/>
              <a:t>ahli</a:t>
            </a:r>
            <a:r>
              <a:rPr lang="en-US" sz="1800" dirty="0" smtClean="0"/>
              <a:t>, </a:t>
            </a:r>
            <a:r>
              <a:rPr lang="en-US" sz="1800" dirty="0" err="1" smtClean="0"/>
              <a:t>atau</a:t>
            </a:r>
            <a:r>
              <a:rPr lang="en-US" sz="1800" dirty="0" smtClean="0"/>
              <a:t> </a:t>
            </a:r>
            <a:r>
              <a:rPr lang="en-US" sz="1800" dirty="0" err="1" smtClean="0"/>
              <a:t>studi</a:t>
            </a:r>
            <a:r>
              <a:rPr lang="en-US" sz="1800" dirty="0" smtClean="0"/>
              <a:t> </a:t>
            </a:r>
            <a:r>
              <a:rPr lang="en-US" sz="1800" dirty="0" err="1" smtClean="0"/>
              <a:t>literatur</a:t>
            </a:r>
            <a:r>
              <a:rPr lang="en-US" sz="1800" dirty="0" smtClean="0"/>
              <a:t> </a:t>
            </a:r>
            <a:r>
              <a:rPr lang="en-US" sz="1800" dirty="0" err="1" smtClean="0"/>
              <a:t>mendalam</a:t>
            </a:r>
            <a:r>
              <a:rPr lang="en-US" sz="1800" dirty="0" smtClean="0"/>
              <a:t>.</a:t>
            </a:r>
            <a:endParaRPr lang="id-ID" sz="1800" dirty="0" smtClean="0"/>
          </a:p>
          <a:p>
            <a:pPr lvl="0" algn="just">
              <a:lnSpc>
                <a:spcPct val="150000"/>
              </a:lnSpc>
              <a:buFont typeface="+mj-lt"/>
              <a:buAutoNum type="arabicPeriod"/>
            </a:pPr>
            <a:r>
              <a:rPr lang="en-US" sz="1800" dirty="0" err="1" smtClean="0"/>
              <a:t>Bahasan</a:t>
            </a:r>
            <a:r>
              <a:rPr lang="en-US" sz="1800" dirty="0" smtClean="0"/>
              <a:t> </a:t>
            </a:r>
            <a:r>
              <a:rPr lang="en-US" sz="1800" i="1" dirty="0" err="1" smtClean="0"/>
              <a:t>sumber</a:t>
            </a:r>
            <a:r>
              <a:rPr lang="en-US" sz="1800" i="1" dirty="0" smtClean="0"/>
              <a:t> data </a:t>
            </a:r>
            <a:r>
              <a:rPr lang="en-US" sz="1800" i="1" dirty="0" err="1" smtClean="0"/>
              <a:t>dan</a:t>
            </a:r>
            <a:r>
              <a:rPr lang="en-US" sz="1800" i="1" dirty="0" smtClean="0"/>
              <a:t> </a:t>
            </a:r>
            <a:r>
              <a:rPr lang="en-US" sz="1800" i="1" dirty="0" err="1" smtClean="0"/>
              <a:t>metodologi</a:t>
            </a:r>
            <a:r>
              <a:rPr lang="en-US" sz="1800" i="1" dirty="0" smtClean="0"/>
              <a:t> </a:t>
            </a:r>
            <a:r>
              <a:rPr lang="en-US" sz="1800" i="1" dirty="0" err="1" smtClean="0"/>
              <a:t>riset</a:t>
            </a:r>
            <a:r>
              <a:rPr lang="en-US" sz="1800" i="1" dirty="0" smtClean="0"/>
              <a:t> </a:t>
            </a:r>
            <a:r>
              <a:rPr lang="en-US" sz="1800" dirty="0" err="1" smtClean="0"/>
              <a:t>dapat</a:t>
            </a:r>
            <a:r>
              <a:rPr lang="en-US" sz="1800" dirty="0" smtClean="0"/>
              <a:t> </a:t>
            </a:r>
            <a:r>
              <a:rPr lang="en-US" sz="1800" dirty="0" err="1" smtClean="0"/>
              <a:t>mengacu</a:t>
            </a:r>
            <a:r>
              <a:rPr lang="en-US" sz="1800" dirty="0" smtClean="0"/>
              <a:t> </a:t>
            </a:r>
            <a:r>
              <a:rPr lang="en-US" sz="1800" dirty="0" err="1" smtClean="0"/>
              <a:t>pada</a:t>
            </a:r>
            <a:r>
              <a:rPr lang="en-US" sz="1800" dirty="0" smtClean="0"/>
              <a:t> </a:t>
            </a:r>
            <a:r>
              <a:rPr lang="en-US" sz="1800" dirty="0" err="1" smtClean="0"/>
              <a:t>tahapan</a:t>
            </a:r>
            <a:r>
              <a:rPr lang="en-US" sz="1800" dirty="0" smtClean="0"/>
              <a:t> </a:t>
            </a:r>
            <a:r>
              <a:rPr lang="en-US" sz="1800" dirty="0" err="1" smtClean="0"/>
              <a:t>riset</a:t>
            </a:r>
            <a:r>
              <a:rPr lang="en-US" sz="1800" dirty="0" smtClean="0"/>
              <a:t> </a:t>
            </a:r>
            <a:r>
              <a:rPr lang="en-US" sz="1800" dirty="0" err="1" smtClean="0"/>
              <a:t>pemasaran</a:t>
            </a:r>
            <a:r>
              <a:rPr lang="en-US" sz="1800" dirty="0" smtClean="0"/>
              <a:t> yang </a:t>
            </a:r>
            <a:r>
              <a:rPr lang="en-US" sz="1800" dirty="0" err="1" smtClean="0"/>
              <a:t>dibahas</a:t>
            </a:r>
            <a:r>
              <a:rPr lang="en-US" sz="1800" dirty="0" smtClean="0"/>
              <a:t> </a:t>
            </a:r>
            <a:r>
              <a:rPr lang="en-US" sz="1800" dirty="0" err="1" smtClean="0"/>
              <a:t>pada</a:t>
            </a:r>
            <a:r>
              <a:rPr lang="en-US" sz="1800" dirty="0" smtClean="0"/>
              <a:t> </a:t>
            </a:r>
            <a:r>
              <a:rPr lang="en-US" sz="1800" dirty="0" err="1" smtClean="0"/>
              <a:t>bab-bab</a:t>
            </a:r>
            <a:r>
              <a:rPr lang="en-US" sz="1800" dirty="0" smtClean="0"/>
              <a:t> </a:t>
            </a:r>
            <a:r>
              <a:rPr lang="en-US" sz="1800" dirty="0" err="1" smtClean="0"/>
              <a:t>buku</a:t>
            </a:r>
            <a:r>
              <a:rPr lang="en-US" sz="1800" dirty="0" smtClean="0"/>
              <a:t> </a:t>
            </a:r>
            <a:r>
              <a:rPr lang="en-US" sz="1800" dirty="0" err="1" smtClean="0"/>
              <a:t>ini</a:t>
            </a:r>
            <a:r>
              <a:rPr lang="en-US" sz="1800" dirty="0" smtClean="0"/>
              <a:t> </a:t>
            </a:r>
            <a:r>
              <a:rPr lang="en-US" sz="1800" dirty="0" err="1" smtClean="0"/>
              <a:t>lebih</a:t>
            </a:r>
            <a:r>
              <a:rPr lang="en-US" sz="1800" dirty="0" smtClean="0"/>
              <a:t> </a:t>
            </a:r>
            <a:r>
              <a:rPr lang="en-US" sz="1800" dirty="0" err="1" smtClean="0"/>
              <a:t>lanjut</a:t>
            </a:r>
            <a:r>
              <a:rPr lang="en-US" sz="1800" dirty="0" smtClean="0"/>
              <a:t>.</a:t>
            </a:r>
            <a:endParaRPr lang="id-ID" sz="1800" dirty="0" smtClean="0"/>
          </a:p>
          <a:p>
            <a:pPr algn="just">
              <a:lnSpc>
                <a:spcPct val="150000"/>
              </a:lnSpc>
            </a:pPr>
            <a:endParaRPr lang="en-US" sz="1800" dirty="0"/>
          </a:p>
        </p:txBody>
      </p:sp>
    </p:spTree>
    <p:extLst>
      <p:ext uri="{BB962C8B-B14F-4D97-AF65-F5344CB8AC3E}">
        <p14:creationId xmlns:p14="http://schemas.microsoft.com/office/powerpoint/2010/main" xmlns="" val="2167864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285720" y="214290"/>
            <a:ext cx="8229600" cy="9271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Aspek-aspek </a:t>
            </a:r>
            <a:r>
              <a:rPr lang="id-ID" sz="2800" b="1" dirty="0" smtClean="0"/>
              <a:t>yang diperlukan dalam </a:t>
            </a:r>
            <a:r>
              <a:rPr lang="id-ID" sz="2800" b="1" dirty="0" smtClean="0"/>
              <a:t>Penyusunan Proposal</a:t>
            </a:r>
            <a:endParaRPr lang="id-ID" sz="2800" b="1" dirty="0"/>
          </a:p>
        </p:txBody>
      </p:sp>
      <p:sp>
        <p:nvSpPr>
          <p:cNvPr id="3" name="Content Placeholder 2"/>
          <p:cNvSpPr>
            <a:spLocks noGrp="1"/>
          </p:cNvSpPr>
          <p:nvPr>
            <p:ph sz="half" idx="2"/>
          </p:nvPr>
        </p:nvSpPr>
        <p:spPr>
          <a:xfrm>
            <a:off x="0" y="1071546"/>
            <a:ext cx="9144000" cy="5286412"/>
          </a:xfrm>
        </p:spPr>
        <p:txBody>
          <a:bodyPr/>
          <a:lstStyle/>
          <a:p>
            <a:pPr algn="just">
              <a:buFont typeface="+mj-lt"/>
              <a:buAutoNum type="arabicPeriod" startAt="3"/>
            </a:pPr>
            <a:r>
              <a:rPr lang="id-ID" sz="1600" dirty="0" smtClean="0"/>
              <a:t>Tim </a:t>
            </a:r>
            <a:r>
              <a:rPr lang="id-ID" sz="1600" dirty="0" smtClean="0"/>
              <a:t>pelaksana riset yang digunakan dalam sebuah riset pemasaran (kuantitatif) skala besar perlu didukung staf khusus. Namun untuk riset berskala kecil beberapa fungsi kerja staf dapat dilakukan seorang staf </a:t>
            </a:r>
            <a:r>
              <a:rPr lang="id-ID" sz="1600" dirty="0" smtClean="0"/>
              <a:t>saja</a:t>
            </a:r>
          </a:p>
          <a:p>
            <a:pPr lvl="1" algn="just"/>
            <a:r>
              <a:rPr lang="en-US" sz="1600" b="1" i="1" dirty="0" smtClean="0">
                <a:latin typeface="Arial" pitchFamily="34" charset="0"/>
                <a:cs typeface="Arial" pitchFamily="34" charset="0"/>
              </a:rPr>
              <a:t>Interviewers</a:t>
            </a:r>
            <a:r>
              <a:rPr lang="en-US" sz="1600" b="1" i="1" dirty="0" smtClean="0">
                <a:latin typeface="Arial" pitchFamily="34" charset="0"/>
                <a:cs typeface="Arial" pitchFamily="34" charset="0"/>
              </a:rPr>
              <a:t>, </a:t>
            </a:r>
            <a:r>
              <a:rPr lang="en-US" sz="1600" dirty="0" err="1" smtClean="0">
                <a:latin typeface="Arial" pitchFamily="34" charset="0"/>
                <a:cs typeface="Arial" pitchFamily="34" charset="0"/>
              </a:rPr>
              <a:t>ujung</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tombak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bertugas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mewawancarai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langsung</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responden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Sedangkan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staf</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bertugas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hanya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mengamati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atau</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tidak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berhadapan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langsung</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dengan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responden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disebut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sebagai</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observer. </a:t>
            </a:r>
            <a:r>
              <a:rPr lang="en-US" sz="1600" dirty="0" err="1" smtClean="0">
                <a:latin typeface="Arial" pitchFamily="34" charset="0"/>
                <a:cs typeface="Arial" pitchFamily="34" charset="0"/>
              </a:rPr>
              <a:t>Baik</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interviewer </a:t>
            </a:r>
            <a:r>
              <a:rPr lang="en-US" sz="1600" dirty="0" err="1" smtClean="0">
                <a:latin typeface="Arial" pitchFamily="34" charset="0"/>
                <a:cs typeface="Arial" pitchFamily="34" charset="0"/>
              </a:rPr>
              <a:t>maupun</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observer </a:t>
            </a:r>
            <a:r>
              <a:rPr lang="en-US" sz="1600" dirty="0" err="1" smtClean="0">
                <a:latin typeface="Arial" pitchFamily="34" charset="0"/>
                <a:cs typeface="Arial" pitchFamily="34" charset="0"/>
              </a:rPr>
              <a:t>dapat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merupakan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pekerja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lepas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atau</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alih</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daya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namun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dengan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memperhatikan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kompetensi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kejujuran</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lvl="1" algn="just"/>
            <a:r>
              <a:rPr lang="en-US" sz="1600" b="1" i="1" dirty="0" smtClean="0">
                <a:latin typeface="Arial" pitchFamily="34" charset="0"/>
                <a:cs typeface="Arial" pitchFamily="34" charset="0"/>
              </a:rPr>
              <a:t>Supervisor</a:t>
            </a:r>
            <a:r>
              <a:rPr lang="en-US" sz="1600" i="1" dirty="0" smtClean="0">
                <a:latin typeface="Arial" pitchFamily="34" charset="0"/>
                <a:cs typeface="Arial" pitchFamily="34" charset="0"/>
              </a:rPr>
              <a:t>, </a:t>
            </a:r>
            <a:r>
              <a:rPr lang="en-US" sz="1600" dirty="0" err="1" smtClean="0">
                <a:latin typeface="Arial" pitchFamily="34" charset="0"/>
                <a:cs typeface="Arial" pitchFamily="34" charset="0"/>
              </a:rPr>
              <a:t>staf</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bertugas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mengkoordinasi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kerja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para</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interviewer </a:t>
            </a:r>
            <a:r>
              <a:rPr lang="en-US" sz="1600" dirty="0" err="1" smtClean="0">
                <a:latin typeface="Arial" pitchFamily="34" charset="0"/>
                <a:cs typeface="Arial" pitchFamily="34" charset="0"/>
              </a:rPr>
              <a:t>atau</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observer, </a:t>
            </a:r>
            <a:r>
              <a:rPr lang="en-US" sz="1600" dirty="0" err="1" smtClean="0">
                <a:latin typeface="Arial" pitchFamily="34" charset="0"/>
                <a:cs typeface="Arial" pitchFamily="34" charset="0"/>
              </a:rPr>
              <a:t>termasuk</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briefing </a:t>
            </a:r>
            <a:r>
              <a:rPr lang="en-US" sz="1600" dirty="0" err="1" smtClean="0">
                <a:latin typeface="Arial" pitchFamily="34" charset="0"/>
                <a:cs typeface="Arial" pitchFamily="34" charset="0"/>
              </a:rPr>
              <a:t>awal</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dan</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quality control </a:t>
            </a:r>
            <a:r>
              <a:rPr lang="en-US" sz="1600" dirty="0" err="1" smtClean="0">
                <a:latin typeface="Arial" pitchFamily="34" charset="0"/>
                <a:cs typeface="Arial" pitchFamily="34" charset="0"/>
              </a:rPr>
              <a:t>hasil</a:t>
            </a:r>
            <a:r>
              <a:rPr lang="en-US" sz="1600" dirty="0" smtClean="0">
                <a:latin typeface="Arial" pitchFamily="34" charset="0"/>
                <a:cs typeface="Arial" pitchFamily="34" charset="0"/>
              </a:rPr>
              <a:t> survey. </a:t>
            </a:r>
            <a:r>
              <a:rPr lang="en-US" sz="1600" dirty="0" err="1" smtClean="0">
                <a:latin typeface="Arial" pitchFamily="34" charset="0"/>
                <a:cs typeface="Arial" pitchFamily="34" charset="0"/>
              </a:rPr>
              <a:t>Pengecekan</a:t>
            </a:r>
            <a:r>
              <a:rPr lang="en-US" sz="1600" dirty="0" smtClean="0">
                <a:latin typeface="Arial" pitchFamily="34" charset="0"/>
                <a:cs typeface="Arial" pitchFamily="34" charset="0"/>
              </a:rPr>
              <a:t> internal </a:t>
            </a:r>
            <a:r>
              <a:rPr lang="en-US" sz="1600" dirty="0" err="1" smtClean="0">
                <a:latin typeface="Arial" pitchFamily="34" charset="0"/>
                <a:cs typeface="Arial" pitchFamily="34" charset="0"/>
              </a:rPr>
              <a:t>harus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dilakukan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untuk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meminimalisasi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kesalahan</a:t>
            </a:r>
            <a:r>
              <a:rPr lang="en-US" sz="1600" dirty="0" smtClean="0">
                <a:latin typeface="Arial" pitchFamily="34" charset="0"/>
                <a:cs typeface="Arial" pitchFamily="34" charset="0"/>
              </a:rPr>
              <a:t> survey.</a:t>
            </a:r>
            <a:endParaRPr lang="id-ID" sz="1600" dirty="0" smtClean="0">
              <a:latin typeface="Arial" pitchFamily="34" charset="0"/>
              <a:cs typeface="Arial" pitchFamily="34" charset="0"/>
            </a:endParaRPr>
          </a:p>
          <a:p>
            <a:pPr lvl="1" algn="just"/>
            <a:r>
              <a:rPr lang="en-US" sz="1600" b="1" i="1" dirty="0" smtClean="0">
                <a:latin typeface="Arial" pitchFamily="34" charset="0"/>
                <a:cs typeface="Arial" pitchFamily="34" charset="0"/>
              </a:rPr>
              <a:t>Data Entry Officer</a:t>
            </a:r>
            <a:r>
              <a:rPr lang="en-US" sz="1600" i="1" dirty="0" smtClean="0">
                <a:latin typeface="Arial" pitchFamily="34" charset="0"/>
                <a:cs typeface="Arial" pitchFamily="34" charset="0"/>
              </a:rPr>
              <a:t>, </a:t>
            </a:r>
            <a:r>
              <a:rPr lang="en-US" sz="1600" dirty="0" err="1" smtClean="0">
                <a:latin typeface="Arial" pitchFamily="34" charset="0"/>
                <a:cs typeface="Arial" pitchFamily="34" charset="0"/>
              </a:rPr>
              <a:t>staf</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bertugas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mengkodifikasi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memasukkan</a:t>
            </a:r>
            <a:r>
              <a:rPr lang="en-US" sz="1600" dirty="0" smtClean="0">
                <a:latin typeface="Arial" pitchFamily="34" charset="0"/>
                <a:cs typeface="Arial" pitchFamily="34" charset="0"/>
              </a:rPr>
              <a:t> data </a:t>
            </a:r>
            <a:r>
              <a:rPr lang="en-US" sz="1600" dirty="0" err="1" smtClean="0">
                <a:latin typeface="Arial" pitchFamily="34" charset="0"/>
                <a:cs typeface="Arial" pitchFamily="34" charset="0"/>
              </a:rPr>
              <a:t>hasil</a:t>
            </a:r>
            <a:r>
              <a:rPr lang="en-US" sz="1600" dirty="0" smtClean="0">
                <a:latin typeface="Arial" pitchFamily="34" charset="0"/>
                <a:cs typeface="Arial" pitchFamily="34" charset="0"/>
              </a:rPr>
              <a:t> survey, </a:t>
            </a:r>
            <a:r>
              <a:rPr lang="en-US" sz="1600" dirty="0" err="1" smtClean="0">
                <a:latin typeface="Arial" pitchFamily="34" charset="0"/>
                <a:cs typeface="Arial" pitchFamily="34" charset="0"/>
              </a:rPr>
              <a:t>sekaligus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melakukan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pengecekan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atau</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quality control </a:t>
            </a:r>
            <a:r>
              <a:rPr lang="en-US" sz="1600" dirty="0" err="1" smtClean="0">
                <a:latin typeface="Arial" pitchFamily="34" charset="0"/>
                <a:cs typeface="Arial" pitchFamily="34" charset="0"/>
              </a:rPr>
              <a:t>tahap</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kedua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setelah</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Supervisor</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lvl="1" algn="just"/>
            <a:r>
              <a:rPr lang="en-US" sz="1600" b="1" i="1" dirty="0" smtClean="0">
                <a:latin typeface="Arial" pitchFamily="34" charset="0"/>
                <a:cs typeface="Arial" pitchFamily="34" charset="0"/>
              </a:rPr>
              <a:t>Data Analyst</a:t>
            </a:r>
            <a:r>
              <a:rPr lang="en-US" sz="1600" i="1" dirty="0" smtClean="0">
                <a:latin typeface="Arial" pitchFamily="34" charset="0"/>
                <a:cs typeface="Arial" pitchFamily="34" charset="0"/>
              </a:rPr>
              <a:t>, </a:t>
            </a:r>
            <a:r>
              <a:rPr lang="en-US" sz="1600" dirty="0" err="1" smtClean="0">
                <a:latin typeface="Arial" pitchFamily="34" charset="0"/>
                <a:cs typeface="Arial" pitchFamily="34" charset="0"/>
              </a:rPr>
              <a:t>staf</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yang </a:t>
            </a:r>
            <a:r>
              <a:rPr lang="en-US" sz="1600" dirty="0" err="1" smtClean="0">
                <a:latin typeface="Arial" pitchFamily="34" charset="0"/>
                <a:cs typeface="Arial" pitchFamily="34" charset="0"/>
              </a:rPr>
              <a:t>bertugas</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menganalisa</a:t>
            </a:r>
            <a:r>
              <a:rPr lang="en-US" sz="1600" dirty="0" smtClean="0">
                <a:latin typeface="Arial" pitchFamily="34" charset="0"/>
                <a:cs typeface="Arial" pitchFamily="34" charset="0"/>
              </a:rPr>
              <a:t> data </a:t>
            </a:r>
            <a:r>
              <a:rPr lang="en-US" sz="1600" dirty="0" err="1" smtClean="0">
                <a:latin typeface="Arial" pitchFamily="34" charset="0"/>
                <a:cs typeface="Arial" pitchFamily="34" charset="0"/>
              </a:rPr>
              <a:t>hasil</a:t>
            </a:r>
            <a:r>
              <a:rPr lang="en-US" sz="1600" dirty="0" smtClean="0">
                <a:latin typeface="Arial" pitchFamily="34" charset="0"/>
                <a:cs typeface="Arial" pitchFamily="34" charset="0"/>
              </a:rPr>
              <a:t> survey </a:t>
            </a:r>
            <a:r>
              <a:rPr lang="en-US" sz="1600" dirty="0" err="1" smtClean="0">
                <a:latin typeface="Arial" pitchFamily="34" charset="0"/>
                <a:cs typeface="Arial" pitchFamily="34" charset="0"/>
              </a:rPr>
              <a:t>berupa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hasil</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tabulasi</a:t>
            </a:r>
            <a:r>
              <a:rPr lang="en-US" sz="1600" dirty="0" smtClean="0">
                <a:latin typeface="Arial" pitchFamily="34" charset="0"/>
                <a:cs typeface="Arial" pitchFamily="34" charset="0"/>
              </a:rPr>
              <a:t> data </a:t>
            </a:r>
            <a:r>
              <a:rPr lang="en-US" sz="1600" dirty="0" err="1" smtClean="0">
                <a:latin typeface="Arial" pitchFamily="34" charset="0"/>
                <a:cs typeface="Arial" pitchFamily="34" charset="0"/>
              </a:rPr>
              <a:t>dan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analisa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statistik</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lainnya</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lvl="1" algn="just"/>
            <a:r>
              <a:rPr lang="en-US" sz="1600" b="1" i="1" dirty="0" smtClean="0">
                <a:latin typeface="Arial" pitchFamily="34" charset="0"/>
                <a:cs typeface="Arial" pitchFamily="34" charset="0"/>
              </a:rPr>
              <a:t>Project Manager</a:t>
            </a:r>
            <a:r>
              <a:rPr lang="en-US" sz="1600" i="1" dirty="0" smtClean="0">
                <a:latin typeface="Arial" pitchFamily="34" charset="0"/>
                <a:cs typeface="Arial" pitchFamily="34" charset="0"/>
              </a:rPr>
              <a:t>, </a:t>
            </a:r>
            <a:r>
              <a:rPr lang="en-US" sz="1600" dirty="0" err="1" smtClean="0">
                <a:latin typeface="Arial" pitchFamily="34" charset="0"/>
                <a:cs typeface="Arial" pitchFamily="34" charset="0"/>
              </a:rPr>
              <a:t>penanggung</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jawab</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keseluruhan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dari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menyusun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rencana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kerja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mendesain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mengkoordinasikan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seluruh</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staf</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hingga</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mempresentasi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laporan</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akhir</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riset</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algn="just"/>
            <a:endParaRPr lang="en-US" sz="1600" dirty="0"/>
          </a:p>
        </p:txBody>
      </p:sp>
    </p:spTree>
    <p:extLst>
      <p:ext uri="{BB962C8B-B14F-4D97-AF65-F5344CB8AC3E}">
        <p14:creationId xmlns:p14="http://schemas.microsoft.com/office/powerpoint/2010/main" xmlns="" val="2167864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0" y="357166"/>
            <a:ext cx="9144000" cy="5857916"/>
          </a:xfrm>
        </p:spPr>
        <p:txBody>
          <a:bodyPr/>
          <a:lstStyle/>
          <a:p>
            <a:pPr marL="457200" lvl="0" indent="-457200">
              <a:buFont typeface="+mj-lt"/>
              <a:buAutoNum type="arabicPeriod" startAt="4"/>
            </a:pPr>
            <a:r>
              <a:rPr lang="en-US" sz="1600" dirty="0" err="1" smtClean="0"/>
              <a:t>Bagi</a:t>
            </a:r>
            <a:r>
              <a:rPr lang="en-US" sz="1600" dirty="0" smtClean="0"/>
              <a:t> </a:t>
            </a:r>
            <a:r>
              <a:rPr lang="en-US" sz="1600" dirty="0" err="1" smtClean="0"/>
              <a:t>institusi</a:t>
            </a:r>
            <a:r>
              <a:rPr lang="en-US" sz="1600" dirty="0" smtClean="0"/>
              <a:t> </a:t>
            </a:r>
            <a:r>
              <a:rPr lang="en-US" sz="1600" dirty="0" err="1" smtClean="0"/>
              <a:t>riset</a:t>
            </a:r>
            <a:r>
              <a:rPr lang="en-US" sz="1600" dirty="0" smtClean="0"/>
              <a:t> </a:t>
            </a:r>
            <a:r>
              <a:rPr lang="en-US" sz="1600" dirty="0" err="1" smtClean="0"/>
              <a:t>baru</a:t>
            </a:r>
            <a:r>
              <a:rPr lang="en-US" sz="1600" dirty="0" smtClean="0"/>
              <a:t> </a:t>
            </a:r>
            <a:r>
              <a:rPr lang="en-US" sz="1600" dirty="0" err="1" smtClean="0"/>
              <a:t>dalam</a:t>
            </a:r>
            <a:r>
              <a:rPr lang="en-US" sz="1600" dirty="0" smtClean="0"/>
              <a:t> </a:t>
            </a:r>
            <a:r>
              <a:rPr lang="en-US" sz="1600" dirty="0" err="1" smtClean="0"/>
              <a:t>mengajukan</a:t>
            </a:r>
            <a:r>
              <a:rPr lang="en-US" sz="1600" dirty="0" smtClean="0"/>
              <a:t> proposal </a:t>
            </a:r>
            <a:r>
              <a:rPr lang="en-US" sz="1600" dirty="0" err="1" smtClean="0"/>
              <a:t>riset</a:t>
            </a:r>
            <a:r>
              <a:rPr lang="en-US" sz="1600" dirty="0" smtClean="0"/>
              <a:t> </a:t>
            </a:r>
            <a:r>
              <a:rPr lang="en-US" sz="1600" dirty="0" err="1" smtClean="0"/>
              <a:t>dapat</a:t>
            </a:r>
            <a:r>
              <a:rPr lang="en-US" sz="1600" dirty="0" smtClean="0"/>
              <a:t> </a:t>
            </a:r>
            <a:r>
              <a:rPr lang="en-US" sz="1600" dirty="0" err="1" smtClean="0"/>
              <a:t>di</a:t>
            </a:r>
            <a:r>
              <a:rPr lang="en-US" sz="1600" dirty="0" smtClean="0"/>
              <a:t>-</a:t>
            </a:r>
            <a:r>
              <a:rPr lang="en-US" sz="1600" i="1" dirty="0" smtClean="0"/>
              <a:t>endorser </a:t>
            </a:r>
            <a:r>
              <a:rPr lang="en-US" sz="1600" dirty="0" err="1" smtClean="0"/>
              <a:t>dengan</a:t>
            </a:r>
            <a:r>
              <a:rPr lang="en-US" sz="1600" dirty="0" smtClean="0"/>
              <a:t> </a:t>
            </a:r>
            <a:r>
              <a:rPr lang="en-US" sz="1600" dirty="0" err="1" smtClean="0"/>
              <a:t>menuliskan</a:t>
            </a:r>
            <a:r>
              <a:rPr lang="en-US" sz="1600" dirty="0" smtClean="0"/>
              <a:t> </a:t>
            </a:r>
            <a:r>
              <a:rPr lang="en-US" sz="1600" dirty="0" err="1" smtClean="0"/>
              <a:t>staf</a:t>
            </a:r>
            <a:r>
              <a:rPr lang="en-US" sz="1600" dirty="0" smtClean="0"/>
              <a:t> </a:t>
            </a:r>
            <a:r>
              <a:rPr lang="en-US" sz="1600" dirty="0" err="1" smtClean="0"/>
              <a:t>ahli</a:t>
            </a:r>
            <a:r>
              <a:rPr lang="en-US" sz="1600" dirty="0" smtClean="0"/>
              <a:t> </a:t>
            </a:r>
            <a:r>
              <a:rPr lang="en-US" sz="1600" dirty="0" err="1" smtClean="0"/>
              <a:t>atau</a:t>
            </a:r>
            <a:r>
              <a:rPr lang="en-US" sz="1600" dirty="0" smtClean="0"/>
              <a:t> </a:t>
            </a:r>
            <a:r>
              <a:rPr lang="en-US" sz="1600" dirty="0" err="1" smtClean="0"/>
              <a:t>konsultan</a:t>
            </a:r>
            <a:r>
              <a:rPr lang="en-US" sz="1600" dirty="0" smtClean="0"/>
              <a:t> </a:t>
            </a:r>
            <a:r>
              <a:rPr lang="en-US" sz="1600" dirty="0" err="1" smtClean="0"/>
              <a:t>ahli</a:t>
            </a:r>
            <a:r>
              <a:rPr lang="en-US" sz="1600" dirty="0" smtClean="0"/>
              <a:t> yang </a:t>
            </a:r>
            <a:r>
              <a:rPr lang="en-US" sz="1600" dirty="0" err="1" smtClean="0"/>
              <a:t>memiliki</a:t>
            </a:r>
            <a:r>
              <a:rPr lang="en-US" sz="1600" dirty="0" smtClean="0"/>
              <a:t> </a:t>
            </a:r>
            <a:r>
              <a:rPr lang="en-US" sz="1600" i="1" dirty="0" smtClean="0"/>
              <a:t>track record </a:t>
            </a:r>
            <a:r>
              <a:rPr lang="en-US" sz="1600" dirty="0" err="1" smtClean="0"/>
              <a:t>cukup</a:t>
            </a:r>
            <a:r>
              <a:rPr lang="en-US" sz="1600" dirty="0" smtClean="0"/>
              <a:t> </a:t>
            </a:r>
            <a:r>
              <a:rPr lang="en-US" sz="1600" dirty="0" err="1" smtClean="0"/>
              <a:t>bagus</a:t>
            </a:r>
            <a:r>
              <a:rPr lang="en-US" sz="1600" dirty="0" smtClean="0"/>
              <a:t>. </a:t>
            </a:r>
            <a:r>
              <a:rPr lang="en-US" sz="1600" dirty="0" err="1" smtClean="0"/>
              <a:t>Selain</a:t>
            </a:r>
            <a:r>
              <a:rPr lang="en-US" sz="1600" dirty="0" smtClean="0"/>
              <a:t> </a:t>
            </a:r>
            <a:r>
              <a:rPr lang="en-US" sz="1600" dirty="0" err="1" smtClean="0"/>
              <a:t>akan</a:t>
            </a:r>
            <a:r>
              <a:rPr lang="en-US" sz="1600" dirty="0" smtClean="0"/>
              <a:t> </a:t>
            </a:r>
            <a:r>
              <a:rPr lang="en-US" sz="1600" dirty="0" err="1" smtClean="0"/>
              <a:t>membantu</a:t>
            </a:r>
            <a:r>
              <a:rPr lang="en-US" sz="1600" dirty="0" smtClean="0"/>
              <a:t> </a:t>
            </a:r>
            <a:r>
              <a:rPr lang="en-US" sz="1600" dirty="0" err="1" smtClean="0"/>
              <a:t>dalam</a:t>
            </a:r>
            <a:r>
              <a:rPr lang="en-US" sz="1600" dirty="0" smtClean="0"/>
              <a:t> </a:t>
            </a:r>
            <a:r>
              <a:rPr lang="en-US" sz="1600" dirty="0" err="1" smtClean="0"/>
              <a:t>merancang</a:t>
            </a:r>
            <a:r>
              <a:rPr lang="en-US" sz="1600" dirty="0" smtClean="0"/>
              <a:t> </a:t>
            </a:r>
            <a:r>
              <a:rPr lang="en-US" sz="1600" dirty="0" err="1" smtClean="0"/>
              <a:t>riset</a:t>
            </a:r>
            <a:r>
              <a:rPr lang="en-US" sz="1600" dirty="0" smtClean="0"/>
              <a:t> yang </a:t>
            </a:r>
            <a:r>
              <a:rPr lang="en-US" sz="1600" dirty="0" err="1" smtClean="0"/>
              <a:t>tepat</a:t>
            </a:r>
            <a:r>
              <a:rPr lang="en-US" sz="1600" dirty="0" smtClean="0"/>
              <a:t>, sang </a:t>
            </a:r>
            <a:r>
              <a:rPr lang="en-US" sz="1600" i="1" dirty="0" smtClean="0"/>
              <a:t>endorser </a:t>
            </a:r>
            <a:r>
              <a:rPr lang="en-US" sz="1600" dirty="0" err="1" smtClean="0"/>
              <a:t>ini</a:t>
            </a:r>
            <a:r>
              <a:rPr lang="en-US" sz="1600" dirty="0" smtClean="0"/>
              <a:t> </a:t>
            </a:r>
            <a:r>
              <a:rPr lang="en-US" sz="1600" dirty="0" err="1" smtClean="0"/>
              <a:t>akan</a:t>
            </a:r>
            <a:r>
              <a:rPr lang="en-US" sz="1600" dirty="0" smtClean="0"/>
              <a:t> </a:t>
            </a:r>
            <a:r>
              <a:rPr lang="en-US" sz="1600" dirty="0" err="1" smtClean="0"/>
              <a:t>membangun</a:t>
            </a:r>
            <a:r>
              <a:rPr lang="en-US" sz="1600" dirty="0" smtClean="0"/>
              <a:t> </a:t>
            </a:r>
            <a:r>
              <a:rPr lang="en-US" sz="1600" dirty="0" err="1" smtClean="0"/>
              <a:t>kredibilitas</a:t>
            </a:r>
            <a:r>
              <a:rPr lang="en-US" sz="1600" dirty="0" smtClean="0"/>
              <a:t> </a:t>
            </a:r>
            <a:r>
              <a:rPr lang="en-US" sz="1600" dirty="0" err="1" smtClean="0"/>
              <a:t>di</a:t>
            </a:r>
            <a:r>
              <a:rPr lang="en-US" sz="1600" dirty="0" smtClean="0"/>
              <a:t> </a:t>
            </a:r>
            <a:r>
              <a:rPr lang="en-US" sz="1600" dirty="0" err="1" smtClean="0"/>
              <a:t>mata</a:t>
            </a:r>
            <a:r>
              <a:rPr lang="en-US" sz="1600" dirty="0" smtClean="0"/>
              <a:t> </a:t>
            </a:r>
            <a:r>
              <a:rPr lang="en-US" sz="1600" dirty="0" err="1" smtClean="0"/>
              <a:t>calon</a:t>
            </a:r>
            <a:r>
              <a:rPr lang="en-US" sz="1600" dirty="0" smtClean="0"/>
              <a:t> </a:t>
            </a:r>
            <a:r>
              <a:rPr lang="en-US" sz="1600" dirty="0" err="1" smtClean="0"/>
              <a:t>klien</a:t>
            </a:r>
            <a:r>
              <a:rPr lang="en-US" sz="1600" dirty="0" smtClean="0"/>
              <a:t>.</a:t>
            </a:r>
            <a:endParaRPr lang="id-ID" sz="1600" dirty="0" smtClean="0"/>
          </a:p>
          <a:p>
            <a:pPr marL="457200" lvl="0" indent="-457200">
              <a:buFont typeface="+mj-lt"/>
              <a:buAutoNum type="arabicPeriod" startAt="5"/>
            </a:pPr>
            <a:r>
              <a:rPr lang="en-US" sz="1600" dirty="0" err="1" smtClean="0"/>
              <a:t>Alokasi</a:t>
            </a:r>
            <a:r>
              <a:rPr lang="en-US" sz="1600" dirty="0" smtClean="0"/>
              <a:t> </a:t>
            </a:r>
            <a:r>
              <a:rPr lang="en-US" sz="1600" i="1" dirty="0" err="1" smtClean="0"/>
              <a:t>jadwal</a:t>
            </a:r>
            <a:r>
              <a:rPr lang="en-US" sz="1600" i="1" dirty="0" smtClean="0"/>
              <a:t> </a:t>
            </a:r>
            <a:r>
              <a:rPr lang="en-US" sz="1600" i="1" dirty="0" err="1" smtClean="0"/>
              <a:t>riset</a:t>
            </a:r>
            <a:r>
              <a:rPr lang="en-US" sz="1600" i="1" dirty="0" smtClean="0"/>
              <a:t> </a:t>
            </a:r>
            <a:r>
              <a:rPr lang="en-US" sz="1600" dirty="0" smtClean="0"/>
              <a:t>yang </a:t>
            </a:r>
            <a:r>
              <a:rPr lang="en-US" sz="1600" dirty="0" err="1" smtClean="0"/>
              <a:t>perlu</a:t>
            </a:r>
            <a:r>
              <a:rPr lang="en-US" sz="1600" dirty="0" smtClean="0"/>
              <a:t> </a:t>
            </a:r>
            <a:r>
              <a:rPr lang="en-US" sz="1600" dirty="0" err="1" smtClean="0"/>
              <a:t>diperhatikan</a:t>
            </a:r>
            <a:r>
              <a:rPr lang="en-US" sz="1600" dirty="0" smtClean="0"/>
              <a:t> </a:t>
            </a:r>
            <a:r>
              <a:rPr lang="en-US" sz="1600" dirty="0" err="1" smtClean="0"/>
              <a:t>dalam</a:t>
            </a:r>
            <a:r>
              <a:rPr lang="en-US" sz="1600" dirty="0" smtClean="0"/>
              <a:t> </a:t>
            </a:r>
            <a:r>
              <a:rPr lang="en-US" sz="1600" dirty="0" err="1" smtClean="0"/>
              <a:t>menyusun</a:t>
            </a:r>
            <a:r>
              <a:rPr lang="en-US" sz="1600" dirty="0" smtClean="0"/>
              <a:t> proposal yang </a:t>
            </a:r>
            <a:r>
              <a:rPr lang="en-US" sz="1600" dirty="0" err="1" smtClean="0"/>
              <a:t>mengacu</a:t>
            </a:r>
            <a:r>
              <a:rPr lang="en-US" sz="1600" dirty="0" smtClean="0"/>
              <a:t> </a:t>
            </a:r>
            <a:r>
              <a:rPr lang="en-US" sz="1600" dirty="0" err="1" smtClean="0"/>
              <a:t>pada</a:t>
            </a:r>
            <a:r>
              <a:rPr lang="en-US" sz="1600" dirty="0" smtClean="0"/>
              <a:t> </a:t>
            </a:r>
            <a:r>
              <a:rPr lang="en-US" sz="1600" dirty="0" err="1" smtClean="0"/>
              <a:t>tahapan</a:t>
            </a:r>
            <a:r>
              <a:rPr lang="en-US" sz="1600" dirty="0" smtClean="0"/>
              <a:t> </a:t>
            </a:r>
            <a:r>
              <a:rPr lang="en-US" sz="1600" dirty="0" err="1" smtClean="0"/>
              <a:t>riset</a:t>
            </a:r>
            <a:r>
              <a:rPr lang="en-US" sz="1600" dirty="0" smtClean="0"/>
              <a:t> </a:t>
            </a:r>
            <a:r>
              <a:rPr lang="en-US" sz="1600" dirty="0" err="1" smtClean="0"/>
              <a:t>standar</a:t>
            </a:r>
            <a:r>
              <a:rPr lang="en-US" sz="1600" dirty="0" smtClean="0"/>
              <a:t> </a:t>
            </a:r>
            <a:r>
              <a:rPr lang="en-US" sz="1600" dirty="0" err="1" smtClean="0"/>
              <a:t>kuantitatif</a:t>
            </a:r>
            <a:r>
              <a:rPr lang="en-US" sz="1600" dirty="0" smtClean="0"/>
              <a:t> </a:t>
            </a:r>
            <a:r>
              <a:rPr lang="en-US" sz="1600" dirty="0" err="1" smtClean="0"/>
              <a:t>yakni</a:t>
            </a:r>
            <a:r>
              <a:rPr lang="en-US" sz="1600" dirty="0" smtClean="0"/>
              <a:t>:</a:t>
            </a:r>
            <a:endParaRPr lang="id-ID" sz="1600" dirty="0" smtClean="0"/>
          </a:p>
          <a:p>
            <a:pPr lvl="1"/>
            <a:r>
              <a:rPr lang="en-US" sz="1400" i="1" dirty="0" smtClean="0">
                <a:latin typeface="Arial" pitchFamily="34" charset="0"/>
                <a:cs typeface="Arial" pitchFamily="34" charset="0"/>
              </a:rPr>
              <a:t>Preparing concept &amp; research design, </a:t>
            </a:r>
            <a:r>
              <a:rPr lang="en-US" sz="1400" dirty="0" err="1" smtClean="0">
                <a:latin typeface="Arial" pitchFamily="34" charset="0"/>
                <a:cs typeface="Arial" pitchFamily="34" charset="0"/>
              </a:rPr>
              <a:t>persiapan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pematangan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konsep</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rumusan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tujuan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riset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dilanjutkan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dengan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mendesain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riset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kuesioner</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jika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diperlukan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Diperkirakan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membutuhkan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waktu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sekitar</a:t>
            </a:r>
            <a:r>
              <a:rPr lang="en-US" sz="1400" dirty="0" smtClean="0">
                <a:latin typeface="Arial" pitchFamily="34" charset="0"/>
                <a:cs typeface="Arial" pitchFamily="34" charset="0"/>
              </a:rPr>
              <a:t> 1-2 </a:t>
            </a:r>
            <a:r>
              <a:rPr lang="en-US" sz="1400" dirty="0" err="1" smtClean="0">
                <a:latin typeface="Arial" pitchFamily="34" charset="0"/>
                <a:cs typeface="Arial" pitchFamily="34" charset="0"/>
              </a:rPr>
              <a:t>minggu</a:t>
            </a:r>
            <a:r>
              <a:rPr lang="en-US" sz="1400" dirty="0" smtClean="0">
                <a:latin typeface="Arial" pitchFamily="34" charset="0"/>
                <a:cs typeface="Arial" pitchFamily="34" charset="0"/>
              </a:rPr>
              <a:t>.</a:t>
            </a:r>
            <a:endParaRPr lang="id-ID" sz="1400" dirty="0" smtClean="0">
              <a:latin typeface="Arial" pitchFamily="34" charset="0"/>
              <a:cs typeface="Arial" pitchFamily="34" charset="0"/>
            </a:endParaRPr>
          </a:p>
          <a:p>
            <a:pPr lvl="1"/>
            <a:r>
              <a:rPr lang="en-US" sz="1400" i="1" dirty="0" smtClean="0">
                <a:latin typeface="Arial" pitchFamily="34" charset="0"/>
                <a:cs typeface="Arial" pitchFamily="34" charset="0"/>
              </a:rPr>
              <a:t>Interviewer briefing</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penerangan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bagi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para</a:t>
            </a:r>
            <a:r>
              <a:rPr lang="en-US" sz="1400" dirty="0" smtClean="0">
                <a:latin typeface="Arial" pitchFamily="34" charset="0"/>
                <a:cs typeface="Arial" pitchFamily="34" charset="0"/>
              </a:rPr>
              <a:t> </a:t>
            </a:r>
            <a:r>
              <a:rPr lang="en-US" sz="1400" i="1" dirty="0" smtClean="0">
                <a:latin typeface="Arial" pitchFamily="34" charset="0"/>
                <a:cs typeface="Arial" pitchFamily="34" charset="0"/>
              </a:rPr>
              <a:t>interviewers </a:t>
            </a:r>
            <a:r>
              <a:rPr lang="en-US" sz="1400" dirty="0" err="1" smtClean="0">
                <a:latin typeface="Arial" pitchFamily="34" charset="0"/>
                <a:cs typeface="Arial" pitchFamily="34" charset="0"/>
              </a:rPr>
              <a:t>atau</a:t>
            </a:r>
            <a:r>
              <a:rPr lang="en-US" sz="1400" dirty="0" smtClean="0">
                <a:latin typeface="Arial" pitchFamily="34" charset="0"/>
                <a:cs typeface="Arial" pitchFamily="34" charset="0"/>
              </a:rPr>
              <a:t> </a:t>
            </a:r>
            <a:r>
              <a:rPr lang="en-US" sz="1400" i="1" dirty="0" smtClean="0">
                <a:latin typeface="Arial" pitchFamily="34" charset="0"/>
                <a:cs typeface="Arial" pitchFamily="34" charset="0"/>
              </a:rPr>
              <a:t>observer </a:t>
            </a:r>
            <a:r>
              <a:rPr lang="en-US" sz="1400" dirty="0" err="1" smtClean="0">
                <a:latin typeface="Arial" pitchFamily="34" charset="0"/>
                <a:cs typeface="Arial" pitchFamily="34" charset="0"/>
              </a:rPr>
              <a:t>untuk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melakukan</a:t>
            </a:r>
            <a:r>
              <a:rPr lang="en-US" sz="1400" dirty="0" smtClean="0">
                <a:latin typeface="Arial" pitchFamily="34" charset="0"/>
                <a:cs typeface="Arial" pitchFamily="34" charset="0"/>
              </a:rPr>
              <a:t> survey </a:t>
            </a:r>
            <a:r>
              <a:rPr lang="en-US" sz="1400" dirty="0" err="1" smtClean="0">
                <a:latin typeface="Arial" pitchFamily="34" charset="0"/>
                <a:cs typeface="Arial" pitchFamily="34" charset="0"/>
              </a:rPr>
              <a:t>di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lapangan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Untuk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beberapa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kasus</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klien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perlu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ikut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serta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untuk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mem</a:t>
            </a:r>
            <a:r>
              <a:rPr lang="en-US" sz="1400" dirty="0" smtClean="0">
                <a:latin typeface="Arial" pitchFamily="34" charset="0"/>
                <a:cs typeface="Arial" pitchFamily="34" charset="0"/>
              </a:rPr>
              <a:t>-</a:t>
            </a:r>
            <a:r>
              <a:rPr lang="en-US" sz="1400" i="1" dirty="0" smtClean="0">
                <a:latin typeface="Arial" pitchFamily="34" charset="0"/>
                <a:cs typeface="Arial" pitchFamily="34" charset="0"/>
              </a:rPr>
              <a:t>brief </a:t>
            </a:r>
            <a:r>
              <a:rPr lang="en-US" sz="1400" dirty="0" err="1" smtClean="0">
                <a:latin typeface="Arial" pitchFamily="34" charset="0"/>
                <a:cs typeface="Arial" pitchFamily="34" charset="0"/>
              </a:rPr>
              <a:t>tentang</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produk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informasi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teknis</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terkait</a:t>
            </a:r>
            <a:r>
              <a:rPr lang="en-US" sz="1400" dirty="0" smtClean="0">
                <a:latin typeface="Arial" pitchFamily="34" charset="0"/>
                <a:cs typeface="Arial" pitchFamily="34" charset="0"/>
              </a:rPr>
              <a:t>, agar </a:t>
            </a:r>
            <a:r>
              <a:rPr lang="en-US" sz="1400" dirty="0" err="1" smtClean="0">
                <a:latin typeface="Arial" pitchFamily="34" charset="0"/>
                <a:cs typeface="Arial" pitchFamily="34" charset="0"/>
              </a:rPr>
              <a:t>tidak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salah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persepsi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saat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mewawancarai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responden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Waktu</a:t>
            </a:r>
            <a:r>
              <a:rPr lang="en-US" sz="1400" dirty="0" smtClean="0">
                <a:latin typeface="Arial" pitchFamily="34" charset="0"/>
                <a:cs typeface="Arial" pitchFamily="34" charset="0"/>
              </a:rPr>
              <a:t> yang </a:t>
            </a:r>
            <a:r>
              <a:rPr lang="en-US" sz="1400" dirty="0" err="1" smtClean="0">
                <a:latin typeface="Arial" pitchFamily="34" charset="0"/>
                <a:cs typeface="Arial" pitchFamily="34" charset="0"/>
              </a:rPr>
              <a:t>diperlukan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tidak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lebih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dari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satu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hari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apabila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telah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disepakati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jadwal</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pertemuan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sebelumnya</a:t>
            </a:r>
            <a:r>
              <a:rPr lang="en-US" sz="1400" dirty="0" smtClean="0">
                <a:latin typeface="Arial" pitchFamily="34" charset="0"/>
                <a:cs typeface="Arial" pitchFamily="34" charset="0"/>
              </a:rPr>
              <a:t>.</a:t>
            </a:r>
            <a:endParaRPr lang="id-ID" sz="1400" dirty="0" smtClean="0">
              <a:latin typeface="Arial" pitchFamily="34" charset="0"/>
              <a:cs typeface="Arial" pitchFamily="34" charset="0"/>
            </a:endParaRPr>
          </a:p>
          <a:p>
            <a:pPr lvl="1"/>
            <a:r>
              <a:rPr lang="en-US" sz="1400" i="1" dirty="0" smtClean="0">
                <a:latin typeface="Arial" pitchFamily="34" charset="0"/>
                <a:cs typeface="Arial" pitchFamily="34" charset="0"/>
              </a:rPr>
              <a:t>Data collecting, </a:t>
            </a:r>
            <a:r>
              <a:rPr lang="en-US" sz="1400" dirty="0" err="1" smtClean="0">
                <a:latin typeface="Arial" pitchFamily="34" charset="0"/>
                <a:cs typeface="Arial" pitchFamily="34" charset="0"/>
              </a:rPr>
              <a:t>tahap</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pengumpulan</a:t>
            </a:r>
            <a:r>
              <a:rPr lang="en-US" sz="1400" dirty="0" smtClean="0">
                <a:latin typeface="Arial" pitchFamily="34" charset="0"/>
                <a:cs typeface="Arial" pitchFamily="34" charset="0"/>
              </a:rPr>
              <a:t> data </a:t>
            </a:r>
            <a:r>
              <a:rPr lang="en-US" sz="1400" dirty="0" err="1" smtClean="0">
                <a:latin typeface="Arial" pitchFamily="34" charset="0"/>
                <a:cs typeface="Arial" pitchFamily="34" charset="0"/>
              </a:rPr>
              <a:t>berupa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wawancara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atau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observasi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ini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membutuhkan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waktu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cukup</a:t>
            </a:r>
            <a:r>
              <a:rPr lang="en-US" sz="1400" dirty="0" smtClean="0">
                <a:latin typeface="Arial" pitchFamily="34" charset="0"/>
                <a:cs typeface="Arial" pitchFamily="34" charset="0"/>
              </a:rPr>
              <a:t> lama. </a:t>
            </a:r>
            <a:r>
              <a:rPr lang="en-US" sz="1400" dirty="0" err="1" smtClean="0">
                <a:latin typeface="Arial" pitchFamily="34" charset="0"/>
                <a:cs typeface="Arial" pitchFamily="34" charset="0"/>
              </a:rPr>
              <a:t>Estimasi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waktu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tergantung</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pada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cakupan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wilayah</a:t>
            </a:r>
            <a:r>
              <a:rPr lang="en-US" sz="1400" dirty="0" smtClean="0">
                <a:latin typeface="Arial" pitchFamily="34" charset="0"/>
                <a:cs typeface="Arial" pitchFamily="34" charset="0"/>
              </a:rPr>
              <a:t> survey, </a:t>
            </a:r>
            <a:r>
              <a:rPr lang="en-US" sz="1400" dirty="0" err="1" smtClean="0">
                <a:latin typeface="Arial" pitchFamily="34" charset="0"/>
                <a:cs typeface="Arial" pitchFamily="34" charset="0"/>
              </a:rPr>
              <a:t>metode</a:t>
            </a:r>
            <a:r>
              <a:rPr lang="en-US" sz="1400" dirty="0" smtClean="0">
                <a:latin typeface="Arial" pitchFamily="34" charset="0"/>
                <a:cs typeface="Arial" pitchFamily="34" charset="0"/>
              </a:rPr>
              <a:t> </a:t>
            </a:r>
            <a:r>
              <a:rPr lang="en-US" sz="1400" i="1" dirty="0" smtClean="0">
                <a:latin typeface="Arial" pitchFamily="34" charset="0"/>
                <a:cs typeface="Arial" pitchFamily="34" charset="0"/>
              </a:rPr>
              <a:t>sampling </a:t>
            </a:r>
            <a:r>
              <a:rPr lang="en-US" sz="1400" dirty="0" smtClean="0">
                <a:latin typeface="Arial" pitchFamily="34" charset="0"/>
                <a:cs typeface="Arial" pitchFamily="34" charset="0"/>
              </a:rPr>
              <a:t>yang </a:t>
            </a:r>
            <a:r>
              <a:rPr lang="en-US" sz="1400" dirty="0" err="1" smtClean="0">
                <a:latin typeface="Arial" pitchFamily="34" charset="0"/>
                <a:cs typeface="Arial" pitchFamily="34" charset="0"/>
              </a:rPr>
              <a:t>digunakan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tingkat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kesulitan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memperoleh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responden</a:t>
            </a:r>
            <a:r>
              <a:rPr lang="en-US" sz="1400" dirty="0" smtClean="0">
                <a:latin typeface="Arial" pitchFamily="34" charset="0"/>
                <a:cs typeface="Arial" pitchFamily="34" charset="0"/>
              </a:rPr>
              <a:t>. Hal </a:t>
            </a:r>
            <a:r>
              <a:rPr lang="en-US" sz="1400" dirty="0" err="1" smtClean="0">
                <a:latin typeface="Arial" pitchFamily="34" charset="0"/>
                <a:cs typeface="Arial" pitchFamily="34" charset="0"/>
              </a:rPr>
              <a:t>tersebut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dapat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dibantu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menambah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staf</a:t>
            </a:r>
            <a:r>
              <a:rPr lang="en-US" sz="1400" dirty="0" smtClean="0">
                <a:latin typeface="Arial" pitchFamily="34" charset="0"/>
                <a:cs typeface="Arial" pitchFamily="34" charset="0"/>
              </a:rPr>
              <a:t> </a:t>
            </a:r>
            <a:r>
              <a:rPr lang="en-US" sz="1400" i="1" dirty="0" smtClean="0">
                <a:latin typeface="Arial" pitchFamily="34" charset="0"/>
                <a:cs typeface="Arial" pitchFamily="34" charset="0"/>
              </a:rPr>
              <a:t>interviewer/observer </a:t>
            </a:r>
            <a:r>
              <a:rPr lang="en-US" sz="1400" dirty="0" err="1" smtClean="0">
                <a:latin typeface="Arial" pitchFamily="34" charset="0"/>
                <a:cs typeface="Arial" pitchFamily="34" charset="0"/>
              </a:rPr>
              <a:t>atau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menggunakan</a:t>
            </a:r>
            <a:r>
              <a:rPr lang="en-US" sz="1400" dirty="0" smtClean="0">
                <a:latin typeface="Arial" pitchFamily="34" charset="0"/>
                <a:cs typeface="Arial" pitchFamily="34" charset="0"/>
              </a:rPr>
              <a:t> database </a:t>
            </a:r>
            <a:r>
              <a:rPr lang="en-US" sz="1400" dirty="0" err="1" smtClean="0">
                <a:latin typeface="Arial" pitchFamily="34" charset="0"/>
                <a:cs typeface="Arial" pitchFamily="34" charset="0"/>
              </a:rPr>
              <a:t>calon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responden</a:t>
            </a:r>
            <a:r>
              <a:rPr lang="en-US" sz="1400" dirty="0" smtClean="0">
                <a:latin typeface="Arial" pitchFamily="34" charset="0"/>
                <a:cs typeface="Arial" pitchFamily="34" charset="0"/>
              </a:rPr>
              <a:t> yang </a:t>
            </a:r>
            <a:r>
              <a:rPr lang="en-US" sz="1400" dirty="0" err="1" smtClean="0">
                <a:latin typeface="Arial" pitchFamily="34" charset="0"/>
                <a:cs typeface="Arial" pitchFamily="34" charset="0"/>
              </a:rPr>
              <a:t>sudah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ada</a:t>
            </a:r>
            <a:r>
              <a:rPr lang="en-US" sz="1400" dirty="0" smtClean="0">
                <a:latin typeface="Arial" pitchFamily="34" charset="0"/>
                <a:cs typeface="Arial" pitchFamily="34" charset="0"/>
              </a:rPr>
              <a:t>.</a:t>
            </a:r>
            <a:endParaRPr lang="id-ID" sz="1400" dirty="0" smtClean="0">
              <a:latin typeface="Arial" pitchFamily="34" charset="0"/>
              <a:cs typeface="Arial" pitchFamily="34" charset="0"/>
            </a:endParaRPr>
          </a:p>
          <a:p>
            <a:pPr lvl="1"/>
            <a:r>
              <a:rPr lang="en-US" sz="1400" i="1" dirty="0" smtClean="0">
                <a:latin typeface="Arial" pitchFamily="34" charset="0"/>
                <a:cs typeface="Arial" pitchFamily="34" charset="0"/>
              </a:rPr>
              <a:t>Data coding &amp; entry, </a:t>
            </a:r>
            <a:r>
              <a:rPr lang="en-US" sz="1400" dirty="0" err="1" smtClean="0">
                <a:latin typeface="Arial" pitchFamily="34" charset="0"/>
                <a:cs typeface="Arial" pitchFamily="34" charset="0"/>
              </a:rPr>
              <a:t>waktu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memasukan</a:t>
            </a:r>
            <a:r>
              <a:rPr lang="en-US" sz="1400" dirty="0" smtClean="0">
                <a:latin typeface="Arial" pitchFamily="34" charset="0"/>
                <a:cs typeface="Arial" pitchFamily="34" charset="0"/>
              </a:rPr>
              <a:t> data </a:t>
            </a:r>
            <a:r>
              <a:rPr lang="en-US" sz="1400" dirty="0" err="1" smtClean="0">
                <a:latin typeface="Arial" pitchFamily="34" charset="0"/>
                <a:cs typeface="Arial" pitchFamily="34" charset="0"/>
              </a:rPr>
              <a:t>hasil</a:t>
            </a:r>
            <a:r>
              <a:rPr lang="en-US" sz="1400" dirty="0" smtClean="0">
                <a:latin typeface="Arial" pitchFamily="34" charset="0"/>
                <a:cs typeface="Arial" pitchFamily="34" charset="0"/>
              </a:rPr>
              <a:t> survey </a:t>
            </a:r>
            <a:r>
              <a:rPr lang="en-US" sz="1400" dirty="0" err="1" smtClean="0">
                <a:latin typeface="Arial" pitchFamily="34" charset="0"/>
                <a:cs typeface="Arial" pitchFamily="34" charset="0"/>
              </a:rPr>
              <a:t>diperlukan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sekitar</a:t>
            </a:r>
            <a:r>
              <a:rPr lang="en-US" sz="1400" dirty="0" smtClean="0">
                <a:latin typeface="Arial" pitchFamily="34" charset="0"/>
                <a:cs typeface="Arial" pitchFamily="34" charset="0"/>
              </a:rPr>
              <a:t> minimal 25-30 </a:t>
            </a:r>
            <a:r>
              <a:rPr lang="en-US" sz="1400" dirty="0" err="1" smtClean="0">
                <a:latin typeface="Arial" pitchFamily="34" charset="0"/>
                <a:cs typeface="Arial" pitchFamily="34" charset="0"/>
              </a:rPr>
              <a:t>kuesioner</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lengkap</a:t>
            </a:r>
            <a:r>
              <a:rPr lang="en-US" sz="1400" dirty="0" smtClean="0">
                <a:latin typeface="Arial" pitchFamily="34" charset="0"/>
                <a:cs typeface="Arial" pitchFamily="34" charset="0"/>
              </a:rPr>
              <a:t> per </a:t>
            </a:r>
            <a:r>
              <a:rPr lang="en-US" sz="1400" dirty="0" err="1" smtClean="0">
                <a:latin typeface="Arial" pitchFamily="34" charset="0"/>
                <a:cs typeface="Arial" pitchFamily="34" charset="0"/>
              </a:rPr>
              <a:t>orang</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dalam</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satu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hari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untuk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mempercepat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pekerjaan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dapat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dikerjakan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lebih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dari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satu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orang</a:t>
            </a:r>
            <a:r>
              <a:rPr lang="en-US" sz="1400" dirty="0" smtClean="0">
                <a:latin typeface="Arial" pitchFamily="34" charset="0"/>
                <a:cs typeface="Arial" pitchFamily="34" charset="0"/>
              </a:rPr>
              <a:t>;</a:t>
            </a:r>
            <a:endParaRPr lang="id-ID" sz="1400" dirty="0" smtClean="0">
              <a:latin typeface="Arial" pitchFamily="34" charset="0"/>
              <a:cs typeface="Arial" pitchFamily="34" charset="0"/>
            </a:endParaRPr>
          </a:p>
          <a:p>
            <a:pPr lvl="1"/>
            <a:r>
              <a:rPr lang="en-US" sz="1400" i="1" dirty="0" smtClean="0">
                <a:latin typeface="Arial" pitchFamily="34" charset="0"/>
                <a:cs typeface="Arial" pitchFamily="34" charset="0"/>
              </a:rPr>
              <a:t>Data Analysis, </a:t>
            </a:r>
            <a:r>
              <a:rPr lang="en-US" sz="1400" dirty="0" err="1" smtClean="0">
                <a:latin typeface="Arial" pitchFamily="34" charset="0"/>
                <a:cs typeface="Arial" pitchFamily="34" charset="0"/>
              </a:rPr>
              <a:t>waktu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analisa</a:t>
            </a:r>
            <a:r>
              <a:rPr lang="en-US" sz="1400" dirty="0" smtClean="0">
                <a:latin typeface="Arial" pitchFamily="34" charset="0"/>
                <a:cs typeface="Arial" pitchFamily="34" charset="0"/>
              </a:rPr>
              <a:t> data </a:t>
            </a:r>
            <a:r>
              <a:rPr lang="en-US" sz="1400" dirty="0" err="1" smtClean="0">
                <a:latin typeface="Arial" pitchFamily="34" charset="0"/>
                <a:cs typeface="Arial" pitchFamily="34" charset="0"/>
              </a:rPr>
              <a:t>untuk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riset</a:t>
            </a:r>
            <a:r>
              <a:rPr lang="en-US" sz="1400" dirty="0" smtClean="0">
                <a:latin typeface="Arial" pitchFamily="34" charset="0"/>
                <a:cs typeface="Arial" pitchFamily="34" charset="0"/>
              </a:rPr>
              <a:t> yang </a:t>
            </a:r>
            <a:r>
              <a:rPr lang="en-US" sz="1400" dirty="0" err="1" smtClean="0">
                <a:latin typeface="Arial" pitchFamily="34" charset="0"/>
                <a:cs typeface="Arial" pitchFamily="34" charset="0"/>
              </a:rPr>
              <a:t>tidak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terlalu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kompleks</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dapat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diselesaikan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kurang</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dari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seminggu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bahkan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dapat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sekaligus</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menyusun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laporan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akhir</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riset</a:t>
            </a:r>
            <a:r>
              <a:rPr lang="en-US" sz="1400" dirty="0" smtClean="0">
                <a:latin typeface="Arial" pitchFamily="34" charset="0"/>
                <a:cs typeface="Arial" pitchFamily="34" charset="0"/>
              </a:rPr>
              <a:t>.</a:t>
            </a:r>
            <a:endParaRPr lang="id-ID" sz="1400" dirty="0" smtClean="0">
              <a:latin typeface="Arial" pitchFamily="34" charset="0"/>
              <a:cs typeface="Arial" pitchFamily="34" charset="0"/>
            </a:endParaRPr>
          </a:p>
          <a:p>
            <a:pPr lvl="1"/>
            <a:r>
              <a:rPr lang="en-US" sz="1400" i="1" dirty="0" smtClean="0">
                <a:latin typeface="Arial" pitchFamily="34" charset="0"/>
                <a:cs typeface="Arial" pitchFamily="34" charset="0"/>
              </a:rPr>
              <a:t>Final report </a:t>
            </a:r>
            <a:r>
              <a:rPr lang="en-US" sz="1400" dirty="0" smtClean="0">
                <a:latin typeface="Arial" pitchFamily="34" charset="0"/>
                <a:cs typeface="Arial" pitchFamily="34" charset="0"/>
              </a:rPr>
              <a:t>&amp; </a:t>
            </a:r>
            <a:r>
              <a:rPr lang="en-US" sz="1400" i="1" dirty="0" smtClean="0">
                <a:latin typeface="Arial" pitchFamily="34" charset="0"/>
                <a:cs typeface="Arial" pitchFamily="34" charset="0"/>
              </a:rPr>
              <a:t>presentation, </a:t>
            </a:r>
            <a:r>
              <a:rPr lang="en-US" sz="1400" dirty="0" err="1" smtClean="0">
                <a:latin typeface="Arial" pitchFamily="34" charset="0"/>
                <a:cs typeface="Arial" pitchFamily="34" charset="0"/>
              </a:rPr>
              <a:t>penyiapan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laporan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akhir</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presentasi</a:t>
            </a:r>
            <a:r>
              <a:rPr lang="en-US" sz="1400" dirty="0" smtClean="0">
                <a:latin typeface="Arial" pitchFamily="34" charset="0"/>
                <a:cs typeface="Arial" pitchFamily="34" charset="0"/>
              </a:rPr>
              <a:t> yang </a:t>
            </a:r>
            <a:r>
              <a:rPr lang="en-US" sz="1400" dirty="0" err="1" smtClean="0">
                <a:latin typeface="Arial" pitchFamily="34" charset="0"/>
                <a:cs typeface="Arial" pitchFamily="34" charset="0"/>
              </a:rPr>
              <a:t>menarik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dapat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diselesaikan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dalam</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waktu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satu</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minggu</a:t>
            </a:r>
            <a:r>
              <a:rPr lang="en-US" sz="1400" dirty="0" smtClean="0">
                <a:latin typeface="Arial" pitchFamily="34" charset="0"/>
                <a:cs typeface="Arial" pitchFamily="34" charset="0"/>
              </a:rPr>
              <a:t>.</a:t>
            </a:r>
            <a:endParaRPr lang="id-ID" sz="1600" dirty="0" smtClean="0">
              <a:latin typeface="Arial" pitchFamily="34" charset="0"/>
              <a:cs typeface="Arial" pitchFamily="34" charset="0"/>
            </a:endParaRPr>
          </a:p>
        </p:txBody>
      </p:sp>
    </p:spTree>
    <p:extLst>
      <p:ext uri="{BB962C8B-B14F-4D97-AF65-F5344CB8AC3E}">
        <p14:creationId xmlns:p14="http://schemas.microsoft.com/office/powerpoint/2010/main" xmlns="" val="2639496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571480"/>
            <a:ext cx="8390736" cy="5521345"/>
          </a:xfrm>
        </p:spPr>
        <p:txBody>
          <a:bodyPr/>
          <a:lstStyle/>
          <a:p>
            <a:pPr marL="457200" lvl="0" indent="-457200" algn="just">
              <a:buFont typeface="+mj-lt"/>
              <a:buAutoNum type="arabicPeriod" startAt="6"/>
            </a:pPr>
            <a:r>
              <a:rPr lang="en-US" sz="2000" dirty="0" err="1" smtClean="0"/>
              <a:t>Alokasi</a:t>
            </a:r>
            <a:r>
              <a:rPr lang="en-US" sz="2000" dirty="0" smtClean="0"/>
              <a:t> </a:t>
            </a:r>
            <a:r>
              <a:rPr lang="en-US" sz="2000" i="1" dirty="0" err="1" smtClean="0"/>
              <a:t>bujet</a:t>
            </a:r>
            <a:r>
              <a:rPr lang="en-US" sz="2000" i="1" dirty="0" smtClean="0"/>
              <a:t> </a:t>
            </a:r>
            <a:r>
              <a:rPr lang="en-US" sz="2000" i="1" dirty="0" err="1" smtClean="0"/>
              <a:t>riset</a:t>
            </a:r>
            <a:r>
              <a:rPr lang="en-US" sz="2000" i="1" dirty="0" smtClean="0"/>
              <a:t> </a:t>
            </a:r>
            <a:r>
              <a:rPr lang="en-US" sz="2000" dirty="0" smtClean="0"/>
              <a:t>yang </a:t>
            </a:r>
            <a:r>
              <a:rPr lang="en-US" sz="2000" dirty="0" err="1" smtClean="0"/>
              <a:t>perlu</a:t>
            </a:r>
            <a:r>
              <a:rPr lang="en-US" sz="2000" dirty="0" smtClean="0"/>
              <a:t> </a:t>
            </a:r>
            <a:r>
              <a:rPr lang="en-US" sz="2000" dirty="0" err="1" smtClean="0"/>
              <a:t>diperhatikan</a:t>
            </a:r>
            <a:r>
              <a:rPr lang="en-US" sz="2000" dirty="0" smtClean="0"/>
              <a:t> </a:t>
            </a:r>
            <a:r>
              <a:rPr lang="en-US" sz="2000" dirty="0" err="1" smtClean="0"/>
              <a:t>dalam</a:t>
            </a:r>
            <a:r>
              <a:rPr lang="en-US" sz="2000" dirty="0" smtClean="0"/>
              <a:t> </a:t>
            </a:r>
            <a:r>
              <a:rPr lang="en-US" sz="2000" dirty="0" err="1" smtClean="0"/>
              <a:t>menyusun</a:t>
            </a:r>
            <a:r>
              <a:rPr lang="en-US" sz="2000" dirty="0" smtClean="0"/>
              <a:t> proposal </a:t>
            </a:r>
            <a:r>
              <a:rPr lang="en-US" sz="2000" dirty="0" err="1" smtClean="0"/>
              <a:t>yakni</a:t>
            </a:r>
            <a:r>
              <a:rPr lang="en-US" sz="2000" dirty="0" smtClean="0"/>
              <a:t>:</a:t>
            </a:r>
            <a:endParaRPr lang="id-ID" sz="2000" dirty="0" smtClean="0"/>
          </a:p>
          <a:p>
            <a:pPr lvl="1" algn="just"/>
            <a:r>
              <a:rPr lang="en-US" i="1" dirty="0" smtClean="0">
                <a:latin typeface="Arial" pitchFamily="34" charset="0"/>
                <a:cs typeface="Arial" pitchFamily="34" charset="0"/>
              </a:rPr>
              <a:t>Research design, </a:t>
            </a:r>
            <a:r>
              <a:rPr lang="en-US" dirty="0" err="1" smtClean="0">
                <a:latin typeface="Arial" pitchFamily="34" charset="0"/>
                <a:cs typeface="Arial" pitchFamily="34" charset="0"/>
              </a:rPr>
              <a:t>biaya</a:t>
            </a:r>
            <a:r>
              <a:rPr lang="en-US" dirty="0" smtClean="0">
                <a:latin typeface="Arial" pitchFamily="34" charset="0"/>
                <a:cs typeface="Arial" pitchFamily="34" charset="0"/>
              </a:rPr>
              <a:t> </a:t>
            </a:r>
            <a:r>
              <a:rPr lang="en-US" dirty="0" err="1" smtClean="0">
                <a:latin typeface="Arial" pitchFamily="34" charset="0"/>
                <a:cs typeface="Arial" pitchFamily="34" charset="0"/>
              </a:rPr>
              <a:t>mendesain</a:t>
            </a:r>
            <a:r>
              <a:rPr lang="en-US" dirty="0" smtClean="0">
                <a:latin typeface="Arial" pitchFamily="34" charset="0"/>
                <a:cs typeface="Arial" pitchFamily="34" charset="0"/>
              </a:rPr>
              <a:t> </a:t>
            </a:r>
            <a:r>
              <a:rPr lang="en-US" dirty="0" err="1" smtClean="0">
                <a:latin typeface="Arial" pitchFamily="34" charset="0"/>
                <a:cs typeface="Arial" pitchFamily="34" charset="0"/>
              </a:rPr>
              <a:t>konstruksi</a:t>
            </a:r>
            <a:r>
              <a:rPr lang="en-US" dirty="0" smtClean="0">
                <a:latin typeface="Arial" pitchFamily="34" charset="0"/>
                <a:cs typeface="Arial" pitchFamily="34" charset="0"/>
              </a:rPr>
              <a:t> </a:t>
            </a:r>
            <a:r>
              <a:rPr lang="en-US" dirty="0" err="1" smtClean="0">
                <a:latin typeface="Arial" pitchFamily="34" charset="0"/>
                <a:cs typeface="Arial" pitchFamily="34" charset="0"/>
              </a:rPr>
              <a:t>desain</a:t>
            </a:r>
            <a:r>
              <a:rPr lang="en-US" dirty="0" smtClean="0">
                <a:latin typeface="Arial" pitchFamily="34" charset="0"/>
                <a:cs typeface="Arial" pitchFamily="34" charset="0"/>
              </a:rPr>
              <a:t> </a:t>
            </a:r>
            <a:r>
              <a:rPr lang="en-US" dirty="0" err="1" smtClean="0">
                <a:latin typeface="Arial" pitchFamily="34" charset="0"/>
                <a:cs typeface="Arial" pitchFamily="34" charset="0"/>
              </a:rPr>
              <a:t>riset</a:t>
            </a:r>
            <a:r>
              <a:rPr lang="en-US" dirty="0" smtClean="0">
                <a:latin typeface="Arial" pitchFamily="34" charset="0"/>
                <a:cs typeface="Arial" pitchFamily="34" charset="0"/>
              </a:rPr>
              <a:t> yang </a:t>
            </a:r>
            <a:r>
              <a:rPr lang="en-US" dirty="0" err="1" smtClean="0">
                <a:latin typeface="Arial" pitchFamily="34" charset="0"/>
                <a:cs typeface="Arial" pitchFamily="34" charset="0"/>
              </a:rPr>
              <a:t>tepat</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sekaligus</a:t>
            </a:r>
            <a:r>
              <a:rPr lang="en-US" dirty="0" smtClean="0">
                <a:latin typeface="Arial" pitchFamily="34" charset="0"/>
                <a:cs typeface="Arial" pitchFamily="34" charset="0"/>
              </a:rPr>
              <a:t> </a:t>
            </a:r>
            <a:r>
              <a:rPr lang="en-US" dirty="0" err="1" smtClean="0">
                <a:latin typeface="Arial" pitchFamily="34" charset="0"/>
                <a:cs typeface="Arial" pitchFamily="34" charset="0"/>
              </a:rPr>
              <a:t>mendesain</a:t>
            </a:r>
            <a:r>
              <a:rPr lang="en-US" dirty="0" smtClean="0">
                <a:latin typeface="Arial" pitchFamily="34" charset="0"/>
                <a:cs typeface="Arial" pitchFamily="34" charset="0"/>
              </a:rPr>
              <a:t> </a:t>
            </a:r>
            <a:r>
              <a:rPr lang="en-US" dirty="0" err="1" smtClean="0">
                <a:latin typeface="Arial" pitchFamily="34" charset="0"/>
                <a:cs typeface="Arial" pitchFamily="34" charset="0"/>
              </a:rPr>
              <a:t>kuesioner</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lvl="1" algn="just"/>
            <a:r>
              <a:rPr lang="en-US" i="1" dirty="0" smtClean="0">
                <a:latin typeface="Arial" pitchFamily="34" charset="0"/>
                <a:cs typeface="Arial" pitchFamily="34" charset="0"/>
              </a:rPr>
              <a:t>Administration	cost,	</a:t>
            </a:r>
            <a:r>
              <a:rPr lang="en-US" dirty="0" err="1" smtClean="0">
                <a:latin typeface="Arial" pitchFamily="34" charset="0"/>
                <a:cs typeface="Arial" pitchFamily="34" charset="0"/>
              </a:rPr>
              <a:t>biaya</a:t>
            </a:r>
            <a:r>
              <a:rPr lang="en-US" dirty="0" smtClean="0">
                <a:latin typeface="Arial" pitchFamily="34" charset="0"/>
                <a:cs typeface="Arial" pitchFamily="34" charset="0"/>
              </a:rPr>
              <a:t>	</a:t>
            </a:r>
            <a:r>
              <a:rPr lang="en-US" dirty="0" err="1" smtClean="0">
                <a:latin typeface="Arial" pitchFamily="34" charset="0"/>
                <a:cs typeface="Arial" pitchFamily="34" charset="0"/>
              </a:rPr>
              <a:t>administrasi</a:t>
            </a:r>
            <a:r>
              <a:rPr lang="en-US" dirty="0" smtClean="0">
                <a:latin typeface="Arial" pitchFamily="34" charset="0"/>
                <a:cs typeface="Arial" pitchFamily="34" charset="0"/>
              </a:rPr>
              <a:t>	</a:t>
            </a:r>
            <a:r>
              <a:rPr lang="en-US" dirty="0" err="1" smtClean="0">
                <a:latin typeface="Arial" pitchFamily="34" charset="0"/>
                <a:cs typeface="Arial" pitchFamily="34" charset="0"/>
              </a:rPr>
              <a:t>riset</a:t>
            </a:r>
            <a:r>
              <a:rPr lang="en-US" dirty="0" smtClean="0">
                <a:latin typeface="Arial" pitchFamily="34" charset="0"/>
                <a:cs typeface="Arial" pitchFamily="34" charset="0"/>
              </a:rPr>
              <a:t>	</a:t>
            </a:r>
            <a:r>
              <a:rPr lang="en-US" dirty="0" err="1" smtClean="0">
                <a:latin typeface="Arial" pitchFamily="34" charset="0"/>
                <a:cs typeface="Arial" pitchFamily="34" charset="0"/>
              </a:rPr>
              <a:t>seperti</a:t>
            </a:r>
            <a:r>
              <a:rPr lang="en-US" dirty="0" smtClean="0">
                <a:latin typeface="Arial" pitchFamily="34" charset="0"/>
                <a:cs typeface="Arial" pitchFamily="34" charset="0"/>
              </a:rPr>
              <a:t>:</a:t>
            </a:r>
            <a:r>
              <a:rPr lang="id-ID" dirty="0" smtClean="0">
                <a:latin typeface="Arial" pitchFamily="34" charset="0"/>
                <a:cs typeface="Arial" pitchFamily="34" charset="0"/>
              </a:rPr>
              <a:t> </a:t>
            </a:r>
            <a:r>
              <a:rPr lang="en-US" dirty="0" err="1" smtClean="0">
                <a:latin typeface="Arial" pitchFamily="34" charset="0"/>
                <a:cs typeface="Arial" pitchFamily="34" charset="0"/>
              </a:rPr>
              <a:t>penggandaan</a:t>
            </a:r>
            <a:r>
              <a:rPr lang="en-US" dirty="0" smtClean="0">
                <a:latin typeface="Arial" pitchFamily="34" charset="0"/>
                <a:cs typeface="Arial" pitchFamily="34" charset="0"/>
              </a:rPr>
              <a:t> </a:t>
            </a:r>
            <a:r>
              <a:rPr lang="en-US" dirty="0" err="1" smtClean="0">
                <a:latin typeface="Arial" pitchFamily="34" charset="0"/>
                <a:cs typeface="Arial" pitchFamily="34" charset="0"/>
              </a:rPr>
              <a:t>kuesioner</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biaya</a:t>
            </a:r>
            <a:r>
              <a:rPr lang="en-US" dirty="0" smtClean="0">
                <a:latin typeface="Arial" pitchFamily="34" charset="0"/>
                <a:cs typeface="Arial" pitchFamily="34" charset="0"/>
              </a:rPr>
              <a:t> </a:t>
            </a:r>
            <a:r>
              <a:rPr lang="en-US" dirty="0" err="1" smtClean="0">
                <a:latin typeface="Arial" pitchFamily="34" charset="0"/>
                <a:cs typeface="Arial" pitchFamily="34" charset="0"/>
              </a:rPr>
              <a:t>kurir</a:t>
            </a:r>
            <a:r>
              <a:rPr lang="en-US" dirty="0" smtClean="0">
                <a:latin typeface="Arial" pitchFamily="34" charset="0"/>
                <a:cs typeface="Arial" pitchFamily="34" charset="0"/>
              </a:rPr>
              <a:t> </a:t>
            </a:r>
            <a:r>
              <a:rPr lang="en-US" dirty="0" err="1" smtClean="0">
                <a:latin typeface="Arial" pitchFamily="34" charset="0"/>
                <a:cs typeface="Arial" pitchFamily="34" charset="0"/>
              </a:rPr>
              <a:t>pengiriman</a:t>
            </a:r>
            <a:r>
              <a:rPr lang="en-US" dirty="0" smtClean="0">
                <a:latin typeface="Arial" pitchFamily="34" charset="0"/>
                <a:cs typeface="Arial" pitchFamily="34" charset="0"/>
              </a:rPr>
              <a:t> </a:t>
            </a:r>
            <a:r>
              <a:rPr lang="en-US" dirty="0" err="1" smtClean="0">
                <a:latin typeface="Arial" pitchFamily="34" charset="0"/>
                <a:cs typeface="Arial" pitchFamily="34" charset="0"/>
              </a:rPr>
              <a:t>bila</a:t>
            </a:r>
            <a:r>
              <a:rPr lang="en-US" dirty="0" smtClean="0">
                <a:latin typeface="Arial" pitchFamily="34" charset="0"/>
                <a:cs typeface="Arial" pitchFamily="34" charset="0"/>
              </a:rPr>
              <a:t> survey </a:t>
            </a:r>
            <a:r>
              <a:rPr lang="en-US" dirty="0" err="1" smtClean="0">
                <a:latin typeface="Arial" pitchFamily="34" charset="0"/>
                <a:cs typeface="Arial" pitchFamily="34" charset="0"/>
              </a:rPr>
              <a:t>di</a:t>
            </a:r>
            <a:r>
              <a:rPr lang="en-US" dirty="0" smtClean="0">
                <a:latin typeface="Arial" pitchFamily="34" charset="0"/>
                <a:cs typeface="Arial" pitchFamily="34" charset="0"/>
              </a:rPr>
              <a:t> </a:t>
            </a:r>
            <a:r>
              <a:rPr lang="en-US" dirty="0" err="1" smtClean="0">
                <a:latin typeface="Arial" pitchFamily="34" charset="0"/>
                <a:cs typeface="Arial" pitchFamily="34" charset="0"/>
              </a:rPr>
              <a:t>daerah</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lvl="1" algn="just"/>
            <a:r>
              <a:rPr lang="en-US" i="1" dirty="0" smtClean="0">
                <a:latin typeface="Arial" pitchFamily="34" charset="0"/>
                <a:cs typeface="Arial" pitchFamily="34" charset="0"/>
              </a:rPr>
              <a:t>Interviewers	fee,	</a:t>
            </a:r>
            <a:r>
              <a:rPr lang="en-US" dirty="0" err="1" smtClean="0">
                <a:latin typeface="Arial" pitchFamily="34" charset="0"/>
                <a:cs typeface="Arial" pitchFamily="34" charset="0"/>
              </a:rPr>
              <a:t>biaya</a:t>
            </a:r>
            <a:r>
              <a:rPr lang="en-US" dirty="0" smtClean="0">
                <a:latin typeface="Arial" pitchFamily="34" charset="0"/>
                <a:cs typeface="Arial" pitchFamily="34" charset="0"/>
              </a:rPr>
              <a:t>	</a:t>
            </a:r>
            <a:r>
              <a:rPr lang="en-US" dirty="0" err="1" smtClean="0">
                <a:latin typeface="Arial" pitchFamily="34" charset="0"/>
                <a:cs typeface="Arial" pitchFamily="34" charset="0"/>
              </a:rPr>
              <a:t>bagi</a:t>
            </a:r>
            <a:r>
              <a:rPr lang="en-US" dirty="0" smtClean="0">
                <a:latin typeface="Arial" pitchFamily="34" charset="0"/>
                <a:cs typeface="Arial" pitchFamily="34" charset="0"/>
              </a:rPr>
              <a:t>	</a:t>
            </a:r>
            <a:r>
              <a:rPr lang="en-US" i="1" dirty="0" err="1" smtClean="0">
                <a:latin typeface="Arial" pitchFamily="34" charset="0"/>
                <a:cs typeface="Arial" pitchFamily="34" charset="0"/>
              </a:rPr>
              <a:t>intreviewer</a:t>
            </a:r>
            <a:r>
              <a:rPr lang="id-ID" i="1" dirty="0" smtClean="0">
                <a:latin typeface="Arial" pitchFamily="34" charset="0"/>
                <a:cs typeface="Arial" pitchFamily="34" charset="0"/>
              </a:rPr>
              <a:t> </a:t>
            </a:r>
            <a:r>
              <a:rPr lang="en-US" dirty="0" smtClean="0">
                <a:latin typeface="Arial" pitchFamily="34" charset="0"/>
                <a:cs typeface="Arial" pitchFamily="34" charset="0"/>
              </a:rPr>
              <a:t>yang</a:t>
            </a:r>
            <a:r>
              <a:rPr lang="id-ID" dirty="0" smtClean="0">
                <a:latin typeface="Arial" pitchFamily="34" charset="0"/>
                <a:cs typeface="Arial" pitchFamily="34" charset="0"/>
              </a:rPr>
              <a:t> </a:t>
            </a:r>
            <a:r>
              <a:rPr lang="en-US" dirty="0" err="1" smtClean="0">
                <a:latin typeface="Arial" pitchFamily="34" charset="0"/>
                <a:cs typeface="Arial" pitchFamily="34" charset="0"/>
              </a:rPr>
              <a:t>dapat</a:t>
            </a:r>
            <a:r>
              <a:rPr lang="id-ID" dirty="0" smtClean="0">
                <a:latin typeface="Arial" pitchFamily="34" charset="0"/>
                <a:cs typeface="Arial" pitchFamily="34" charset="0"/>
              </a:rPr>
              <a:t> </a:t>
            </a:r>
            <a:r>
              <a:rPr lang="en-US" dirty="0" err="1" smtClean="0">
                <a:latin typeface="Arial" pitchFamily="34" charset="0"/>
                <a:cs typeface="Arial" pitchFamily="34" charset="0"/>
              </a:rPr>
              <a:t>dihitung</a:t>
            </a:r>
            <a:r>
              <a:rPr lang="en-US" dirty="0" smtClean="0">
                <a:latin typeface="Arial" pitchFamily="34" charset="0"/>
                <a:cs typeface="Arial" pitchFamily="34" charset="0"/>
              </a:rPr>
              <a:t>	per </a:t>
            </a:r>
            <a:r>
              <a:rPr lang="en-US" dirty="0" err="1" smtClean="0">
                <a:latin typeface="Arial" pitchFamily="34" charset="0"/>
                <a:cs typeface="Arial" pitchFamily="34" charset="0"/>
              </a:rPr>
              <a:t>wawancara</a:t>
            </a:r>
            <a:r>
              <a:rPr lang="en-US" dirty="0" smtClean="0">
                <a:latin typeface="Arial" pitchFamily="34" charset="0"/>
                <a:cs typeface="Arial" pitchFamily="34" charset="0"/>
              </a:rPr>
              <a:t> (</a:t>
            </a:r>
            <a:r>
              <a:rPr lang="en-US" dirty="0" err="1" smtClean="0">
                <a:latin typeface="Arial" pitchFamily="34" charset="0"/>
                <a:cs typeface="Arial" pitchFamily="34" charset="0"/>
              </a:rPr>
              <a:t>kuesioner</a:t>
            </a:r>
            <a:r>
              <a:rPr lang="en-US" dirty="0" smtClean="0">
                <a:latin typeface="Arial" pitchFamily="34" charset="0"/>
                <a:cs typeface="Arial" pitchFamily="34" charset="0"/>
              </a:rPr>
              <a:t>) </a:t>
            </a:r>
            <a:r>
              <a:rPr lang="en-US" dirty="0" err="1" smtClean="0">
                <a:latin typeface="Arial" pitchFamily="34" charset="0"/>
                <a:cs typeface="Arial" pitchFamily="34" charset="0"/>
              </a:rPr>
              <a:t>atau</a:t>
            </a:r>
            <a:r>
              <a:rPr lang="en-US" dirty="0" smtClean="0">
                <a:latin typeface="Arial" pitchFamily="34" charset="0"/>
                <a:cs typeface="Arial" pitchFamily="34" charset="0"/>
              </a:rPr>
              <a:t> </a:t>
            </a:r>
            <a:r>
              <a:rPr lang="en-US" dirty="0" err="1" smtClean="0">
                <a:latin typeface="Arial" pitchFamily="34" charset="0"/>
                <a:cs typeface="Arial" pitchFamily="34" charset="0"/>
              </a:rPr>
              <a:t>upah</a:t>
            </a:r>
            <a:r>
              <a:rPr lang="en-US" dirty="0" smtClean="0">
                <a:latin typeface="Arial" pitchFamily="34" charset="0"/>
                <a:cs typeface="Arial" pitchFamily="34" charset="0"/>
              </a:rPr>
              <a:t> </a:t>
            </a:r>
            <a:r>
              <a:rPr lang="en-US" dirty="0" err="1" smtClean="0">
                <a:latin typeface="Arial" pitchFamily="34" charset="0"/>
                <a:cs typeface="Arial" pitchFamily="34" charset="0"/>
              </a:rPr>
              <a:t>harian</a:t>
            </a:r>
            <a:r>
              <a:rPr lang="en-US" dirty="0" smtClean="0">
                <a:latin typeface="Arial" pitchFamily="34" charset="0"/>
                <a:cs typeface="Arial" pitchFamily="34" charset="0"/>
              </a:rPr>
              <a:t>/</a:t>
            </a:r>
            <a:r>
              <a:rPr lang="en-US" dirty="0" err="1" smtClean="0">
                <a:latin typeface="Arial" pitchFamily="34" charset="0"/>
                <a:cs typeface="Arial" pitchFamily="34" charset="0"/>
              </a:rPr>
              <a:t>bulanan</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lvl="1" algn="just"/>
            <a:r>
              <a:rPr lang="en-US" i="1" dirty="0" smtClean="0">
                <a:latin typeface="Arial" pitchFamily="34" charset="0"/>
                <a:cs typeface="Arial" pitchFamily="34" charset="0"/>
              </a:rPr>
              <a:t>Gift for respondent, </a:t>
            </a:r>
            <a:r>
              <a:rPr lang="en-US" dirty="0" err="1" smtClean="0">
                <a:latin typeface="Arial" pitchFamily="34" charset="0"/>
                <a:cs typeface="Arial" pitchFamily="34" charset="0"/>
              </a:rPr>
              <a:t>hadiah</a:t>
            </a:r>
            <a:r>
              <a:rPr lang="en-US" dirty="0" smtClean="0">
                <a:latin typeface="Arial" pitchFamily="34" charset="0"/>
                <a:cs typeface="Arial" pitchFamily="34" charset="0"/>
              </a:rPr>
              <a:t> yang </a:t>
            </a:r>
            <a:r>
              <a:rPr lang="en-US" dirty="0" err="1" smtClean="0">
                <a:latin typeface="Arial" pitchFamily="34" charset="0"/>
                <a:cs typeface="Arial" pitchFamily="34" charset="0"/>
              </a:rPr>
              <a:t>diberikan</a:t>
            </a:r>
            <a:r>
              <a:rPr lang="en-US" dirty="0" smtClean="0">
                <a:latin typeface="Arial" pitchFamily="34" charset="0"/>
                <a:cs typeface="Arial" pitchFamily="34" charset="0"/>
              </a:rPr>
              <a:t> </a:t>
            </a:r>
            <a:r>
              <a:rPr lang="en-US" dirty="0" err="1" smtClean="0">
                <a:latin typeface="Arial" pitchFamily="34" charset="0"/>
                <a:cs typeface="Arial" pitchFamily="34" charset="0"/>
              </a:rPr>
              <a:t>kepada</a:t>
            </a:r>
            <a:r>
              <a:rPr lang="en-US" dirty="0" smtClean="0">
                <a:latin typeface="Arial" pitchFamily="34" charset="0"/>
                <a:cs typeface="Arial" pitchFamily="34" charset="0"/>
              </a:rPr>
              <a:t> </a:t>
            </a:r>
            <a:r>
              <a:rPr lang="en-US" dirty="0" err="1" smtClean="0">
                <a:latin typeface="Arial" pitchFamily="34" charset="0"/>
                <a:cs typeface="Arial" pitchFamily="34" charset="0"/>
              </a:rPr>
              <a:t>responden</a:t>
            </a:r>
            <a:r>
              <a:rPr lang="en-US" dirty="0" smtClean="0">
                <a:latin typeface="Arial" pitchFamily="34" charset="0"/>
                <a:cs typeface="Arial" pitchFamily="34" charset="0"/>
              </a:rPr>
              <a:t> </a:t>
            </a:r>
            <a:r>
              <a:rPr lang="en-US" dirty="0" err="1" smtClean="0">
                <a:latin typeface="Arial" pitchFamily="34" charset="0"/>
                <a:cs typeface="Arial" pitchFamily="34" charset="0"/>
              </a:rPr>
              <a:t>atas</a:t>
            </a:r>
            <a:r>
              <a:rPr lang="en-US" dirty="0" smtClean="0">
                <a:latin typeface="Arial" pitchFamily="34" charset="0"/>
                <a:cs typeface="Arial" pitchFamily="34" charset="0"/>
              </a:rPr>
              <a:t> </a:t>
            </a:r>
            <a:r>
              <a:rPr lang="en-US" dirty="0" err="1" smtClean="0">
                <a:latin typeface="Arial" pitchFamily="34" charset="0"/>
                <a:cs typeface="Arial" pitchFamily="34" charset="0"/>
              </a:rPr>
              <a:t>kesediaan</a:t>
            </a:r>
            <a:r>
              <a:rPr lang="en-US" dirty="0" smtClean="0">
                <a:latin typeface="Arial" pitchFamily="34" charset="0"/>
                <a:cs typeface="Arial" pitchFamily="34" charset="0"/>
              </a:rPr>
              <a:t> </a:t>
            </a:r>
            <a:r>
              <a:rPr lang="en-US" dirty="0" err="1" smtClean="0">
                <a:latin typeface="Arial" pitchFamily="34" charset="0"/>
                <a:cs typeface="Arial" pitchFamily="34" charset="0"/>
              </a:rPr>
              <a:t>waktunya</a:t>
            </a:r>
            <a:r>
              <a:rPr lang="en-US" dirty="0" smtClean="0">
                <a:latin typeface="Arial" pitchFamily="34" charset="0"/>
                <a:cs typeface="Arial" pitchFamily="34" charset="0"/>
              </a:rPr>
              <a:t> </a:t>
            </a:r>
            <a:r>
              <a:rPr lang="en-US" dirty="0" err="1" smtClean="0">
                <a:latin typeface="Arial" pitchFamily="34" charset="0"/>
                <a:cs typeface="Arial" pitchFamily="34" charset="0"/>
              </a:rPr>
              <a:t>diwawancarai</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lvl="1" algn="just"/>
            <a:r>
              <a:rPr lang="en-US" i="1" dirty="0" smtClean="0">
                <a:latin typeface="Arial" pitchFamily="34" charset="0"/>
                <a:cs typeface="Arial" pitchFamily="34" charset="0"/>
              </a:rPr>
              <a:t>Operational cost, </a:t>
            </a:r>
            <a:r>
              <a:rPr lang="en-US" dirty="0" err="1" smtClean="0">
                <a:latin typeface="Arial" pitchFamily="34" charset="0"/>
                <a:cs typeface="Arial" pitchFamily="34" charset="0"/>
              </a:rPr>
              <a:t>biaya</a:t>
            </a:r>
            <a:r>
              <a:rPr lang="en-US" dirty="0" smtClean="0">
                <a:latin typeface="Arial" pitchFamily="34" charset="0"/>
                <a:cs typeface="Arial" pitchFamily="34" charset="0"/>
              </a:rPr>
              <a:t> </a:t>
            </a:r>
            <a:r>
              <a:rPr lang="en-US" dirty="0" err="1" smtClean="0">
                <a:latin typeface="Arial" pitchFamily="34" charset="0"/>
                <a:cs typeface="Arial" pitchFamily="34" charset="0"/>
              </a:rPr>
              <a:t>operasional</a:t>
            </a:r>
            <a:r>
              <a:rPr lang="en-US" dirty="0" smtClean="0">
                <a:latin typeface="Arial" pitchFamily="34" charset="0"/>
                <a:cs typeface="Arial" pitchFamily="34" charset="0"/>
              </a:rPr>
              <a:t> yang </a:t>
            </a:r>
            <a:r>
              <a:rPr lang="en-US" dirty="0" err="1" smtClean="0">
                <a:latin typeface="Arial" pitchFamily="34" charset="0"/>
                <a:cs typeface="Arial" pitchFamily="34" charset="0"/>
              </a:rPr>
              <a:t>diperlukan</a:t>
            </a:r>
            <a:r>
              <a:rPr lang="en-US" dirty="0" smtClean="0">
                <a:latin typeface="Arial" pitchFamily="34" charset="0"/>
                <a:cs typeface="Arial" pitchFamily="34" charset="0"/>
              </a:rPr>
              <a:t> </a:t>
            </a:r>
            <a:r>
              <a:rPr lang="en-US" dirty="0" err="1" smtClean="0">
                <a:latin typeface="Arial" pitchFamily="34" charset="0"/>
                <a:cs typeface="Arial" pitchFamily="34" charset="0"/>
              </a:rPr>
              <a:t>dalam</a:t>
            </a:r>
            <a:r>
              <a:rPr lang="en-US" dirty="0" smtClean="0">
                <a:latin typeface="Arial" pitchFamily="34" charset="0"/>
                <a:cs typeface="Arial" pitchFamily="34" charset="0"/>
              </a:rPr>
              <a:t> </a:t>
            </a:r>
            <a:r>
              <a:rPr lang="en-US" dirty="0" err="1" smtClean="0">
                <a:latin typeface="Arial" pitchFamily="34" charset="0"/>
                <a:cs typeface="Arial" pitchFamily="34" charset="0"/>
              </a:rPr>
              <a:t>pengumpulan</a:t>
            </a:r>
            <a:r>
              <a:rPr lang="en-US" dirty="0" smtClean="0">
                <a:latin typeface="Arial" pitchFamily="34" charset="0"/>
                <a:cs typeface="Arial" pitchFamily="34" charset="0"/>
              </a:rPr>
              <a:t> data </a:t>
            </a:r>
            <a:r>
              <a:rPr lang="en-US" dirty="0" err="1" smtClean="0">
                <a:latin typeface="Arial" pitchFamily="34" charset="0"/>
                <a:cs typeface="Arial" pitchFamily="34" charset="0"/>
              </a:rPr>
              <a:t>dan</a:t>
            </a:r>
            <a:r>
              <a:rPr lang="en-US" dirty="0" smtClean="0">
                <a:latin typeface="Arial" pitchFamily="34" charset="0"/>
                <a:cs typeface="Arial" pitchFamily="34" charset="0"/>
              </a:rPr>
              <a:t> survey </a:t>
            </a:r>
            <a:r>
              <a:rPr lang="en-US" dirty="0" err="1" smtClean="0">
                <a:latin typeface="Arial" pitchFamily="34" charset="0"/>
                <a:cs typeface="Arial" pitchFamily="34" charset="0"/>
              </a:rPr>
              <a:t>di</a:t>
            </a:r>
            <a:r>
              <a:rPr lang="en-US" dirty="0" smtClean="0">
                <a:latin typeface="Arial" pitchFamily="34" charset="0"/>
                <a:cs typeface="Arial" pitchFamily="34" charset="0"/>
              </a:rPr>
              <a:t> </a:t>
            </a:r>
            <a:r>
              <a:rPr lang="en-US" dirty="0" err="1" smtClean="0">
                <a:latin typeface="Arial" pitchFamily="34" charset="0"/>
                <a:cs typeface="Arial" pitchFamily="34" charset="0"/>
              </a:rPr>
              <a:t>lapangan</a:t>
            </a:r>
            <a:r>
              <a:rPr lang="en-US" dirty="0" smtClean="0">
                <a:latin typeface="Arial" pitchFamily="34" charset="0"/>
                <a:cs typeface="Arial" pitchFamily="34" charset="0"/>
              </a:rPr>
              <a:t>.</a:t>
            </a:r>
            <a:endParaRPr lang="id-ID" dirty="0" smtClean="0">
              <a:latin typeface="Arial" pitchFamily="34" charset="0"/>
              <a:cs typeface="Arial" pitchFamily="34" charset="0"/>
            </a:endParaRPr>
          </a:p>
          <a:p>
            <a:pPr lvl="1" algn="just"/>
            <a:r>
              <a:rPr lang="en-US" i="1" dirty="0" smtClean="0">
                <a:latin typeface="Arial" pitchFamily="34" charset="0"/>
                <a:cs typeface="Arial" pitchFamily="34" charset="0"/>
              </a:rPr>
              <a:t>Officers fee, </a:t>
            </a:r>
            <a:r>
              <a:rPr lang="en-US" dirty="0" err="1" smtClean="0">
                <a:latin typeface="Arial" pitchFamily="34" charset="0"/>
                <a:cs typeface="Arial" pitchFamily="34" charset="0"/>
              </a:rPr>
              <a:t>biaya</a:t>
            </a:r>
            <a:r>
              <a:rPr lang="en-US" dirty="0" smtClean="0">
                <a:latin typeface="Arial" pitchFamily="34" charset="0"/>
                <a:cs typeface="Arial" pitchFamily="34" charset="0"/>
              </a:rPr>
              <a:t> </a:t>
            </a:r>
            <a:r>
              <a:rPr lang="en-US" dirty="0" err="1" smtClean="0">
                <a:latin typeface="Arial" pitchFamily="34" charset="0"/>
                <a:cs typeface="Arial" pitchFamily="34" charset="0"/>
              </a:rPr>
              <a:t>staf</a:t>
            </a:r>
            <a:r>
              <a:rPr lang="en-US" dirty="0" smtClean="0">
                <a:latin typeface="Arial" pitchFamily="34" charset="0"/>
                <a:cs typeface="Arial" pitchFamily="34" charset="0"/>
              </a:rPr>
              <a:t> </a:t>
            </a:r>
            <a:r>
              <a:rPr lang="en-US" dirty="0" err="1" smtClean="0">
                <a:latin typeface="Arial" pitchFamily="34" charset="0"/>
                <a:cs typeface="Arial" pitchFamily="34" charset="0"/>
              </a:rPr>
              <a:t>pelaksana</a:t>
            </a:r>
            <a:r>
              <a:rPr lang="en-US" dirty="0" smtClean="0">
                <a:latin typeface="Arial" pitchFamily="34" charset="0"/>
                <a:cs typeface="Arial" pitchFamily="34" charset="0"/>
              </a:rPr>
              <a:t> </a:t>
            </a:r>
            <a:r>
              <a:rPr lang="en-US" dirty="0" err="1" smtClean="0">
                <a:latin typeface="Arial" pitchFamily="34" charset="0"/>
                <a:cs typeface="Arial" pitchFamily="34" charset="0"/>
              </a:rPr>
              <a:t>riset</a:t>
            </a:r>
            <a:r>
              <a:rPr lang="en-US" dirty="0" smtClean="0">
                <a:latin typeface="Arial" pitchFamily="34" charset="0"/>
                <a:cs typeface="Arial" pitchFamily="34" charset="0"/>
              </a:rPr>
              <a:t> </a:t>
            </a:r>
            <a:r>
              <a:rPr lang="en-US" dirty="0" err="1" smtClean="0">
                <a:latin typeface="Arial" pitchFamily="34" charset="0"/>
                <a:cs typeface="Arial" pitchFamily="34" charset="0"/>
              </a:rPr>
              <a:t>yakni</a:t>
            </a:r>
            <a:r>
              <a:rPr lang="en-US" dirty="0" smtClean="0">
                <a:latin typeface="Arial" pitchFamily="34" charset="0"/>
                <a:cs typeface="Arial" pitchFamily="34" charset="0"/>
              </a:rPr>
              <a:t>: </a:t>
            </a:r>
            <a:r>
              <a:rPr lang="en-US" i="1" dirty="0" smtClean="0">
                <a:latin typeface="Arial" pitchFamily="34" charset="0"/>
                <a:cs typeface="Arial" pitchFamily="34" charset="0"/>
              </a:rPr>
              <a:t>project manager, data analyst, supervisor,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i="1" dirty="0" smtClean="0">
                <a:latin typeface="Arial" pitchFamily="34" charset="0"/>
                <a:cs typeface="Arial" pitchFamily="34" charset="0"/>
              </a:rPr>
              <a:t>data entry </a:t>
            </a:r>
            <a:r>
              <a:rPr lang="en-US" i="1" dirty="0" smtClean="0">
                <a:latin typeface="Arial" pitchFamily="34" charset="0"/>
                <a:cs typeface="Arial" pitchFamily="34" charset="0"/>
              </a:rPr>
              <a:t>officer.</a:t>
            </a:r>
            <a:endParaRPr lang="id-ID" i="1" dirty="0" smtClean="0">
              <a:latin typeface="Arial" pitchFamily="34" charset="0"/>
              <a:cs typeface="Arial" pitchFamily="34" charset="0"/>
            </a:endParaRPr>
          </a:p>
          <a:p>
            <a:pPr lvl="1" algn="just"/>
            <a:r>
              <a:rPr lang="id-ID" i="1" dirty="0" smtClean="0">
                <a:latin typeface="Arial" pitchFamily="34" charset="0"/>
                <a:cs typeface="Arial" pitchFamily="34" charset="0"/>
              </a:rPr>
              <a:t>Final</a:t>
            </a:r>
            <a:r>
              <a:rPr lang="id-ID" i="1" dirty="0" smtClean="0">
                <a:latin typeface="Arial" pitchFamily="34" charset="0"/>
                <a:cs typeface="Arial" pitchFamily="34" charset="0"/>
              </a:rPr>
              <a:t>	report	&amp;	presentation,	</a:t>
            </a:r>
            <a:r>
              <a:rPr lang="id-ID" dirty="0" smtClean="0">
                <a:latin typeface="Arial" pitchFamily="34" charset="0"/>
                <a:cs typeface="Arial" pitchFamily="34" charset="0"/>
              </a:rPr>
              <a:t>biaya	</a:t>
            </a:r>
            <a:r>
              <a:rPr lang="id-ID" dirty="0" smtClean="0">
                <a:latin typeface="Arial" pitchFamily="34" charset="0"/>
                <a:cs typeface="Arial" pitchFamily="34" charset="0"/>
              </a:rPr>
              <a:t>penyusunan laporan</a:t>
            </a:r>
            <a:r>
              <a:rPr lang="id-ID" dirty="0" smtClean="0">
                <a:latin typeface="Arial" pitchFamily="34" charset="0"/>
                <a:cs typeface="Arial" pitchFamily="34" charset="0"/>
              </a:rPr>
              <a:t>	akhir	dan presentasi.</a:t>
            </a:r>
            <a:endParaRPr lang="id-ID" sz="3200" dirty="0">
              <a:latin typeface="Arial" pitchFamily="34" charset="0"/>
              <a:cs typeface="Arial" pitchFamily="34" charset="0"/>
            </a:endParaRPr>
          </a:p>
        </p:txBody>
      </p:sp>
    </p:spTree>
    <p:extLst>
      <p:ext uri="{BB962C8B-B14F-4D97-AF65-F5344CB8AC3E}">
        <p14:creationId xmlns:p14="http://schemas.microsoft.com/office/powerpoint/2010/main" xmlns="" val="263949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2800" dirty="0" err="1" smtClean="0"/>
              <a:t>Terima</a:t>
            </a:r>
            <a:r>
              <a:rPr lang="en-US" sz="2800" dirty="0" smtClean="0"/>
              <a:t> </a:t>
            </a:r>
            <a:r>
              <a:rPr lang="en-US" sz="2800" dirty="0" err="1" smtClean="0"/>
              <a:t>Kasih</a:t>
            </a:r>
            <a:endParaRPr lang="en-US" sz="2800" dirty="0" smtClean="0"/>
          </a:p>
          <a:p>
            <a:pPr marL="0" indent="0" fontAlgn="auto">
              <a:spcAft>
                <a:spcPts val="0"/>
              </a:spcAft>
              <a:buNone/>
              <a:defRPr/>
            </a:pPr>
            <a:endParaRPr lang="en-US" sz="2800" dirty="0"/>
          </a:p>
        </p:txBody>
      </p:sp>
    </p:spTree>
    <p:extLst>
      <p:ext uri="{BB962C8B-B14F-4D97-AF65-F5344CB8AC3E}">
        <p14:creationId xmlns:p14="http://schemas.microsoft.com/office/powerpoint/2010/main" xmlns="" val="193938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500034" y="428604"/>
            <a:ext cx="8229600" cy="52068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altLang="en-US" sz="2800" dirty="0" smtClean="0">
                <a:latin typeface="Arial" charset="0"/>
                <a:cs typeface="Arial" charset="0"/>
              </a:rPr>
              <a:t>LANGKAH UTAMA DALAM RISET PEMASARAN</a:t>
            </a:r>
            <a:endParaRPr lang="en-US" altLang="en-US" sz="2800" dirty="0" smtClean="0">
              <a:latin typeface="Arial" charset="0"/>
              <a:cs typeface="Arial" charset="0"/>
            </a:endParaRPr>
          </a:p>
        </p:txBody>
      </p:sp>
      <p:sp>
        <p:nvSpPr>
          <p:cNvPr id="3" name="Content Placeholder 2"/>
          <p:cNvSpPr>
            <a:spLocks noGrp="1"/>
          </p:cNvSpPr>
          <p:nvPr>
            <p:ph sz="half" idx="2"/>
          </p:nvPr>
        </p:nvSpPr>
        <p:spPr>
          <a:xfrm>
            <a:off x="214282" y="3071810"/>
            <a:ext cx="8643998" cy="2714644"/>
          </a:xfrm>
        </p:spPr>
        <p:txBody>
          <a:bodyPr/>
          <a:lstStyle/>
          <a:p>
            <a:pPr marL="177800" indent="-177800" algn="just">
              <a:buFont typeface="Wingdings" pitchFamily="2" charset="2"/>
              <a:buChar char="Ø"/>
            </a:pPr>
            <a:r>
              <a:rPr lang="id-ID" sz="1800" dirty="0" smtClean="0"/>
              <a:t>Riset pemasaran merupakan sebuah penelitian ilmiah yang sudah pasti harus dipertanggungjawabkan secara ilmiah pula. Keilmiahan sebuah riset dapat dilihat dari sistematika dan landasan metodologi dalam alur pengerjaannya. </a:t>
            </a:r>
            <a:endParaRPr lang="id-ID" sz="1800" dirty="0" smtClean="0"/>
          </a:p>
          <a:p>
            <a:pPr marL="177800" indent="-177800" algn="just">
              <a:buFont typeface="Wingdings" pitchFamily="2" charset="2"/>
              <a:buChar char="Ø"/>
            </a:pPr>
            <a:r>
              <a:rPr lang="id-ID" sz="1800" dirty="0" smtClean="0"/>
              <a:t>Meninggalkan </a:t>
            </a:r>
            <a:r>
              <a:rPr lang="id-ID" sz="1800" dirty="0" smtClean="0"/>
              <a:t>tahapan metodologi sama halnya menganalisa dalam kerangka pijakan yang lemah dan sudah pasti merencanakan sebuah hasil kesimpulan yang bias. </a:t>
            </a:r>
            <a:endParaRPr lang="id-ID" sz="1800" dirty="0" smtClean="0"/>
          </a:p>
          <a:p>
            <a:pPr marL="177800" indent="-177800" algn="just">
              <a:buFont typeface="Wingdings" pitchFamily="2" charset="2"/>
              <a:buChar char="Ø"/>
            </a:pPr>
            <a:r>
              <a:rPr lang="id-ID" sz="1800" dirty="0" smtClean="0"/>
              <a:t>Lebih </a:t>
            </a:r>
            <a:r>
              <a:rPr lang="id-ID" sz="1800" dirty="0" smtClean="0"/>
              <a:t>jauh, mengadopsi konsep-konsep pemasaran modern akan membantu mempermudah membedah suatu kasus pemasaran. Pemahaman terhadap konsep pemasaran dan metodologi riset yang matang menjadi tulang punggung dalam menyelesaikan kasus-kasus yang rumit atau kompleks.</a:t>
            </a:r>
            <a:endParaRPr lang="id-ID" sz="1800" dirty="0"/>
          </a:p>
        </p:txBody>
      </p:sp>
      <p:pic>
        <p:nvPicPr>
          <p:cNvPr id="4" name="Picture 3"/>
          <p:cNvPicPr/>
          <p:nvPr/>
        </p:nvPicPr>
        <p:blipFill>
          <a:blip r:embed="rId2"/>
          <a:srcRect/>
          <a:stretch>
            <a:fillRect/>
          </a:stretch>
        </p:blipFill>
        <p:spPr bwMode="auto">
          <a:xfrm>
            <a:off x="2357422" y="785794"/>
            <a:ext cx="4000528" cy="2143140"/>
          </a:xfrm>
          <a:prstGeom prst="rect">
            <a:avLst/>
          </a:prstGeom>
          <a:noFill/>
          <a:ln w="9525">
            <a:noFill/>
            <a:miter lim="800000"/>
            <a:headEnd/>
            <a:tailEnd/>
          </a:ln>
        </p:spPr>
      </p:pic>
    </p:spTree>
    <p:extLst>
      <p:ext uri="{BB962C8B-B14F-4D97-AF65-F5344CB8AC3E}">
        <p14:creationId xmlns:p14="http://schemas.microsoft.com/office/powerpoint/2010/main" xmlns="" val="1076288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rcRect/>
          <a:stretch>
            <a:fillRect/>
          </a:stretch>
        </p:blipFill>
        <p:spPr bwMode="auto">
          <a:xfrm>
            <a:off x="-142908" y="-571528"/>
            <a:ext cx="5786478" cy="8501122"/>
          </a:xfrm>
          <a:prstGeom prst="rect">
            <a:avLst/>
          </a:prstGeom>
          <a:noFill/>
          <a:ln w="9525">
            <a:noFill/>
            <a:miter lim="800000"/>
            <a:headEnd/>
            <a:tailEnd/>
          </a:ln>
        </p:spPr>
      </p:pic>
      <p:sp>
        <p:nvSpPr>
          <p:cNvPr id="6" name="Content Placeholder 2"/>
          <p:cNvSpPr>
            <a:spLocks noGrp="1"/>
          </p:cNvSpPr>
          <p:nvPr>
            <p:ph sz="half" idx="2"/>
          </p:nvPr>
        </p:nvSpPr>
        <p:spPr>
          <a:xfrm>
            <a:off x="5000628" y="357166"/>
            <a:ext cx="4143372" cy="5786478"/>
          </a:xfrm>
        </p:spPr>
        <p:txBody>
          <a:bodyPr/>
          <a:lstStyle/>
          <a:p>
            <a:pPr marL="0" indent="0" algn="just">
              <a:buNone/>
            </a:pPr>
            <a:r>
              <a:rPr lang="id-ID" sz="1400" dirty="0" smtClean="0"/>
              <a:t>Kelima tahapan utama tersebut bukan suatu tahapan terpisah yang dikerjakan tanpa terkait tahapan satu dengan yang lainnya. </a:t>
            </a:r>
            <a:endParaRPr lang="id-ID" sz="1400" dirty="0" smtClean="0"/>
          </a:p>
          <a:p>
            <a:pPr marL="177800" indent="-177800" algn="just"/>
            <a:r>
              <a:rPr lang="id-ID" sz="1400" dirty="0" smtClean="0"/>
              <a:t>Saat </a:t>
            </a:r>
            <a:r>
              <a:rPr lang="id-ID" sz="1400" dirty="0" smtClean="0"/>
              <a:t>merumuskan tujuan riset, juga terkait desain riset yang akan digunakan, sekaligus pengumpulan data dan metode analisis data. Singkatnya, rencana riset memperhatikan seluruh tahapan namun dalam pelaksanaannya dilakukan bertahap. </a:t>
            </a:r>
            <a:endParaRPr lang="id-ID" sz="1400" dirty="0" smtClean="0"/>
          </a:p>
          <a:p>
            <a:pPr marL="177800" indent="-177800" algn="just"/>
            <a:r>
              <a:rPr lang="id-ID" sz="1400" dirty="0" smtClean="0"/>
              <a:t>Rencana </a:t>
            </a:r>
            <a:r>
              <a:rPr lang="id-ID" sz="1400" dirty="0" smtClean="0"/>
              <a:t>riset ini, baik riset bisnis maupun akademis disebut juga proposal riset atau usulan penelitian dalam bidang akademis. Perencanaan riset pemasaran untuk kasus yang sederhana sebenarnya tidaklah terlalu sulit. </a:t>
            </a:r>
            <a:endParaRPr lang="id-ID" sz="1400" dirty="0" smtClean="0"/>
          </a:p>
          <a:p>
            <a:pPr marL="177800" indent="-177800" algn="just"/>
            <a:r>
              <a:rPr lang="id-ID" sz="1400" dirty="0" smtClean="0"/>
              <a:t>Bahkan </a:t>
            </a:r>
            <a:r>
              <a:rPr lang="id-ID" sz="1400" dirty="0" smtClean="0"/>
              <a:t>beberapa kasus pemasaran memiliki acuan standar riset (</a:t>
            </a:r>
            <a:r>
              <a:rPr lang="id-ID" sz="1400" i="1" dirty="0" smtClean="0"/>
              <a:t>standardized research</a:t>
            </a:r>
            <a:r>
              <a:rPr lang="id-ID" sz="1400" dirty="0" smtClean="0"/>
              <a:t>), seperti riset kepuasan pelanggan atau riset ekuitas merek. </a:t>
            </a:r>
            <a:endParaRPr lang="id-ID" sz="1400" dirty="0" smtClean="0"/>
          </a:p>
          <a:p>
            <a:pPr marL="177800" indent="-177800" algn="just"/>
            <a:r>
              <a:rPr lang="id-ID" sz="1400" dirty="0" smtClean="0"/>
              <a:t>S</a:t>
            </a:r>
            <a:r>
              <a:rPr lang="id-ID" sz="1400" dirty="0" smtClean="0"/>
              <a:t>ementara </a:t>
            </a:r>
            <a:r>
              <a:rPr lang="id-ID" sz="1400" dirty="0" smtClean="0"/>
              <a:t>untuk riset spesifik (</a:t>
            </a:r>
            <a:r>
              <a:rPr lang="id-ID" sz="1400" i="1" dirty="0" smtClean="0"/>
              <a:t>customized research</a:t>
            </a:r>
            <a:r>
              <a:rPr lang="id-ID" sz="1400" dirty="0" smtClean="0"/>
              <a:t>) atau juga penelitian akademis (tesis/disertasi) cenderung lebih kompleks dan memerlukan perhatian mendetil pada setiap tahapannya. </a:t>
            </a:r>
            <a:endParaRPr lang="id-ID" sz="1400" dirty="0" smtClean="0"/>
          </a:p>
          <a:p>
            <a:pPr marL="0" indent="0" algn="just">
              <a:buNone/>
            </a:pPr>
            <a:r>
              <a:rPr lang="id-ID" sz="1400" dirty="0" smtClean="0"/>
              <a:t>Secara </a:t>
            </a:r>
            <a:r>
              <a:rPr lang="id-ID" sz="1400" dirty="0" smtClean="0"/>
              <a:t>mendetil tahapan riset pemasaran dapat dijelaskan pada diagaram alur berikut:</a:t>
            </a:r>
            <a:endParaRPr lang="id-ID" sz="1400" dirty="0"/>
          </a:p>
        </p:txBody>
      </p:sp>
    </p:spTree>
    <p:extLst>
      <p:ext uri="{BB962C8B-B14F-4D97-AF65-F5344CB8AC3E}">
        <p14:creationId xmlns:p14="http://schemas.microsoft.com/office/powerpoint/2010/main" xmlns="" val="2167864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357158" y="285729"/>
            <a:ext cx="8229600" cy="500066"/>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3600" b="1" i="1" dirty="0" smtClean="0"/>
              <a:t>Merumuskan Tujuan Riset</a:t>
            </a:r>
            <a:endParaRPr lang="id-ID" sz="3600" b="1" i="1" dirty="0"/>
          </a:p>
        </p:txBody>
      </p:sp>
      <p:sp>
        <p:nvSpPr>
          <p:cNvPr id="3" name="Content Placeholder 2"/>
          <p:cNvSpPr>
            <a:spLocks noGrp="1"/>
          </p:cNvSpPr>
          <p:nvPr>
            <p:ph sz="half" idx="2"/>
          </p:nvPr>
        </p:nvSpPr>
        <p:spPr>
          <a:xfrm>
            <a:off x="71438" y="1428736"/>
            <a:ext cx="8858280" cy="4572032"/>
          </a:xfrm>
        </p:spPr>
        <p:txBody>
          <a:bodyPr/>
          <a:lstStyle/>
          <a:p>
            <a:pPr algn="just" fontAlgn="auto">
              <a:spcAft>
                <a:spcPts val="0"/>
              </a:spcAft>
              <a:defRPr/>
            </a:pPr>
            <a:r>
              <a:rPr lang="id-ID" sz="1800" dirty="0" smtClean="0"/>
              <a:t>Sebuah riset yang “powerfull”, dimulai dengan mengeksplorasi masalah pemasaran atau perkiraan peluang pasar ke dalam rumusan tujuan riset. </a:t>
            </a:r>
            <a:endParaRPr lang="id-ID" sz="1800" dirty="0" smtClean="0"/>
          </a:p>
          <a:p>
            <a:pPr algn="just" fontAlgn="auto">
              <a:spcAft>
                <a:spcPts val="0"/>
              </a:spcAft>
              <a:defRPr/>
            </a:pPr>
            <a:r>
              <a:rPr lang="id-ID" sz="1800" dirty="0" smtClean="0"/>
              <a:t>Merumuskan </a:t>
            </a:r>
            <a:r>
              <a:rPr lang="id-ID" sz="1800" dirty="0" smtClean="0"/>
              <a:t>tujuan riset ini bukanlah sekedar membuat sebuah pernyataan </a:t>
            </a:r>
            <a:r>
              <a:rPr lang="id-ID" sz="1800" i="1" dirty="0" smtClean="0"/>
              <a:t>ansich</a:t>
            </a:r>
            <a:r>
              <a:rPr lang="id-ID" sz="1800" dirty="0" smtClean="0"/>
              <a:t>. Rumusan ini haruslah merupakan hasil eksplorasi awal, meski tidak mesti mendetil, dapat berupa gejala, indikasi, atau hal-hal yang diperkirakan akan terjadi. </a:t>
            </a:r>
            <a:endParaRPr lang="id-ID" sz="1800" dirty="0" smtClean="0"/>
          </a:p>
          <a:p>
            <a:pPr algn="just" fontAlgn="auto">
              <a:spcAft>
                <a:spcPts val="0"/>
              </a:spcAft>
              <a:defRPr/>
            </a:pPr>
            <a:r>
              <a:rPr lang="id-ID" sz="1800" dirty="0" smtClean="0"/>
              <a:t>Setelah </a:t>
            </a:r>
            <a:r>
              <a:rPr lang="id-ID" sz="1800" dirty="0" smtClean="0"/>
              <a:t>masalah yang menjadi obyek riset dieksplorasi, selanjutnya perlu dilakukan pembatasan agar lebih terfokus. Pada beberapa kasus dimungkinkan dilakukan riset pendahuluan yakni </a:t>
            </a:r>
            <a:r>
              <a:rPr lang="id-ID" sz="1800" i="1" dirty="0" smtClean="0"/>
              <a:t>exploratory research </a:t>
            </a:r>
            <a:r>
              <a:rPr lang="id-ID" sz="1800" dirty="0" smtClean="0"/>
              <a:t>untuk mengumpulkan data dan mengidentifikasi masalah yang terjadi secara mendetil. </a:t>
            </a:r>
            <a:endParaRPr lang="id-ID" sz="1800" dirty="0" smtClean="0"/>
          </a:p>
          <a:p>
            <a:pPr algn="just" fontAlgn="auto">
              <a:spcAft>
                <a:spcPts val="0"/>
              </a:spcAft>
              <a:defRPr/>
            </a:pPr>
            <a:r>
              <a:rPr lang="id-ID" sz="1800" dirty="0" smtClean="0"/>
              <a:t>Seperti </a:t>
            </a:r>
            <a:r>
              <a:rPr lang="id-ID" sz="1800" dirty="0" smtClean="0"/>
              <a:t>melalui riset kualitatif (</a:t>
            </a:r>
            <a:r>
              <a:rPr lang="id-ID" sz="1800" i="1" dirty="0" smtClean="0"/>
              <a:t>focus group discussion </a:t>
            </a:r>
            <a:r>
              <a:rPr lang="id-ID" sz="1800" dirty="0" smtClean="0"/>
              <a:t>(FGD), </a:t>
            </a:r>
            <a:r>
              <a:rPr lang="id-ID" sz="1800" i="1" dirty="0" smtClean="0"/>
              <a:t>in depth interview</a:t>
            </a:r>
            <a:r>
              <a:rPr lang="id-ID" sz="1800" dirty="0" smtClean="0"/>
              <a:t>, atau </a:t>
            </a:r>
            <a:r>
              <a:rPr lang="id-ID" sz="1800" i="1" dirty="0" smtClean="0"/>
              <a:t>experience interview</a:t>
            </a:r>
            <a:r>
              <a:rPr lang="id-ID" sz="1800" dirty="0" smtClean="0"/>
              <a:t>)</a:t>
            </a:r>
            <a:r>
              <a:rPr lang="id-ID" sz="1800" i="1" dirty="0" smtClean="0"/>
              <a:t>, </a:t>
            </a:r>
            <a:r>
              <a:rPr lang="id-ID" sz="1800" dirty="0" smtClean="0"/>
              <a:t>atau paling sederhana dengan studi literatur (</a:t>
            </a:r>
            <a:r>
              <a:rPr lang="id-ID" sz="1800" i="1" dirty="0" smtClean="0"/>
              <a:t>desk research</a:t>
            </a:r>
            <a:r>
              <a:rPr lang="id-ID" sz="1800" dirty="0" smtClean="0"/>
              <a:t>)</a:t>
            </a:r>
            <a:r>
              <a:rPr lang="id-ID" sz="1800" i="1" dirty="0" smtClean="0"/>
              <a:t>. </a:t>
            </a:r>
            <a:endParaRPr lang="id-ID" sz="1800" i="1" dirty="0" smtClean="0"/>
          </a:p>
          <a:p>
            <a:pPr algn="just" fontAlgn="auto">
              <a:spcAft>
                <a:spcPts val="0"/>
              </a:spcAft>
              <a:defRPr/>
            </a:pPr>
            <a:r>
              <a:rPr lang="id-ID" sz="1800" dirty="0" smtClean="0"/>
              <a:t>Melalui </a:t>
            </a:r>
            <a:r>
              <a:rPr lang="id-ID" sz="1800" dirty="0" smtClean="0"/>
              <a:t>tahapan eksplorasi, pembatasan, dan pengumpulan data ini akan menghasilkan rumusan tujuan riset yang memiliki landasan kuat untuk tahapan riset selanjutnya</a:t>
            </a:r>
            <a:endParaRPr lang="en-US" sz="1800" dirty="0"/>
          </a:p>
        </p:txBody>
      </p:sp>
      <p:pic>
        <p:nvPicPr>
          <p:cNvPr id="4" name="image10.png"/>
          <p:cNvPicPr/>
          <p:nvPr/>
        </p:nvPicPr>
        <p:blipFill>
          <a:blip r:embed="rId2" cstate="print"/>
          <a:stretch>
            <a:fillRect/>
          </a:stretch>
        </p:blipFill>
        <p:spPr>
          <a:xfrm>
            <a:off x="1857356" y="857232"/>
            <a:ext cx="5214974" cy="571504"/>
          </a:xfrm>
          <a:prstGeom prst="rect">
            <a:avLst/>
          </a:prstGeom>
        </p:spPr>
      </p:pic>
    </p:spTree>
    <p:extLst>
      <p:ext uri="{BB962C8B-B14F-4D97-AF65-F5344CB8AC3E}">
        <p14:creationId xmlns:p14="http://schemas.microsoft.com/office/powerpoint/2010/main" xmlns="" val="2167864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28596" y="642918"/>
            <a:ext cx="8286808" cy="2000264"/>
          </a:xfrm>
        </p:spPr>
        <p:txBody>
          <a:bodyPr/>
          <a:lstStyle/>
          <a:p>
            <a:pPr marL="0" indent="0" algn="just">
              <a:buNone/>
            </a:pPr>
            <a:r>
              <a:rPr lang="id-ID" sz="2000" dirty="0" smtClean="0"/>
              <a:t>Menurut Kerlinger (2004), eksplorasi masalah yang baik dinyatakan dalam bentuk pertanyaan atau pernyataan yang menanyakan. Dan masalah tersebut dapat mengungkapkan suatu hubungan dua variabel atau lebih. Terkait dengan valid atau tidaknya sebuah riset, akan terlihat dari alur hubungan antara </a:t>
            </a:r>
            <a:r>
              <a:rPr lang="id-ID" sz="2000" i="1" dirty="0" smtClean="0"/>
              <a:t>marketing problem, research objective, </a:t>
            </a:r>
            <a:r>
              <a:rPr lang="id-ID" sz="2000" dirty="0" smtClean="0"/>
              <a:t>hingga </a:t>
            </a:r>
            <a:r>
              <a:rPr lang="id-ID" sz="2000" i="1" dirty="0" smtClean="0"/>
              <a:t>action standard. </a:t>
            </a:r>
            <a:r>
              <a:rPr lang="id-ID" sz="2000" dirty="0" smtClean="0"/>
              <a:t>Seperti contoh kasus berikut:</a:t>
            </a:r>
            <a:endParaRPr lang="id-ID" sz="2000" dirty="0"/>
          </a:p>
        </p:txBody>
      </p:sp>
      <p:graphicFrame>
        <p:nvGraphicFramePr>
          <p:cNvPr id="4" name="Table 3"/>
          <p:cNvGraphicFramePr>
            <a:graphicFrameLocks noGrp="1"/>
          </p:cNvGraphicFramePr>
          <p:nvPr/>
        </p:nvGraphicFramePr>
        <p:xfrm>
          <a:off x="571472" y="2643182"/>
          <a:ext cx="8143932" cy="3286148"/>
        </p:xfrm>
        <a:graphic>
          <a:graphicData uri="http://schemas.openxmlformats.org/drawingml/2006/table">
            <a:tbl>
              <a:tblPr/>
              <a:tblGrid>
                <a:gridCol w="2714644"/>
                <a:gridCol w="2643206"/>
                <a:gridCol w="2786082"/>
              </a:tblGrid>
              <a:tr h="898545">
                <a:tc>
                  <a:txBody>
                    <a:bodyPr/>
                    <a:lstStyle/>
                    <a:p>
                      <a:pPr marL="235585" algn="ctr">
                        <a:lnSpc>
                          <a:spcPct val="150000"/>
                        </a:lnSpc>
                        <a:spcBef>
                          <a:spcPts val="490"/>
                        </a:spcBef>
                        <a:spcAft>
                          <a:spcPts val="0"/>
                        </a:spcAft>
                      </a:pPr>
                      <a:r>
                        <a:rPr lang="id-ID" sz="1800" b="1" dirty="0">
                          <a:latin typeface="Arial" pitchFamily="34" charset="0"/>
                          <a:ea typeface="Trebuchet MS"/>
                          <a:cs typeface="Arial" pitchFamily="34" charset="0"/>
                        </a:rPr>
                        <a:t>MARKETING PROBLEM</a:t>
                      </a:r>
                      <a:endParaRPr lang="id-ID" sz="1600" dirty="0">
                        <a:latin typeface="Arial" pitchFamily="34" charset="0"/>
                        <a:ea typeface="Trebuchet MS"/>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965" algn="ctr">
                        <a:lnSpc>
                          <a:spcPct val="150000"/>
                        </a:lnSpc>
                        <a:spcBef>
                          <a:spcPts val="490"/>
                        </a:spcBef>
                        <a:spcAft>
                          <a:spcPts val="0"/>
                        </a:spcAft>
                      </a:pPr>
                      <a:r>
                        <a:rPr lang="id-ID" sz="1800" b="1" dirty="0">
                          <a:latin typeface="Arial" pitchFamily="34" charset="0"/>
                          <a:ea typeface="Trebuchet MS"/>
                          <a:cs typeface="Arial" pitchFamily="34" charset="0"/>
                        </a:rPr>
                        <a:t>RESEARCH </a:t>
                      </a:r>
                      <a:endParaRPr lang="id-ID" sz="1800" b="1" dirty="0" smtClean="0">
                        <a:latin typeface="Arial" pitchFamily="34" charset="0"/>
                        <a:ea typeface="Trebuchet MS"/>
                        <a:cs typeface="Arial" pitchFamily="34" charset="0"/>
                      </a:endParaRPr>
                    </a:p>
                    <a:p>
                      <a:pPr marL="227965" algn="ctr">
                        <a:lnSpc>
                          <a:spcPct val="150000"/>
                        </a:lnSpc>
                        <a:spcBef>
                          <a:spcPts val="490"/>
                        </a:spcBef>
                        <a:spcAft>
                          <a:spcPts val="0"/>
                        </a:spcAft>
                      </a:pPr>
                      <a:r>
                        <a:rPr lang="id-ID" sz="1800" b="1" dirty="0" smtClean="0">
                          <a:latin typeface="Arial" pitchFamily="34" charset="0"/>
                          <a:ea typeface="Trebuchet MS"/>
                          <a:cs typeface="Arial" pitchFamily="34" charset="0"/>
                        </a:rPr>
                        <a:t>OBJECTIVE</a:t>
                      </a:r>
                      <a:endParaRPr lang="id-ID" sz="1600" dirty="0">
                        <a:latin typeface="Arial" pitchFamily="34" charset="0"/>
                        <a:ea typeface="Trebuchet MS"/>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8770" algn="ctr">
                        <a:lnSpc>
                          <a:spcPct val="150000"/>
                        </a:lnSpc>
                        <a:spcBef>
                          <a:spcPts val="490"/>
                        </a:spcBef>
                        <a:spcAft>
                          <a:spcPts val="0"/>
                        </a:spcAft>
                      </a:pPr>
                      <a:r>
                        <a:rPr lang="id-ID" sz="1800" b="1" dirty="0">
                          <a:latin typeface="Arial" pitchFamily="34" charset="0"/>
                          <a:ea typeface="Trebuchet MS"/>
                          <a:cs typeface="Arial" pitchFamily="34" charset="0"/>
                        </a:rPr>
                        <a:t>ACTION STANDARD</a:t>
                      </a:r>
                      <a:endParaRPr lang="id-ID" sz="1600" dirty="0">
                        <a:latin typeface="Arial" pitchFamily="34" charset="0"/>
                        <a:ea typeface="Trebuchet MS"/>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7603">
                <a:tc>
                  <a:txBody>
                    <a:bodyPr/>
                    <a:lstStyle/>
                    <a:p>
                      <a:pPr marL="67945" marR="202565" algn="just">
                        <a:lnSpc>
                          <a:spcPct val="100000"/>
                        </a:lnSpc>
                        <a:spcBef>
                          <a:spcPts val="0"/>
                        </a:spcBef>
                        <a:spcAft>
                          <a:spcPts val="0"/>
                        </a:spcAft>
                      </a:pPr>
                      <a:r>
                        <a:rPr lang="id-ID" sz="1800" dirty="0">
                          <a:latin typeface="Arial" pitchFamily="34" charset="0"/>
                          <a:ea typeface="Trebuchet MS"/>
                          <a:cs typeface="Arial" pitchFamily="34" charset="0"/>
                        </a:rPr>
                        <a:t>Segmen pelanggan yang mana, yang akan menjadi target pasar pada tahun yang akan datang?</a:t>
                      </a:r>
                      <a:endParaRPr lang="id-ID" sz="1600" dirty="0">
                        <a:latin typeface="Arial" pitchFamily="34" charset="0"/>
                        <a:ea typeface="Trebuchet MS"/>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114300" lvl="0" indent="-260350" algn="just">
                        <a:lnSpc>
                          <a:spcPct val="100000"/>
                        </a:lnSpc>
                        <a:spcBef>
                          <a:spcPts val="0"/>
                        </a:spcBef>
                        <a:spcAft>
                          <a:spcPts val="0"/>
                        </a:spcAft>
                        <a:buSzPts val="800"/>
                        <a:buFont typeface="Symbol"/>
                        <a:buChar char=""/>
                        <a:tabLst/>
                      </a:pPr>
                      <a:r>
                        <a:rPr lang="id-ID" sz="1800" dirty="0">
                          <a:latin typeface="Arial" pitchFamily="34" charset="0"/>
                          <a:ea typeface="Symbol"/>
                          <a:cs typeface="Arial" pitchFamily="34" charset="0"/>
                        </a:rPr>
                        <a:t>Kebutuhan spesifik dari setiap segmen yang </a:t>
                      </a:r>
                      <a:r>
                        <a:rPr lang="id-ID" sz="1800" dirty="0" smtClean="0">
                          <a:latin typeface="Arial" pitchFamily="34" charset="0"/>
                          <a:ea typeface="Symbol"/>
                          <a:cs typeface="Arial" pitchFamily="34" charset="0"/>
                        </a:rPr>
                        <a:t>menjadi </a:t>
                      </a:r>
                      <a:r>
                        <a:rPr lang="id-ID" sz="1800" dirty="0">
                          <a:latin typeface="Arial" pitchFamily="34" charset="0"/>
                          <a:ea typeface="Symbol"/>
                          <a:cs typeface="Arial" pitchFamily="34" charset="0"/>
                        </a:rPr>
                        <a:t>target</a:t>
                      </a:r>
                      <a:r>
                        <a:rPr lang="id-ID" sz="1800" spc="-10" dirty="0">
                          <a:latin typeface="Arial" pitchFamily="34" charset="0"/>
                          <a:ea typeface="Symbol"/>
                          <a:cs typeface="Arial" pitchFamily="34" charset="0"/>
                        </a:rPr>
                        <a:t> </a:t>
                      </a:r>
                      <a:r>
                        <a:rPr lang="id-ID" sz="1800" dirty="0">
                          <a:latin typeface="Arial" pitchFamily="34" charset="0"/>
                          <a:ea typeface="Symbol"/>
                          <a:cs typeface="Arial" pitchFamily="34" charset="0"/>
                        </a:rPr>
                        <a:t>pasar</a:t>
                      </a:r>
                      <a:endParaRPr lang="id-ID" sz="1600" dirty="0">
                        <a:latin typeface="Arial" pitchFamily="34" charset="0"/>
                        <a:ea typeface="Symbol"/>
                        <a:cs typeface="Arial" pitchFamily="34" charset="0"/>
                      </a:endParaRPr>
                    </a:p>
                    <a:p>
                      <a:pPr marL="342900" marR="107315" lvl="0" indent="-260350" algn="just">
                        <a:lnSpc>
                          <a:spcPct val="100000"/>
                        </a:lnSpc>
                        <a:spcBef>
                          <a:spcPts val="0"/>
                        </a:spcBef>
                        <a:spcAft>
                          <a:spcPts val="0"/>
                        </a:spcAft>
                        <a:buSzPts val="800"/>
                        <a:buFont typeface="Symbol"/>
                        <a:buChar char=""/>
                        <a:tabLst/>
                      </a:pPr>
                      <a:r>
                        <a:rPr lang="id-ID" sz="1800" dirty="0">
                          <a:latin typeface="Arial" pitchFamily="34" charset="0"/>
                          <a:ea typeface="Symbol"/>
                          <a:cs typeface="Arial" pitchFamily="34" charset="0"/>
                        </a:rPr>
                        <a:t>Kategori dan segmen</a:t>
                      </a:r>
                      <a:r>
                        <a:rPr lang="id-ID" sz="1800" spc="-85" dirty="0">
                          <a:latin typeface="Arial" pitchFamily="34" charset="0"/>
                          <a:ea typeface="Symbol"/>
                          <a:cs typeface="Arial" pitchFamily="34" charset="0"/>
                        </a:rPr>
                        <a:t> </a:t>
                      </a:r>
                      <a:r>
                        <a:rPr lang="id-ID" sz="1800" dirty="0">
                          <a:latin typeface="Arial" pitchFamily="34" charset="0"/>
                          <a:ea typeface="Symbol"/>
                          <a:cs typeface="Arial" pitchFamily="34" charset="0"/>
                        </a:rPr>
                        <a:t>dari konsumen yang memiliki minat &amp; daya beli yang tinggi.</a:t>
                      </a:r>
                      <a:endParaRPr lang="id-ID" sz="1600" dirty="0">
                        <a:latin typeface="Arial" pitchFamily="34" charset="0"/>
                        <a:ea typeface="Symbol"/>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marR="53340" algn="just">
                        <a:lnSpc>
                          <a:spcPct val="100000"/>
                        </a:lnSpc>
                        <a:spcBef>
                          <a:spcPts val="0"/>
                        </a:spcBef>
                        <a:spcAft>
                          <a:spcPts val="0"/>
                        </a:spcAft>
                      </a:pPr>
                      <a:r>
                        <a:rPr lang="id-ID" sz="1800" dirty="0">
                          <a:latin typeface="Arial" pitchFamily="34" charset="0"/>
                          <a:ea typeface="Trebuchet MS"/>
                          <a:cs typeface="Arial" pitchFamily="34" charset="0"/>
                        </a:rPr>
                        <a:t>Jika segmen memiliki potensi kinerja penjualan per tahunnya lebih 10.000 unit maka segmen tersebut menjadi target pasar yang perhatian utama</a:t>
                      </a:r>
                      <a:endParaRPr lang="id-ID" sz="1600" dirty="0">
                        <a:latin typeface="Arial" pitchFamily="34" charset="0"/>
                        <a:ea typeface="Trebuchet MS"/>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0500" algn="l"/>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61914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643966" cy="9271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altLang="en-US" sz="2800" b="1" dirty="0" smtClean="0">
                <a:latin typeface="Arial" charset="0"/>
                <a:cs typeface="Arial" charset="0"/>
              </a:rPr>
              <a:t>TEKNIK EKSPLORASI MASALAH PEMASARAN MENJADI OBJEK RISET</a:t>
            </a:r>
            <a:endParaRPr lang="en-US" altLang="en-US" sz="2800" b="1" dirty="0" smtClean="0">
              <a:latin typeface="Arial" charset="0"/>
              <a:cs typeface="Arial" charset="0"/>
            </a:endParaRPr>
          </a:p>
        </p:txBody>
      </p:sp>
      <p:sp>
        <p:nvSpPr>
          <p:cNvPr id="3" name="Content Placeholder 2"/>
          <p:cNvSpPr>
            <a:spLocks noGrp="1"/>
          </p:cNvSpPr>
          <p:nvPr>
            <p:ph sz="half" idx="2"/>
          </p:nvPr>
        </p:nvSpPr>
        <p:spPr>
          <a:xfrm>
            <a:off x="0" y="928670"/>
            <a:ext cx="9001156" cy="4929222"/>
          </a:xfrm>
        </p:spPr>
        <p:txBody>
          <a:bodyPr/>
          <a:lstStyle/>
          <a:p>
            <a:pPr marL="0" indent="0" algn="just">
              <a:spcBef>
                <a:spcPts val="600"/>
              </a:spcBef>
              <a:buNone/>
            </a:pPr>
            <a:r>
              <a:rPr lang="id-ID" sz="2000" dirty="0" smtClean="0"/>
              <a:t>Untuk mengeksplorasi masalah pemasaran yang menjadi obyek riset, ada lima teknik eksplorasi yang dapat membantu, yakni</a:t>
            </a:r>
            <a:r>
              <a:rPr lang="id-ID" sz="2000" dirty="0" smtClean="0"/>
              <a:t>:</a:t>
            </a:r>
          </a:p>
          <a:p>
            <a:pPr lvl="0" algn="just">
              <a:spcBef>
                <a:spcPts val="600"/>
              </a:spcBef>
              <a:buFont typeface="+mj-lt"/>
              <a:buAutoNum type="arabicPeriod"/>
            </a:pPr>
            <a:r>
              <a:rPr lang="en-US" sz="2000" i="1" dirty="0" smtClean="0"/>
              <a:t>Brainstorming</a:t>
            </a:r>
            <a:r>
              <a:rPr lang="en-US" sz="2000" dirty="0" smtClean="0"/>
              <a:t>, </a:t>
            </a:r>
            <a:r>
              <a:rPr lang="en-US" sz="2000" dirty="0" err="1" smtClean="0"/>
              <a:t>diskusi</a:t>
            </a:r>
            <a:r>
              <a:rPr lang="en-US" sz="2000" dirty="0" smtClean="0"/>
              <a:t> </a:t>
            </a:r>
            <a:r>
              <a:rPr lang="en-US" sz="2000" dirty="0" err="1" smtClean="0"/>
              <a:t>intensif</a:t>
            </a:r>
            <a:r>
              <a:rPr lang="en-US" sz="2000" dirty="0" smtClean="0"/>
              <a:t> </a:t>
            </a:r>
            <a:r>
              <a:rPr lang="en-US" sz="2000" dirty="0" err="1" smtClean="0"/>
              <a:t>baik</a:t>
            </a:r>
            <a:r>
              <a:rPr lang="en-US" sz="2000" dirty="0" smtClean="0"/>
              <a:t> </a:t>
            </a:r>
            <a:r>
              <a:rPr lang="en-US" sz="2000" dirty="0" err="1" smtClean="0"/>
              <a:t>dalam</a:t>
            </a:r>
            <a:r>
              <a:rPr lang="en-US" sz="2000" dirty="0" smtClean="0"/>
              <a:t> </a:t>
            </a:r>
            <a:r>
              <a:rPr lang="en-US" sz="2000" dirty="0" err="1" smtClean="0"/>
              <a:t>kelompok</a:t>
            </a:r>
            <a:r>
              <a:rPr lang="en-US" sz="2000" dirty="0" smtClean="0"/>
              <a:t> </a:t>
            </a:r>
            <a:r>
              <a:rPr lang="en-US" sz="2000" dirty="0" err="1" smtClean="0"/>
              <a:t>kecil</a:t>
            </a:r>
            <a:r>
              <a:rPr lang="en-US" sz="2000" dirty="0" smtClean="0"/>
              <a:t> (2-4 </a:t>
            </a:r>
            <a:r>
              <a:rPr lang="en-US" sz="2000" dirty="0" err="1" smtClean="0"/>
              <a:t>orang</a:t>
            </a:r>
            <a:r>
              <a:rPr lang="en-US" sz="2000" dirty="0" smtClean="0"/>
              <a:t>) </a:t>
            </a:r>
            <a:r>
              <a:rPr lang="en-US" sz="2000" dirty="0" err="1" smtClean="0"/>
              <a:t>maupun</a:t>
            </a:r>
            <a:r>
              <a:rPr lang="en-US" sz="2000" dirty="0" smtClean="0"/>
              <a:t> yang </a:t>
            </a:r>
            <a:r>
              <a:rPr lang="en-US" sz="2000" dirty="0" err="1" smtClean="0"/>
              <a:t>lebih</a:t>
            </a:r>
            <a:r>
              <a:rPr lang="en-US" sz="2000" dirty="0" smtClean="0"/>
              <a:t> </a:t>
            </a:r>
            <a:r>
              <a:rPr lang="en-US" sz="2000" dirty="0" err="1" smtClean="0"/>
              <a:t>besar</a:t>
            </a:r>
            <a:r>
              <a:rPr lang="en-US" sz="2000" dirty="0" smtClean="0"/>
              <a:t>. </a:t>
            </a:r>
            <a:r>
              <a:rPr lang="en-US" sz="2000" dirty="0" err="1" smtClean="0"/>
              <a:t>Dengan</a:t>
            </a:r>
            <a:r>
              <a:rPr lang="en-US" sz="2000" dirty="0" smtClean="0"/>
              <a:t> </a:t>
            </a:r>
            <a:r>
              <a:rPr lang="en-US" sz="2000" dirty="0" err="1" smtClean="0"/>
              <a:t>dipandu</a:t>
            </a:r>
            <a:r>
              <a:rPr lang="en-US" sz="2000" dirty="0" smtClean="0"/>
              <a:t> </a:t>
            </a:r>
            <a:r>
              <a:rPr lang="en-US" sz="2000" dirty="0" err="1" smtClean="0"/>
              <a:t>seorang</a:t>
            </a:r>
            <a:r>
              <a:rPr lang="en-US" sz="2000" dirty="0" smtClean="0"/>
              <a:t> moderator, </a:t>
            </a:r>
            <a:r>
              <a:rPr lang="en-US" sz="2000" dirty="0" err="1" smtClean="0"/>
              <a:t>tema</a:t>
            </a:r>
            <a:r>
              <a:rPr lang="en-US" sz="2000" dirty="0" smtClean="0"/>
              <a:t> </a:t>
            </a:r>
            <a:r>
              <a:rPr lang="en-US" sz="2000" dirty="0" err="1" smtClean="0"/>
              <a:t>pembicaraan</a:t>
            </a:r>
            <a:r>
              <a:rPr lang="en-US" sz="2000" dirty="0" smtClean="0"/>
              <a:t> </a:t>
            </a:r>
            <a:r>
              <a:rPr lang="en-US" sz="2000" dirty="0" err="1" smtClean="0"/>
              <a:t>akan</a:t>
            </a:r>
            <a:r>
              <a:rPr lang="en-US" sz="2000" dirty="0" smtClean="0"/>
              <a:t> </a:t>
            </a:r>
            <a:r>
              <a:rPr lang="en-US" sz="2000" dirty="0" err="1" smtClean="0"/>
              <a:t>lebih</a:t>
            </a:r>
            <a:r>
              <a:rPr lang="en-US" sz="2000" dirty="0" smtClean="0"/>
              <a:t> </a:t>
            </a:r>
            <a:r>
              <a:rPr lang="en-US" sz="2000" dirty="0" err="1" smtClean="0"/>
              <a:t>terfokus</a:t>
            </a:r>
            <a:r>
              <a:rPr lang="en-US" sz="2000" dirty="0" smtClean="0"/>
              <a:t> </a:t>
            </a:r>
            <a:r>
              <a:rPr lang="en-US" sz="2000" dirty="0" err="1" smtClean="0"/>
              <a:t>sehingga</a:t>
            </a:r>
            <a:r>
              <a:rPr lang="en-US" sz="2000" dirty="0" smtClean="0"/>
              <a:t> </a:t>
            </a:r>
            <a:r>
              <a:rPr lang="en-US" sz="2000" dirty="0" err="1" smtClean="0"/>
              <a:t>masalah</a:t>
            </a:r>
            <a:r>
              <a:rPr lang="en-US" sz="2000" dirty="0" smtClean="0"/>
              <a:t> </a:t>
            </a:r>
            <a:r>
              <a:rPr lang="en-US" sz="2000" dirty="0" err="1" smtClean="0"/>
              <a:t>dapat</a:t>
            </a:r>
            <a:r>
              <a:rPr lang="en-US" sz="2000" dirty="0" smtClean="0"/>
              <a:t> </a:t>
            </a:r>
            <a:r>
              <a:rPr lang="en-US" sz="2000" dirty="0" err="1" smtClean="0"/>
              <a:t>tergali</a:t>
            </a:r>
            <a:r>
              <a:rPr lang="en-US" sz="2000" dirty="0" smtClean="0"/>
              <a:t> </a:t>
            </a:r>
            <a:r>
              <a:rPr lang="en-US" sz="2000" dirty="0" err="1" smtClean="0"/>
              <a:t>mendalam</a:t>
            </a:r>
            <a:r>
              <a:rPr lang="en-US" sz="2000" dirty="0" smtClean="0"/>
              <a:t>. </a:t>
            </a:r>
            <a:r>
              <a:rPr lang="en-US" sz="2000" dirty="0" err="1" smtClean="0"/>
              <a:t>Sudut</a:t>
            </a:r>
            <a:r>
              <a:rPr lang="en-US" sz="2000" dirty="0" smtClean="0"/>
              <a:t> </a:t>
            </a:r>
            <a:r>
              <a:rPr lang="en-US" sz="2000" dirty="0" err="1" smtClean="0"/>
              <a:t>pandang</a:t>
            </a:r>
            <a:r>
              <a:rPr lang="en-US" sz="2000" dirty="0" smtClean="0"/>
              <a:t> yang </a:t>
            </a:r>
            <a:r>
              <a:rPr lang="en-US" sz="2000" dirty="0" err="1" smtClean="0"/>
              <a:t>berbeda</a:t>
            </a:r>
            <a:r>
              <a:rPr lang="en-US" sz="2000" dirty="0" smtClean="0"/>
              <a:t> </a:t>
            </a:r>
            <a:r>
              <a:rPr lang="en-US" sz="2000" dirty="0" err="1" smtClean="0"/>
              <a:t>di</a:t>
            </a:r>
            <a:r>
              <a:rPr lang="en-US" sz="2000" dirty="0" smtClean="0"/>
              <a:t> </a:t>
            </a:r>
            <a:r>
              <a:rPr lang="en-US" sz="2000" dirty="0" err="1" smtClean="0"/>
              <a:t>antara</a:t>
            </a:r>
            <a:r>
              <a:rPr lang="en-US" sz="2000" dirty="0" smtClean="0"/>
              <a:t> </a:t>
            </a:r>
            <a:r>
              <a:rPr lang="en-US" sz="2000" dirty="0" err="1" smtClean="0"/>
              <a:t>peserta</a:t>
            </a:r>
            <a:r>
              <a:rPr lang="en-US" sz="2000" dirty="0" smtClean="0"/>
              <a:t> </a:t>
            </a:r>
            <a:r>
              <a:rPr lang="en-US" sz="2000" dirty="0" err="1" smtClean="0"/>
              <a:t>diskusi</a:t>
            </a:r>
            <a:r>
              <a:rPr lang="en-US" sz="2000" dirty="0" smtClean="0"/>
              <a:t> </a:t>
            </a:r>
            <a:r>
              <a:rPr lang="en-US" sz="2000" dirty="0" err="1" smtClean="0"/>
              <a:t>akan</a:t>
            </a:r>
            <a:r>
              <a:rPr lang="en-US" sz="2000" dirty="0" smtClean="0"/>
              <a:t> </a:t>
            </a:r>
            <a:r>
              <a:rPr lang="en-US" sz="2000" dirty="0" err="1" smtClean="0"/>
              <a:t>memperkaya</a:t>
            </a:r>
            <a:r>
              <a:rPr lang="en-US" sz="2000" dirty="0" smtClean="0"/>
              <a:t> </a:t>
            </a:r>
            <a:r>
              <a:rPr lang="en-US" sz="2000" dirty="0" err="1" smtClean="0"/>
              <a:t>perspektif</a:t>
            </a:r>
            <a:r>
              <a:rPr lang="en-US" sz="2000" dirty="0" smtClean="0"/>
              <a:t> </a:t>
            </a:r>
            <a:r>
              <a:rPr lang="en-US" sz="2000" dirty="0" err="1" smtClean="0"/>
              <a:t>suatu</a:t>
            </a:r>
            <a:r>
              <a:rPr lang="en-US" sz="2000" dirty="0" smtClean="0"/>
              <a:t> </a:t>
            </a:r>
            <a:r>
              <a:rPr lang="en-US" sz="2000" dirty="0" err="1" smtClean="0"/>
              <a:t>masalah</a:t>
            </a:r>
            <a:r>
              <a:rPr lang="en-US" sz="2000" dirty="0" smtClean="0"/>
              <a:t>.</a:t>
            </a:r>
            <a:endParaRPr lang="id-ID" sz="2000" dirty="0" smtClean="0"/>
          </a:p>
          <a:p>
            <a:pPr lvl="0" algn="just">
              <a:spcBef>
                <a:spcPts val="600"/>
              </a:spcBef>
              <a:buFont typeface="+mj-lt"/>
              <a:buAutoNum type="arabicPeriod"/>
            </a:pPr>
            <a:r>
              <a:rPr lang="en-US" sz="2000" i="1" dirty="0" smtClean="0"/>
              <a:t>Case Study</a:t>
            </a:r>
            <a:r>
              <a:rPr lang="en-US" sz="2000" dirty="0" smtClean="0"/>
              <a:t>, </a:t>
            </a:r>
            <a:r>
              <a:rPr lang="en-US" sz="2000" dirty="0" err="1" smtClean="0"/>
              <a:t>studi</a:t>
            </a:r>
            <a:r>
              <a:rPr lang="en-US" sz="2000" dirty="0" smtClean="0"/>
              <a:t> </a:t>
            </a:r>
            <a:r>
              <a:rPr lang="en-US" sz="2000" dirty="0" err="1" smtClean="0"/>
              <a:t>kasus</a:t>
            </a:r>
            <a:r>
              <a:rPr lang="en-US" sz="2000" dirty="0" smtClean="0"/>
              <a:t> </a:t>
            </a:r>
            <a:r>
              <a:rPr lang="en-US" sz="2000" dirty="0" err="1" smtClean="0"/>
              <a:t>terhadap</a:t>
            </a:r>
            <a:r>
              <a:rPr lang="en-US" sz="2000" dirty="0" smtClean="0"/>
              <a:t> </a:t>
            </a:r>
            <a:r>
              <a:rPr lang="en-US" sz="2000" dirty="0" err="1" smtClean="0"/>
              <a:t>permasalahan</a:t>
            </a:r>
            <a:r>
              <a:rPr lang="en-US" sz="2000" dirty="0" smtClean="0"/>
              <a:t> </a:t>
            </a:r>
            <a:r>
              <a:rPr lang="en-US" sz="2000" dirty="0" err="1" smtClean="0"/>
              <a:t>sejenis</a:t>
            </a:r>
            <a:r>
              <a:rPr lang="en-US" sz="2000" dirty="0" smtClean="0"/>
              <a:t> </a:t>
            </a:r>
            <a:r>
              <a:rPr lang="en-US" sz="2000" dirty="0" err="1" smtClean="0"/>
              <a:t>dari</a:t>
            </a:r>
            <a:r>
              <a:rPr lang="en-US" sz="2000" dirty="0" smtClean="0"/>
              <a:t> </a:t>
            </a:r>
            <a:r>
              <a:rPr lang="en-US" sz="2000" dirty="0" err="1" smtClean="0"/>
              <a:t>perusahaan</a:t>
            </a:r>
            <a:r>
              <a:rPr lang="en-US" sz="2000" dirty="0" smtClean="0"/>
              <a:t> yang </a:t>
            </a:r>
            <a:r>
              <a:rPr lang="en-US" sz="2000" dirty="0" err="1" smtClean="0"/>
              <a:t>berbeda</a:t>
            </a:r>
            <a:r>
              <a:rPr lang="en-US" sz="2000" dirty="0" smtClean="0"/>
              <a:t>. </a:t>
            </a:r>
            <a:r>
              <a:rPr lang="en-US" sz="2000" dirty="0" err="1" smtClean="0"/>
              <a:t>Studi</a:t>
            </a:r>
            <a:r>
              <a:rPr lang="en-US" sz="2000" dirty="0" smtClean="0"/>
              <a:t> </a:t>
            </a:r>
            <a:r>
              <a:rPr lang="en-US" sz="2000" dirty="0" err="1" smtClean="0"/>
              <a:t>kasus</a:t>
            </a:r>
            <a:r>
              <a:rPr lang="en-US" sz="2000" dirty="0" smtClean="0"/>
              <a:t> </a:t>
            </a:r>
            <a:r>
              <a:rPr lang="en-US" sz="2000" dirty="0" err="1" smtClean="0"/>
              <a:t>dapat</a:t>
            </a:r>
            <a:r>
              <a:rPr lang="en-US" sz="2000" dirty="0" smtClean="0"/>
              <a:t> </a:t>
            </a:r>
            <a:r>
              <a:rPr lang="en-US" sz="2000" dirty="0" err="1" smtClean="0"/>
              <a:t>diperoleh</a:t>
            </a:r>
            <a:r>
              <a:rPr lang="en-US" sz="2000" dirty="0" smtClean="0"/>
              <a:t> </a:t>
            </a:r>
            <a:r>
              <a:rPr lang="en-US" sz="2000" dirty="0" err="1" smtClean="0"/>
              <a:t>dari</a:t>
            </a:r>
            <a:r>
              <a:rPr lang="en-US" sz="2000" dirty="0" smtClean="0"/>
              <a:t> </a:t>
            </a:r>
            <a:r>
              <a:rPr lang="en-US" sz="2000" dirty="0" err="1" smtClean="0"/>
              <a:t>hasil</a:t>
            </a:r>
            <a:r>
              <a:rPr lang="en-US" sz="2000" dirty="0" smtClean="0"/>
              <a:t> </a:t>
            </a:r>
            <a:r>
              <a:rPr lang="en-US" sz="2000" dirty="0" err="1" smtClean="0"/>
              <a:t>penelitian</a:t>
            </a:r>
            <a:r>
              <a:rPr lang="en-US" sz="2000" dirty="0" smtClean="0"/>
              <a:t> </a:t>
            </a:r>
            <a:r>
              <a:rPr lang="en-US" sz="2000" dirty="0" err="1" smtClean="0"/>
              <a:t>akademis</a:t>
            </a:r>
            <a:r>
              <a:rPr lang="en-US" sz="2000" dirty="0" smtClean="0"/>
              <a:t> </a:t>
            </a:r>
            <a:r>
              <a:rPr lang="en-US" sz="2000" dirty="0" err="1" smtClean="0"/>
              <a:t>atau</a:t>
            </a:r>
            <a:r>
              <a:rPr lang="en-US" sz="2000" dirty="0" smtClean="0"/>
              <a:t> </a:t>
            </a:r>
            <a:r>
              <a:rPr lang="en-US" sz="2000" dirty="0" err="1" smtClean="0"/>
              <a:t>bisnis</a:t>
            </a:r>
            <a:r>
              <a:rPr lang="en-US" sz="2000" dirty="0" smtClean="0"/>
              <a:t>, </a:t>
            </a:r>
            <a:r>
              <a:rPr lang="en-US" sz="2000" dirty="0" err="1" smtClean="0"/>
              <a:t>baik</a:t>
            </a:r>
            <a:r>
              <a:rPr lang="en-US" sz="2000" dirty="0" smtClean="0"/>
              <a:t> </a:t>
            </a:r>
            <a:r>
              <a:rPr lang="en-US" sz="2000" dirty="0" err="1" smtClean="0"/>
              <a:t>dalam</a:t>
            </a:r>
            <a:r>
              <a:rPr lang="en-US" sz="2000" dirty="0" smtClean="0"/>
              <a:t> </a:t>
            </a:r>
            <a:r>
              <a:rPr lang="en-US" sz="2000" dirty="0" err="1" smtClean="0"/>
              <a:t>berbagai</a:t>
            </a:r>
            <a:r>
              <a:rPr lang="en-US" sz="2000" dirty="0" smtClean="0"/>
              <a:t> media, </a:t>
            </a:r>
            <a:r>
              <a:rPr lang="en-US" sz="2000" dirty="0" err="1" smtClean="0"/>
              <a:t>jurnal</a:t>
            </a:r>
            <a:r>
              <a:rPr lang="en-US" sz="2000" dirty="0" smtClean="0"/>
              <a:t>, </a:t>
            </a:r>
            <a:r>
              <a:rPr lang="en-US" sz="2000" dirty="0" err="1" smtClean="0"/>
              <a:t>dan</a:t>
            </a:r>
            <a:r>
              <a:rPr lang="en-US" sz="2000" dirty="0" smtClean="0"/>
              <a:t> </a:t>
            </a:r>
            <a:r>
              <a:rPr lang="en-US" sz="2000" dirty="0" err="1" smtClean="0"/>
              <a:t>literatur</a:t>
            </a:r>
            <a:r>
              <a:rPr lang="en-US" sz="2000" dirty="0" smtClean="0"/>
              <a:t>. </a:t>
            </a:r>
            <a:r>
              <a:rPr lang="en-US" sz="2000" dirty="0" err="1" smtClean="0"/>
              <a:t>Analogi</a:t>
            </a:r>
            <a:r>
              <a:rPr lang="en-US" sz="2000" dirty="0" smtClean="0"/>
              <a:t> </a:t>
            </a:r>
            <a:r>
              <a:rPr lang="en-US" sz="2000" dirty="0" err="1" smtClean="0"/>
              <a:t>terhadap</a:t>
            </a:r>
            <a:r>
              <a:rPr lang="en-US" sz="2000" dirty="0" smtClean="0"/>
              <a:t> </a:t>
            </a:r>
            <a:r>
              <a:rPr lang="en-US" sz="2000" dirty="0" err="1" smtClean="0"/>
              <a:t>kasus</a:t>
            </a:r>
            <a:r>
              <a:rPr lang="en-US" sz="2000" dirty="0" smtClean="0"/>
              <a:t> </a:t>
            </a:r>
            <a:r>
              <a:rPr lang="en-US" sz="2000" dirty="0" err="1" smtClean="0"/>
              <a:t>terkait</a:t>
            </a:r>
            <a:r>
              <a:rPr lang="en-US" sz="2000" dirty="0" smtClean="0"/>
              <a:t> </a:t>
            </a:r>
            <a:r>
              <a:rPr lang="en-US" sz="2000" dirty="0" err="1" smtClean="0"/>
              <a:t>akan</a:t>
            </a:r>
            <a:r>
              <a:rPr lang="en-US" sz="2000" dirty="0" smtClean="0"/>
              <a:t> </a:t>
            </a:r>
            <a:r>
              <a:rPr lang="en-US" sz="2000" dirty="0" err="1" smtClean="0"/>
              <a:t>membantu</a:t>
            </a:r>
            <a:r>
              <a:rPr lang="en-US" sz="2000" dirty="0" smtClean="0"/>
              <a:t> </a:t>
            </a:r>
            <a:r>
              <a:rPr lang="en-US" sz="2000" dirty="0" err="1" smtClean="0"/>
              <a:t>menemukan</a:t>
            </a:r>
            <a:r>
              <a:rPr lang="en-US" sz="2000" dirty="0" smtClean="0"/>
              <a:t> </a:t>
            </a:r>
            <a:r>
              <a:rPr lang="en-US" sz="2000" dirty="0" err="1" smtClean="0"/>
              <a:t>masalah</a:t>
            </a:r>
            <a:r>
              <a:rPr lang="en-US" sz="2000" dirty="0" smtClean="0"/>
              <a:t> </a:t>
            </a:r>
            <a:r>
              <a:rPr lang="en-US" sz="2000" dirty="0" err="1" smtClean="0"/>
              <a:t>bahkan</a:t>
            </a:r>
            <a:r>
              <a:rPr lang="en-US" sz="2000" dirty="0" smtClean="0"/>
              <a:t> </a:t>
            </a:r>
            <a:r>
              <a:rPr lang="en-US" sz="2000" dirty="0" err="1" smtClean="0"/>
              <a:t>solusi</a:t>
            </a:r>
            <a:r>
              <a:rPr lang="en-US" sz="2000" dirty="0" smtClean="0"/>
              <a:t> yang </a:t>
            </a:r>
            <a:r>
              <a:rPr lang="en-US" sz="2000" dirty="0" err="1" smtClean="0"/>
              <a:t>sama</a:t>
            </a:r>
            <a:r>
              <a:rPr lang="en-US" sz="2000" dirty="0" smtClean="0"/>
              <a:t> pula.</a:t>
            </a:r>
            <a:endParaRPr lang="id-ID" sz="2000" dirty="0" smtClean="0"/>
          </a:p>
          <a:p>
            <a:pPr lvl="0" algn="just">
              <a:spcBef>
                <a:spcPts val="600"/>
              </a:spcBef>
              <a:buFont typeface="+mj-lt"/>
              <a:buAutoNum type="arabicPeriod"/>
            </a:pPr>
            <a:r>
              <a:rPr lang="en-US" sz="2000" i="1" dirty="0" smtClean="0"/>
              <a:t>Experience Interview</a:t>
            </a:r>
            <a:r>
              <a:rPr lang="en-US" sz="2000" dirty="0" smtClean="0"/>
              <a:t>, </a:t>
            </a:r>
            <a:r>
              <a:rPr lang="en-US" sz="2000" dirty="0" err="1" smtClean="0"/>
              <a:t>mengeksplorasi</a:t>
            </a:r>
            <a:r>
              <a:rPr lang="en-US" sz="2000" dirty="0" smtClean="0"/>
              <a:t> </a:t>
            </a:r>
            <a:r>
              <a:rPr lang="en-US" sz="2000" dirty="0" err="1" smtClean="0"/>
              <a:t>masalah</a:t>
            </a:r>
            <a:r>
              <a:rPr lang="en-US" sz="2000" dirty="0" smtClean="0"/>
              <a:t> </a:t>
            </a:r>
            <a:r>
              <a:rPr lang="en-US" sz="2000" dirty="0" err="1" smtClean="0"/>
              <a:t>bisnis</a:t>
            </a:r>
            <a:r>
              <a:rPr lang="en-US" sz="2000" dirty="0" smtClean="0"/>
              <a:t> yang </a:t>
            </a:r>
            <a:r>
              <a:rPr lang="en-US" sz="2000" dirty="0" err="1" smtClean="0"/>
              <a:t>dihadapi</a:t>
            </a:r>
            <a:r>
              <a:rPr lang="en-US" sz="2000" dirty="0" smtClean="0"/>
              <a:t> </a:t>
            </a:r>
            <a:r>
              <a:rPr lang="en-US" sz="2000" dirty="0" err="1" smtClean="0"/>
              <a:t>dengan</a:t>
            </a:r>
            <a:r>
              <a:rPr lang="en-US" sz="2000" dirty="0" smtClean="0"/>
              <a:t> </a:t>
            </a:r>
            <a:r>
              <a:rPr lang="en-US" sz="2000" dirty="0" err="1" smtClean="0"/>
              <a:t>mengundang</a:t>
            </a:r>
            <a:r>
              <a:rPr lang="en-US" sz="2000" dirty="0" smtClean="0"/>
              <a:t> </a:t>
            </a:r>
            <a:r>
              <a:rPr lang="en-US" sz="2000" dirty="0" err="1" smtClean="0"/>
              <a:t>orang</a:t>
            </a:r>
            <a:r>
              <a:rPr lang="en-US" sz="2000" dirty="0" smtClean="0"/>
              <a:t> yang </a:t>
            </a:r>
            <a:r>
              <a:rPr lang="en-US" sz="2000" dirty="0" err="1" smtClean="0"/>
              <a:t>ahli</a:t>
            </a:r>
            <a:r>
              <a:rPr lang="en-US" sz="2000" dirty="0" smtClean="0"/>
              <a:t> (</a:t>
            </a:r>
            <a:r>
              <a:rPr lang="en-US" sz="2000" dirty="0" err="1" smtClean="0"/>
              <a:t>konsultan</a:t>
            </a:r>
            <a:r>
              <a:rPr lang="en-US" sz="2000" dirty="0" smtClean="0"/>
              <a:t>) </a:t>
            </a:r>
            <a:r>
              <a:rPr lang="en-US" sz="2000" dirty="0" err="1" smtClean="0"/>
              <a:t>dibidangnya</a:t>
            </a:r>
            <a:r>
              <a:rPr lang="en-US" sz="2000" dirty="0" smtClean="0"/>
              <a:t> </a:t>
            </a:r>
            <a:r>
              <a:rPr lang="en-US" sz="2000" dirty="0" err="1" smtClean="0"/>
              <a:t>untuk</a:t>
            </a:r>
            <a:r>
              <a:rPr lang="en-US" sz="2000" dirty="0" smtClean="0"/>
              <a:t> </a:t>
            </a:r>
            <a:r>
              <a:rPr lang="en-US" sz="2000" dirty="0" err="1" smtClean="0"/>
              <a:t>diwawancarai</a:t>
            </a:r>
            <a:r>
              <a:rPr lang="en-US" sz="2000" dirty="0" smtClean="0"/>
              <a:t>. </a:t>
            </a:r>
            <a:r>
              <a:rPr lang="en-US" sz="2000" dirty="0" err="1" smtClean="0"/>
              <a:t>Kompetensi</a:t>
            </a:r>
            <a:r>
              <a:rPr lang="en-US" sz="2000" dirty="0" smtClean="0"/>
              <a:t> </a:t>
            </a:r>
            <a:r>
              <a:rPr lang="en-US" sz="2000" dirty="0" err="1" smtClean="0"/>
              <a:t>dan</a:t>
            </a:r>
            <a:r>
              <a:rPr lang="en-US" sz="2000" dirty="0" smtClean="0"/>
              <a:t> </a:t>
            </a:r>
            <a:r>
              <a:rPr lang="en-US" sz="2000" dirty="0" err="1" smtClean="0"/>
              <a:t>pengalaman</a:t>
            </a:r>
            <a:r>
              <a:rPr lang="en-US" sz="2000" dirty="0" smtClean="0"/>
              <a:t> </a:t>
            </a:r>
            <a:r>
              <a:rPr lang="en-US" sz="2000" dirty="0" err="1" smtClean="0"/>
              <a:t>para</a:t>
            </a:r>
            <a:r>
              <a:rPr lang="en-US" sz="2000" dirty="0" smtClean="0"/>
              <a:t> </a:t>
            </a:r>
            <a:r>
              <a:rPr lang="en-US" sz="2000" dirty="0" err="1" smtClean="0"/>
              <a:t>ahli</a:t>
            </a:r>
            <a:r>
              <a:rPr lang="en-US" sz="2000" dirty="0" smtClean="0"/>
              <a:t> </a:t>
            </a:r>
            <a:r>
              <a:rPr lang="en-US" sz="2000" dirty="0" err="1" smtClean="0"/>
              <a:t>ini</a:t>
            </a:r>
            <a:r>
              <a:rPr lang="en-US" sz="2000" dirty="0" smtClean="0"/>
              <a:t> </a:t>
            </a:r>
            <a:r>
              <a:rPr lang="en-US" sz="2000" dirty="0" err="1" smtClean="0"/>
              <a:t>akan</a:t>
            </a:r>
            <a:r>
              <a:rPr lang="en-US" sz="2000" dirty="0" smtClean="0"/>
              <a:t> </a:t>
            </a:r>
            <a:r>
              <a:rPr lang="en-US" sz="2000" dirty="0" err="1" smtClean="0"/>
              <a:t>membantu</a:t>
            </a:r>
            <a:r>
              <a:rPr lang="en-US" sz="2000" dirty="0" smtClean="0"/>
              <a:t> </a:t>
            </a:r>
            <a:r>
              <a:rPr lang="en-US" sz="2000" dirty="0" err="1" smtClean="0"/>
              <a:t>mengidentifikasi</a:t>
            </a:r>
            <a:r>
              <a:rPr lang="en-US" sz="2000" dirty="0" smtClean="0"/>
              <a:t> </a:t>
            </a:r>
            <a:r>
              <a:rPr lang="en-US" sz="2000" dirty="0" err="1" smtClean="0"/>
              <a:t>masalah</a:t>
            </a:r>
            <a:r>
              <a:rPr lang="en-US" sz="2000" dirty="0" smtClean="0"/>
              <a:t> </a:t>
            </a:r>
            <a:r>
              <a:rPr lang="en-US" sz="2000" dirty="0" err="1" smtClean="0"/>
              <a:t>dan</a:t>
            </a:r>
            <a:r>
              <a:rPr lang="en-US" sz="2000" dirty="0" smtClean="0"/>
              <a:t> </a:t>
            </a:r>
            <a:r>
              <a:rPr lang="en-US" sz="2000" dirty="0" err="1" smtClean="0"/>
              <a:t>terkadang</a:t>
            </a:r>
            <a:r>
              <a:rPr lang="en-US" sz="2000" dirty="0" smtClean="0"/>
              <a:t> </a:t>
            </a:r>
            <a:r>
              <a:rPr lang="en-US" sz="2000" dirty="0" err="1" smtClean="0"/>
              <a:t>dapat</a:t>
            </a:r>
            <a:r>
              <a:rPr lang="en-US" sz="2000" dirty="0" smtClean="0"/>
              <a:t> </a:t>
            </a:r>
            <a:r>
              <a:rPr lang="en-US" sz="2000" dirty="0" err="1" smtClean="0"/>
              <a:t>memberikan</a:t>
            </a:r>
            <a:r>
              <a:rPr lang="en-US" sz="2000" dirty="0" smtClean="0"/>
              <a:t> </a:t>
            </a:r>
            <a:r>
              <a:rPr lang="en-US" sz="2000" dirty="0" err="1" smtClean="0"/>
              <a:t>alternatif</a:t>
            </a:r>
            <a:r>
              <a:rPr lang="en-US" sz="2000" dirty="0" smtClean="0"/>
              <a:t> </a:t>
            </a:r>
            <a:r>
              <a:rPr lang="en-US" sz="2000" dirty="0" err="1" smtClean="0"/>
              <a:t>solusi</a:t>
            </a:r>
            <a:r>
              <a:rPr lang="en-US" sz="2000" dirty="0" smtClean="0"/>
              <a:t>.</a:t>
            </a:r>
            <a:endParaRPr lang="id-ID" sz="2000" dirty="0" smtClean="0"/>
          </a:p>
          <a:p>
            <a:pPr algn="just">
              <a:spcBef>
                <a:spcPts val="600"/>
              </a:spcBef>
            </a:pPr>
            <a:endParaRPr lang="id-ID" sz="2000" dirty="0"/>
          </a:p>
        </p:txBody>
      </p:sp>
    </p:spTree>
    <p:extLst>
      <p:ext uri="{BB962C8B-B14F-4D97-AF65-F5344CB8AC3E}">
        <p14:creationId xmlns:p14="http://schemas.microsoft.com/office/powerpoint/2010/main" xmlns="" val="216786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142844" y="571480"/>
            <a:ext cx="8786874" cy="5429288"/>
          </a:xfrm>
        </p:spPr>
        <p:txBody>
          <a:bodyPr/>
          <a:lstStyle/>
          <a:p>
            <a:pPr marL="514350" lvl="0" indent="-514350" algn="just">
              <a:buFont typeface="+mj-lt"/>
              <a:buAutoNum type="arabicPeriod" startAt="4"/>
            </a:pPr>
            <a:r>
              <a:rPr lang="en-US" sz="2000" i="1" dirty="0" smtClean="0"/>
              <a:t>Fishbone Technique</a:t>
            </a:r>
            <a:r>
              <a:rPr lang="en-US" sz="2000" dirty="0" smtClean="0"/>
              <a:t>, </a:t>
            </a:r>
            <a:r>
              <a:rPr lang="en-US" sz="2000" dirty="0" err="1" smtClean="0"/>
              <a:t>metode</a:t>
            </a:r>
            <a:r>
              <a:rPr lang="en-US" sz="2000" dirty="0" smtClean="0"/>
              <a:t> </a:t>
            </a:r>
            <a:r>
              <a:rPr lang="en-US" sz="2000" dirty="0" err="1" smtClean="0"/>
              <a:t>tulang</a:t>
            </a:r>
            <a:r>
              <a:rPr lang="en-US" sz="2000" dirty="0" smtClean="0"/>
              <a:t>/</a:t>
            </a:r>
            <a:r>
              <a:rPr lang="en-US" sz="2000" dirty="0" err="1" smtClean="0"/>
              <a:t>sirip</a:t>
            </a:r>
            <a:r>
              <a:rPr lang="en-US" sz="2000" dirty="0" smtClean="0"/>
              <a:t> </a:t>
            </a:r>
            <a:r>
              <a:rPr lang="en-US" sz="2000" dirty="0" err="1" smtClean="0"/>
              <a:t>ikan</a:t>
            </a:r>
            <a:r>
              <a:rPr lang="en-US" sz="2000" dirty="0" smtClean="0"/>
              <a:t> yang </a:t>
            </a:r>
            <a:r>
              <a:rPr lang="en-US" sz="2000" dirty="0" err="1" smtClean="0"/>
              <a:t>diperkenalkan</a:t>
            </a:r>
            <a:r>
              <a:rPr lang="en-US" sz="2000" dirty="0" smtClean="0"/>
              <a:t> </a:t>
            </a:r>
            <a:r>
              <a:rPr lang="en-US" sz="2000" dirty="0" err="1" smtClean="0"/>
              <a:t>oleh</a:t>
            </a:r>
            <a:r>
              <a:rPr lang="en-US" sz="2000" dirty="0" smtClean="0"/>
              <a:t> Prof. Ishikawa </a:t>
            </a:r>
            <a:r>
              <a:rPr lang="en-US" sz="2000" dirty="0" err="1" smtClean="0"/>
              <a:t>untuk</a:t>
            </a:r>
            <a:r>
              <a:rPr lang="en-US" sz="2000" dirty="0" smtClean="0"/>
              <a:t> </a:t>
            </a:r>
            <a:r>
              <a:rPr lang="en-US" sz="2000" dirty="0" err="1" smtClean="0"/>
              <a:t>memetakan</a:t>
            </a:r>
            <a:r>
              <a:rPr lang="en-US" sz="2000" dirty="0" smtClean="0"/>
              <a:t> </a:t>
            </a:r>
            <a:r>
              <a:rPr lang="en-US" sz="2000" dirty="0" err="1" smtClean="0"/>
              <a:t>masalah</a:t>
            </a:r>
            <a:r>
              <a:rPr lang="en-US" sz="2000" dirty="0" smtClean="0"/>
              <a:t> </a:t>
            </a:r>
            <a:r>
              <a:rPr lang="en-US" sz="2000" dirty="0" err="1" smtClean="0"/>
              <a:t>berdasar</a:t>
            </a:r>
            <a:r>
              <a:rPr lang="en-US" sz="2000" dirty="0" smtClean="0"/>
              <a:t> </a:t>
            </a:r>
            <a:r>
              <a:rPr lang="en-US" sz="2000" dirty="0" err="1" smtClean="0"/>
              <a:t>akibat</a:t>
            </a:r>
            <a:r>
              <a:rPr lang="en-US" sz="2000" dirty="0" smtClean="0"/>
              <a:t> </a:t>
            </a:r>
            <a:r>
              <a:rPr lang="en-US" sz="2000" dirty="0" err="1" smtClean="0"/>
              <a:t>dan</a:t>
            </a:r>
            <a:r>
              <a:rPr lang="en-US" sz="2000" dirty="0" smtClean="0"/>
              <a:t> </a:t>
            </a:r>
            <a:r>
              <a:rPr lang="en-US" sz="2000" dirty="0" err="1" smtClean="0"/>
              <a:t>akar</a:t>
            </a:r>
            <a:r>
              <a:rPr lang="en-US" sz="2000" dirty="0" smtClean="0"/>
              <a:t> </a:t>
            </a:r>
            <a:r>
              <a:rPr lang="en-US" sz="2000" dirty="0" err="1" smtClean="0"/>
              <a:t>penyebabnya</a:t>
            </a:r>
            <a:r>
              <a:rPr lang="en-US" sz="2000" dirty="0" smtClean="0"/>
              <a:t>. </a:t>
            </a:r>
            <a:r>
              <a:rPr lang="en-US" sz="2000" dirty="0" err="1" smtClean="0"/>
              <a:t>Berawal</a:t>
            </a:r>
            <a:r>
              <a:rPr lang="en-US" sz="2000" dirty="0" smtClean="0"/>
              <a:t> </a:t>
            </a:r>
            <a:r>
              <a:rPr lang="en-US" sz="2000" dirty="0" err="1" smtClean="0"/>
              <a:t>dari</a:t>
            </a:r>
            <a:r>
              <a:rPr lang="en-US" sz="2000" dirty="0" smtClean="0"/>
              <a:t> </a:t>
            </a:r>
            <a:r>
              <a:rPr lang="en-US" sz="2000" dirty="0" err="1" smtClean="0"/>
              <a:t>kepala</a:t>
            </a:r>
            <a:r>
              <a:rPr lang="en-US" sz="2000" dirty="0" smtClean="0"/>
              <a:t> </a:t>
            </a:r>
            <a:r>
              <a:rPr lang="en-US" sz="2000" dirty="0" err="1" smtClean="0"/>
              <a:t>ikan</a:t>
            </a:r>
            <a:r>
              <a:rPr lang="en-US" sz="2000" dirty="0" smtClean="0"/>
              <a:t> yang </a:t>
            </a:r>
            <a:r>
              <a:rPr lang="en-US" sz="2000" dirty="0" err="1" smtClean="0"/>
              <a:t>menyatakan</a:t>
            </a:r>
            <a:r>
              <a:rPr lang="en-US" sz="2000" dirty="0" smtClean="0"/>
              <a:t> </a:t>
            </a:r>
            <a:r>
              <a:rPr lang="en-US" sz="2000" dirty="0" err="1" smtClean="0"/>
              <a:t>akibat</a:t>
            </a:r>
            <a:r>
              <a:rPr lang="en-US" sz="2000" dirty="0" smtClean="0"/>
              <a:t> </a:t>
            </a:r>
            <a:r>
              <a:rPr lang="en-US" sz="2000" dirty="0" err="1" smtClean="0"/>
              <a:t>utama</a:t>
            </a:r>
            <a:r>
              <a:rPr lang="en-US" sz="2000" dirty="0" smtClean="0"/>
              <a:t>, </a:t>
            </a:r>
            <a:r>
              <a:rPr lang="en-US" sz="2000" dirty="0" err="1" smtClean="0"/>
              <a:t>lalu</a:t>
            </a:r>
            <a:r>
              <a:rPr lang="en-US" sz="2000" dirty="0" smtClean="0"/>
              <a:t> </a:t>
            </a:r>
            <a:r>
              <a:rPr lang="en-US" sz="2000" dirty="0" err="1" smtClean="0"/>
              <a:t>diruntun</a:t>
            </a:r>
            <a:r>
              <a:rPr lang="en-US" sz="2000" dirty="0" smtClean="0"/>
              <a:t> </a:t>
            </a:r>
            <a:r>
              <a:rPr lang="en-US" sz="2000" dirty="0" err="1" smtClean="0"/>
              <a:t>faktor</a:t>
            </a:r>
            <a:r>
              <a:rPr lang="en-US" sz="2000" dirty="0" smtClean="0"/>
              <a:t> </a:t>
            </a:r>
            <a:r>
              <a:rPr lang="en-US" sz="2000" dirty="0" err="1" smtClean="0"/>
              <a:t>penyebab</a:t>
            </a:r>
            <a:r>
              <a:rPr lang="en-US" sz="2000" dirty="0" smtClean="0"/>
              <a:t> </a:t>
            </a:r>
            <a:r>
              <a:rPr lang="en-US" sz="2000" dirty="0" err="1" smtClean="0"/>
              <a:t>utama</a:t>
            </a:r>
            <a:r>
              <a:rPr lang="en-US" sz="2000" dirty="0" smtClean="0"/>
              <a:t> </a:t>
            </a:r>
            <a:r>
              <a:rPr lang="en-US" sz="2000" dirty="0" err="1" smtClean="0"/>
              <a:t>dan</a:t>
            </a:r>
            <a:r>
              <a:rPr lang="en-US" sz="2000" dirty="0" smtClean="0"/>
              <a:t> </a:t>
            </a:r>
            <a:r>
              <a:rPr lang="en-US" sz="2000" dirty="0" err="1" smtClean="0"/>
              <a:t>turunannya</a:t>
            </a:r>
            <a:r>
              <a:rPr lang="en-US" sz="2000" dirty="0" smtClean="0"/>
              <a:t> </a:t>
            </a:r>
            <a:r>
              <a:rPr lang="en-US" sz="2000" dirty="0" err="1" smtClean="0"/>
              <a:t>pada</a:t>
            </a:r>
            <a:r>
              <a:rPr lang="en-US" sz="2000" dirty="0" smtClean="0"/>
              <a:t> </a:t>
            </a:r>
            <a:r>
              <a:rPr lang="en-US" sz="2000" dirty="0" err="1" smtClean="0"/>
              <a:t>tulang</a:t>
            </a:r>
            <a:r>
              <a:rPr lang="en-US" sz="2000" dirty="0" smtClean="0"/>
              <a:t> </a:t>
            </a:r>
            <a:r>
              <a:rPr lang="en-US" sz="2000" dirty="0" err="1" smtClean="0"/>
              <a:t>ikan</a:t>
            </a:r>
            <a:r>
              <a:rPr lang="en-US" sz="2000" dirty="0" smtClean="0"/>
              <a:t> </a:t>
            </a:r>
            <a:r>
              <a:rPr lang="en-US" sz="2000" dirty="0" err="1" smtClean="0"/>
              <a:t>besar</a:t>
            </a:r>
            <a:r>
              <a:rPr lang="en-US" sz="2000" dirty="0" smtClean="0"/>
              <a:t>, </a:t>
            </a:r>
            <a:r>
              <a:rPr lang="en-US" sz="2000" dirty="0" err="1" smtClean="0"/>
              <a:t>sedang</a:t>
            </a:r>
            <a:r>
              <a:rPr lang="en-US" sz="2000" dirty="0" smtClean="0"/>
              <a:t>, </a:t>
            </a:r>
            <a:r>
              <a:rPr lang="en-US" sz="2000" dirty="0" err="1" smtClean="0"/>
              <a:t>dan</a:t>
            </a:r>
            <a:r>
              <a:rPr lang="en-US" sz="2000" dirty="0" smtClean="0"/>
              <a:t> </a:t>
            </a:r>
            <a:r>
              <a:rPr lang="en-US" sz="2000" dirty="0" err="1" smtClean="0"/>
              <a:t>kecil</a:t>
            </a:r>
            <a:r>
              <a:rPr lang="en-US" sz="2000" dirty="0" smtClean="0"/>
              <a:t>. </a:t>
            </a:r>
            <a:r>
              <a:rPr lang="en-US" sz="2000" dirty="0" err="1" smtClean="0"/>
              <a:t>Seperti</a:t>
            </a:r>
            <a:r>
              <a:rPr lang="en-US" sz="2000" dirty="0" smtClean="0"/>
              <a:t> </a:t>
            </a:r>
            <a:r>
              <a:rPr lang="en-US" sz="2000" dirty="0" err="1" smtClean="0"/>
              <a:t>gambar</a:t>
            </a:r>
            <a:r>
              <a:rPr lang="en-US" sz="2000" dirty="0" smtClean="0"/>
              <a:t> </a:t>
            </a:r>
            <a:r>
              <a:rPr lang="en-US" sz="2000" dirty="0" err="1" smtClean="0"/>
              <a:t>berikut</a:t>
            </a:r>
            <a:r>
              <a:rPr lang="en-US" sz="2000" dirty="0" smtClean="0"/>
              <a:t>:</a:t>
            </a:r>
            <a:endParaRPr lang="id-ID" sz="2000" dirty="0" smtClean="0"/>
          </a:p>
          <a:p>
            <a:pPr marL="514350" lvl="0" indent="-514350" algn="just">
              <a:buFont typeface="+mj-lt"/>
              <a:buAutoNum type="arabicPeriod" startAt="4"/>
            </a:pPr>
            <a:endParaRPr lang="id-ID" sz="2000" dirty="0" smtClean="0"/>
          </a:p>
          <a:p>
            <a:pPr marL="514350" lvl="0" indent="-514350" algn="just">
              <a:buFont typeface="+mj-lt"/>
              <a:buAutoNum type="arabicPeriod" startAt="4"/>
            </a:pPr>
            <a:endParaRPr lang="id-ID" sz="2000" dirty="0" smtClean="0"/>
          </a:p>
          <a:p>
            <a:pPr marL="514350" lvl="0" indent="-514350" algn="just">
              <a:buFont typeface="+mj-lt"/>
              <a:buAutoNum type="arabicPeriod" startAt="4"/>
            </a:pPr>
            <a:endParaRPr lang="id-ID" sz="2000" dirty="0" smtClean="0"/>
          </a:p>
          <a:p>
            <a:pPr marL="514350" lvl="0" indent="-514350" algn="just">
              <a:buFont typeface="+mj-lt"/>
              <a:buAutoNum type="arabicPeriod" startAt="4"/>
            </a:pPr>
            <a:endParaRPr lang="id-ID" sz="2000" dirty="0" smtClean="0"/>
          </a:p>
          <a:p>
            <a:pPr marL="514350" lvl="0" indent="-514350" algn="just">
              <a:buFont typeface="+mj-lt"/>
              <a:buAutoNum type="arabicPeriod" startAt="4"/>
            </a:pPr>
            <a:endParaRPr lang="id-ID" sz="2000" dirty="0" smtClean="0"/>
          </a:p>
          <a:p>
            <a:pPr marL="514350" lvl="0" indent="-514350" algn="just">
              <a:buFont typeface="+mj-lt"/>
              <a:buAutoNum type="arabicPeriod" startAt="4"/>
            </a:pPr>
            <a:endParaRPr lang="id-ID" sz="2000" dirty="0" smtClean="0"/>
          </a:p>
          <a:p>
            <a:pPr marL="514350" lvl="0" indent="-514350" algn="just">
              <a:buFont typeface="+mj-lt"/>
              <a:buAutoNum type="arabicPeriod" startAt="4"/>
            </a:pPr>
            <a:endParaRPr lang="id-ID" sz="2000" dirty="0" smtClean="0"/>
          </a:p>
          <a:p>
            <a:pPr marL="514350" lvl="0" indent="-514350" algn="just">
              <a:buFont typeface="+mj-lt"/>
              <a:buAutoNum type="arabicPeriod" startAt="4"/>
            </a:pPr>
            <a:r>
              <a:rPr lang="en-US" sz="2000" dirty="0" smtClean="0"/>
              <a:t>W</a:t>
            </a:r>
            <a:r>
              <a:rPr lang="en-US" sz="2000" i="1" dirty="0" smtClean="0"/>
              <a:t>hy-why </a:t>
            </a:r>
            <a:r>
              <a:rPr lang="en-US" sz="2000" i="1" dirty="0" smtClean="0"/>
              <a:t>question</a:t>
            </a:r>
            <a:r>
              <a:rPr lang="en-US" sz="2000" dirty="0" smtClean="0"/>
              <a:t>, </a:t>
            </a:r>
            <a:r>
              <a:rPr lang="en-US" sz="2000" dirty="0" err="1" smtClean="0"/>
              <a:t>yakni</a:t>
            </a:r>
            <a:r>
              <a:rPr lang="en-US" sz="2000" dirty="0" smtClean="0"/>
              <a:t> </a:t>
            </a:r>
            <a:r>
              <a:rPr lang="en-US" sz="2000" dirty="0" err="1" smtClean="0"/>
              <a:t>menggali</a:t>
            </a:r>
            <a:r>
              <a:rPr lang="en-US" sz="2000" dirty="0" smtClean="0"/>
              <a:t> </a:t>
            </a:r>
            <a:r>
              <a:rPr lang="en-US" sz="2000" dirty="0" err="1" smtClean="0"/>
              <a:t>akar</a:t>
            </a:r>
            <a:r>
              <a:rPr lang="en-US" sz="2000" dirty="0" smtClean="0"/>
              <a:t> </a:t>
            </a:r>
            <a:r>
              <a:rPr lang="en-US" sz="2000" dirty="0" err="1" smtClean="0"/>
              <a:t>penyebab</a:t>
            </a:r>
            <a:r>
              <a:rPr lang="en-US" sz="2000" dirty="0" smtClean="0"/>
              <a:t> </a:t>
            </a:r>
            <a:r>
              <a:rPr lang="en-US" sz="2000" dirty="0" err="1" smtClean="0"/>
              <a:t>masalah</a:t>
            </a:r>
            <a:r>
              <a:rPr lang="en-US" sz="2000" dirty="0" smtClean="0"/>
              <a:t> </a:t>
            </a:r>
            <a:r>
              <a:rPr lang="en-US" sz="2000" dirty="0" err="1" smtClean="0"/>
              <a:t>dengan</a:t>
            </a:r>
            <a:r>
              <a:rPr lang="en-US" sz="2000" dirty="0" smtClean="0"/>
              <a:t> </a:t>
            </a:r>
            <a:r>
              <a:rPr lang="en-US" sz="2000" dirty="0" err="1" smtClean="0"/>
              <a:t>mempertanya</a:t>
            </a:r>
            <a:r>
              <a:rPr lang="en-US" sz="2000" dirty="0" smtClean="0"/>
              <a:t>- </a:t>
            </a:r>
            <a:r>
              <a:rPr lang="en-US" sz="2000" dirty="0" err="1" smtClean="0"/>
              <a:t>kan</a:t>
            </a:r>
            <a:r>
              <a:rPr lang="en-US" sz="2000" dirty="0" smtClean="0"/>
              <a:t> </a:t>
            </a:r>
            <a:r>
              <a:rPr lang="en-US" sz="2000" dirty="0" err="1" smtClean="0"/>
              <a:t>secara</a:t>
            </a:r>
            <a:r>
              <a:rPr lang="en-US" sz="2000" dirty="0" smtClean="0"/>
              <a:t> </a:t>
            </a:r>
            <a:r>
              <a:rPr lang="en-US" sz="2000" dirty="0" err="1" smtClean="0"/>
              <a:t>berulang</a:t>
            </a:r>
            <a:r>
              <a:rPr lang="en-US" sz="2000" dirty="0" smtClean="0"/>
              <a:t> </a:t>
            </a:r>
            <a:r>
              <a:rPr lang="en-US" sz="2000" dirty="0" err="1" smtClean="0"/>
              <a:t>dan</a:t>
            </a:r>
            <a:r>
              <a:rPr lang="en-US" sz="2000" dirty="0" smtClean="0"/>
              <a:t> </a:t>
            </a:r>
            <a:r>
              <a:rPr lang="en-US" sz="2000" dirty="0" err="1" smtClean="0"/>
              <a:t>terfokus</a:t>
            </a:r>
            <a:r>
              <a:rPr lang="en-US" sz="2000" dirty="0" smtClean="0"/>
              <a:t>, </a:t>
            </a:r>
            <a:r>
              <a:rPr lang="en-US" sz="2000" dirty="0" err="1" smtClean="0"/>
              <a:t>mengapa</a:t>
            </a:r>
            <a:r>
              <a:rPr lang="en-US" sz="2000" dirty="0" smtClean="0"/>
              <a:t>? </a:t>
            </a:r>
            <a:r>
              <a:rPr lang="en-US" sz="2000" dirty="0" err="1" smtClean="0"/>
              <a:t>Lalu</a:t>
            </a:r>
            <a:r>
              <a:rPr lang="en-US" sz="2000" dirty="0" smtClean="0"/>
              <a:t> </a:t>
            </a:r>
            <a:r>
              <a:rPr lang="en-US" sz="2000" dirty="0" err="1" smtClean="0"/>
              <a:t>mengapa</a:t>
            </a:r>
            <a:r>
              <a:rPr lang="en-US" sz="2000" dirty="0" smtClean="0"/>
              <a:t>?</a:t>
            </a:r>
            <a:endParaRPr lang="id-ID" sz="2000" dirty="0" smtClean="0"/>
          </a:p>
        </p:txBody>
      </p:sp>
      <p:pic>
        <p:nvPicPr>
          <p:cNvPr id="4" name="Picture 3"/>
          <p:cNvPicPr/>
          <p:nvPr/>
        </p:nvPicPr>
        <p:blipFill>
          <a:blip r:embed="rId2"/>
          <a:srcRect/>
          <a:stretch>
            <a:fillRect/>
          </a:stretch>
        </p:blipFill>
        <p:spPr bwMode="auto">
          <a:xfrm>
            <a:off x="1142976" y="2099275"/>
            <a:ext cx="6804837" cy="2615609"/>
          </a:xfrm>
          <a:prstGeom prst="rect">
            <a:avLst/>
          </a:prstGeom>
          <a:noFill/>
          <a:ln w="9525">
            <a:noFill/>
            <a:miter lim="800000"/>
            <a:headEnd/>
            <a:tailEnd/>
          </a:ln>
        </p:spPr>
      </p:pic>
    </p:spTree>
    <p:extLst>
      <p:ext uri="{BB962C8B-B14F-4D97-AF65-F5344CB8AC3E}">
        <p14:creationId xmlns:p14="http://schemas.microsoft.com/office/powerpoint/2010/main" xmlns="" val="1939383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85728"/>
            <a:ext cx="8229600" cy="52068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b="1" i="1" dirty="0" smtClean="0"/>
              <a:t>Menyusun Proposal Riset</a:t>
            </a:r>
            <a:endParaRPr lang="id-ID" b="1" i="1" dirty="0"/>
          </a:p>
        </p:txBody>
      </p:sp>
      <p:sp>
        <p:nvSpPr>
          <p:cNvPr id="3" name="Content Placeholder 2"/>
          <p:cNvSpPr>
            <a:spLocks noGrp="1"/>
          </p:cNvSpPr>
          <p:nvPr>
            <p:ph sz="half" idx="2"/>
          </p:nvPr>
        </p:nvSpPr>
        <p:spPr>
          <a:xfrm>
            <a:off x="0" y="785794"/>
            <a:ext cx="8929718" cy="5143536"/>
          </a:xfrm>
        </p:spPr>
        <p:txBody>
          <a:bodyPr/>
          <a:lstStyle/>
          <a:p>
            <a:pPr marL="0" indent="0" algn="just">
              <a:buNone/>
            </a:pPr>
            <a:r>
              <a:rPr lang="id-ID" dirty="0" smtClean="0"/>
              <a:t>Beberapa </a:t>
            </a:r>
            <a:r>
              <a:rPr lang="id-ID" dirty="0" smtClean="0"/>
              <a:t>aspek proposal yang perlu dipersiapkan dalam penyusunan proposal riset antara lain:</a:t>
            </a:r>
          </a:p>
          <a:p>
            <a:pPr marL="355600" lvl="0" indent="-355600" algn="just">
              <a:buFont typeface="+mj-lt"/>
              <a:buAutoNum type="arabicPeriod"/>
            </a:pPr>
            <a:r>
              <a:rPr lang="en-US" i="1" dirty="0" err="1" smtClean="0"/>
              <a:t>Latar</a:t>
            </a:r>
            <a:r>
              <a:rPr lang="en-US" i="1" dirty="0" smtClean="0"/>
              <a:t> </a:t>
            </a:r>
            <a:r>
              <a:rPr lang="en-US" i="1" dirty="0" err="1" smtClean="0"/>
              <a:t>Belakang</a:t>
            </a:r>
            <a:r>
              <a:rPr lang="en-US" i="1" dirty="0" smtClean="0"/>
              <a:t>, </a:t>
            </a:r>
            <a:r>
              <a:rPr lang="en-US" dirty="0" err="1" smtClean="0"/>
              <a:t>berisikan</a:t>
            </a:r>
            <a:r>
              <a:rPr lang="en-US" dirty="0" smtClean="0"/>
              <a:t> </a:t>
            </a:r>
            <a:r>
              <a:rPr lang="en-US" dirty="0" err="1" smtClean="0"/>
              <a:t>deskripsi</a:t>
            </a:r>
            <a:r>
              <a:rPr lang="en-US" dirty="0" smtClean="0"/>
              <a:t> </a:t>
            </a:r>
            <a:r>
              <a:rPr lang="en-US" dirty="0" err="1" smtClean="0"/>
              <a:t>awal</a:t>
            </a:r>
            <a:r>
              <a:rPr lang="en-US" dirty="0" smtClean="0"/>
              <a:t> </a:t>
            </a:r>
            <a:r>
              <a:rPr lang="en-US" dirty="0" err="1" smtClean="0"/>
              <a:t>tentang</a:t>
            </a:r>
            <a:r>
              <a:rPr lang="en-US" dirty="0" smtClean="0"/>
              <a:t> </a:t>
            </a:r>
            <a:r>
              <a:rPr lang="en-US" dirty="0" err="1" smtClean="0"/>
              <a:t>kasus</a:t>
            </a:r>
            <a:r>
              <a:rPr lang="en-US" dirty="0" smtClean="0"/>
              <a:t> </a:t>
            </a:r>
            <a:r>
              <a:rPr lang="en-US" dirty="0" err="1" smtClean="0"/>
              <a:t>pemasaran</a:t>
            </a:r>
            <a:r>
              <a:rPr lang="en-US" dirty="0" smtClean="0"/>
              <a:t> yang </a:t>
            </a:r>
            <a:r>
              <a:rPr lang="en-US" dirty="0" err="1" smtClean="0"/>
              <a:t>menjadi</a:t>
            </a:r>
            <a:r>
              <a:rPr lang="en-US" dirty="0" smtClean="0"/>
              <a:t> </a:t>
            </a:r>
            <a:r>
              <a:rPr lang="en-US" dirty="0" err="1" smtClean="0"/>
              <a:t>obyek</a:t>
            </a:r>
            <a:r>
              <a:rPr lang="en-US" dirty="0" smtClean="0"/>
              <a:t> </a:t>
            </a:r>
            <a:r>
              <a:rPr lang="en-US" dirty="0" err="1" smtClean="0"/>
              <a:t>riset</a:t>
            </a:r>
            <a:r>
              <a:rPr lang="en-US" dirty="0" smtClean="0"/>
              <a:t>. </a:t>
            </a:r>
            <a:r>
              <a:rPr lang="en-US" dirty="0" err="1" smtClean="0"/>
              <a:t>Deskripsi</a:t>
            </a:r>
            <a:r>
              <a:rPr lang="en-US" dirty="0" smtClean="0"/>
              <a:t> </a:t>
            </a:r>
            <a:r>
              <a:rPr lang="en-US" dirty="0" err="1" smtClean="0"/>
              <a:t>kasus</a:t>
            </a:r>
            <a:r>
              <a:rPr lang="en-US" dirty="0" smtClean="0"/>
              <a:t> </a:t>
            </a:r>
            <a:r>
              <a:rPr lang="en-US" dirty="0" err="1" smtClean="0"/>
              <a:t>pemasaran</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masalah</a:t>
            </a:r>
            <a:r>
              <a:rPr lang="en-US" dirty="0" smtClean="0"/>
              <a:t> yang </a:t>
            </a:r>
            <a:r>
              <a:rPr lang="en-US" dirty="0" err="1" smtClean="0"/>
              <a:t>diajukan</a:t>
            </a:r>
            <a:r>
              <a:rPr lang="en-US" dirty="0" smtClean="0"/>
              <a:t> </a:t>
            </a:r>
            <a:r>
              <a:rPr lang="en-US" dirty="0" err="1" smtClean="0"/>
              <a:t>berupa</a:t>
            </a:r>
            <a:r>
              <a:rPr lang="en-US" dirty="0" smtClean="0"/>
              <a:t> </a:t>
            </a:r>
            <a:r>
              <a:rPr lang="en-US" dirty="0" err="1" smtClean="0"/>
              <a:t>gejala</a:t>
            </a:r>
            <a:r>
              <a:rPr lang="en-US" dirty="0" smtClean="0"/>
              <a:t>, </a:t>
            </a:r>
            <a:r>
              <a:rPr lang="en-US" dirty="0" err="1" smtClean="0"/>
              <a:t>indikasi</a:t>
            </a:r>
            <a:r>
              <a:rPr lang="en-US" dirty="0" smtClean="0"/>
              <a:t>, </a:t>
            </a:r>
            <a:r>
              <a:rPr lang="en-US" dirty="0" err="1" smtClean="0"/>
              <a:t>atau</a:t>
            </a:r>
            <a:r>
              <a:rPr lang="en-US" dirty="0" smtClean="0"/>
              <a:t> </a:t>
            </a:r>
            <a:r>
              <a:rPr lang="en-US" dirty="0" err="1" smtClean="0"/>
              <a:t>hal-hal</a:t>
            </a:r>
            <a:r>
              <a:rPr lang="en-US" dirty="0" smtClean="0"/>
              <a:t> yang </a:t>
            </a:r>
            <a:r>
              <a:rPr lang="en-US" dirty="0" err="1" smtClean="0"/>
              <a:t>diperkirakan</a:t>
            </a:r>
            <a:r>
              <a:rPr lang="en-US" dirty="0" smtClean="0"/>
              <a:t> </a:t>
            </a:r>
            <a:r>
              <a:rPr lang="en-US" dirty="0" err="1" smtClean="0"/>
              <a:t>akan</a:t>
            </a:r>
            <a:r>
              <a:rPr lang="en-US" dirty="0" smtClean="0"/>
              <a:t> </a:t>
            </a:r>
            <a:r>
              <a:rPr lang="en-US" dirty="0" err="1" smtClean="0"/>
              <a:t>terjadi</a:t>
            </a:r>
            <a:r>
              <a:rPr lang="en-US" dirty="0" smtClean="0"/>
              <a:t>.</a:t>
            </a:r>
            <a:endParaRPr lang="id-ID" dirty="0" smtClean="0"/>
          </a:p>
          <a:p>
            <a:pPr marL="355600" lvl="0" indent="-355600" algn="just">
              <a:buFont typeface="+mj-lt"/>
              <a:buAutoNum type="arabicPeriod"/>
            </a:pPr>
            <a:r>
              <a:rPr lang="en-US" i="1" dirty="0" err="1" smtClean="0"/>
              <a:t>Tujuan</a:t>
            </a:r>
            <a:r>
              <a:rPr lang="en-US" i="1" dirty="0" smtClean="0"/>
              <a:t> </a:t>
            </a:r>
            <a:r>
              <a:rPr lang="en-US" i="1" dirty="0" err="1" smtClean="0"/>
              <a:t>Riset</a:t>
            </a:r>
            <a:r>
              <a:rPr lang="en-US" i="1" dirty="0" smtClean="0"/>
              <a:t>, </a:t>
            </a:r>
            <a:r>
              <a:rPr lang="en-US" dirty="0" err="1" smtClean="0"/>
              <a:t>merupakan</a:t>
            </a:r>
            <a:r>
              <a:rPr lang="en-US" dirty="0" smtClean="0"/>
              <a:t> </a:t>
            </a:r>
            <a:r>
              <a:rPr lang="en-US" dirty="0" err="1" smtClean="0"/>
              <a:t>rumusan</a:t>
            </a:r>
            <a:r>
              <a:rPr lang="en-US" dirty="0" smtClean="0"/>
              <a:t> </a:t>
            </a:r>
            <a:r>
              <a:rPr lang="en-US" dirty="0" err="1" smtClean="0"/>
              <a:t>tujuan</a:t>
            </a:r>
            <a:r>
              <a:rPr lang="en-US" dirty="0" smtClean="0"/>
              <a:t> </a:t>
            </a:r>
            <a:r>
              <a:rPr lang="en-US" dirty="0" err="1" smtClean="0"/>
              <a:t>riset</a:t>
            </a:r>
            <a:r>
              <a:rPr lang="en-US" dirty="0" smtClean="0"/>
              <a:t> </a:t>
            </a:r>
            <a:r>
              <a:rPr lang="en-US" dirty="0" err="1" smtClean="0"/>
              <a:t>hasil</a:t>
            </a:r>
            <a:r>
              <a:rPr lang="en-US" dirty="0" smtClean="0"/>
              <a:t> </a:t>
            </a:r>
            <a:r>
              <a:rPr lang="en-US" dirty="0" err="1" smtClean="0"/>
              <a:t>dari</a:t>
            </a:r>
            <a:r>
              <a:rPr lang="en-US" dirty="0" smtClean="0"/>
              <a:t> </a:t>
            </a:r>
            <a:r>
              <a:rPr lang="en-US" dirty="0" err="1" smtClean="0"/>
              <a:t>eksplorasi</a:t>
            </a:r>
            <a:r>
              <a:rPr lang="en-US" dirty="0" smtClean="0"/>
              <a:t> </a:t>
            </a:r>
            <a:r>
              <a:rPr lang="en-US" dirty="0" err="1" smtClean="0"/>
              <a:t>awal</a:t>
            </a:r>
            <a:r>
              <a:rPr lang="en-US" dirty="0" smtClean="0"/>
              <a:t> </a:t>
            </a:r>
            <a:r>
              <a:rPr lang="en-US" dirty="0" err="1" smtClean="0"/>
              <a:t>dan</a:t>
            </a:r>
            <a:r>
              <a:rPr lang="en-US" dirty="0" smtClean="0"/>
              <a:t> </a:t>
            </a:r>
            <a:r>
              <a:rPr lang="en-US" dirty="0" err="1" smtClean="0"/>
              <a:t>pembatasan</a:t>
            </a:r>
            <a:r>
              <a:rPr lang="en-US" dirty="0" smtClean="0"/>
              <a:t> </a:t>
            </a:r>
            <a:r>
              <a:rPr lang="en-US" dirty="0" err="1" smtClean="0"/>
              <a:t>kasus</a:t>
            </a:r>
            <a:r>
              <a:rPr lang="en-US" dirty="0" smtClean="0"/>
              <a:t> </a:t>
            </a:r>
            <a:r>
              <a:rPr lang="en-US" dirty="0" err="1" smtClean="0"/>
              <a:t>pemasaran</a:t>
            </a:r>
            <a:r>
              <a:rPr lang="en-US" dirty="0" smtClean="0"/>
              <a:t> yang </a:t>
            </a:r>
            <a:r>
              <a:rPr lang="en-US" dirty="0" err="1" smtClean="0"/>
              <a:t>baiknya</a:t>
            </a:r>
            <a:r>
              <a:rPr lang="en-US" dirty="0" smtClean="0"/>
              <a:t> </a:t>
            </a:r>
            <a:r>
              <a:rPr lang="en-US" dirty="0" err="1" smtClean="0"/>
              <a:t>dijelaskan</a:t>
            </a:r>
            <a:r>
              <a:rPr lang="en-US" dirty="0" smtClean="0"/>
              <a:t> per item.</a:t>
            </a:r>
            <a:endParaRPr lang="id-ID" dirty="0" smtClean="0"/>
          </a:p>
          <a:p>
            <a:pPr marL="355600" lvl="0" indent="-355600" algn="just">
              <a:buFont typeface="+mj-lt"/>
              <a:buAutoNum type="arabicPeriod"/>
            </a:pPr>
            <a:r>
              <a:rPr lang="en-US" i="1" dirty="0" err="1" smtClean="0"/>
              <a:t>Studi</a:t>
            </a:r>
            <a:r>
              <a:rPr lang="en-US" i="1" dirty="0" smtClean="0"/>
              <a:t> </a:t>
            </a:r>
            <a:r>
              <a:rPr lang="en-US" i="1" dirty="0" err="1" smtClean="0"/>
              <a:t>Pendekatan</a:t>
            </a:r>
            <a:r>
              <a:rPr lang="en-US" i="1" dirty="0" smtClean="0"/>
              <a:t>, </a:t>
            </a:r>
            <a:r>
              <a:rPr lang="en-US" dirty="0" err="1" smtClean="0"/>
              <a:t>berisikan</a:t>
            </a:r>
            <a:r>
              <a:rPr lang="en-US" dirty="0" smtClean="0"/>
              <a:t> </a:t>
            </a:r>
            <a:r>
              <a:rPr lang="en-US" dirty="0" err="1" smtClean="0"/>
              <a:t>pendekatan</a:t>
            </a:r>
            <a:r>
              <a:rPr lang="en-US" dirty="0" smtClean="0"/>
              <a:t> </a:t>
            </a:r>
            <a:r>
              <a:rPr lang="en-US" dirty="0" err="1" smtClean="0"/>
              <a:t>literatur</a:t>
            </a:r>
            <a:r>
              <a:rPr lang="en-US" dirty="0" smtClean="0"/>
              <a:t> </a:t>
            </a:r>
            <a:r>
              <a:rPr lang="en-US" dirty="0" err="1" smtClean="0"/>
              <a:t>atau</a:t>
            </a:r>
            <a:r>
              <a:rPr lang="en-US" dirty="0" smtClean="0"/>
              <a:t> </a:t>
            </a:r>
            <a:r>
              <a:rPr lang="en-US" dirty="0" err="1" smtClean="0"/>
              <a:t>konsep-konsep</a:t>
            </a:r>
            <a:r>
              <a:rPr lang="en-US" dirty="0" smtClean="0"/>
              <a:t> </a:t>
            </a:r>
            <a:r>
              <a:rPr lang="en-US" dirty="0" err="1" smtClean="0"/>
              <a:t>pemasaran</a:t>
            </a:r>
            <a:r>
              <a:rPr lang="en-US" dirty="0" smtClean="0"/>
              <a:t> yang </a:t>
            </a:r>
            <a:r>
              <a:rPr lang="en-US" dirty="0" err="1" smtClean="0"/>
              <a:t>berkaitan</a:t>
            </a:r>
            <a:r>
              <a:rPr lang="en-US" dirty="0" smtClean="0"/>
              <a:t> </a:t>
            </a:r>
            <a:r>
              <a:rPr lang="en-US" dirty="0" err="1" smtClean="0"/>
              <a:t>dengan</a:t>
            </a:r>
            <a:r>
              <a:rPr lang="en-US" dirty="0" smtClean="0"/>
              <a:t> </a:t>
            </a:r>
            <a:r>
              <a:rPr lang="en-US" dirty="0" err="1" smtClean="0"/>
              <a:t>kasus</a:t>
            </a:r>
            <a:r>
              <a:rPr lang="en-US" dirty="0" smtClean="0"/>
              <a:t> </a:t>
            </a:r>
            <a:r>
              <a:rPr lang="en-US" dirty="0" err="1" smtClean="0"/>
              <a:t>pemasaran</a:t>
            </a:r>
            <a:r>
              <a:rPr lang="en-US" dirty="0" smtClean="0"/>
              <a:t> </a:t>
            </a:r>
            <a:r>
              <a:rPr lang="en-US" dirty="0" err="1" smtClean="0"/>
              <a:t>dan</a:t>
            </a:r>
            <a:r>
              <a:rPr lang="en-US" dirty="0" smtClean="0"/>
              <a:t> </a:t>
            </a:r>
            <a:r>
              <a:rPr lang="en-US" dirty="0" err="1" smtClean="0"/>
              <a:t>tujuan</a:t>
            </a:r>
            <a:r>
              <a:rPr lang="en-US" dirty="0" smtClean="0"/>
              <a:t> </a:t>
            </a:r>
            <a:r>
              <a:rPr lang="en-US" dirty="0" err="1" smtClean="0"/>
              <a:t>riset</a:t>
            </a:r>
            <a:r>
              <a:rPr lang="en-US" dirty="0" smtClean="0"/>
              <a:t> </a:t>
            </a:r>
            <a:r>
              <a:rPr lang="en-US" dirty="0" err="1" smtClean="0"/>
              <a:t>di</a:t>
            </a:r>
            <a:r>
              <a:rPr lang="en-US" dirty="0" smtClean="0"/>
              <a:t> </a:t>
            </a:r>
            <a:r>
              <a:rPr lang="en-US" dirty="0" err="1" smtClean="0"/>
              <a:t>atas</a:t>
            </a:r>
            <a:r>
              <a:rPr lang="en-US" dirty="0" smtClean="0"/>
              <a:t>. </a:t>
            </a:r>
            <a:r>
              <a:rPr lang="en-US" dirty="0" err="1" smtClean="0"/>
              <a:t>Pendekatan</a:t>
            </a:r>
            <a:r>
              <a:rPr lang="en-US" dirty="0" smtClean="0"/>
              <a:t> </a:t>
            </a:r>
            <a:r>
              <a:rPr lang="en-US" dirty="0" err="1" smtClean="0"/>
              <a:t>studi</a:t>
            </a:r>
            <a:r>
              <a:rPr lang="en-US" dirty="0" smtClean="0"/>
              <a:t> </a:t>
            </a:r>
            <a:r>
              <a:rPr lang="en-US" dirty="0" err="1" smtClean="0"/>
              <a:t>ini</a:t>
            </a:r>
            <a:r>
              <a:rPr lang="en-US" dirty="0" smtClean="0"/>
              <a:t> </a:t>
            </a:r>
            <a:r>
              <a:rPr lang="en-US" dirty="0" err="1" smtClean="0"/>
              <a:t>akan</a:t>
            </a:r>
            <a:r>
              <a:rPr lang="en-US" dirty="0" smtClean="0"/>
              <a:t> </a:t>
            </a:r>
            <a:r>
              <a:rPr lang="en-US" dirty="0" err="1" smtClean="0"/>
              <a:t>membantu</a:t>
            </a:r>
            <a:r>
              <a:rPr lang="en-US" dirty="0" smtClean="0"/>
              <a:t> </a:t>
            </a:r>
            <a:r>
              <a:rPr lang="en-US" dirty="0" err="1" smtClean="0"/>
              <a:t>periset</a:t>
            </a:r>
            <a:r>
              <a:rPr lang="en-US" dirty="0" smtClean="0"/>
              <a:t> </a:t>
            </a:r>
            <a:r>
              <a:rPr lang="en-US" dirty="0" err="1" smtClean="0"/>
              <a:t>dalam</a:t>
            </a:r>
            <a:r>
              <a:rPr lang="en-US" dirty="0" smtClean="0"/>
              <a:t> </a:t>
            </a:r>
            <a:r>
              <a:rPr lang="en-US" dirty="0" err="1" smtClean="0"/>
              <a:t>menentukan</a:t>
            </a:r>
            <a:r>
              <a:rPr lang="en-US" dirty="0" smtClean="0"/>
              <a:t> </a:t>
            </a:r>
            <a:r>
              <a:rPr lang="en-US" dirty="0" err="1" smtClean="0"/>
              <a:t>metodologi</a:t>
            </a:r>
            <a:r>
              <a:rPr lang="en-US" dirty="0" smtClean="0"/>
              <a:t> </a:t>
            </a:r>
            <a:r>
              <a:rPr lang="en-US" dirty="0" err="1" smtClean="0"/>
              <a:t>riset</a:t>
            </a:r>
            <a:r>
              <a:rPr lang="en-US" dirty="0" smtClean="0"/>
              <a:t> yang </a:t>
            </a:r>
            <a:r>
              <a:rPr lang="en-US" dirty="0" err="1" smtClean="0"/>
              <a:t>tepat</a:t>
            </a:r>
            <a:r>
              <a:rPr lang="en-US" dirty="0" smtClean="0"/>
              <a:t>.</a:t>
            </a:r>
            <a:endParaRPr lang="id-ID" dirty="0" smtClean="0"/>
          </a:p>
          <a:p>
            <a:pPr marL="355600" lvl="0" indent="-355600" algn="just">
              <a:buFont typeface="+mj-lt"/>
              <a:buAutoNum type="arabicPeriod"/>
            </a:pPr>
            <a:endParaRPr lang="id-ID" dirty="0"/>
          </a:p>
        </p:txBody>
      </p:sp>
    </p:spTree>
    <p:extLst>
      <p:ext uri="{BB962C8B-B14F-4D97-AF65-F5344CB8AC3E}">
        <p14:creationId xmlns:p14="http://schemas.microsoft.com/office/powerpoint/2010/main" xmlns="" val="2167864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285720" y="642918"/>
            <a:ext cx="8208912" cy="4896073"/>
          </a:xfrm>
        </p:spPr>
        <p:txBody>
          <a:bodyPr/>
          <a:lstStyle/>
          <a:p>
            <a:pPr marL="457200" lvl="0" indent="-457200" algn="just">
              <a:buFont typeface="+mj-lt"/>
              <a:buAutoNum type="arabicPeriod" startAt="4"/>
            </a:pPr>
            <a:r>
              <a:rPr lang="en-US" i="1" dirty="0" err="1" smtClean="0"/>
              <a:t>Sumber</a:t>
            </a:r>
            <a:r>
              <a:rPr lang="en-US" i="1" dirty="0" smtClean="0"/>
              <a:t> Data </a:t>
            </a:r>
            <a:r>
              <a:rPr lang="en-US" i="1" dirty="0" err="1" smtClean="0"/>
              <a:t>dan</a:t>
            </a:r>
            <a:r>
              <a:rPr lang="en-US" i="1" dirty="0" smtClean="0"/>
              <a:t> </a:t>
            </a:r>
            <a:r>
              <a:rPr lang="en-US" i="1" dirty="0" err="1" smtClean="0"/>
              <a:t>Metodologi</a:t>
            </a:r>
            <a:r>
              <a:rPr lang="en-US" i="1" dirty="0" smtClean="0"/>
              <a:t> </a:t>
            </a:r>
            <a:r>
              <a:rPr lang="en-US" i="1" dirty="0" err="1" smtClean="0"/>
              <a:t>Riset</a:t>
            </a:r>
            <a:r>
              <a:rPr lang="en-US" i="1" dirty="0" smtClean="0"/>
              <a:t>, </a:t>
            </a:r>
            <a:r>
              <a:rPr lang="en-US" dirty="0" err="1" smtClean="0"/>
              <a:t>berisikan</a:t>
            </a:r>
            <a:r>
              <a:rPr lang="en-US" dirty="0" smtClean="0"/>
              <a:t> </a:t>
            </a:r>
            <a:r>
              <a:rPr lang="en-US" dirty="0" err="1" smtClean="0"/>
              <a:t>sumber</a:t>
            </a:r>
            <a:r>
              <a:rPr lang="en-US" dirty="0" smtClean="0"/>
              <a:t> data yang </a:t>
            </a:r>
            <a:r>
              <a:rPr lang="en-US" dirty="0" err="1" smtClean="0"/>
              <a:t>akan</a:t>
            </a:r>
            <a:r>
              <a:rPr lang="en-US" dirty="0" smtClean="0"/>
              <a:t> </a:t>
            </a:r>
            <a:r>
              <a:rPr lang="en-US" dirty="0" err="1" smtClean="0"/>
              <a:t>dieksplorasi</a:t>
            </a:r>
            <a:r>
              <a:rPr lang="en-US" dirty="0" smtClean="0"/>
              <a:t> </a:t>
            </a:r>
            <a:r>
              <a:rPr lang="en-US" dirty="0" err="1" smtClean="0"/>
              <a:t>dan</a:t>
            </a:r>
            <a:r>
              <a:rPr lang="en-US" dirty="0" smtClean="0"/>
              <a:t> </a:t>
            </a:r>
            <a:r>
              <a:rPr lang="en-US" dirty="0" err="1" smtClean="0"/>
              <a:t>jenis</a:t>
            </a:r>
            <a:r>
              <a:rPr lang="en-US" dirty="0" smtClean="0"/>
              <a:t> </a:t>
            </a:r>
            <a:r>
              <a:rPr lang="en-US" dirty="0" err="1" smtClean="0"/>
              <a:t>dan</a:t>
            </a:r>
            <a:r>
              <a:rPr lang="en-US" dirty="0" smtClean="0"/>
              <a:t> </a:t>
            </a:r>
            <a:r>
              <a:rPr lang="en-US" dirty="0" err="1" smtClean="0"/>
              <a:t>metode</a:t>
            </a:r>
            <a:r>
              <a:rPr lang="en-US" dirty="0" smtClean="0"/>
              <a:t> </a:t>
            </a:r>
            <a:r>
              <a:rPr lang="en-US" dirty="0" err="1" smtClean="0"/>
              <a:t>riset</a:t>
            </a:r>
            <a:r>
              <a:rPr lang="en-US" dirty="0" smtClean="0"/>
              <a:t> </a:t>
            </a:r>
            <a:r>
              <a:rPr lang="en-US" dirty="0" err="1" smtClean="0"/>
              <a:t>akan</a:t>
            </a:r>
            <a:r>
              <a:rPr lang="en-US" dirty="0" smtClean="0"/>
              <a:t> </a:t>
            </a:r>
            <a:r>
              <a:rPr lang="en-US" dirty="0" err="1" smtClean="0"/>
              <a:t>dipergunakan</a:t>
            </a:r>
            <a:r>
              <a:rPr lang="en-US" dirty="0" smtClean="0"/>
              <a:t>.</a:t>
            </a:r>
            <a:endParaRPr lang="id-ID" dirty="0" smtClean="0"/>
          </a:p>
          <a:p>
            <a:pPr marL="457200" lvl="0" indent="-457200" algn="just">
              <a:buFont typeface="+mj-lt"/>
              <a:buAutoNum type="arabicPeriod" startAt="4"/>
            </a:pPr>
            <a:r>
              <a:rPr lang="en-US" i="1" dirty="0" err="1" smtClean="0"/>
              <a:t>Analisa</a:t>
            </a:r>
            <a:r>
              <a:rPr lang="en-US" i="1" dirty="0" smtClean="0"/>
              <a:t> </a:t>
            </a:r>
            <a:r>
              <a:rPr lang="en-US" i="1" dirty="0" err="1" smtClean="0"/>
              <a:t>Riset</a:t>
            </a:r>
            <a:r>
              <a:rPr lang="en-US" i="1" dirty="0" smtClean="0"/>
              <a:t> yang </a:t>
            </a:r>
            <a:r>
              <a:rPr lang="en-US" i="1" dirty="0" err="1" smtClean="0"/>
              <a:t>Diharapkan</a:t>
            </a:r>
            <a:r>
              <a:rPr lang="en-US" i="1" dirty="0" smtClean="0"/>
              <a:t>, </a:t>
            </a:r>
            <a:r>
              <a:rPr lang="en-US" dirty="0" err="1" smtClean="0"/>
              <a:t>berisikan</a:t>
            </a:r>
            <a:r>
              <a:rPr lang="en-US" dirty="0" smtClean="0"/>
              <a:t> </a:t>
            </a:r>
            <a:r>
              <a:rPr lang="en-US" dirty="0" err="1" smtClean="0"/>
              <a:t>informasi</a:t>
            </a:r>
            <a:r>
              <a:rPr lang="en-US" dirty="0" smtClean="0"/>
              <a:t> yang </a:t>
            </a:r>
            <a:r>
              <a:rPr lang="en-US" dirty="0" err="1" smtClean="0"/>
              <a:t>dibutuhkan</a:t>
            </a:r>
            <a:r>
              <a:rPr lang="en-US" dirty="0" smtClean="0"/>
              <a:t> </a:t>
            </a:r>
            <a:r>
              <a:rPr lang="en-US" dirty="0" err="1" smtClean="0"/>
              <a:t>untuk</a:t>
            </a:r>
            <a:r>
              <a:rPr lang="en-US" dirty="0" smtClean="0"/>
              <a:t> </a:t>
            </a:r>
            <a:r>
              <a:rPr lang="en-US" dirty="0" err="1" smtClean="0"/>
              <a:t>peng</a:t>
            </a:r>
            <a:r>
              <a:rPr lang="en-US" dirty="0" smtClean="0"/>
              <a:t>- </a:t>
            </a:r>
            <a:r>
              <a:rPr lang="en-US" dirty="0" err="1" smtClean="0"/>
              <a:t>ambilan</a:t>
            </a:r>
            <a:r>
              <a:rPr lang="en-US" dirty="0" smtClean="0"/>
              <a:t> </a:t>
            </a:r>
            <a:r>
              <a:rPr lang="en-US" dirty="0" err="1" smtClean="0"/>
              <a:t>keputusan</a:t>
            </a:r>
            <a:r>
              <a:rPr lang="en-US" dirty="0" smtClean="0"/>
              <a:t> </a:t>
            </a:r>
            <a:r>
              <a:rPr lang="en-US" dirty="0" err="1" smtClean="0"/>
              <a:t>pemasaran</a:t>
            </a:r>
            <a:r>
              <a:rPr lang="en-US" dirty="0" smtClean="0"/>
              <a:t> </a:t>
            </a:r>
            <a:r>
              <a:rPr lang="en-US" dirty="0" err="1" smtClean="0"/>
              <a:t>berdasar</a:t>
            </a:r>
            <a:r>
              <a:rPr lang="en-US" dirty="0" smtClean="0"/>
              <a:t> </a:t>
            </a:r>
            <a:r>
              <a:rPr lang="en-US" dirty="0" err="1" smtClean="0"/>
              <a:t>tujuan</a:t>
            </a:r>
            <a:r>
              <a:rPr lang="en-US" dirty="0" smtClean="0"/>
              <a:t> </a:t>
            </a:r>
            <a:r>
              <a:rPr lang="en-US" dirty="0" err="1" smtClean="0"/>
              <a:t>semula</a:t>
            </a:r>
            <a:r>
              <a:rPr lang="en-US" dirty="0" smtClean="0"/>
              <a:t>.</a:t>
            </a:r>
            <a:endParaRPr lang="id-ID" dirty="0" smtClean="0"/>
          </a:p>
          <a:p>
            <a:pPr marL="457200" lvl="0" indent="-457200" algn="just">
              <a:buFont typeface="+mj-lt"/>
              <a:buAutoNum type="arabicPeriod" startAt="4"/>
            </a:pPr>
            <a:r>
              <a:rPr lang="en-US" i="1" dirty="0" err="1" smtClean="0"/>
              <a:t>Jadwal</a:t>
            </a:r>
            <a:r>
              <a:rPr lang="en-US" i="1" dirty="0" smtClean="0"/>
              <a:t> </a:t>
            </a:r>
            <a:r>
              <a:rPr lang="en-US" i="1" dirty="0" err="1" smtClean="0"/>
              <a:t>Riset</a:t>
            </a:r>
            <a:r>
              <a:rPr lang="en-US" i="1" dirty="0" smtClean="0"/>
              <a:t>, </a:t>
            </a:r>
            <a:r>
              <a:rPr lang="en-US" dirty="0" err="1" smtClean="0"/>
              <a:t>berisikan</a:t>
            </a:r>
            <a:r>
              <a:rPr lang="en-US" dirty="0" smtClean="0"/>
              <a:t> </a:t>
            </a:r>
            <a:r>
              <a:rPr lang="en-US" dirty="0" err="1" smtClean="0"/>
              <a:t>jadwal</a:t>
            </a:r>
            <a:r>
              <a:rPr lang="en-US" dirty="0" smtClean="0"/>
              <a:t> </a:t>
            </a:r>
            <a:r>
              <a:rPr lang="en-US" dirty="0" err="1" smtClean="0"/>
              <a:t>kerja</a:t>
            </a:r>
            <a:r>
              <a:rPr lang="en-US" dirty="0" smtClean="0"/>
              <a:t> </a:t>
            </a:r>
            <a:r>
              <a:rPr lang="en-US" dirty="0" err="1" smtClean="0"/>
              <a:t>riset</a:t>
            </a:r>
            <a:r>
              <a:rPr lang="en-US" dirty="0" smtClean="0"/>
              <a:t> yang </a:t>
            </a:r>
            <a:r>
              <a:rPr lang="en-US" dirty="0" err="1" smtClean="0"/>
              <a:t>direncanakan</a:t>
            </a:r>
            <a:r>
              <a:rPr lang="en-US" dirty="0" smtClean="0"/>
              <a:t> </a:t>
            </a:r>
            <a:r>
              <a:rPr lang="en-US" dirty="0" err="1" smtClean="0"/>
              <a:t>sesuai</a:t>
            </a:r>
            <a:r>
              <a:rPr lang="en-US" dirty="0" smtClean="0"/>
              <a:t> </a:t>
            </a:r>
            <a:r>
              <a:rPr lang="en-US" dirty="0" err="1" smtClean="0"/>
              <a:t>kemampuan</a:t>
            </a:r>
            <a:r>
              <a:rPr lang="en-US" dirty="0" smtClean="0"/>
              <a:t> </a:t>
            </a:r>
            <a:r>
              <a:rPr lang="en-US" dirty="0" err="1" smtClean="0"/>
              <a:t>sumber</a:t>
            </a:r>
            <a:r>
              <a:rPr lang="en-US" dirty="0" smtClean="0"/>
              <a:t> </a:t>
            </a:r>
            <a:r>
              <a:rPr lang="en-US" dirty="0" err="1" smtClean="0"/>
              <a:t>daya</a:t>
            </a:r>
            <a:r>
              <a:rPr lang="en-US" dirty="0" smtClean="0"/>
              <a:t> yang </a:t>
            </a:r>
            <a:r>
              <a:rPr lang="en-US" dirty="0" err="1" smtClean="0"/>
              <a:t>dimiliki</a:t>
            </a:r>
            <a:r>
              <a:rPr lang="en-US" dirty="0" smtClean="0"/>
              <a:t>.</a:t>
            </a:r>
            <a:endParaRPr lang="id-ID" dirty="0" smtClean="0"/>
          </a:p>
          <a:p>
            <a:pPr marL="457200" lvl="0" indent="-457200" algn="just">
              <a:buFont typeface="+mj-lt"/>
              <a:buAutoNum type="arabicPeriod" startAt="4"/>
            </a:pPr>
            <a:r>
              <a:rPr lang="en-US" i="1" dirty="0" err="1" smtClean="0"/>
              <a:t>Estimasi</a:t>
            </a:r>
            <a:r>
              <a:rPr lang="en-US" i="1" dirty="0" smtClean="0"/>
              <a:t> </a:t>
            </a:r>
            <a:r>
              <a:rPr lang="en-US" i="1" dirty="0" err="1" smtClean="0"/>
              <a:t>Bujet</a:t>
            </a:r>
            <a:r>
              <a:rPr lang="en-US" i="1" dirty="0" smtClean="0"/>
              <a:t> </a:t>
            </a:r>
            <a:r>
              <a:rPr lang="en-US" i="1" dirty="0" err="1" smtClean="0"/>
              <a:t>Riset</a:t>
            </a:r>
            <a:r>
              <a:rPr lang="en-US" i="1" dirty="0" smtClean="0"/>
              <a:t>, </a:t>
            </a:r>
            <a:r>
              <a:rPr lang="en-US" dirty="0" err="1" smtClean="0"/>
              <a:t>berisikan</a:t>
            </a:r>
            <a:r>
              <a:rPr lang="en-US" dirty="0" smtClean="0"/>
              <a:t> </a:t>
            </a:r>
            <a:r>
              <a:rPr lang="en-US" dirty="0" err="1" smtClean="0"/>
              <a:t>estimasi</a:t>
            </a:r>
            <a:r>
              <a:rPr lang="en-US" dirty="0" smtClean="0"/>
              <a:t> </a:t>
            </a:r>
            <a:r>
              <a:rPr lang="en-US" dirty="0" err="1" smtClean="0"/>
              <a:t>bujet</a:t>
            </a:r>
            <a:r>
              <a:rPr lang="en-US" dirty="0" smtClean="0"/>
              <a:t> </a:t>
            </a:r>
            <a:r>
              <a:rPr lang="en-US" dirty="0" err="1" smtClean="0"/>
              <a:t>pengadaan</a:t>
            </a:r>
            <a:r>
              <a:rPr lang="en-US" dirty="0" smtClean="0"/>
              <a:t> </a:t>
            </a:r>
            <a:r>
              <a:rPr lang="en-US" dirty="0" err="1" smtClean="0"/>
              <a:t>riset</a:t>
            </a:r>
            <a:r>
              <a:rPr lang="en-US" dirty="0" smtClean="0"/>
              <a:t>, </a:t>
            </a:r>
            <a:r>
              <a:rPr lang="en-US" dirty="0" err="1" smtClean="0"/>
              <a:t>dapat</a:t>
            </a:r>
            <a:r>
              <a:rPr lang="en-US" dirty="0" smtClean="0"/>
              <a:t> </a:t>
            </a:r>
            <a:r>
              <a:rPr lang="en-US" dirty="0" err="1" smtClean="0"/>
              <a:t>secara</a:t>
            </a:r>
            <a:r>
              <a:rPr lang="en-US" dirty="0" smtClean="0"/>
              <a:t> </a:t>
            </a:r>
            <a:r>
              <a:rPr lang="en-US" dirty="0" err="1" smtClean="0"/>
              <a:t>rinci</a:t>
            </a:r>
            <a:r>
              <a:rPr lang="en-US" dirty="0" smtClean="0"/>
              <a:t> </a:t>
            </a:r>
            <a:r>
              <a:rPr lang="en-US" dirty="0" err="1" smtClean="0"/>
              <a:t>atau</a:t>
            </a:r>
            <a:r>
              <a:rPr lang="en-US" dirty="0" smtClean="0"/>
              <a:t> nominal total </a:t>
            </a:r>
            <a:r>
              <a:rPr lang="en-US" dirty="0" err="1" smtClean="0"/>
              <a:t>bujetnya</a:t>
            </a:r>
            <a:r>
              <a:rPr lang="en-US" dirty="0" smtClean="0"/>
              <a:t> </a:t>
            </a:r>
            <a:r>
              <a:rPr lang="en-US" dirty="0" err="1" smtClean="0"/>
              <a:t>saja</a:t>
            </a:r>
            <a:r>
              <a:rPr lang="en-US" dirty="0" smtClean="0"/>
              <a:t>.</a:t>
            </a:r>
            <a:endParaRPr lang="en-US" dirty="0"/>
          </a:p>
        </p:txBody>
      </p:sp>
    </p:spTree>
    <p:extLst>
      <p:ext uri="{BB962C8B-B14F-4D97-AF65-F5344CB8AC3E}">
        <p14:creationId xmlns:p14="http://schemas.microsoft.com/office/powerpoint/2010/main" xmlns="" val="1939383473"/>
      </p:ext>
    </p:extLst>
  </p:cSld>
  <p:clrMapOvr>
    <a:masterClrMapping/>
  </p:clrMapOvr>
</p:sld>
</file>

<file path=ppt/theme/theme1.xml><?xml version="1.0" encoding="utf-8"?>
<a:theme xmlns:a="http://schemas.openxmlformats.org/drawingml/2006/main" name="0-Blanko-PPT-sesi-2-14 baru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0-Blanko-PPT-sesi-2-14 baru (1)</Template>
  <TotalTime>276</TotalTime>
  <Words>1536</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0-Blanko-PPT-sesi-2-14 baru (1)</vt:lpstr>
      <vt:lpstr>RESMAN MUHARUL T</vt:lpstr>
      <vt:lpstr>LANGKAH UTAMA DALAM RISET PEMASARAN</vt:lpstr>
      <vt:lpstr>Slide 3</vt:lpstr>
      <vt:lpstr>Merumuskan Tujuan Riset</vt:lpstr>
      <vt:lpstr>Slide 5</vt:lpstr>
      <vt:lpstr>TEKNIK EKSPLORASI MASALAH PEMASARAN MENJADI OBJEK RISET</vt:lpstr>
      <vt:lpstr>Slide 7</vt:lpstr>
      <vt:lpstr>Menyusun Proposal Riset</vt:lpstr>
      <vt:lpstr>Slide 9</vt:lpstr>
      <vt:lpstr>Aspek-aspek yang diperlukan dalam Penyusunan Proposal</vt:lpstr>
      <vt:lpstr>Aspek-aspek yang diperlukan dalam Penyusunan Proposal</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mobilesurvei</cp:lastModifiedBy>
  <cp:revision>31</cp:revision>
  <dcterms:created xsi:type="dcterms:W3CDTF">2019-09-17T08:28:18Z</dcterms:created>
  <dcterms:modified xsi:type="dcterms:W3CDTF">2020-08-25T05:16:10Z</dcterms:modified>
</cp:coreProperties>
</file>