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6"/>
    <p:sldId id="257" r:id="rId47"/>
    <p:sldId id="258" r:id="rId48"/>
    <p:sldId id="259" r:id="rId49"/>
    <p:sldId id="260" r:id="rId50"/>
    <p:sldId id="261" r:id="rId51"/>
    <p:sldId id="262" r:id="rId52"/>
    <p:sldId id="263" r:id="rId53"/>
    <p:sldId id="264" r:id="rId54"/>
    <p:sldId id="265" r:id="rId55"/>
    <p:sldId id="266" r:id="rId56"/>
    <p:sldId id="267" r:id="rId57"/>
    <p:sldId id="268" r:id="rId58"/>
    <p:sldId id="269" r:id="rId59"/>
    <p:sldId id="270" r:id="rId60"/>
    <p:sldId id="271" r:id="rId61"/>
    <p:sldId id="272" r:id="rId62"/>
    <p:sldId id="273" r:id="rId63"/>
    <p:sldId id="274" r:id="rId64"/>
    <p:sldId id="275" r:id="rId65"/>
    <p:sldId id="276" r:id="rId66"/>
    <p:sldId id="277" r:id="rId67"/>
    <p:sldId id="278" r:id="rId68"/>
    <p:sldId id="279" r:id="rId69"/>
    <p:sldId id="280" r:id="rId70"/>
    <p:sldId id="281" r:id="rId71"/>
    <p:sldId id="282" r:id="rId72"/>
    <p:sldId id="283" r:id="rId73"/>
    <p:sldId id="284" r:id="rId74"/>
    <p:sldId id="285" r:id="rId75"/>
    <p:sldId id="286" r:id="rId76"/>
    <p:sldId id="287" r:id="rId77"/>
    <p:sldId id="288" r:id="rId78"/>
    <p:sldId id="289" r:id="rId79"/>
    <p:sldId id="290" r:id="rId80"/>
    <p:sldId id="291" r:id="rId81"/>
    <p:sldId id="292" r:id="rId82"/>
    <p:sldId id="293" r:id="rId83"/>
    <p:sldId id="294" r:id="rId84"/>
    <p:sldId id="295" r:id="rId85"/>
    <p:sldId id="296" r:id="rId86"/>
    <p:sldId id="297" r:id="rId87"/>
    <p:sldId id="298" r:id="rId88"/>
    <p:sldId id="299" r:id="rId89"/>
    <p:sldId id="300" r:id="rId90"/>
    <p:sldId id="301" r:id="rId91"/>
    <p:sldId id="302" r:id="rId92"/>
    <p:sldId id="303" r:id="rId93"/>
    <p:sldId id="304" r:id="rId94"/>
    <p:sldId id="305" r:id="rId95"/>
    <p:sldId id="306" r:id="rId96"/>
    <p:sldId id="307" r:id="rId97"/>
    <p:sldId id="308" r:id="rId98"/>
    <p:sldId id="309" r:id="rId99"/>
    <p:sldId id="310" r:id="rId100"/>
    <p:sldId id="311" r:id="rId10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oboto Mono" charset="1" panose="00000000000000000000"/>
      <p:regular r:id="rId10"/>
    </p:embeddedFont>
    <p:embeddedFont>
      <p:font typeface="Roboto Mono Bold" charset="1" panose="00000000000000000000"/>
      <p:regular r:id="rId11"/>
    </p:embeddedFont>
    <p:embeddedFont>
      <p:font typeface="Roboto Mono Italics" charset="1" panose="00000000000000000000"/>
      <p:regular r:id="rId12"/>
    </p:embeddedFont>
    <p:embeddedFont>
      <p:font typeface="Roboto Mono Bold Italics" charset="1" panose="00000000000000000000"/>
      <p:regular r:id="rId13"/>
    </p:embeddedFont>
    <p:embeddedFont>
      <p:font typeface="Roboto Mono Thin" charset="1" panose="00000000000000000000"/>
      <p:regular r:id="rId14"/>
    </p:embeddedFont>
    <p:embeddedFont>
      <p:font typeface="Roboto Mono Thin Italics" charset="1" panose="00000000000000000000"/>
      <p:regular r:id="rId15"/>
    </p:embeddedFont>
    <p:embeddedFont>
      <p:font typeface="Roboto Mono Light" charset="1" panose="00000000000000000000"/>
      <p:regular r:id="rId16"/>
    </p:embeddedFont>
    <p:embeddedFont>
      <p:font typeface="Roboto Mono Light Italics" charset="1" panose="00000000000000000000"/>
      <p:regular r:id="rId17"/>
    </p:embeddedFont>
    <p:embeddedFont>
      <p:font typeface="Roboto Mono Medium" charset="1" panose="00000000000000000000"/>
      <p:regular r:id="rId18"/>
    </p:embeddedFont>
    <p:embeddedFont>
      <p:font typeface="Roboto Mono Medium Italics" charset="1" panose="00000000000000000000"/>
      <p:regular r:id="rId19"/>
    </p:embeddedFont>
    <p:embeddedFont>
      <p:font typeface="Inter" charset="1" panose="020B0502030000000004"/>
      <p:regular r:id="rId20"/>
    </p:embeddedFont>
    <p:embeddedFont>
      <p:font typeface="Inter Bold" charset="1" panose="020B0802030000000004"/>
      <p:regular r:id="rId21"/>
    </p:embeddedFont>
    <p:embeddedFont>
      <p:font typeface="Inter Italics" charset="1" panose="020B0502030000000004"/>
      <p:regular r:id="rId22"/>
    </p:embeddedFont>
    <p:embeddedFont>
      <p:font typeface="Inter Bold Italics" charset="1" panose="020B0802030000000004"/>
      <p:regular r:id="rId23"/>
    </p:embeddedFont>
    <p:embeddedFont>
      <p:font typeface="Inter Thin" charset="1" panose="020B0A02050000000004"/>
      <p:regular r:id="rId24"/>
    </p:embeddedFont>
    <p:embeddedFont>
      <p:font typeface="Inter Thin Italics" charset="1" panose="020B0A02050000000004"/>
      <p:regular r:id="rId25"/>
    </p:embeddedFont>
    <p:embeddedFont>
      <p:font typeface="Inter Extra-Light" charset="1" panose="02000503000000020004"/>
      <p:regular r:id="rId26"/>
    </p:embeddedFont>
    <p:embeddedFont>
      <p:font typeface="Inter Light" charset="1" panose="02000503000000020004"/>
      <p:regular r:id="rId27"/>
    </p:embeddedFont>
    <p:embeddedFont>
      <p:font typeface="Inter Medium" charset="1" panose="02000503000000020004"/>
      <p:regular r:id="rId28"/>
    </p:embeddedFont>
    <p:embeddedFont>
      <p:font typeface="Inter Semi-Bold" charset="1" panose="02000503000000020004"/>
      <p:regular r:id="rId29"/>
    </p:embeddedFont>
    <p:embeddedFont>
      <p:font typeface="Inter Ultra-Bold" charset="1" panose="02000503000000020004"/>
      <p:regular r:id="rId30"/>
    </p:embeddedFont>
    <p:embeddedFont>
      <p:font typeface="Inter Heavy" charset="1" panose="02000503000000020004"/>
      <p:regular r:id="rId31"/>
    </p:embeddedFont>
    <p:embeddedFont>
      <p:font typeface="Muli" charset="1" panose="00000500000000000000"/>
      <p:regular r:id="rId32"/>
    </p:embeddedFont>
    <p:embeddedFont>
      <p:font typeface="Muli Bold" charset="1" panose="00000800000000000000"/>
      <p:regular r:id="rId33"/>
    </p:embeddedFont>
    <p:embeddedFont>
      <p:font typeface="Muli Italics" charset="1" panose="00000500000000000000"/>
      <p:regular r:id="rId34"/>
    </p:embeddedFont>
    <p:embeddedFont>
      <p:font typeface="Muli Bold Italics" charset="1" panose="00000800000000000000"/>
      <p:regular r:id="rId35"/>
    </p:embeddedFont>
    <p:embeddedFont>
      <p:font typeface="Muli Extra-Light" charset="1" panose="00000300000000000000"/>
      <p:regular r:id="rId36"/>
    </p:embeddedFont>
    <p:embeddedFont>
      <p:font typeface="Muli Extra-Light Italics" charset="1" panose="00000300000000000000"/>
      <p:regular r:id="rId37"/>
    </p:embeddedFont>
    <p:embeddedFont>
      <p:font typeface="Muli Light" charset="1" panose="00000400000000000000"/>
      <p:regular r:id="rId38"/>
    </p:embeddedFont>
    <p:embeddedFont>
      <p:font typeface="Muli Light Italics" charset="1" panose="00000400000000000000"/>
      <p:regular r:id="rId39"/>
    </p:embeddedFont>
    <p:embeddedFont>
      <p:font typeface="Muli Semi-Bold" charset="1" panose="00000700000000000000"/>
      <p:regular r:id="rId40"/>
    </p:embeddedFont>
    <p:embeddedFont>
      <p:font typeface="Muli Semi-Bold Italics" charset="1" panose="00000700000000000000"/>
      <p:regular r:id="rId41"/>
    </p:embeddedFont>
    <p:embeddedFont>
      <p:font typeface="Muli Ultra-Bold" charset="1" panose="00000900000000000000"/>
      <p:regular r:id="rId42"/>
    </p:embeddedFont>
    <p:embeddedFont>
      <p:font typeface="Muli Ultra-Bold Italics" charset="1" panose="00000900000000000000"/>
      <p:regular r:id="rId43"/>
    </p:embeddedFont>
    <p:embeddedFont>
      <p:font typeface="Muli Heavy" charset="1" panose="00000A00000000000000"/>
      <p:regular r:id="rId44"/>
    </p:embeddedFont>
    <p:embeddedFont>
      <p:font typeface="Muli Heavy Italics" charset="1" panose="00000A0000000000000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55.xml" Type="http://schemas.openxmlformats.org/officeDocument/2006/relationships/slide"/><Relationship Id="rId101" Target="slides/slide56.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slides/slide1.xml" Type="http://schemas.openxmlformats.org/officeDocument/2006/relationships/slide"/><Relationship Id="rId47" Target="slides/slide2.xml" Type="http://schemas.openxmlformats.org/officeDocument/2006/relationships/slide"/><Relationship Id="rId48" Target="slides/slide3.xml" Type="http://schemas.openxmlformats.org/officeDocument/2006/relationships/slide"/><Relationship Id="rId49" Target="slides/slide4.xml" Type="http://schemas.openxmlformats.org/officeDocument/2006/relationships/slide"/><Relationship Id="rId5" Target="tableStyles.xml" Type="http://schemas.openxmlformats.org/officeDocument/2006/relationships/tableStyles"/><Relationship Id="rId50" Target="slides/slide5.xml" Type="http://schemas.openxmlformats.org/officeDocument/2006/relationships/slide"/><Relationship Id="rId51" Target="slides/slide6.xml" Type="http://schemas.openxmlformats.org/officeDocument/2006/relationships/slide"/><Relationship Id="rId52" Target="slides/slide7.xml" Type="http://schemas.openxmlformats.org/officeDocument/2006/relationships/slide"/><Relationship Id="rId53" Target="slides/slide8.xml" Type="http://schemas.openxmlformats.org/officeDocument/2006/relationships/slide"/><Relationship Id="rId54" Target="slides/slide9.xml" Type="http://schemas.openxmlformats.org/officeDocument/2006/relationships/slide"/><Relationship Id="rId55" Target="slides/slide10.xml" Type="http://schemas.openxmlformats.org/officeDocument/2006/relationships/slide"/><Relationship Id="rId56" Target="slides/slide11.xml" Type="http://schemas.openxmlformats.org/officeDocument/2006/relationships/slide"/><Relationship Id="rId57" Target="slides/slide12.xml" Type="http://schemas.openxmlformats.org/officeDocument/2006/relationships/slide"/><Relationship Id="rId58" Target="slides/slide13.xml" Type="http://schemas.openxmlformats.org/officeDocument/2006/relationships/slide"/><Relationship Id="rId59" Target="slides/slide14.xml" Type="http://schemas.openxmlformats.org/officeDocument/2006/relationships/slide"/><Relationship Id="rId6" Target="fonts/font6.fntdata" Type="http://schemas.openxmlformats.org/officeDocument/2006/relationships/font"/><Relationship Id="rId60" Target="slides/slide15.xml" Type="http://schemas.openxmlformats.org/officeDocument/2006/relationships/slide"/><Relationship Id="rId61" Target="slides/slide16.xml" Type="http://schemas.openxmlformats.org/officeDocument/2006/relationships/slide"/><Relationship Id="rId62" Target="slides/slide17.xml" Type="http://schemas.openxmlformats.org/officeDocument/2006/relationships/slide"/><Relationship Id="rId63" Target="slides/slide18.xml" Type="http://schemas.openxmlformats.org/officeDocument/2006/relationships/slide"/><Relationship Id="rId64" Target="slides/slide19.xml" Type="http://schemas.openxmlformats.org/officeDocument/2006/relationships/slide"/><Relationship Id="rId65" Target="slides/slide20.xml" Type="http://schemas.openxmlformats.org/officeDocument/2006/relationships/slide"/><Relationship Id="rId66" Target="slides/slide21.xml" Type="http://schemas.openxmlformats.org/officeDocument/2006/relationships/slide"/><Relationship Id="rId67" Target="slides/slide22.xml" Type="http://schemas.openxmlformats.org/officeDocument/2006/relationships/slide"/><Relationship Id="rId68" Target="slides/slide23.xml" Type="http://schemas.openxmlformats.org/officeDocument/2006/relationships/slide"/><Relationship Id="rId69" Target="slides/slide24.xml" Type="http://schemas.openxmlformats.org/officeDocument/2006/relationships/slide"/><Relationship Id="rId7" Target="fonts/font7.fntdata" Type="http://schemas.openxmlformats.org/officeDocument/2006/relationships/font"/><Relationship Id="rId70" Target="slides/slide25.xml" Type="http://schemas.openxmlformats.org/officeDocument/2006/relationships/slide"/><Relationship Id="rId71" Target="slides/slide26.xml" Type="http://schemas.openxmlformats.org/officeDocument/2006/relationships/slide"/><Relationship Id="rId72" Target="slides/slide27.xml" Type="http://schemas.openxmlformats.org/officeDocument/2006/relationships/slide"/><Relationship Id="rId73" Target="slides/slide28.xml" Type="http://schemas.openxmlformats.org/officeDocument/2006/relationships/slide"/><Relationship Id="rId74" Target="slides/slide29.xml" Type="http://schemas.openxmlformats.org/officeDocument/2006/relationships/slide"/><Relationship Id="rId75" Target="slides/slide30.xml" Type="http://schemas.openxmlformats.org/officeDocument/2006/relationships/slide"/><Relationship Id="rId76" Target="slides/slide31.xml" Type="http://schemas.openxmlformats.org/officeDocument/2006/relationships/slide"/><Relationship Id="rId77" Target="slides/slide32.xml" Type="http://schemas.openxmlformats.org/officeDocument/2006/relationships/slide"/><Relationship Id="rId78" Target="slides/slide33.xml" Type="http://schemas.openxmlformats.org/officeDocument/2006/relationships/slide"/><Relationship Id="rId79" Target="slides/slide34.xml" Type="http://schemas.openxmlformats.org/officeDocument/2006/relationships/slide"/><Relationship Id="rId8" Target="fonts/font8.fntdata" Type="http://schemas.openxmlformats.org/officeDocument/2006/relationships/font"/><Relationship Id="rId80" Target="slides/slide35.xml" Type="http://schemas.openxmlformats.org/officeDocument/2006/relationships/slide"/><Relationship Id="rId81" Target="slides/slide36.xml" Type="http://schemas.openxmlformats.org/officeDocument/2006/relationships/slide"/><Relationship Id="rId82" Target="slides/slide37.xml" Type="http://schemas.openxmlformats.org/officeDocument/2006/relationships/slide"/><Relationship Id="rId83" Target="slides/slide38.xml" Type="http://schemas.openxmlformats.org/officeDocument/2006/relationships/slide"/><Relationship Id="rId84" Target="slides/slide39.xml" Type="http://schemas.openxmlformats.org/officeDocument/2006/relationships/slide"/><Relationship Id="rId85" Target="slides/slide40.xml" Type="http://schemas.openxmlformats.org/officeDocument/2006/relationships/slide"/><Relationship Id="rId86" Target="slides/slide41.xml" Type="http://schemas.openxmlformats.org/officeDocument/2006/relationships/slide"/><Relationship Id="rId87" Target="slides/slide42.xml" Type="http://schemas.openxmlformats.org/officeDocument/2006/relationships/slide"/><Relationship Id="rId88" Target="slides/slide43.xml" Type="http://schemas.openxmlformats.org/officeDocument/2006/relationships/slide"/><Relationship Id="rId89" Target="slides/slide44.xml" Type="http://schemas.openxmlformats.org/officeDocument/2006/relationships/slide"/><Relationship Id="rId9" Target="fonts/font9.fntdata" Type="http://schemas.openxmlformats.org/officeDocument/2006/relationships/font"/><Relationship Id="rId90" Target="slides/slide45.xml" Type="http://schemas.openxmlformats.org/officeDocument/2006/relationships/slide"/><Relationship Id="rId91" Target="slides/slide46.xml" Type="http://schemas.openxmlformats.org/officeDocument/2006/relationships/slide"/><Relationship Id="rId92" Target="slides/slide47.xml" Type="http://schemas.openxmlformats.org/officeDocument/2006/relationships/slide"/><Relationship Id="rId93" Target="slides/slide48.xml" Type="http://schemas.openxmlformats.org/officeDocument/2006/relationships/slide"/><Relationship Id="rId94" Target="slides/slide49.xml" Type="http://schemas.openxmlformats.org/officeDocument/2006/relationships/slide"/><Relationship Id="rId95" Target="slides/slide50.xml" Type="http://schemas.openxmlformats.org/officeDocument/2006/relationships/slide"/><Relationship Id="rId96" Target="slides/slide51.xml" Type="http://schemas.openxmlformats.org/officeDocument/2006/relationships/slide"/><Relationship Id="rId97" Target="slides/slide52.xml" Type="http://schemas.openxmlformats.org/officeDocument/2006/relationships/slide"/><Relationship Id="rId98" Target="slides/slide53.xml" Type="http://schemas.openxmlformats.org/officeDocument/2006/relationships/slide"/><Relationship Id="rId99" Target="slides/slide54.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5.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6.png" Type="http://schemas.openxmlformats.org/officeDocument/2006/relationships/image"/><Relationship Id="rId4" Target="../media/image22.png" Type="http://schemas.openxmlformats.org/officeDocument/2006/relationships/image"/><Relationship Id="rId5" Target="../media/image28.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6.png" Type="http://schemas.openxmlformats.org/officeDocument/2006/relationships/image"/><Relationship Id="rId4" Target="../media/image2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2.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3.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8.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8.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7.gif"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56.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jpe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61.sv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sv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2.pn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sv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7.jpe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1044" y="0"/>
            <a:ext cx="12044362"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grpSp>
        <p:nvGrpSpPr>
          <p:cNvPr name="Group 4" id="4"/>
          <p:cNvGrpSpPr/>
          <p:nvPr/>
        </p:nvGrpSpPr>
        <p:grpSpPr>
          <a:xfrm rot="0">
            <a:off x="7119226" y="2809212"/>
            <a:ext cx="2334288" cy="2334288"/>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Freeform 6" id="6"/>
          <p:cNvSpPr/>
          <p:nvPr/>
        </p:nvSpPr>
        <p:spPr>
          <a:xfrm flipH="false" flipV="false" rot="0">
            <a:off x="11451442" y="2344784"/>
            <a:ext cx="6836558" cy="5597432"/>
          </a:xfrm>
          <a:custGeom>
            <a:avLst/>
            <a:gdLst/>
            <a:ahLst/>
            <a:cxnLst/>
            <a:rect r="r" b="b" t="t" l="l"/>
            <a:pathLst>
              <a:path h="5597432" w="6836558">
                <a:moveTo>
                  <a:pt x="0" y="0"/>
                </a:moveTo>
                <a:lnTo>
                  <a:pt x="6836558" y="0"/>
                </a:lnTo>
                <a:lnTo>
                  <a:pt x="6836558" y="5597432"/>
                </a:lnTo>
                <a:lnTo>
                  <a:pt x="0" y="5597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363926" y="8827770"/>
            <a:ext cx="6587218" cy="430530"/>
          </a:xfrm>
          <a:prstGeom prst="rect">
            <a:avLst/>
          </a:prstGeom>
        </p:spPr>
        <p:txBody>
          <a:bodyPr anchor="t" rtlCol="false" tIns="0" lIns="0" bIns="0" rIns="0">
            <a:spAutoFit/>
          </a:bodyPr>
          <a:lstStyle/>
          <a:p>
            <a:pPr>
              <a:lnSpc>
                <a:spcPts val="3569"/>
              </a:lnSpc>
            </a:pPr>
            <a:r>
              <a:rPr lang="en-US" sz="2549">
                <a:solidFill>
                  <a:srgbClr val="171717"/>
                </a:solidFill>
                <a:latin typeface="Muli"/>
              </a:rPr>
              <a:t>by: Chusnul Maulidina Hidayat, S.M., M.M.</a:t>
            </a:r>
          </a:p>
        </p:txBody>
      </p:sp>
      <p:sp>
        <p:nvSpPr>
          <p:cNvPr name="TextBox 8" id="8"/>
          <p:cNvSpPr txBox="true"/>
          <p:nvPr/>
        </p:nvSpPr>
        <p:spPr>
          <a:xfrm rot="0">
            <a:off x="1028700" y="2567974"/>
            <a:ext cx="7257670" cy="4213225"/>
          </a:xfrm>
          <a:prstGeom prst="rect">
            <a:avLst/>
          </a:prstGeom>
        </p:spPr>
        <p:txBody>
          <a:bodyPr anchor="t" rtlCol="false" tIns="0" lIns="0" bIns="0" rIns="0">
            <a:spAutoFit/>
          </a:bodyPr>
          <a:lstStyle/>
          <a:p>
            <a:pPr>
              <a:lnSpc>
                <a:spcPts val="11000"/>
              </a:lnSpc>
            </a:pPr>
            <a:r>
              <a:rPr lang="en-US" sz="10000">
                <a:solidFill>
                  <a:srgbClr val="171717"/>
                </a:solidFill>
                <a:latin typeface="Muli Ultra-Bold"/>
              </a:rPr>
              <a:t>Financial Technology (Fintech)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316294" y="1961493"/>
            <a:ext cx="5580706" cy="2585600"/>
          </a:xfrm>
          <a:custGeom>
            <a:avLst/>
            <a:gdLst/>
            <a:ahLst/>
            <a:cxnLst/>
            <a:rect r="r" b="b" t="t" l="l"/>
            <a:pathLst>
              <a:path h="2585600" w="5580706">
                <a:moveTo>
                  <a:pt x="0" y="0"/>
                </a:moveTo>
                <a:lnTo>
                  <a:pt x="5580705" y="0"/>
                </a:lnTo>
                <a:lnTo>
                  <a:pt x="5580705" y="2585600"/>
                </a:lnTo>
                <a:lnTo>
                  <a:pt x="0" y="2585600"/>
                </a:lnTo>
                <a:lnTo>
                  <a:pt x="0" y="0"/>
                </a:lnTo>
                <a:close/>
              </a:path>
            </a:pathLst>
          </a:custGeom>
          <a:blipFill>
            <a:blip r:embed="rId3"/>
            <a:stretch>
              <a:fillRect l="-5246" t="-52929" r="-5246" b="0"/>
            </a:stretch>
          </a:blipFill>
        </p:spPr>
      </p:sp>
      <p:sp>
        <p:nvSpPr>
          <p:cNvPr name="TextBox 4" id="4"/>
          <p:cNvSpPr txBox="true"/>
          <p:nvPr/>
        </p:nvSpPr>
        <p:spPr>
          <a:xfrm rot="0">
            <a:off x="3106646" y="360487"/>
            <a:ext cx="12074707" cy="1260227"/>
          </a:xfrm>
          <a:prstGeom prst="rect">
            <a:avLst/>
          </a:prstGeom>
        </p:spPr>
        <p:txBody>
          <a:bodyPr anchor="t" rtlCol="false" tIns="0" lIns="0" bIns="0" rIns="0">
            <a:spAutoFit/>
          </a:bodyPr>
          <a:lstStyle/>
          <a:p>
            <a:pPr algn="ctr">
              <a:lnSpc>
                <a:spcPts val="5114"/>
              </a:lnSpc>
            </a:pPr>
            <a:r>
              <a:rPr lang="en-US" sz="3653">
                <a:solidFill>
                  <a:srgbClr val="171717"/>
                </a:solidFill>
                <a:latin typeface="Muli Bold"/>
              </a:rPr>
              <a:t>MENATA EKOSISTEM </a:t>
            </a:r>
          </a:p>
          <a:p>
            <a:pPr algn="ctr">
              <a:lnSpc>
                <a:spcPts val="5114"/>
              </a:lnSpc>
            </a:pPr>
            <a:r>
              <a:rPr lang="en-US" sz="3653">
                <a:solidFill>
                  <a:srgbClr val="171717"/>
                </a:solidFill>
                <a:latin typeface="Muli Bold"/>
              </a:rPr>
              <a:t>EKONOMI DAN KEUANGAN DIGITAL INDONESIA</a:t>
            </a:r>
          </a:p>
        </p:txBody>
      </p:sp>
      <p:sp>
        <p:nvSpPr>
          <p:cNvPr name="TextBox 5" id="5"/>
          <p:cNvSpPr txBox="true"/>
          <p:nvPr/>
        </p:nvSpPr>
        <p:spPr>
          <a:xfrm rot="0">
            <a:off x="671840" y="2752222"/>
            <a:ext cx="4869612" cy="1489620"/>
          </a:xfrm>
          <a:prstGeom prst="rect">
            <a:avLst/>
          </a:prstGeom>
        </p:spPr>
        <p:txBody>
          <a:bodyPr anchor="t" rtlCol="false" tIns="0" lIns="0" bIns="0" rIns="0">
            <a:spAutoFit/>
          </a:bodyPr>
          <a:lstStyle/>
          <a:p>
            <a:pPr>
              <a:lnSpc>
                <a:spcPts val="3994"/>
              </a:lnSpc>
            </a:pPr>
            <a:r>
              <a:rPr lang="en-US" sz="2853">
                <a:solidFill>
                  <a:srgbClr val="171717"/>
                </a:solidFill>
                <a:latin typeface="Muli Bold"/>
              </a:rPr>
              <a:t>Revolusi digital yang terjadi saat ini memberikan beberapa pelajaran penting</a:t>
            </a:r>
          </a:p>
        </p:txBody>
      </p:sp>
      <p:sp>
        <p:nvSpPr>
          <p:cNvPr name="TextBox 6" id="6"/>
          <p:cNvSpPr txBox="true"/>
          <p:nvPr/>
        </p:nvSpPr>
        <p:spPr>
          <a:xfrm rot="0">
            <a:off x="4285220" y="4840248"/>
            <a:ext cx="7554964" cy="2499270"/>
          </a:xfrm>
          <a:prstGeom prst="rect">
            <a:avLst/>
          </a:prstGeom>
        </p:spPr>
        <p:txBody>
          <a:bodyPr anchor="t" rtlCol="false" tIns="0" lIns="0" bIns="0" rIns="0">
            <a:spAutoFit/>
          </a:bodyPr>
          <a:lstStyle/>
          <a:p>
            <a:pPr algn="just">
              <a:lnSpc>
                <a:spcPts val="3994"/>
              </a:lnSpc>
            </a:pPr>
            <a:r>
              <a:rPr lang="en-US" sz="2853">
                <a:solidFill>
                  <a:srgbClr val="171717"/>
                </a:solidFill>
                <a:latin typeface="Muli Bold"/>
              </a:rPr>
              <a:t>Penguatan kehadiran dan peran otoritas sangat diperlukan untuk memastikan disiplin pasar dalam menjaga dan menjamin keberlangsungan inovasi digital dalam ekosistem yang sehat dan stabil</a:t>
            </a:r>
          </a:p>
        </p:txBody>
      </p:sp>
      <p:sp>
        <p:nvSpPr>
          <p:cNvPr name="TextBox 7" id="7"/>
          <p:cNvSpPr txBox="true"/>
          <p:nvPr/>
        </p:nvSpPr>
        <p:spPr>
          <a:xfrm rot="0">
            <a:off x="9637223" y="7937924"/>
            <a:ext cx="8352828" cy="1994445"/>
          </a:xfrm>
          <a:prstGeom prst="rect">
            <a:avLst/>
          </a:prstGeom>
        </p:spPr>
        <p:txBody>
          <a:bodyPr anchor="t" rtlCol="false" tIns="0" lIns="0" bIns="0" rIns="0">
            <a:spAutoFit/>
          </a:bodyPr>
          <a:lstStyle/>
          <a:p>
            <a:pPr algn="just">
              <a:lnSpc>
                <a:spcPts val="3994"/>
              </a:lnSpc>
            </a:pPr>
            <a:r>
              <a:rPr lang="en-US" sz="2853">
                <a:solidFill>
                  <a:srgbClr val="171717"/>
                </a:solidFill>
                <a:latin typeface="Muli Bold"/>
              </a:rPr>
              <a:t>Penguatan peran otoritas juga diperlukan untuk memitigasi risiko kegagalan pasar (market failure) akibat perilaku monopolistik sebagian pihak.</a:t>
            </a:r>
          </a:p>
        </p:txBody>
      </p:sp>
      <p:sp>
        <p:nvSpPr>
          <p:cNvPr name="Freeform 8" id="8"/>
          <p:cNvSpPr/>
          <p:nvPr/>
        </p:nvSpPr>
        <p:spPr>
          <a:xfrm flipH="false" flipV="false" rot="0">
            <a:off x="2751100" y="4889993"/>
            <a:ext cx="9602374" cy="2585600"/>
          </a:xfrm>
          <a:custGeom>
            <a:avLst/>
            <a:gdLst/>
            <a:ahLst/>
            <a:cxnLst/>
            <a:rect r="r" b="b" t="t" l="l"/>
            <a:pathLst>
              <a:path h="2585600" w="9602374">
                <a:moveTo>
                  <a:pt x="0" y="0"/>
                </a:moveTo>
                <a:lnTo>
                  <a:pt x="9602374" y="0"/>
                </a:lnTo>
                <a:lnTo>
                  <a:pt x="9602374" y="2585600"/>
                </a:lnTo>
                <a:lnTo>
                  <a:pt x="0" y="2585600"/>
                </a:lnTo>
                <a:lnTo>
                  <a:pt x="0" y="0"/>
                </a:lnTo>
                <a:close/>
              </a:path>
            </a:pathLst>
          </a:custGeom>
          <a:blipFill>
            <a:blip r:embed="rId3"/>
            <a:stretch>
              <a:fillRect l="-4985" t="-118275" r="0" b="-31743"/>
            </a:stretch>
          </a:blipFill>
        </p:spPr>
      </p:sp>
      <p:sp>
        <p:nvSpPr>
          <p:cNvPr name="Freeform 9" id="9"/>
          <p:cNvSpPr/>
          <p:nvPr/>
        </p:nvSpPr>
        <p:spPr>
          <a:xfrm flipH="false" flipV="false" rot="0">
            <a:off x="9144000" y="7825854"/>
            <a:ext cx="9089085" cy="2266210"/>
          </a:xfrm>
          <a:custGeom>
            <a:avLst/>
            <a:gdLst/>
            <a:ahLst/>
            <a:cxnLst/>
            <a:rect r="r" b="b" t="t" l="l"/>
            <a:pathLst>
              <a:path h="2266210" w="9089085">
                <a:moveTo>
                  <a:pt x="0" y="0"/>
                </a:moveTo>
                <a:lnTo>
                  <a:pt x="9089085" y="0"/>
                </a:lnTo>
                <a:lnTo>
                  <a:pt x="9089085" y="2266209"/>
                </a:lnTo>
                <a:lnTo>
                  <a:pt x="0" y="2266209"/>
                </a:lnTo>
                <a:lnTo>
                  <a:pt x="0" y="0"/>
                </a:lnTo>
                <a:close/>
              </a:path>
            </a:pathLst>
          </a:custGeom>
          <a:blipFill>
            <a:blip r:embed="rId3"/>
            <a:stretch>
              <a:fillRect l="0" t="-138775" r="-4985" b="-31231"/>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1869031">
            <a:off x="4680076" y="2554590"/>
            <a:ext cx="1819087" cy="2660456"/>
          </a:xfrm>
          <a:custGeom>
            <a:avLst/>
            <a:gdLst/>
            <a:ahLst/>
            <a:cxnLst/>
            <a:rect r="r" b="b" t="t" l="l"/>
            <a:pathLst>
              <a:path h="2660456" w="1819087">
                <a:moveTo>
                  <a:pt x="0" y="0"/>
                </a:moveTo>
                <a:lnTo>
                  <a:pt x="1819087" y="0"/>
                </a:lnTo>
                <a:lnTo>
                  <a:pt x="1819087" y="2660456"/>
                </a:lnTo>
                <a:lnTo>
                  <a:pt x="0" y="26604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189054" y="3510548"/>
            <a:ext cx="10288691" cy="5347960"/>
          </a:xfrm>
          <a:custGeom>
            <a:avLst/>
            <a:gdLst/>
            <a:ahLst/>
            <a:cxnLst/>
            <a:rect r="r" b="b" t="t" l="l"/>
            <a:pathLst>
              <a:path h="5347960" w="10288691">
                <a:moveTo>
                  <a:pt x="0" y="0"/>
                </a:moveTo>
                <a:lnTo>
                  <a:pt x="10288691" y="0"/>
                </a:lnTo>
                <a:lnTo>
                  <a:pt x="10288691" y="5347960"/>
                </a:lnTo>
                <a:lnTo>
                  <a:pt x="0" y="5347960"/>
                </a:lnTo>
                <a:lnTo>
                  <a:pt x="0" y="0"/>
                </a:lnTo>
                <a:close/>
              </a:path>
            </a:pathLst>
          </a:custGeom>
          <a:blipFill>
            <a:blip r:embed="rId5"/>
            <a:stretch>
              <a:fillRect l="0" t="-25290" r="0" b="0"/>
            </a:stretch>
          </a:blipFill>
        </p:spPr>
      </p:sp>
      <p:sp>
        <p:nvSpPr>
          <p:cNvPr name="TextBox 5" id="5"/>
          <p:cNvSpPr txBox="true"/>
          <p:nvPr/>
        </p:nvSpPr>
        <p:spPr>
          <a:xfrm rot="0">
            <a:off x="3106646" y="679693"/>
            <a:ext cx="12074707" cy="621813"/>
          </a:xfrm>
          <a:prstGeom prst="rect">
            <a:avLst/>
          </a:prstGeom>
        </p:spPr>
        <p:txBody>
          <a:bodyPr anchor="t" rtlCol="false" tIns="0" lIns="0" bIns="0" rIns="0">
            <a:spAutoFit/>
          </a:bodyPr>
          <a:lstStyle/>
          <a:p>
            <a:pPr algn="ctr">
              <a:lnSpc>
                <a:spcPts val="5114"/>
              </a:lnSpc>
            </a:pPr>
            <a:r>
              <a:rPr lang="en-US" sz="3653">
                <a:solidFill>
                  <a:srgbClr val="171717"/>
                </a:solidFill>
                <a:latin typeface="Muli Bold"/>
              </a:rPr>
              <a:t>Fintech Vs Bank, Manakah yang lebih baik?</a:t>
            </a:r>
          </a:p>
        </p:txBody>
      </p:sp>
      <p:sp>
        <p:nvSpPr>
          <p:cNvPr name="TextBox 6" id="6"/>
          <p:cNvSpPr txBox="true"/>
          <p:nvPr/>
        </p:nvSpPr>
        <p:spPr>
          <a:xfrm rot="0">
            <a:off x="444199" y="3210641"/>
            <a:ext cx="4869612" cy="4518570"/>
          </a:xfrm>
          <a:prstGeom prst="rect">
            <a:avLst/>
          </a:prstGeom>
        </p:spPr>
        <p:txBody>
          <a:bodyPr anchor="t" rtlCol="false" tIns="0" lIns="0" bIns="0" rIns="0">
            <a:spAutoFit/>
          </a:bodyPr>
          <a:lstStyle/>
          <a:p>
            <a:pPr>
              <a:lnSpc>
                <a:spcPts val="3994"/>
              </a:lnSpc>
            </a:pPr>
            <a:r>
              <a:rPr lang="en-US" sz="2853">
                <a:solidFill>
                  <a:srgbClr val="171717"/>
                </a:solidFill>
                <a:latin typeface="Muli Bold"/>
              </a:rPr>
              <a:t>Layanan Fintech di Indonesia:</a:t>
            </a:r>
          </a:p>
          <a:p>
            <a:pPr marL="616084" indent="-308042" lvl="1">
              <a:lnSpc>
                <a:spcPts val="3994"/>
              </a:lnSpc>
              <a:buFont typeface="Arial"/>
              <a:buChar char="•"/>
            </a:pPr>
            <a:r>
              <a:rPr lang="en-US" sz="2853">
                <a:solidFill>
                  <a:srgbClr val="171717"/>
                </a:solidFill>
                <a:latin typeface="Muli Bold"/>
              </a:rPr>
              <a:t>Dompet Digital</a:t>
            </a:r>
          </a:p>
          <a:p>
            <a:pPr marL="616084" indent="-308042" lvl="1">
              <a:lnSpc>
                <a:spcPts val="3994"/>
              </a:lnSpc>
              <a:buFont typeface="Arial"/>
              <a:buChar char="•"/>
            </a:pPr>
            <a:r>
              <a:rPr lang="en-US" sz="2853">
                <a:solidFill>
                  <a:srgbClr val="171717"/>
                </a:solidFill>
                <a:latin typeface="Muli Bold"/>
              </a:rPr>
              <a:t>Asuransi Online</a:t>
            </a:r>
          </a:p>
          <a:p>
            <a:pPr marL="616084" indent="-308042" lvl="1">
              <a:lnSpc>
                <a:spcPts val="3994"/>
              </a:lnSpc>
              <a:buFont typeface="Arial"/>
              <a:buChar char="•"/>
            </a:pPr>
            <a:r>
              <a:rPr lang="en-US" sz="2853">
                <a:solidFill>
                  <a:srgbClr val="171717"/>
                </a:solidFill>
                <a:latin typeface="Muli Bold"/>
              </a:rPr>
              <a:t>Investasi Online</a:t>
            </a:r>
          </a:p>
          <a:p>
            <a:pPr marL="616084" indent="-308042" lvl="1">
              <a:lnSpc>
                <a:spcPts val="3994"/>
              </a:lnSpc>
              <a:buFont typeface="Arial"/>
              <a:buChar char="•"/>
            </a:pPr>
            <a:r>
              <a:rPr lang="en-US" sz="2853">
                <a:solidFill>
                  <a:srgbClr val="171717"/>
                </a:solidFill>
                <a:latin typeface="Muli Bold"/>
              </a:rPr>
              <a:t>Donasi dan </a:t>
            </a:r>
            <a:r>
              <a:rPr lang="en-US" sz="2853">
                <a:solidFill>
                  <a:srgbClr val="171717"/>
                </a:solidFill>
                <a:latin typeface="Muli Bold Italics"/>
              </a:rPr>
              <a:t>crowddunding</a:t>
            </a:r>
          </a:p>
          <a:p>
            <a:pPr marL="616084" indent="-308042" lvl="1">
              <a:lnSpc>
                <a:spcPts val="3994"/>
              </a:lnSpc>
              <a:buFont typeface="Arial"/>
              <a:buChar char="•"/>
            </a:pPr>
            <a:r>
              <a:rPr lang="en-US" sz="2853">
                <a:solidFill>
                  <a:srgbClr val="171717"/>
                </a:solidFill>
                <a:latin typeface="Muli Bold"/>
              </a:rPr>
              <a:t>Mata uang digital</a:t>
            </a:r>
          </a:p>
          <a:p>
            <a:pPr marL="616084" indent="-308042" lvl="1">
              <a:lnSpc>
                <a:spcPts val="3994"/>
              </a:lnSpc>
              <a:buFont typeface="Arial"/>
              <a:buChar char="•"/>
            </a:pPr>
            <a:r>
              <a:rPr lang="en-US" sz="2853">
                <a:solidFill>
                  <a:srgbClr val="171717"/>
                </a:solidFill>
                <a:latin typeface="Muli Bold"/>
              </a:rPr>
              <a:t>Pinjaman Online</a:t>
            </a:r>
          </a:p>
        </p:txBody>
      </p:sp>
      <p:sp>
        <p:nvSpPr>
          <p:cNvPr name="TextBox 7" id="7"/>
          <p:cNvSpPr txBox="true"/>
          <p:nvPr/>
        </p:nvSpPr>
        <p:spPr>
          <a:xfrm rot="0">
            <a:off x="7463787" y="2578816"/>
            <a:ext cx="4869612" cy="679450"/>
          </a:xfrm>
          <a:prstGeom prst="rect">
            <a:avLst/>
          </a:prstGeom>
        </p:spPr>
        <p:txBody>
          <a:bodyPr anchor="t" rtlCol="false" tIns="0" lIns="0" bIns="0" rIns="0">
            <a:spAutoFit/>
          </a:bodyPr>
          <a:lstStyle/>
          <a:p>
            <a:pPr>
              <a:lnSpc>
                <a:spcPts val="5599"/>
              </a:lnSpc>
            </a:pPr>
            <a:r>
              <a:rPr lang="en-US" sz="3999">
                <a:solidFill>
                  <a:srgbClr val="171717"/>
                </a:solidFill>
                <a:latin typeface="Muli Bold"/>
              </a:rPr>
              <a:t>Apakah Lebih Baik?</a:t>
            </a:r>
          </a:p>
        </p:txBody>
      </p:sp>
      <p:sp>
        <p:nvSpPr>
          <p:cNvPr name="TextBox 8" id="8"/>
          <p:cNvSpPr txBox="true"/>
          <p:nvPr/>
        </p:nvSpPr>
        <p:spPr>
          <a:xfrm rot="0">
            <a:off x="8437893" y="4376228"/>
            <a:ext cx="7791013" cy="1117510"/>
          </a:xfrm>
          <a:prstGeom prst="rect">
            <a:avLst/>
          </a:prstGeom>
        </p:spPr>
        <p:txBody>
          <a:bodyPr anchor="t" rtlCol="false" tIns="0" lIns="0" bIns="0" rIns="0">
            <a:spAutoFit/>
          </a:bodyPr>
          <a:lstStyle/>
          <a:p>
            <a:pPr algn="ctr">
              <a:lnSpc>
                <a:spcPts val="4554"/>
              </a:lnSpc>
            </a:pPr>
            <a:r>
              <a:rPr lang="en-US" sz="3253">
                <a:solidFill>
                  <a:srgbClr val="171717"/>
                </a:solidFill>
                <a:latin typeface="Muli Bold"/>
              </a:rPr>
              <a:t>Perbedaan fintech VS Bank berdasarkan situs Difference Betwwen</a:t>
            </a:r>
          </a:p>
        </p:txBody>
      </p:sp>
      <p:sp>
        <p:nvSpPr>
          <p:cNvPr name="TextBox 9" id="9"/>
          <p:cNvSpPr txBox="true"/>
          <p:nvPr/>
        </p:nvSpPr>
        <p:spPr>
          <a:xfrm rot="0">
            <a:off x="8437893" y="5734766"/>
            <a:ext cx="4869612" cy="1994445"/>
          </a:xfrm>
          <a:prstGeom prst="rect">
            <a:avLst/>
          </a:prstGeom>
        </p:spPr>
        <p:txBody>
          <a:bodyPr anchor="t" rtlCol="false" tIns="0" lIns="0" bIns="0" rIns="0">
            <a:spAutoFit/>
          </a:bodyPr>
          <a:lstStyle/>
          <a:p>
            <a:pPr marL="616084" indent="-308042" lvl="1">
              <a:lnSpc>
                <a:spcPts val="3994"/>
              </a:lnSpc>
              <a:buFont typeface="Arial"/>
              <a:buChar char="•"/>
            </a:pPr>
            <a:r>
              <a:rPr lang="en-US" sz="2853">
                <a:solidFill>
                  <a:srgbClr val="171717"/>
                </a:solidFill>
                <a:latin typeface="Muli Bold"/>
              </a:rPr>
              <a:t>Tujuan</a:t>
            </a:r>
          </a:p>
          <a:p>
            <a:pPr marL="616084" indent="-308042" lvl="1">
              <a:lnSpc>
                <a:spcPts val="3994"/>
              </a:lnSpc>
              <a:buFont typeface="Arial"/>
              <a:buChar char="•"/>
            </a:pPr>
            <a:r>
              <a:rPr lang="en-US" sz="2853">
                <a:solidFill>
                  <a:srgbClr val="171717"/>
                </a:solidFill>
                <a:latin typeface="Muli Bold"/>
              </a:rPr>
              <a:t>Target Konsumen</a:t>
            </a:r>
          </a:p>
          <a:p>
            <a:pPr marL="616084" indent="-308042" lvl="1">
              <a:lnSpc>
                <a:spcPts val="3994"/>
              </a:lnSpc>
              <a:buFont typeface="Arial"/>
              <a:buChar char="•"/>
            </a:pPr>
            <a:r>
              <a:rPr lang="en-US" sz="2853">
                <a:solidFill>
                  <a:srgbClr val="171717"/>
                </a:solidFill>
                <a:latin typeface="Muli Bold"/>
              </a:rPr>
              <a:t>Teknologi </a:t>
            </a:r>
          </a:p>
          <a:p>
            <a:pPr marL="616084" indent="-308042" lvl="1">
              <a:lnSpc>
                <a:spcPts val="3994"/>
              </a:lnSpc>
              <a:buFont typeface="Arial"/>
              <a:buChar char="•"/>
            </a:pPr>
            <a:r>
              <a:rPr lang="en-US" sz="2853">
                <a:solidFill>
                  <a:srgbClr val="171717"/>
                </a:solidFill>
                <a:latin typeface="Muli Bold"/>
              </a:rPr>
              <a:t>Struktur dan Inovasi</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3999654" y="2289578"/>
            <a:ext cx="10288691" cy="5347960"/>
          </a:xfrm>
          <a:custGeom>
            <a:avLst/>
            <a:gdLst/>
            <a:ahLst/>
            <a:cxnLst/>
            <a:rect r="r" b="b" t="t" l="l"/>
            <a:pathLst>
              <a:path h="5347960" w="10288691">
                <a:moveTo>
                  <a:pt x="0" y="0"/>
                </a:moveTo>
                <a:lnTo>
                  <a:pt x="10288692" y="0"/>
                </a:lnTo>
                <a:lnTo>
                  <a:pt x="10288692" y="5347960"/>
                </a:lnTo>
                <a:lnTo>
                  <a:pt x="0" y="5347960"/>
                </a:lnTo>
                <a:lnTo>
                  <a:pt x="0" y="0"/>
                </a:lnTo>
                <a:close/>
              </a:path>
            </a:pathLst>
          </a:custGeom>
          <a:blipFill>
            <a:blip r:embed="rId3"/>
            <a:stretch>
              <a:fillRect l="0" t="-25290" r="0" b="0"/>
            </a:stretch>
          </a:blipFill>
        </p:spPr>
      </p:sp>
      <p:sp>
        <p:nvSpPr>
          <p:cNvPr name="TextBox 4" id="4"/>
          <p:cNvSpPr txBox="true"/>
          <p:nvPr/>
        </p:nvSpPr>
        <p:spPr>
          <a:xfrm rot="0">
            <a:off x="5248494" y="4060825"/>
            <a:ext cx="7791013" cy="2089150"/>
          </a:xfrm>
          <a:prstGeom prst="rect">
            <a:avLst/>
          </a:prstGeom>
        </p:spPr>
        <p:txBody>
          <a:bodyPr anchor="t" rtlCol="false" tIns="0" lIns="0" bIns="0" rIns="0">
            <a:spAutoFit/>
          </a:bodyPr>
          <a:lstStyle/>
          <a:p>
            <a:pPr algn="ctr">
              <a:lnSpc>
                <a:spcPts val="5599"/>
              </a:lnSpc>
            </a:pPr>
            <a:r>
              <a:rPr lang="en-US" sz="3999">
                <a:solidFill>
                  <a:srgbClr val="171717"/>
                </a:solidFill>
                <a:latin typeface="Muli Bold"/>
              </a:rPr>
              <a:t>APAKAH BANK KONVENSIONAL AKAN DIKALAHKAN FINTECH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4427749" y="-645569"/>
            <a:ext cx="9432502" cy="3348538"/>
          </a:xfrm>
          <a:custGeom>
            <a:avLst/>
            <a:gdLst/>
            <a:ahLst/>
            <a:cxnLst/>
            <a:rect r="r" b="b" t="t" l="l"/>
            <a:pathLst>
              <a:path h="3348538" w="9432502">
                <a:moveTo>
                  <a:pt x="0" y="0"/>
                </a:moveTo>
                <a:lnTo>
                  <a:pt x="9432502" y="0"/>
                </a:lnTo>
                <a:lnTo>
                  <a:pt x="9432502" y="3348538"/>
                </a:lnTo>
                <a:lnTo>
                  <a:pt x="0" y="3348538"/>
                </a:lnTo>
                <a:lnTo>
                  <a:pt x="0" y="0"/>
                </a:lnTo>
                <a:close/>
              </a:path>
            </a:pathLst>
          </a:custGeom>
          <a:blipFill>
            <a:blip r:embed="rId3"/>
            <a:stretch>
              <a:fillRect l="0" t="0" r="0" b="0"/>
            </a:stretch>
          </a:blipFill>
        </p:spPr>
      </p:sp>
      <p:sp>
        <p:nvSpPr>
          <p:cNvPr name="Freeform 4" id="4"/>
          <p:cNvSpPr/>
          <p:nvPr/>
        </p:nvSpPr>
        <p:spPr>
          <a:xfrm flipH="false" flipV="false" rot="0">
            <a:off x="3369633" y="3494537"/>
            <a:ext cx="12159989" cy="5763763"/>
          </a:xfrm>
          <a:custGeom>
            <a:avLst/>
            <a:gdLst/>
            <a:ahLst/>
            <a:cxnLst/>
            <a:rect r="r" b="b" t="t" l="l"/>
            <a:pathLst>
              <a:path h="5763763" w="12159989">
                <a:moveTo>
                  <a:pt x="0" y="0"/>
                </a:moveTo>
                <a:lnTo>
                  <a:pt x="12159990" y="0"/>
                </a:lnTo>
                <a:lnTo>
                  <a:pt x="12159990" y="5763763"/>
                </a:lnTo>
                <a:lnTo>
                  <a:pt x="0" y="5763763"/>
                </a:lnTo>
                <a:lnTo>
                  <a:pt x="0" y="0"/>
                </a:lnTo>
                <a:close/>
              </a:path>
            </a:pathLst>
          </a:custGeom>
          <a:blipFill>
            <a:blip r:embed="rId4"/>
            <a:stretch>
              <a:fillRect l="0" t="0" r="0" b="0"/>
            </a:stretch>
          </a:blipFill>
        </p:spPr>
      </p:sp>
      <p:sp>
        <p:nvSpPr>
          <p:cNvPr name="TextBox 5" id="5"/>
          <p:cNvSpPr txBox="true"/>
          <p:nvPr/>
        </p:nvSpPr>
        <p:spPr>
          <a:xfrm rot="0">
            <a:off x="5248494" y="327025"/>
            <a:ext cx="7791013" cy="1384300"/>
          </a:xfrm>
          <a:prstGeom prst="rect">
            <a:avLst/>
          </a:prstGeom>
        </p:spPr>
        <p:txBody>
          <a:bodyPr anchor="t" rtlCol="false" tIns="0" lIns="0" bIns="0" rIns="0">
            <a:spAutoFit/>
          </a:bodyPr>
          <a:lstStyle/>
          <a:p>
            <a:pPr algn="ctr">
              <a:lnSpc>
                <a:spcPts val="5599"/>
              </a:lnSpc>
            </a:pPr>
            <a:r>
              <a:rPr lang="en-US" sz="3999">
                <a:solidFill>
                  <a:srgbClr val="171717"/>
                </a:solidFill>
                <a:latin typeface="Muli Bold"/>
              </a:rPr>
              <a:t>JARINGAN 4G VS 5G DALAM MENCIPTAKAN FINTECH</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4427749" y="-645569"/>
            <a:ext cx="9432502" cy="3348538"/>
          </a:xfrm>
          <a:custGeom>
            <a:avLst/>
            <a:gdLst/>
            <a:ahLst/>
            <a:cxnLst/>
            <a:rect r="r" b="b" t="t" l="l"/>
            <a:pathLst>
              <a:path h="3348538" w="9432502">
                <a:moveTo>
                  <a:pt x="0" y="0"/>
                </a:moveTo>
                <a:lnTo>
                  <a:pt x="9432502" y="0"/>
                </a:lnTo>
                <a:lnTo>
                  <a:pt x="9432502" y="3348538"/>
                </a:lnTo>
                <a:lnTo>
                  <a:pt x="0" y="3348538"/>
                </a:lnTo>
                <a:lnTo>
                  <a:pt x="0" y="0"/>
                </a:lnTo>
                <a:close/>
              </a:path>
            </a:pathLst>
          </a:custGeom>
          <a:blipFill>
            <a:blip r:embed="rId3"/>
            <a:stretch>
              <a:fillRect l="0" t="0" r="0" b="0"/>
            </a:stretch>
          </a:blipFill>
        </p:spPr>
      </p:sp>
      <p:sp>
        <p:nvSpPr>
          <p:cNvPr name="Freeform 4" id="4"/>
          <p:cNvSpPr/>
          <p:nvPr/>
        </p:nvSpPr>
        <p:spPr>
          <a:xfrm flipH="false" flipV="false" rot="0">
            <a:off x="3965533" y="4016117"/>
            <a:ext cx="13293767" cy="3314576"/>
          </a:xfrm>
          <a:custGeom>
            <a:avLst/>
            <a:gdLst/>
            <a:ahLst/>
            <a:cxnLst/>
            <a:rect r="r" b="b" t="t" l="l"/>
            <a:pathLst>
              <a:path h="3314576" w="13293767">
                <a:moveTo>
                  <a:pt x="0" y="0"/>
                </a:moveTo>
                <a:lnTo>
                  <a:pt x="13293767" y="0"/>
                </a:lnTo>
                <a:lnTo>
                  <a:pt x="13293767" y="3314577"/>
                </a:lnTo>
                <a:lnTo>
                  <a:pt x="0" y="3314577"/>
                </a:lnTo>
                <a:lnTo>
                  <a:pt x="0" y="0"/>
                </a:lnTo>
                <a:close/>
              </a:path>
            </a:pathLst>
          </a:custGeom>
          <a:blipFill>
            <a:blip r:embed="rId4"/>
            <a:stretch>
              <a:fillRect l="0" t="-138775" r="-4985" b="-31231"/>
            </a:stretch>
          </a:blipFill>
        </p:spPr>
      </p:sp>
      <p:sp>
        <p:nvSpPr>
          <p:cNvPr name="Freeform 5" id="5"/>
          <p:cNvSpPr/>
          <p:nvPr/>
        </p:nvSpPr>
        <p:spPr>
          <a:xfrm flipH="false" flipV="false" rot="0">
            <a:off x="8943131" y="389527"/>
            <a:ext cx="1129738" cy="1278346"/>
          </a:xfrm>
          <a:custGeom>
            <a:avLst/>
            <a:gdLst/>
            <a:ahLst/>
            <a:cxnLst/>
            <a:rect r="r" b="b" t="t" l="l"/>
            <a:pathLst>
              <a:path h="1278346" w="1129738">
                <a:moveTo>
                  <a:pt x="0" y="0"/>
                </a:moveTo>
                <a:lnTo>
                  <a:pt x="1129738" y="0"/>
                </a:lnTo>
                <a:lnTo>
                  <a:pt x="1129738" y="1278346"/>
                </a:lnTo>
                <a:lnTo>
                  <a:pt x="0" y="1278346"/>
                </a:lnTo>
                <a:lnTo>
                  <a:pt x="0" y="0"/>
                </a:lnTo>
                <a:close/>
              </a:path>
            </a:pathLst>
          </a:custGeom>
          <a:blipFill>
            <a:blip r:embed="rId5"/>
            <a:stretch>
              <a:fillRect l="0" t="0" r="0" b="0"/>
            </a:stretch>
          </a:blipFill>
        </p:spPr>
      </p:sp>
      <p:sp>
        <p:nvSpPr>
          <p:cNvPr name="TextBox 6" id="6"/>
          <p:cNvSpPr txBox="true"/>
          <p:nvPr/>
        </p:nvSpPr>
        <p:spPr>
          <a:xfrm rot="0">
            <a:off x="3772390" y="537527"/>
            <a:ext cx="11471219" cy="887096"/>
          </a:xfrm>
          <a:prstGeom prst="rect">
            <a:avLst/>
          </a:prstGeom>
        </p:spPr>
        <p:txBody>
          <a:bodyPr anchor="t" rtlCol="false" tIns="0" lIns="0" bIns="0" rIns="0">
            <a:spAutoFit/>
          </a:bodyPr>
          <a:lstStyle/>
          <a:p>
            <a:pPr algn="ctr">
              <a:lnSpc>
                <a:spcPts val="7279"/>
              </a:lnSpc>
            </a:pPr>
            <a:r>
              <a:rPr lang="en-US" sz="5199">
                <a:solidFill>
                  <a:srgbClr val="171717"/>
                </a:solidFill>
                <a:latin typeface="Muli Bold"/>
              </a:rPr>
              <a:t>5G               4G</a:t>
            </a:r>
          </a:p>
        </p:txBody>
      </p:sp>
      <p:sp>
        <p:nvSpPr>
          <p:cNvPr name="TextBox 7" id="7"/>
          <p:cNvSpPr txBox="true"/>
          <p:nvPr/>
        </p:nvSpPr>
        <p:spPr>
          <a:xfrm rot="0">
            <a:off x="4427749" y="3254055"/>
            <a:ext cx="10160502" cy="4762500"/>
          </a:xfrm>
          <a:prstGeom prst="rect">
            <a:avLst/>
          </a:prstGeom>
        </p:spPr>
        <p:txBody>
          <a:bodyPr anchor="t" rtlCol="false" tIns="0" lIns="0" bIns="0" rIns="0">
            <a:spAutoFit/>
          </a:bodyPr>
          <a:lstStyle/>
          <a:p>
            <a:pPr>
              <a:lnSpc>
                <a:spcPts val="6299"/>
              </a:lnSpc>
            </a:pPr>
            <a:r>
              <a:rPr lang="en-US" sz="4500">
                <a:solidFill>
                  <a:srgbClr val="171717"/>
                </a:solidFill>
                <a:latin typeface="Muli Bold"/>
              </a:rPr>
              <a:t>Dunia terus berubah dan umat manusia mengonsumsi lebih banyak data setiap tahun, terutama seiring meningkatnya popularitas. 5G jauh lebih baik dalam menangani ribuan perangkat secara bersamaan,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4427749" y="-645569"/>
            <a:ext cx="9432502" cy="3348538"/>
          </a:xfrm>
          <a:custGeom>
            <a:avLst/>
            <a:gdLst/>
            <a:ahLst/>
            <a:cxnLst/>
            <a:rect r="r" b="b" t="t" l="l"/>
            <a:pathLst>
              <a:path h="3348538" w="9432502">
                <a:moveTo>
                  <a:pt x="0" y="0"/>
                </a:moveTo>
                <a:lnTo>
                  <a:pt x="9432502" y="0"/>
                </a:lnTo>
                <a:lnTo>
                  <a:pt x="9432502" y="3348538"/>
                </a:lnTo>
                <a:lnTo>
                  <a:pt x="0" y="3348538"/>
                </a:lnTo>
                <a:lnTo>
                  <a:pt x="0" y="0"/>
                </a:lnTo>
                <a:close/>
              </a:path>
            </a:pathLst>
          </a:custGeom>
          <a:blipFill>
            <a:blip r:embed="rId3"/>
            <a:stretch>
              <a:fillRect l="0" t="0" r="0" b="0"/>
            </a:stretch>
          </a:blipFill>
        </p:spPr>
      </p:sp>
      <p:sp>
        <p:nvSpPr>
          <p:cNvPr name="TextBox 4" id="4"/>
          <p:cNvSpPr txBox="true"/>
          <p:nvPr/>
        </p:nvSpPr>
        <p:spPr>
          <a:xfrm rot="0">
            <a:off x="5612493" y="132715"/>
            <a:ext cx="7791013" cy="1811021"/>
          </a:xfrm>
          <a:prstGeom prst="rect">
            <a:avLst/>
          </a:prstGeom>
        </p:spPr>
        <p:txBody>
          <a:bodyPr anchor="t" rtlCol="false" tIns="0" lIns="0" bIns="0" rIns="0">
            <a:spAutoFit/>
          </a:bodyPr>
          <a:lstStyle/>
          <a:p>
            <a:pPr algn="ctr">
              <a:lnSpc>
                <a:spcPts val="7279"/>
              </a:lnSpc>
            </a:pPr>
            <a:r>
              <a:rPr lang="en-US" sz="5199">
                <a:solidFill>
                  <a:srgbClr val="171717"/>
                </a:solidFill>
                <a:latin typeface="Muli Bold"/>
              </a:rPr>
              <a:t>Benefit 5G untuk Industri</a:t>
            </a:r>
          </a:p>
        </p:txBody>
      </p:sp>
      <p:sp>
        <p:nvSpPr>
          <p:cNvPr name="Freeform 5" id="5"/>
          <p:cNvSpPr/>
          <p:nvPr/>
        </p:nvSpPr>
        <p:spPr>
          <a:xfrm flipH="false" flipV="false" rot="0">
            <a:off x="3965533" y="4016117"/>
            <a:ext cx="13293767" cy="3314576"/>
          </a:xfrm>
          <a:custGeom>
            <a:avLst/>
            <a:gdLst/>
            <a:ahLst/>
            <a:cxnLst/>
            <a:rect r="r" b="b" t="t" l="l"/>
            <a:pathLst>
              <a:path h="3314576" w="13293767">
                <a:moveTo>
                  <a:pt x="0" y="0"/>
                </a:moveTo>
                <a:lnTo>
                  <a:pt x="13293767" y="0"/>
                </a:lnTo>
                <a:lnTo>
                  <a:pt x="13293767" y="3314577"/>
                </a:lnTo>
                <a:lnTo>
                  <a:pt x="0" y="3314577"/>
                </a:lnTo>
                <a:lnTo>
                  <a:pt x="0" y="0"/>
                </a:lnTo>
                <a:close/>
              </a:path>
            </a:pathLst>
          </a:custGeom>
          <a:blipFill>
            <a:blip r:embed="rId4"/>
            <a:stretch>
              <a:fillRect l="0" t="-138775" r="-4985" b="-31231"/>
            </a:stretch>
          </a:blipFill>
        </p:spPr>
      </p:sp>
      <p:sp>
        <p:nvSpPr>
          <p:cNvPr name="TextBox 6" id="6"/>
          <p:cNvSpPr txBox="true"/>
          <p:nvPr/>
        </p:nvSpPr>
        <p:spPr>
          <a:xfrm rot="0">
            <a:off x="4427749" y="4130717"/>
            <a:ext cx="10160502" cy="2971076"/>
          </a:xfrm>
          <a:prstGeom prst="rect">
            <a:avLst/>
          </a:prstGeom>
        </p:spPr>
        <p:txBody>
          <a:bodyPr anchor="t" rtlCol="false" tIns="0" lIns="0" bIns="0" rIns="0">
            <a:spAutoFit/>
          </a:bodyPr>
          <a:lstStyle/>
          <a:p>
            <a:pPr marL="1220589" indent="-610295" lvl="1">
              <a:lnSpc>
                <a:spcPts val="7914"/>
              </a:lnSpc>
              <a:buFont typeface="Arial"/>
              <a:buChar char="•"/>
            </a:pPr>
            <a:r>
              <a:rPr lang="en-US" sz="5653">
                <a:solidFill>
                  <a:srgbClr val="171717"/>
                </a:solidFill>
                <a:latin typeface="Muli Bold"/>
              </a:rPr>
              <a:t>Productivity</a:t>
            </a:r>
          </a:p>
          <a:p>
            <a:pPr marL="1220589" indent="-610295" lvl="1">
              <a:lnSpc>
                <a:spcPts val="7914"/>
              </a:lnSpc>
              <a:buFont typeface="Arial"/>
              <a:buChar char="•"/>
            </a:pPr>
            <a:r>
              <a:rPr lang="en-US" sz="5653">
                <a:solidFill>
                  <a:srgbClr val="171717"/>
                </a:solidFill>
                <a:latin typeface="Muli Bold"/>
              </a:rPr>
              <a:t>Efficiency</a:t>
            </a:r>
          </a:p>
          <a:p>
            <a:pPr marL="1220589" indent="-610295" lvl="1">
              <a:lnSpc>
                <a:spcPts val="7914"/>
              </a:lnSpc>
              <a:buFont typeface="Arial"/>
              <a:buChar char="•"/>
            </a:pPr>
            <a:r>
              <a:rPr lang="en-US" sz="5653">
                <a:solidFill>
                  <a:srgbClr val="171717"/>
                </a:solidFill>
                <a:latin typeface="Muli Bold"/>
              </a:rPr>
              <a:t>Safty &amp; Sustainability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1895393" y="4310391"/>
            <a:ext cx="14688047" cy="3662216"/>
          </a:xfrm>
          <a:custGeom>
            <a:avLst/>
            <a:gdLst/>
            <a:ahLst/>
            <a:cxnLst/>
            <a:rect r="r" b="b" t="t" l="l"/>
            <a:pathLst>
              <a:path h="3662216" w="14688047">
                <a:moveTo>
                  <a:pt x="0" y="0"/>
                </a:moveTo>
                <a:lnTo>
                  <a:pt x="14688047" y="0"/>
                </a:lnTo>
                <a:lnTo>
                  <a:pt x="14688047" y="3662216"/>
                </a:lnTo>
                <a:lnTo>
                  <a:pt x="0" y="3662216"/>
                </a:lnTo>
                <a:lnTo>
                  <a:pt x="0" y="0"/>
                </a:lnTo>
                <a:close/>
              </a:path>
            </a:pathLst>
          </a:custGeom>
          <a:blipFill>
            <a:blip r:embed="rId3"/>
            <a:stretch>
              <a:fillRect l="0" t="-138775" r="-4985" b="-31231"/>
            </a:stretch>
          </a:blipFill>
        </p:spPr>
      </p:sp>
      <p:sp>
        <p:nvSpPr>
          <p:cNvPr name="TextBox 4" id="4"/>
          <p:cNvSpPr txBox="true"/>
          <p:nvPr/>
        </p:nvSpPr>
        <p:spPr>
          <a:xfrm rot="0">
            <a:off x="1895393" y="2525777"/>
            <a:ext cx="6583895" cy="990600"/>
          </a:xfrm>
          <a:prstGeom prst="rect">
            <a:avLst/>
          </a:prstGeom>
        </p:spPr>
        <p:txBody>
          <a:bodyPr anchor="t" rtlCol="false" tIns="0" lIns="0" bIns="0" rIns="0">
            <a:spAutoFit/>
          </a:bodyPr>
          <a:lstStyle/>
          <a:p>
            <a:pPr>
              <a:lnSpc>
                <a:spcPts val="7800"/>
              </a:lnSpc>
            </a:pPr>
            <a:r>
              <a:rPr lang="en-US" sz="6500">
                <a:solidFill>
                  <a:srgbClr val="171717"/>
                </a:solidFill>
                <a:latin typeface="Muli Bold"/>
              </a:rPr>
              <a:t>Tanpa FinTech</a:t>
            </a:r>
          </a:p>
        </p:txBody>
      </p:sp>
      <p:sp>
        <p:nvSpPr>
          <p:cNvPr name="TextBox 5" id="5"/>
          <p:cNvSpPr txBox="true"/>
          <p:nvPr/>
        </p:nvSpPr>
        <p:spPr>
          <a:xfrm rot="0">
            <a:off x="2737997" y="4370705"/>
            <a:ext cx="4885745" cy="824865"/>
          </a:xfrm>
          <a:prstGeom prst="rect">
            <a:avLst/>
          </a:prstGeom>
        </p:spPr>
        <p:txBody>
          <a:bodyPr anchor="t" rtlCol="false" tIns="0" lIns="0" bIns="0" rIns="0">
            <a:spAutoFit/>
          </a:bodyPr>
          <a:lstStyle/>
          <a:p>
            <a:pPr>
              <a:lnSpc>
                <a:spcPts val="3359"/>
              </a:lnSpc>
            </a:pPr>
            <a:r>
              <a:rPr lang="en-US" sz="2400">
                <a:solidFill>
                  <a:srgbClr val="171717"/>
                </a:solidFill>
                <a:latin typeface="Muli Bold"/>
              </a:rPr>
              <a:t>Bank memiliki kendali tunggal atas kekayaan dunia.</a:t>
            </a:r>
          </a:p>
        </p:txBody>
      </p:sp>
      <p:sp>
        <p:nvSpPr>
          <p:cNvPr name="TextBox 6" id="6"/>
          <p:cNvSpPr txBox="true"/>
          <p:nvPr/>
        </p:nvSpPr>
        <p:spPr>
          <a:xfrm rot="0">
            <a:off x="10842150" y="4370705"/>
            <a:ext cx="4885745" cy="824865"/>
          </a:xfrm>
          <a:prstGeom prst="rect">
            <a:avLst/>
          </a:prstGeom>
        </p:spPr>
        <p:txBody>
          <a:bodyPr anchor="t" rtlCol="false" tIns="0" lIns="0" bIns="0" rIns="0">
            <a:spAutoFit/>
          </a:bodyPr>
          <a:lstStyle/>
          <a:p>
            <a:pPr>
              <a:lnSpc>
                <a:spcPts val="3359"/>
              </a:lnSpc>
            </a:pPr>
            <a:r>
              <a:rPr lang="en-US" sz="2400">
                <a:solidFill>
                  <a:srgbClr val="171717"/>
                </a:solidFill>
                <a:latin typeface="Muli Bold"/>
              </a:rPr>
              <a:t>Orang lebih punya kendali dan akses atas uang mereka.</a:t>
            </a:r>
          </a:p>
        </p:txBody>
      </p:sp>
      <p:sp>
        <p:nvSpPr>
          <p:cNvPr name="TextBox 7" id="7"/>
          <p:cNvSpPr txBox="true"/>
          <p:nvPr/>
        </p:nvSpPr>
        <p:spPr>
          <a:xfrm rot="0">
            <a:off x="2737997" y="5715732"/>
            <a:ext cx="4885745" cy="824865"/>
          </a:xfrm>
          <a:prstGeom prst="rect">
            <a:avLst/>
          </a:prstGeom>
        </p:spPr>
        <p:txBody>
          <a:bodyPr anchor="t" rtlCol="false" tIns="0" lIns="0" bIns="0" rIns="0">
            <a:spAutoFit/>
          </a:bodyPr>
          <a:lstStyle/>
          <a:p>
            <a:pPr>
              <a:lnSpc>
                <a:spcPts val="3359"/>
              </a:lnSpc>
            </a:pPr>
            <a:r>
              <a:rPr lang="en-US" sz="2400">
                <a:solidFill>
                  <a:srgbClr val="171717"/>
                </a:solidFill>
                <a:latin typeface="Muli Bold"/>
              </a:rPr>
              <a:t>Transaksi merepotkan dan menghabiskan waktu.</a:t>
            </a:r>
          </a:p>
        </p:txBody>
      </p:sp>
      <p:sp>
        <p:nvSpPr>
          <p:cNvPr name="TextBox 8" id="8"/>
          <p:cNvSpPr txBox="true"/>
          <p:nvPr/>
        </p:nvSpPr>
        <p:spPr>
          <a:xfrm rot="0">
            <a:off x="10842150" y="5910994"/>
            <a:ext cx="4885745" cy="405765"/>
          </a:xfrm>
          <a:prstGeom prst="rect">
            <a:avLst/>
          </a:prstGeom>
        </p:spPr>
        <p:txBody>
          <a:bodyPr anchor="t" rtlCol="false" tIns="0" lIns="0" bIns="0" rIns="0">
            <a:spAutoFit/>
          </a:bodyPr>
          <a:lstStyle/>
          <a:p>
            <a:pPr>
              <a:lnSpc>
                <a:spcPts val="3359"/>
              </a:lnSpc>
            </a:pPr>
            <a:r>
              <a:rPr lang="en-US" sz="2400">
                <a:solidFill>
                  <a:srgbClr val="171717"/>
                </a:solidFill>
                <a:latin typeface="Muli Bold"/>
              </a:rPr>
              <a:t>Transaksi cepat dan mudah.</a:t>
            </a:r>
          </a:p>
        </p:txBody>
      </p:sp>
      <p:sp>
        <p:nvSpPr>
          <p:cNvPr name="TextBox 9" id="9"/>
          <p:cNvSpPr txBox="true"/>
          <p:nvPr/>
        </p:nvSpPr>
        <p:spPr>
          <a:xfrm rot="0">
            <a:off x="2737997" y="7060758"/>
            <a:ext cx="4885745" cy="824865"/>
          </a:xfrm>
          <a:prstGeom prst="rect">
            <a:avLst/>
          </a:prstGeom>
        </p:spPr>
        <p:txBody>
          <a:bodyPr anchor="t" rtlCol="false" tIns="0" lIns="0" bIns="0" rIns="0">
            <a:spAutoFit/>
          </a:bodyPr>
          <a:lstStyle/>
          <a:p>
            <a:pPr>
              <a:lnSpc>
                <a:spcPts val="3359"/>
              </a:lnSpc>
            </a:pPr>
            <a:r>
              <a:rPr lang="en-US" sz="2400">
                <a:solidFill>
                  <a:srgbClr val="171717"/>
                </a:solidFill>
                <a:latin typeface="Muli Bold"/>
              </a:rPr>
              <a:t>Pelacakan transaksi terbatas dan tidak lengkap.</a:t>
            </a:r>
          </a:p>
        </p:txBody>
      </p:sp>
      <p:sp>
        <p:nvSpPr>
          <p:cNvPr name="TextBox 10" id="10"/>
          <p:cNvSpPr txBox="true"/>
          <p:nvPr/>
        </p:nvSpPr>
        <p:spPr>
          <a:xfrm rot="0">
            <a:off x="10842150" y="7060758"/>
            <a:ext cx="4885745" cy="824865"/>
          </a:xfrm>
          <a:prstGeom prst="rect">
            <a:avLst/>
          </a:prstGeom>
        </p:spPr>
        <p:txBody>
          <a:bodyPr anchor="t" rtlCol="false" tIns="0" lIns="0" bIns="0" rIns="0">
            <a:spAutoFit/>
          </a:bodyPr>
          <a:lstStyle/>
          <a:p>
            <a:pPr>
              <a:lnSpc>
                <a:spcPts val="3359"/>
              </a:lnSpc>
            </a:pPr>
            <a:r>
              <a:rPr lang="en-US" sz="2400">
                <a:solidFill>
                  <a:srgbClr val="171717"/>
                </a:solidFill>
                <a:latin typeface="Muli Bold"/>
              </a:rPr>
              <a:t>Semua transaksi keuangan dapat tercatat dengan mudah.</a:t>
            </a:r>
          </a:p>
        </p:txBody>
      </p:sp>
      <p:sp>
        <p:nvSpPr>
          <p:cNvPr name="TextBox 11" id="11"/>
          <p:cNvSpPr txBox="true"/>
          <p:nvPr/>
        </p:nvSpPr>
        <p:spPr>
          <a:xfrm rot="0">
            <a:off x="9999545" y="2525777"/>
            <a:ext cx="6583895" cy="990600"/>
          </a:xfrm>
          <a:prstGeom prst="rect">
            <a:avLst/>
          </a:prstGeom>
        </p:spPr>
        <p:txBody>
          <a:bodyPr anchor="t" rtlCol="false" tIns="0" lIns="0" bIns="0" rIns="0">
            <a:spAutoFit/>
          </a:bodyPr>
          <a:lstStyle/>
          <a:p>
            <a:pPr>
              <a:lnSpc>
                <a:spcPts val="7800"/>
              </a:lnSpc>
            </a:pPr>
            <a:r>
              <a:rPr lang="en-US" sz="6500">
                <a:solidFill>
                  <a:srgbClr val="171717"/>
                </a:solidFill>
                <a:latin typeface="Muli Bold"/>
              </a:rPr>
              <a:t>Dengan FinTech</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8952619" y="0"/>
            <a:ext cx="9335381" cy="10578335"/>
          </a:xfrm>
          <a:custGeom>
            <a:avLst/>
            <a:gdLst/>
            <a:ahLst/>
            <a:cxnLst/>
            <a:rect r="r" b="b" t="t" l="l"/>
            <a:pathLst>
              <a:path h="10578335" w="9335381">
                <a:moveTo>
                  <a:pt x="0" y="0"/>
                </a:moveTo>
                <a:lnTo>
                  <a:pt x="9335381" y="0"/>
                </a:lnTo>
                <a:lnTo>
                  <a:pt x="9335381" y="10578335"/>
                </a:lnTo>
                <a:lnTo>
                  <a:pt x="0" y="105783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89039" y="4152900"/>
            <a:ext cx="5283340" cy="1981200"/>
          </a:xfrm>
          <a:prstGeom prst="rect">
            <a:avLst/>
          </a:prstGeom>
        </p:spPr>
        <p:txBody>
          <a:bodyPr anchor="t" rtlCol="false" tIns="0" lIns="0" bIns="0" rIns="0">
            <a:spAutoFit/>
          </a:bodyPr>
          <a:lstStyle/>
          <a:p>
            <a:pPr>
              <a:lnSpc>
                <a:spcPts val="7800"/>
              </a:lnSpc>
            </a:pPr>
            <a:r>
              <a:rPr lang="en-US" sz="6500">
                <a:solidFill>
                  <a:srgbClr val="171717"/>
                </a:solidFill>
                <a:latin typeface="Muli Bold"/>
              </a:rPr>
              <a:t>Ada pertanyaan?</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1044" y="0"/>
            <a:ext cx="12044362"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Freeform 4" id="4"/>
          <p:cNvSpPr/>
          <p:nvPr/>
        </p:nvSpPr>
        <p:spPr>
          <a:xfrm flipH="false" flipV="false" rot="0">
            <a:off x="11451442" y="2344784"/>
            <a:ext cx="6836558" cy="5597432"/>
          </a:xfrm>
          <a:custGeom>
            <a:avLst/>
            <a:gdLst/>
            <a:ahLst/>
            <a:cxnLst/>
            <a:rect r="r" b="b" t="t" l="l"/>
            <a:pathLst>
              <a:path h="5597432" w="6836558">
                <a:moveTo>
                  <a:pt x="0" y="0"/>
                </a:moveTo>
                <a:lnTo>
                  <a:pt x="6836558" y="0"/>
                </a:lnTo>
                <a:lnTo>
                  <a:pt x="6836558" y="5597432"/>
                </a:lnTo>
                <a:lnTo>
                  <a:pt x="0" y="5597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483983" y="85725"/>
            <a:ext cx="7257670" cy="2822575"/>
          </a:xfrm>
          <a:prstGeom prst="rect">
            <a:avLst/>
          </a:prstGeom>
        </p:spPr>
        <p:txBody>
          <a:bodyPr anchor="t" rtlCol="false" tIns="0" lIns="0" bIns="0" rIns="0">
            <a:spAutoFit/>
          </a:bodyPr>
          <a:lstStyle/>
          <a:p>
            <a:pPr algn="ctr">
              <a:lnSpc>
                <a:spcPts val="11000"/>
              </a:lnSpc>
            </a:pPr>
            <a:r>
              <a:rPr lang="en-US" sz="10000">
                <a:solidFill>
                  <a:srgbClr val="171717"/>
                </a:solidFill>
                <a:latin typeface="Muli Ultra-Bold"/>
              </a:rPr>
              <a:t>Pertemuan 11</a:t>
            </a:r>
          </a:p>
        </p:txBody>
      </p:sp>
      <p:sp>
        <p:nvSpPr>
          <p:cNvPr name="TextBox 6" id="6"/>
          <p:cNvSpPr txBox="true"/>
          <p:nvPr/>
        </p:nvSpPr>
        <p:spPr>
          <a:xfrm rot="0">
            <a:off x="1483983" y="3912655"/>
            <a:ext cx="7688969" cy="3714750"/>
          </a:xfrm>
          <a:prstGeom prst="rect">
            <a:avLst/>
          </a:prstGeom>
        </p:spPr>
        <p:txBody>
          <a:bodyPr anchor="t" rtlCol="false" tIns="0" lIns="0" bIns="0" rIns="0">
            <a:spAutoFit/>
          </a:bodyPr>
          <a:lstStyle/>
          <a:p>
            <a:pPr marL="647700" indent="-323850" lvl="1">
              <a:lnSpc>
                <a:spcPts val="4200"/>
              </a:lnSpc>
              <a:spcBef>
                <a:spcPct val="0"/>
              </a:spcBef>
              <a:buFont typeface="Arial"/>
              <a:buChar char="•"/>
            </a:pPr>
            <a:r>
              <a:rPr lang="en-US" sz="3000">
                <a:solidFill>
                  <a:srgbClr val="171717"/>
                </a:solidFill>
                <a:latin typeface="Muli Bold"/>
              </a:rPr>
              <a:t>Inovasi dalam Fintech</a:t>
            </a:r>
          </a:p>
          <a:p>
            <a:pPr marL="647700" indent="-323850" lvl="1">
              <a:lnSpc>
                <a:spcPts val="4200"/>
              </a:lnSpc>
              <a:spcBef>
                <a:spcPct val="0"/>
              </a:spcBef>
              <a:buFont typeface="Arial"/>
              <a:buChar char="•"/>
            </a:pPr>
            <a:r>
              <a:rPr lang="en-US" sz="3000">
                <a:solidFill>
                  <a:srgbClr val="171717"/>
                </a:solidFill>
                <a:latin typeface="Muli Bold"/>
              </a:rPr>
              <a:t>Jenis Infrastruktur Fintech </a:t>
            </a:r>
          </a:p>
          <a:p>
            <a:pPr marL="647700" indent="-323850" lvl="1">
              <a:lnSpc>
                <a:spcPts val="4200"/>
              </a:lnSpc>
              <a:spcBef>
                <a:spcPct val="0"/>
              </a:spcBef>
              <a:buFont typeface="Arial"/>
              <a:buChar char="•"/>
            </a:pPr>
            <a:r>
              <a:rPr lang="en-US" sz="3000">
                <a:solidFill>
                  <a:srgbClr val="171717"/>
                </a:solidFill>
                <a:latin typeface="Muli Bold"/>
              </a:rPr>
              <a:t>Faktor-faktor yang menyebabkan penyedia layanan jasa keuangan mempunyai platform Fintech</a:t>
            </a:r>
          </a:p>
          <a:p>
            <a:pPr marL="647700" indent="-323850" lvl="1">
              <a:lnSpc>
                <a:spcPts val="4200"/>
              </a:lnSpc>
              <a:spcBef>
                <a:spcPct val="0"/>
              </a:spcBef>
              <a:buFont typeface="Arial"/>
              <a:buChar char="•"/>
            </a:pPr>
            <a:r>
              <a:rPr lang="en-US" sz="3000">
                <a:solidFill>
                  <a:srgbClr val="171717"/>
                </a:solidFill>
                <a:latin typeface="Muli Bold"/>
              </a:rPr>
              <a:t>Kelebihan dan Kekurangan</a:t>
            </a:r>
            <a:r>
              <a:rPr lang="en-US" sz="3000">
                <a:solidFill>
                  <a:srgbClr val="171717"/>
                </a:solidFill>
                <a:latin typeface="Muli Bold"/>
              </a:rPr>
              <a:t> Fintech</a:t>
            </a:r>
          </a:p>
          <a:p>
            <a:pPr>
              <a:lnSpc>
                <a:spcPts val="4200"/>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TextBox 3" id="3"/>
          <p:cNvSpPr txBox="true"/>
          <p:nvPr/>
        </p:nvSpPr>
        <p:spPr>
          <a:xfrm rot="0">
            <a:off x="295200" y="2510811"/>
            <a:ext cx="10932185" cy="7417072"/>
          </a:xfrm>
          <a:prstGeom prst="rect">
            <a:avLst/>
          </a:prstGeom>
        </p:spPr>
        <p:txBody>
          <a:bodyPr anchor="t" rtlCol="false" tIns="0" lIns="0" bIns="0" rIns="0">
            <a:spAutoFit/>
          </a:bodyPr>
          <a:lstStyle/>
          <a:p>
            <a:pPr>
              <a:lnSpc>
                <a:spcPts val="4530"/>
              </a:lnSpc>
            </a:pPr>
            <a:r>
              <a:rPr lang="en-US" sz="3235">
                <a:solidFill>
                  <a:srgbClr val="171717"/>
                </a:solidFill>
                <a:latin typeface="Muli Bold"/>
              </a:rPr>
              <a:t>Dunia mulai pulih dari dampak covid-19. Inovasi dalam fintech yang dilakukan adalah bagaimana teknologi dapat digunakan untuk:</a:t>
            </a:r>
          </a:p>
          <a:p>
            <a:pPr marL="698638" indent="-349319" lvl="1">
              <a:lnSpc>
                <a:spcPts val="4530"/>
              </a:lnSpc>
              <a:buFont typeface="Arial"/>
              <a:buChar char="•"/>
            </a:pPr>
            <a:r>
              <a:rPr lang="en-US" sz="3235">
                <a:solidFill>
                  <a:srgbClr val="171717"/>
                </a:solidFill>
                <a:latin typeface="Muli Bold"/>
              </a:rPr>
              <a:t>Memperkuat upaya inklusi keuangan untuk mengatasi kesenjangan ekonomi yang diperparah oleh adanya pandemi;</a:t>
            </a:r>
          </a:p>
          <a:p>
            <a:pPr marL="698638" indent="-349319" lvl="1">
              <a:lnSpc>
                <a:spcPts val="4530"/>
              </a:lnSpc>
              <a:buFont typeface="Arial"/>
              <a:buChar char="•"/>
            </a:pPr>
            <a:r>
              <a:rPr lang="en-US" sz="3235">
                <a:solidFill>
                  <a:srgbClr val="171717"/>
                </a:solidFill>
                <a:latin typeface="Muli Bold"/>
              </a:rPr>
              <a:t>Berperan lebih aktif dalam membentuk perilaku ramah lingkungan (green behaviour) dari individu dan bisnis, serta;</a:t>
            </a:r>
          </a:p>
          <a:p>
            <a:pPr marL="698638" indent="-349319" lvl="1">
              <a:lnSpc>
                <a:spcPts val="4530"/>
              </a:lnSpc>
              <a:buFont typeface="Arial"/>
              <a:buChar char="•"/>
            </a:pPr>
            <a:r>
              <a:rPr lang="en-US" sz="3235">
                <a:solidFill>
                  <a:srgbClr val="171717"/>
                </a:solidFill>
                <a:latin typeface="Muli Bold"/>
              </a:rPr>
              <a:t>Meningkatkan rasa saling percaya dan memperdalam kerja sama di antara banyak pihak secara global.</a:t>
            </a:r>
          </a:p>
          <a:p>
            <a:pPr>
              <a:lnSpc>
                <a:spcPts val="4530"/>
              </a:lnSpc>
            </a:pPr>
          </a:p>
        </p:txBody>
      </p:sp>
      <p:sp>
        <p:nvSpPr>
          <p:cNvPr name="Freeform 4" id="4"/>
          <p:cNvSpPr/>
          <p:nvPr/>
        </p:nvSpPr>
        <p:spPr>
          <a:xfrm flipH="false" flipV="false" rot="0">
            <a:off x="11660608" y="4587443"/>
            <a:ext cx="6627392" cy="5699557"/>
          </a:xfrm>
          <a:custGeom>
            <a:avLst/>
            <a:gdLst/>
            <a:ahLst/>
            <a:cxnLst/>
            <a:rect r="r" b="b" t="t" l="l"/>
            <a:pathLst>
              <a:path h="5699557" w="6627392">
                <a:moveTo>
                  <a:pt x="0" y="0"/>
                </a:moveTo>
                <a:lnTo>
                  <a:pt x="6627392" y="0"/>
                </a:lnTo>
                <a:lnTo>
                  <a:pt x="6627392" y="5699557"/>
                </a:lnTo>
                <a:lnTo>
                  <a:pt x="0" y="56995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106646" y="374650"/>
            <a:ext cx="12074707" cy="118427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INOVASI DALAM FINTECH</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7858290" y="5902960"/>
            <a:ext cx="3321766" cy="4114800"/>
          </a:xfrm>
          <a:custGeom>
            <a:avLst/>
            <a:gdLst/>
            <a:ahLst/>
            <a:cxnLst/>
            <a:rect r="r" b="b" t="t" l="l"/>
            <a:pathLst>
              <a:path h="4114800" w="3321766">
                <a:moveTo>
                  <a:pt x="0" y="0"/>
                </a:moveTo>
                <a:lnTo>
                  <a:pt x="3321766" y="0"/>
                </a:lnTo>
                <a:lnTo>
                  <a:pt x="332176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663223" y="647700"/>
            <a:ext cx="5628247" cy="762000"/>
          </a:xfrm>
          <a:prstGeom prst="rect">
            <a:avLst/>
          </a:prstGeom>
        </p:spPr>
        <p:txBody>
          <a:bodyPr anchor="t" rtlCol="false" tIns="0" lIns="0" bIns="0" rIns="0">
            <a:spAutoFit/>
          </a:bodyPr>
          <a:lstStyle/>
          <a:p>
            <a:pPr>
              <a:lnSpc>
                <a:spcPts val="6000"/>
              </a:lnSpc>
            </a:pPr>
            <a:r>
              <a:rPr lang="en-US" sz="5000">
                <a:solidFill>
                  <a:srgbClr val="171717"/>
                </a:solidFill>
                <a:latin typeface="Muli Bold"/>
              </a:rPr>
              <a:t>Pertemuan 10</a:t>
            </a:r>
          </a:p>
        </p:txBody>
      </p:sp>
      <p:sp>
        <p:nvSpPr>
          <p:cNvPr name="TextBox 4" id="4"/>
          <p:cNvSpPr txBox="true"/>
          <p:nvPr/>
        </p:nvSpPr>
        <p:spPr>
          <a:xfrm rot="0">
            <a:off x="0" y="2016760"/>
            <a:ext cx="8474068" cy="3181350"/>
          </a:xfrm>
          <a:prstGeom prst="rect">
            <a:avLst/>
          </a:prstGeom>
        </p:spPr>
        <p:txBody>
          <a:bodyPr anchor="t" rtlCol="false" tIns="0" lIns="0" bIns="0" rIns="0">
            <a:spAutoFit/>
          </a:bodyPr>
          <a:lstStyle/>
          <a:p>
            <a:pPr marL="647700" indent="-323850" lvl="1">
              <a:lnSpc>
                <a:spcPts val="4200"/>
              </a:lnSpc>
              <a:buFont typeface="Arial"/>
              <a:buChar char="•"/>
            </a:pPr>
            <a:r>
              <a:rPr lang="en-US" sz="3000">
                <a:solidFill>
                  <a:srgbClr val="171717"/>
                </a:solidFill>
                <a:latin typeface="Muli Bold"/>
              </a:rPr>
              <a:t>Pengantar Fintech</a:t>
            </a:r>
          </a:p>
          <a:p>
            <a:pPr marL="647700" indent="-323850" lvl="1">
              <a:lnSpc>
                <a:spcPts val="4200"/>
              </a:lnSpc>
              <a:buFont typeface="Arial"/>
              <a:buChar char="•"/>
            </a:pPr>
            <a:r>
              <a:rPr lang="en-US" sz="3000">
                <a:solidFill>
                  <a:srgbClr val="171717"/>
                </a:solidFill>
                <a:latin typeface="Muli Bold"/>
              </a:rPr>
              <a:t>Faktor penyebab evolusi industri layanan keuangan di era ekonomi digital</a:t>
            </a:r>
          </a:p>
          <a:p>
            <a:pPr marL="647700" indent="-323850" lvl="1">
              <a:lnSpc>
                <a:spcPts val="4200"/>
              </a:lnSpc>
              <a:buFont typeface="Arial"/>
              <a:buChar char="•"/>
            </a:pPr>
            <a:r>
              <a:rPr lang="en-US" sz="3000">
                <a:solidFill>
                  <a:srgbClr val="171717"/>
                </a:solidFill>
                <a:latin typeface="Muli Bold"/>
              </a:rPr>
              <a:t>Perbedaan Fintech dengan Bank</a:t>
            </a:r>
          </a:p>
          <a:p>
            <a:pPr marL="647700" indent="-323850" lvl="1">
              <a:lnSpc>
                <a:spcPts val="4200"/>
              </a:lnSpc>
              <a:buFont typeface="Arial"/>
              <a:buChar char="•"/>
            </a:pPr>
            <a:r>
              <a:rPr lang="en-US" sz="3000">
                <a:solidFill>
                  <a:srgbClr val="171717"/>
                </a:solidFill>
                <a:latin typeface="Muli Bold"/>
              </a:rPr>
              <a:t>Perkembangan jaringan 4G dan 5G dalam menciptakan Fintech </a:t>
            </a:r>
          </a:p>
        </p:txBody>
      </p:sp>
      <p:sp>
        <p:nvSpPr>
          <p:cNvPr name="TextBox 5" id="5"/>
          <p:cNvSpPr txBox="true"/>
          <p:nvPr/>
        </p:nvSpPr>
        <p:spPr>
          <a:xfrm rot="0">
            <a:off x="11180056" y="1750060"/>
            <a:ext cx="7688969" cy="3714750"/>
          </a:xfrm>
          <a:prstGeom prst="rect">
            <a:avLst/>
          </a:prstGeom>
        </p:spPr>
        <p:txBody>
          <a:bodyPr anchor="t" rtlCol="false" tIns="0" lIns="0" bIns="0" rIns="0">
            <a:spAutoFit/>
          </a:bodyPr>
          <a:lstStyle/>
          <a:p>
            <a:pPr marL="647700" indent="-323850" lvl="1">
              <a:lnSpc>
                <a:spcPts val="4200"/>
              </a:lnSpc>
              <a:spcBef>
                <a:spcPct val="0"/>
              </a:spcBef>
              <a:buFont typeface="Arial"/>
              <a:buChar char="•"/>
            </a:pPr>
            <a:r>
              <a:rPr lang="en-US" sz="3000">
                <a:solidFill>
                  <a:srgbClr val="171717"/>
                </a:solidFill>
                <a:latin typeface="Muli Bold"/>
              </a:rPr>
              <a:t>Inovasi dalam Fintech</a:t>
            </a:r>
          </a:p>
          <a:p>
            <a:pPr marL="647700" indent="-323850" lvl="1">
              <a:lnSpc>
                <a:spcPts val="4200"/>
              </a:lnSpc>
              <a:spcBef>
                <a:spcPct val="0"/>
              </a:spcBef>
              <a:buFont typeface="Arial"/>
              <a:buChar char="•"/>
            </a:pPr>
            <a:r>
              <a:rPr lang="en-US" sz="3000">
                <a:solidFill>
                  <a:srgbClr val="171717"/>
                </a:solidFill>
                <a:latin typeface="Muli Bold"/>
              </a:rPr>
              <a:t>Jenis Infrastruktur Fintech </a:t>
            </a:r>
          </a:p>
          <a:p>
            <a:pPr marL="647700" indent="-323850" lvl="1">
              <a:lnSpc>
                <a:spcPts val="4200"/>
              </a:lnSpc>
              <a:spcBef>
                <a:spcPct val="0"/>
              </a:spcBef>
              <a:buFont typeface="Arial"/>
              <a:buChar char="•"/>
            </a:pPr>
            <a:r>
              <a:rPr lang="en-US" sz="3000">
                <a:solidFill>
                  <a:srgbClr val="171717"/>
                </a:solidFill>
                <a:latin typeface="Muli Bold"/>
              </a:rPr>
              <a:t>Faktor-faktor yang menyebabkan penyedia layanan jasa keuangan mempunyai platform Fintech</a:t>
            </a:r>
          </a:p>
          <a:p>
            <a:pPr marL="647700" indent="-323850" lvl="1">
              <a:lnSpc>
                <a:spcPts val="4200"/>
              </a:lnSpc>
              <a:spcBef>
                <a:spcPct val="0"/>
              </a:spcBef>
              <a:buFont typeface="Arial"/>
              <a:buChar char="•"/>
            </a:pPr>
            <a:r>
              <a:rPr lang="en-US" sz="3000">
                <a:solidFill>
                  <a:srgbClr val="171717"/>
                </a:solidFill>
                <a:latin typeface="Muli Bold"/>
              </a:rPr>
              <a:t>Kelebihan dan kekurangan fintech</a:t>
            </a:r>
          </a:p>
          <a:p>
            <a:pPr>
              <a:lnSpc>
                <a:spcPts val="4200"/>
              </a:lnSpc>
              <a:spcBef>
                <a:spcPct val="0"/>
              </a:spcBef>
            </a:pPr>
          </a:p>
        </p:txBody>
      </p:sp>
      <p:sp>
        <p:nvSpPr>
          <p:cNvPr name="TextBox 6" id="6"/>
          <p:cNvSpPr txBox="true"/>
          <p:nvPr/>
        </p:nvSpPr>
        <p:spPr>
          <a:xfrm rot="0">
            <a:off x="124778" y="6722110"/>
            <a:ext cx="7919712" cy="3714750"/>
          </a:xfrm>
          <a:prstGeom prst="rect">
            <a:avLst/>
          </a:prstGeom>
        </p:spPr>
        <p:txBody>
          <a:bodyPr anchor="t" rtlCol="false" tIns="0" lIns="0" bIns="0" rIns="0">
            <a:spAutoFit/>
          </a:bodyPr>
          <a:lstStyle/>
          <a:p>
            <a:pPr>
              <a:lnSpc>
                <a:spcPts val="4200"/>
              </a:lnSpc>
              <a:spcBef>
                <a:spcPct val="0"/>
              </a:spcBef>
            </a:pPr>
          </a:p>
          <a:p>
            <a:pPr marL="647700" indent="-323850" lvl="1">
              <a:lnSpc>
                <a:spcPts val="4200"/>
              </a:lnSpc>
              <a:spcBef>
                <a:spcPct val="0"/>
              </a:spcBef>
              <a:buFont typeface="Arial"/>
              <a:buChar char="•"/>
            </a:pPr>
            <a:r>
              <a:rPr lang="en-US" sz="3000">
                <a:solidFill>
                  <a:srgbClr val="171717"/>
                </a:solidFill>
                <a:latin typeface="Muli Bold"/>
              </a:rPr>
              <a:t>Fintech dan Keamanan Siber</a:t>
            </a:r>
          </a:p>
          <a:p>
            <a:pPr marL="647700" indent="-323850" lvl="1">
              <a:lnSpc>
                <a:spcPts val="4200"/>
              </a:lnSpc>
              <a:spcBef>
                <a:spcPct val="0"/>
              </a:spcBef>
              <a:buFont typeface="Arial"/>
              <a:buChar char="•"/>
            </a:pPr>
            <a:r>
              <a:rPr lang="en-US" sz="3000">
                <a:solidFill>
                  <a:srgbClr val="171717"/>
                </a:solidFill>
                <a:latin typeface="Muli Bold"/>
              </a:rPr>
              <a:t>Pengertian dan jenis-jenis crytocurrencies </a:t>
            </a:r>
          </a:p>
          <a:p>
            <a:pPr marL="647700" indent="-323850" lvl="1">
              <a:lnSpc>
                <a:spcPts val="4200"/>
              </a:lnSpc>
              <a:spcBef>
                <a:spcPct val="0"/>
              </a:spcBef>
              <a:buFont typeface="Arial"/>
              <a:buChar char="•"/>
            </a:pPr>
            <a:r>
              <a:rPr lang="en-US" sz="3000">
                <a:solidFill>
                  <a:srgbClr val="171717"/>
                </a:solidFill>
                <a:latin typeface="Muli Bold"/>
              </a:rPr>
              <a:t>Model dan manfaat blockchain bagi Fintech</a:t>
            </a:r>
          </a:p>
          <a:p>
            <a:pPr>
              <a:lnSpc>
                <a:spcPts val="4200"/>
              </a:lnSpc>
              <a:spcBef>
                <a:spcPct val="0"/>
              </a:spcBef>
            </a:pPr>
          </a:p>
        </p:txBody>
      </p:sp>
      <p:sp>
        <p:nvSpPr>
          <p:cNvPr name="TextBox 7" id="7"/>
          <p:cNvSpPr txBox="true"/>
          <p:nvPr/>
        </p:nvSpPr>
        <p:spPr>
          <a:xfrm rot="0">
            <a:off x="11180056" y="6550660"/>
            <a:ext cx="7267388" cy="3714750"/>
          </a:xfrm>
          <a:prstGeom prst="rect">
            <a:avLst/>
          </a:prstGeom>
        </p:spPr>
        <p:txBody>
          <a:bodyPr anchor="t" rtlCol="false" tIns="0" lIns="0" bIns="0" rIns="0">
            <a:spAutoFit/>
          </a:bodyPr>
          <a:lstStyle/>
          <a:p>
            <a:pPr marL="647700" indent="-323850" lvl="1">
              <a:lnSpc>
                <a:spcPts val="4200"/>
              </a:lnSpc>
              <a:spcBef>
                <a:spcPct val="0"/>
              </a:spcBef>
              <a:buFont typeface="Arial"/>
              <a:buChar char="•"/>
            </a:pPr>
            <a:r>
              <a:rPr lang="en-US" sz="3000">
                <a:solidFill>
                  <a:srgbClr val="171717"/>
                </a:solidFill>
                <a:latin typeface="Muli Bold"/>
              </a:rPr>
              <a:t>Badan pengatur yang memiliki kewenangan dalam pengawasan Fintech</a:t>
            </a:r>
          </a:p>
          <a:p>
            <a:pPr marL="647700" indent="-323850" lvl="1">
              <a:lnSpc>
                <a:spcPts val="4200"/>
              </a:lnSpc>
              <a:spcBef>
                <a:spcPct val="0"/>
              </a:spcBef>
              <a:buFont typeface="Arial"/>
              <a:buChar char="•"/>
            </a:pPr>
            <a:r>
              <a:rPr lang="en-US" sz="3000">
                <a:solidFill>
                  <a:srgbClr val="171717"/>
                </a:solidFill>
                <a:latin typeface="Muli Bold"/>
              </a:rPr>
              <a:t>Peran Fintech dalam inklusi keuangan di Indonesia</a:t>
            </a:r>
          </a:p>
          <a:p>
            <a:pPr marL="647700" indent="-323850" lvl="1">
              <a:lnSpc>
                <a:spcPts val="4200"/>
              </a:lnSpc>
              <a:spcBef>
                <a:spcPct val="0"/>
              </a:spcBef>
              <a:buFont typeface="Arial"/>
              <a:buChar char="•"/>
            </a:pPr>
            <a:r>
              <a:rPr lang="en-US" sz="3000">
                <a:solidFill>
                  <a:srgbClr val="171717"/>
                </a:solidFill>
                <a:latin typeface="Muli Bold"/>
              </a:rPr>
              <a:t>Memahami Jenis layanan Fintech untuk pembiayaan UMKM</a:t>
            </a:r>
          </a:p>
        </p:txBody>
      </p:sp>
      <p:sp>
        <p:nvSpPr>
          <p:cNvPr name="TextBox 8" id="8"/>
          <p:cNvSpPr txBox="true"/>
          <p:nvPr/>
        </p:nvSpPr>
        <p:spPr>
          <a:xfrm rot="0">
            <a:off x="12210417" y="647700"/>
            <a:ext cx="5628247" cy="762000"/>
          </a:xfrm>
          <a:prstGeom prst="rect">
            <a:avLst/>
          </a:prstGeom>
        </p:spPr>
        <p:txBody>
          <a:bodyPr anchor="t" rtlCol="false" tIns="0" lIns="0" bIns="0" rIns="0">
            <a:spAutoFit/>
          </a:bodyPr>
          <a:lstStyle/>
          <a:p>
            <a:pPr>
              <a:lnSpc>
                <a:spcPts val="6000"/>
              </a:lnSpc>
            </a:pPr>
            <a:r>
              <a:rPr lang="en-US" sz="5000">
                <a:solidFill>
                  <a:srgbClr val="171717"/>
                </a:solidFill>
                <a:latin typeface="Muli Bold"/>
              </a:rPr>
              <a:t>Pertemuan 11</a:t>
            </a:r>
          </a:p>
        </p:txBody>
      </p:sp>
      <p:sp>
        <p:nvSpPr>
          <p:cNvPr name="TextBox 9" id="9"/>
          <p:cNvSpPr txBox="true"/>
          <p:nvPr/>
        </p:nvSpPr>
        <p:spPr>
          <a:xfrm rot="0">
            <a:off x="1663223" y="5902960"/>
            <a:ext cx="5628247" cy="762000"/>
          </a:xfrm>
          <a:prstGeom prst="rect">
            <a:avLst/>
          </a:prstGeom>
        </p:spPr>
        <p:txBody>
          <a:bodyPr anchor="t" rtlCol="false" tIns="0" lIns="0" bIns="0" rIns="0">
            <a:spAutoFit/>
          </a:bodyPr>
          <a:lstStyle/>
          <a:p>
            <a:pPr>
              <a:lnSpc>
                <a:spcPts val="6000"/>
              </a:lnSpc>
            </a:pPr>
            <a:r>
              <a:rPr lang="en-US" sz="5000">
                <a:solidFill>
                  <a:srgbClr val="171717"/>
                </a:solidFill>
                <a:latin typeface="Muli Bold"/>
              </a:rPr>
              <a:t>Pertemuan 12</a:t>
            </a:r>
          </a:p>
        </p:txBody>
      </p:sp>
      <p:sp>
        <p:nvSpPr>
          <p:cNvPr name="TextBox 10" id="10"/>
          <p:cNvSpPr txBox="true"/>
          <p:nvPr/>
        </p:nvSpPr>
        <p:spPr>
          <a:xfrm rot="0">
            <a:off x="12210417" y="5521960"/>
            <a:ext cx="5628247" cy="762000"/>
          </a:xfrm>
          <a:prstGeom prst="rect">
            <a:avLst/>
          </a:prstGeom>
        </p:spPr>
        <p:txBody>
          <a:bodyPr anchor="t" rtlCol="false" tIns="0" lIns="0" bIns="0" rIns="0">
            <a:spAutoFit/>
          </a:bodyPr>
          <a:lstStyle/>
          <a:p>
            <a:pPr>
              <a:lnSpc>
                <a:spcPts val="6000"/>
              </a:lnSpc>
            </a:pPr>
            <a:r>
              <a:rPr lang="en-US" sz="5000">
                <a:solidFill>
                  <a:srgbClr val="171717"/>
                </a:solidFill>
                <a:latin typeface="Muli Bold"/>
              </a:rPr>
              <a:t>Pertemuan 13</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11960665" y="5143500"/>
            <a:ext cx="6441377" cy="5322188"/>
          </a:xfrm>
          <a:custGeom>
            <a:avLst/>
            <a:gdLst/>
            <a:ahLst/>
            <a:cxnLst/>
            <a:rect r="r" b="b" t="t" l="l"/>
            <a:pathLst>
              <a:path h="5322188" w="6441377">
                <a:moveTo>
                  <a:pt x="0" y="0"/>
                </a:moveTo>
                <a:lnTo>
                  <a:pt x="6441377" y="0"/>
                </a:lnTo>
                <a:lnTo>
                  <a:pt x="6441377" y="5322188"/>
                </a:lnTo>
                <a:lnTo>
                  <a:pt x="0" y="5322188"/>
                </a:lnTo>
                <a:lnTo>
                  <a:pt x="0" y="0"/>
                </a:lnTo>
                <a:close/>
              </a:path>
            </a:pathLst>
          </a:custGeom>
          <a:blipFill>
            <a:blip r:embed="rId3"/>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INFRASTRUKTUR </a:t>
            </a:r>
          </a:p>
          <a:p>
            <a:pPr algn="ctr">
              <a:lnSpc>
                <a:spcPts val="9799"/>
              </a:lnSpc>
            </a:pPr>
            <a:r>
              <a:rPr lang="en-US" sz="6999">
                <a:solidFill>
                  <a:srgbClr val="171717"/>
                </a:solidFill>
                <a:latin typeface="Muli Bold"/>
              </a:rPr>
              <a:t>DALAM FINTECH</a:t>
            </a:r>
          </a:p>
        </p:txBody>
      </p:sp>
      <p:sp>
        <p:nvSpPr>
          <p:cNvPr name="TextBox 5" id="5"/>
          <p:cNvSpPr txBox="true"/>
          <p:nvPr/>
        </p:nvSpPr>
        <p:spPr>
          <a:xfrm rot="0">
            <a:off x="713689" y="3847785"/>
            <a:ext cx="9885961" cy="3403957"/>
          </a:xfrm>
          <a:prstGeom prst="rect">
            <a:avLst/>
          </a:prstGeom>
        </p:spPr>
        <p:txBody>
          <a:bodyPr anchor="t" rtlCol="false" tIns="0" lIns="0" bIns="0" rIns="0">
            <a:spAutoFit/>
          </a:bodyPr>
          <a:lstStyle/>
          <a:p>
            <a:pPr>
              <a:lnSpc>
                <a:spcPts val="4530"/>
              </a:lnSpc>
            </a:pPr>
            <a:r>
              <a:rPr lang="en-US" sz="3235">
                <a:solidFill>
                  <a:srgbClr val="171717"/>
                </a:solidFill>
                <a:latin typeface="Muli Bold"/>
              </a:rPr>
              <a:t>Infrastruktur fintech mengacu pada teknologi dan sistem mendasar yang ada di layanan keuangan.</a:t>
            </a:r>
          </a:p>
          <a:p>
            <a:pPr algn="just">
              <a:lnSpc>
                <a:spcPts val="4530"/>
              </a:lnSpc>
            </a:pPr>
            <a:r>
              <a:rPr lang="en-US" sz="3235">
                <a:solidFill>
                  <a:srgbClr val="171717"/>
                </a:solidFill>
                <a:latin typeface="Muli Bold"/>
              </a:rPr>
              <a:t>Hal ini mencakup perangkat keras, perangkat lunak, jaringan, dan protokol yang mendukung penyampaian layanan keuangan online pada perangkat seluler.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12163572" y="5341525"/>
            <a:ext cx="6124428" cy="4945475"/>
          </a:xfrm>
          <a:custGeom>
            <a:avLst/>
            <a:gdLst/>
            <a:ahLst/>
            <a:cxnLst/>
            <a:rect r="r" b="b" t="t" l="l"/>
            <a:pathLst>
              <a:path h="4945475" w="6124428">
                <a:moveTo>
                  <a:pt x="0" y="0"/>
                </a:moveTo>
                <a:lnTo>
                  <a:pt x="6124428" y="0"/>
                </a:lnTo>
                <a:lnTo>
                  <a:pt x="6124428" y="4945475"/>
                </a:lnTo>
                <a:lnTo>
                  <a:pt x="0" y="4945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INFRASTRUKTUR </a:t>
            </a:r>
          </a:p>
          <a:p>
            <a:pPr algn="ctr">
              <a:lnSpc>
                <a:spcPts val="9799"/>
              </a:lnSpc>
            </a:pPr>
            <a:r>
              <a:rPr lang="en-US" sz="6999">
                <a:solidFill>
                  <a:srgbClr val="171717"/>
                </a:solidFill>
                <a:latin typeface="Muli Bold"/>
              </a:rPr>
              <a:t>DALAM FINTECH</a:t>
            </a:r>
          </a:p>
        </p:txBody>
      </p:sp>
      <p:sp>
        <p:nvSpPr>
          <p:cNvPr name="TextBox 5" id="5"/>
          <p:cNvSpPr txBox="true"/>
          <p:nvPr/>
        </p:nvSpPr>
        <p:spPr>
          <a:xfrm rot="0">
            <a:off x="629991" y="3796943"/>
            <a:ext cx="9885961" cy="3403957"/>
          </a:xfrm>
          <a:prstGeom prst="rect">
            <a:avLst/>
          </a:prstGeom>
        </p:spPr>
        <p:txBody>
          <a:bodyPr anchor="t" rtlCol="false" tIns="0" lIns="0" bIns="0" rIns="0">
            <a:spAutoFit/>
          </a:bodyPr>
          <a:lstStyle/>
          <a:p>
            <a:pPr algn="just">
              <a:lnSpc>
                <a:spcPts val="4530"/>
              </a:lnSpc>
            </a:pPr>
            <a:r>
              <a:rPr lang="en-US" sz="3235">
                <a:solidFill>
                  <a:srgbClr val="171717"/>
                </a:solidFill>
                <a:latin typeface="Muli Bold"/>
              </a:rPr>
              <a:t>Infrastruktur fintech sangat penting bagi keberhasilan startup dan lembaga keuangan fintech, karena infrastruktur ini memungkinkan mereka memberikan layanan keuangan yang lebih cepat, lebih murah, dan lebih mudah diakses oleh konsumen dan dunia usaha.</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2397738" y="3077757"/>
            <a:ext cx="12783615" cy="7270681"/>
          </a:xfrm>
          <a:custGeom>
            <a:avLst/>
            <a:gdLst/>
            <a:ahLst/>
            <a:cxnLst/>
            <a:rect r="r" b="b" t="t" l="l"/>
            <a:pathLst>
              <a:path h="7270681" w="12783615">
                <a:moveTo>
                  <a:pt x="0" y="0"/>
                </a:moveTo>
                <a:lnTo>
                  <a:pt x="12783616" y="0"/>
                </a:lnTo>
                <a:lnTo>
                  <a:pt x="12783616" y="7270682"/>
                </a:lnTo>
                <a:lnTo>
                  <a:pt x="0" y="72706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INFRASTRUKTUR </a:t>
            </a:r>
          </a:p>
          <a:p>
            <a:pPr algn="ctr">
              <a:lnSpc>
                <a:spcPts val="9799"/>
              </a:lnSpc>
            </a:pPr>
            <a:r>
              <a:rPr lang="en-US" sz="6999">
                <a:solidFill>
                  <a:srgbClr val="171717"/>
                </a:solidFill>
                <a:latin typeface="Muli Bold"/>
              </a:rPr>
              <a:t>DALAM FINTECH</a:t>
            </a:r>
          </a:p>
        </p:txBody>
      </p:sp>
      <p:sp>
        <p:nvSpPr>
          <p:cNvPr name="TextBox 5" id="5"/>
          <p:cNvSpPr txBox="true"/>
          <p:nvPr/>
        </p:nvSpPr>
        <p:spPr>
          <a:xfrm rot="0">
            <a:off x="4201019" y="4452141"/>
            <a:ext cx="9885961" cy="2260957"/>
          </a:xfrm>
          <a:prstGeom prst="rect">
            <a:avLst/>
          </a:prstGeom>
        </p:spPr>
        <p:txBody>
          <a:bodyPr anchor="t" rtlCol="false" tIns="0" lIns="0" bIns="0" rIns="0">
            <a:spAutoFit/>
          </a:bodyPr>
          <a:lstStyle/>
          <a:p>
            <a:pPr algn="just">
              <a:lnSpc>
                <a:spcPts val="4530"/>
              </a:lnSpc>
            </a:pPr>
            <a:r>
              <a:rPr lang="en-US" sz="3235">
                <a:solidFill>
                  <a:srgbClr val="171717"/>
                </a:solidFill>
                <a:latin typeface="Muli Bold"/>
              </a:rPr>
              <a:t>Infrastruktur Fintech dapat didefinisikan sebagai komponen teknologi dan operasional yang memungkinkan penyampaian layanan keuangan online dan pada perangkat seluler.</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5922748" y="6122439"/>
            <a:ext cx="7195785" cy="4164561"/>
          </a:xfrm>
          <a:custGeom>
            <a:avLst/>
            <a:gdLst/>
            <a:ahLst/>
            <a:cxnLst/>
            <a:rect r="r" b="b" t="t" l="l"/>
            <a:pathLst>
              <a:path h="4164561" w="7195785">
                <a:moveTo>
                  <a:pt x="0" y="0"/>
                </a:moveTo>
                <a:lnTo>
                  <a:pt x="7195785" y="0"/>
                </a:lnTo>
                <a:lnTo>
                  <a:pt x="7195785" y="4164561"/>
                </a:lnTo>
                <a:lnTo>
                  <a:pt x="0" y="4164561"/>
                </a:lnTo>
                <a:lnTo>
                  <a:pt x="0" y="0"/>
                </a:lnTo>
                <a:close/>
              </a:path>
            </a:pathLst>
          </a:custGeom>
          <a:blipFill>
            <a:blip r:embed="rId3"/>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Layanan Jasa Keuangan VS Fintech</a:t>
            </a:r>
          </a:p>
        </p:txBody>
      </p:sp>
      <p:sp>
        <p:nvSpPr>
          <p:cNvPr name="TextBox 5" id="5"/>
          <p:cNvSpPr txBox="true"/>
          <p:nvPr/>
        </p:nvSpPr>
        <p:spPr>
          <a:xfrm rot="0">
            <a:off x="2694457" y="2537534"/>
            <a:ext cx="13652368" cy="2260957"/>
          </a:xfrm>
          <a:prstGeom prst="rect">
            <a:avLst/>
          </a:prstGeom>
        </p:spPr>
        <p:txBody>
          <a:bodyPr anchor="t" rtlCol="false" tIns="0" lIns="0" bIns="0" rIns="0">
            <a:spAutoFit/>
          </a:bodyPr>
          <a:lstStyle/>
          <a:p>
            <a:pPr algn="just">
              <a:lnSpc>
                <a:spcPts val="4530"/>
              </a:lnSpc>
            </a:pPr>
            <a:r>
              <a:rPr lang="en-US" sz="3235">
                <a:solidFill>
                  <a:srgbClr val="171717"/>
                </a:solidFill>
                <a:latin typeface="Muli Bold"/>
              </a:rPr>
              <a:t>Meskipun infrastruktur fintech mirip dengan infrastruktur layanan keuangan tradisional dalam banyak hal, terdapat beberapa perbedaan utama.</a:t>
            </a:r>
          </a:p>
          <a:p>
            <a:pPr algn="just">
              <a:lnSpc>
                <a:spcPts val="4530"/>
              </a:lnSpc>
            </a:pPr>
          </a:p>
        </p:txBody>
      </p:sp>
      <p:sp>
        <p:nvSpPr>
          <p:cNvPr name="TextBox 6" id="6"/>
          <p:cNvSpPr txBox="true"/>
          <p:nvPr/>
        </p:nvSpPr>
        <p:spPr>
          <a:xfrm rot="0">
            <a:off x="-268618" y="4741342"/>
            <a:ext cx="8491941" cy="3181350"/>
          </a:xfrm>
          <a:prstGeom prst="rect">
            <a:avLst/>
          </a:prstGeom>
        </p:spPr>
        <p:txBody>
          <a:bodyPr anchor="t" rtlCol="false" tIns="0" lIns="0" bIns="0" rIns="0">
            <a:spAutoFit/>
          </a:bodyPr>
          <a:lstStyle/>
          <a:p>
            <a:pPr algn="ctr">
              <a:lnSpc>
                <a:spcPts val="4200"/>
              </a:lnSpc>
              <a:spcBef>
                <a:spcPct val="0"/>
              </a:spcBef>
            </a:pPr>
            <a:r>
              <a:rPr lang="en-US" sz="3000">
                <a:solidFill>
                  <a:srgbClr val="171717"/>
                </a:solidFill>
                <a:latin typeface="Muli Bold"/>
              </a:rPr>
              <a:t>I</a:t>
            </a:r>
            <a:r>
              <a:rPr lang="en-US" sz="3000">
                <a:solidFill>
                  <a:srgbClr val="171717"/>
                </a:solidFill>
                <a:latin typeface="Muli Bold"/>
              </a:rPr>
              <a:t>nfrastruktur layanan keuangan tradisional mengacu pada sistem dan proses yang mendukung penyampaian layanan keuangan melalui cabang dan kantor fisik. Ini termasuk cabang bank, ATM, dan sistem pemrosesan pembayaran fisik.</a:t>
            </a:r>
          </a:p>
        </p:txBody>
      </p:sp>
      <p:sp>
        <p:nvSpPr>
          <p:cNvPr name="TextBox 7" id="7"/>
          <p:cNvSpPr txBox="true"/>
          <p:nvPr/>
        </p:nvSpPr>
        <p:spPr>
          <a:xfrm rot="0">
            <a:off x="10172700" y="5484905"/>
            <a:ext cx="8115300" cy="2437787"/>
          </a:xfrm>
          <a:prstGeom prst="rect">
            <a:avLst/>
          </a:prstGeom>
        </p:spPr>
        <p:txBody>
          <a:bodyPr anchor="t" rtlCol="false" tIns="0" lIns="0" bIns="0" rIns="0">
            <a:spAutoFit/>
          </a:bodyPr>
          <a:lstStyle/>
          <a:p>
            <a:pPr algn="ctr">
              <a:lnSpc>
                <a:spcPts val="3895"/>
              </a:lnSpc>
              <a:spcBef>
                <a:spcPct val="0"/>
              </a:spcBef>
            </a:pPr>
            <a:r>
              <a:rPr lang="en-US" sz="2782">
                <a:solidFill>
                  <a:srgbClr val="171717"/>
                </a:solidFill>
                <a:latin typeface="Muli Bold"/>
              </a:rPr>
              <a:t>Sebaliknya, infrastruktur fintech memungkinkan layanan keuangan disampaikan secara online dan melalui perangkat seluler, tanpa memerlukan kehadiran fisik.</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5922748" y="6122439"/>
            <a:ext cx="7195785" cy="4164561"/>
          </a:xfrm>
          <a:custGeom>
            <a:avLst/>
            <a:gdLst/>
            <a:ahLst/>
            <a:cxnLst/>
            <a:rect r="r" b="b" t="t" l="l"/>
            <a:pathLst>
              <a:path h="4164561" w="7195785">
                <a:moveTo>
                  <a:pt x="0" y="0"/>
                </a:moveTo>
                <a:lnTo>
                  <a:pt x="7195785" y="0"/>
                </a:lnTo>
                <a:lnTo>
                  <a:pt x="7195785" y="4164561"/>
                </a:lnTo>
                <a:lnTo>
                  <a:pt x="0" y="4164561"/>
                </a:lnTo>
                <a:lnTo>
                  <a:pt x="0" y="0"/>
                </a:lnTo>
                <a:close/>
              </a:path>
            </a:pathLst>
          </a:custGeom>
          <a:blipFill>
            <a:blip r:embed="rId3"/>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Layanan Jasa Keuangan VS Fintech</a:t>
            </a:r>
          </a:p>
        </p:txBody>
      </p:sp>
      <p:sp>
        <p:nvSpPr>
          <p:cNvPr name="TextBox 5" id="5"/>
          <p:cNvSpPr txBox="true"/>
          <p:nvPr/>
        </p:nvSpPr>
        <p:spPr>
          <a:xfrm rot="0">
            <a:off x="2694457" y="2537534"/>
            <a:ext cx="13652368" cy="2260957"/>
          </a:xfrm>
          <a:prstGeom prst="rect">
            <a:avLst/>
          </a:prstGeom>
        </p:spPr>
        <p:txBody>
          <a:bodyPr anchor="t" rtlCol="false" tIns="0" lIns="0" bIns="0" rIns="0">
            <a:spAutoFit/>
          </a:bodyPr>
          <a:lstStyle/>
          <a:p>
            <a:pPr algn="just">
              <a:lnSpc>
                <a:spcPts val="4530"/>
              </a:lnSpc>
            </a:pPr>
            <a:r>
              <a:rPr lang="en-US" sz="3235">
                <a:solidFill>
                  <a:srgbClr val="171717"/>
                </a:solidFill>
                <a:latin typeface="Muli Bold"/>
              </a:rPr>
              <a:t>Meskipun infrastruktur fintech mirip dengan infrastruktur layanan keuangan tradisional dalam banyak hal, terdapat beberapa perbedaan utama.</a:t>
            </a:r>
          </a:p>
          <a:p>
            <a:pPr algn="just">
              <a:lnSpc>
                <a:spcPts val="4530"/>
              </a:lnSpc>
            </a:pPr>
          </a:p>
        </p:txBody>
      </p:sp>
      <p:sp>
        <p:nvSpPr>
          <p:cNvPr name="TextBox 6" id="6"/>
          <p:cNvSpPr txBox="true"/>
          <p:nvPr/>
        </p:nvSpPr>
        <p:spPr>
          <a:xfrm rot="0">
            <a:off x="-268618" y="4741342"/>
            <a:ext cx="8491941" cy="3181350"/>
          </a:xfrm>
          <a:prstGeom prst="rect">
            <a:avLst/>
          </a:prstGeom>
        </p:spPr>
        <p:txBody>
          <a:bodyPr anchor="t" rtlCol="false" tIns="0" lIns="0" bIns="0" rIns="0">
            <a:spAutoFit/>
          </a:bodyPr>
          <a:lstStyle/>
          <a:p>
            <a:pPr algn="ctr">
              <a:lnSpc>
                <a:spcPts val="4200"/>
              </a:lnSpc>
              <a:spcBef>
                <a:spcPct val="0"/>
              </a:spcBef>
            </a:pPr>
            <a:r>
              <a:rPr lang="en-US" sz="3000">
                <a:solidFill>
                  <a:srgbClr val="171717"/>
                </a:solidFill>
                <a:latin typeface="Muli Bold"/>
              </a:rPr>
              <a:t>I</a:t>
            </a:r>
            <a:r>
              <a:rPr lang="en-US" sz="3000">
                <a:solidFill>
                  <a:srgbClr val="171717"/>
                </a:solidFill>
                <a:latin typeface="Muli Bold"/>
              </a:rPr>
              <a:t>nfrastruktur layanan keuangan tradisional mengacu pada sistem dan proses yang mendukung penyampaian layanan keuangan melalui cabang dan kantor fisik. Ini termasuk cabang bank, ATM, dan sistem pemrosesan pembayaran fisik.</a:t>
            </a:r>
          </a:p>
        </p:txBody>
      </p:sp>
      <p:sp>
        <p:nvSpPr>
          <p:cNvPr name="TextBox 7" id="7"/>
          <p:cNvSpPr txBox="true"/>
          <p:nvPr/>
        </p:nvSpPr>
        <p:spPr>
          <a:xfrm rot="0">
            <a:off x="10172700" y="5484905"/>
            <a:ext cx="8115300" cy="2437787"/>
          </a:xfrm>
          <a:prstGeom prst="rect">
            <a:avLst/>
          </a:prstGeom>
        </p:spPr>
        <p:txBody>
          <a:bodyPr anchor="t" rtlCol="false" tIns="0" lIns="0" bIns="0" rIns="0">
            <a:spAutoFit/>
          </a:bodyPr>
          <a:lstStyle/>
          <a:p>
            <a:pPr algn="ctr">
              <a:lnSpc>
                <a:spcPts val="3895"/>
              </a:lnSpc>
              <a:spcBef>
                <a:spcPct val="0"/>
              </a:spcBef>
            </a:pPr>
            <a:r>
              <a:rPr lang="en-US" sz="2782">
                <a:solidFill>
                  <a:srgbClr val="171717"/>
                </a:solidFill>
                <a:latin typeface="Muli Bold"/>
              </a:rPr>
              <a:t>Sebaliknya, infrastruktur fintech memungkinkan layanan keuangan disampaikan secara online dan melalui perangkat seluler, tanpa memerlukan kehadiran fisik.</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13918922" y="7326950"/>
            <a:ext cx="4369078" cy="2960050"/>
          </a:xfrm>
          <a:custGeom>
            <a:avLst/>
            <a:gdLst/>
            <a:ahLst/>
            <a:cxnLst/>
            <a:rect r="r" b="b" t="t" l="l"/>
            <a:pathLst>
              <a:path h="2960050" w="4369078">
                <a:moveTo>
                  <a:pt x="0" y="0"/>
                </a:moveTo>
                <a:lnTo>
                  <a:pt x="4369078" y="0"/>
                </a:lnTo>
                <a:lnTo>
                  <a:pt x="4369078" y="2960050"/>
                </a:lnTo>
                <a:lnTo>
                  <a:pt x="0" y="29600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Contoh Insfrastruktur Keuangan</a:t>
            </a:r>
          </a:p>
        </p:txBody>
      </p:sp>
      <p:sp>
        <p:nvSpPr>
          <p:cNvPr name="TextBox 5" id="5"/>
          <p:cNvSpPr txBox="true"/>
          <p:nvPr/>
        </p:nvSpPr>
        <p:spPr>
          <a:xfrm rot="0">
            <a:off x="505588" y="3009900"/>
            <a:ext cx="11630614" cy="7023100"/>
          </a:xfrm>
          <a:prstGeom prst="rect">
            <a:avLst/>
          </a:prstGeom>
        </p:spPr>
        <p:txBody>
          <a:bodyPr anchor="t" rtlCol="false" tIns="0" lIns="0" bIns="0" rIns="0">
            <a:spAutoFit/>
          </a:bodyPr>
          <a:lstStyle/>
          <a:p>
            <a:pPr algn="ctr">
              <a:lnSpc>
                <a:spcPts val="5599"/>
              </a:lnSpc>
            </a:pPr>
            <a:r>
              <a:rPr lang="en-US" sz="3999">
                <a:solidFill>
                  <a:srgbClr val="171717"/>
                </a:solidFill>
                <a:latin typeface="Muli Bold"/>
              </a:rPr>
              <a:t>Traditional Financial Infrastructures:</a:t>
            </a:r>
          </a:p>
          <a:p>
            <a:pPr algn="ctr">
              <a:lnSpc>
                <a:spcPts val="5599"/>
              </a:lnSpc>
            </a:pPr>
          </a:p>
          <a:p>
            <a:pPr marL="863599" indent="-431800" lvl="1">
              <a:lnSpc>
                <a:spcPts val="5599"/>
              </a:lnSpc>
              <a:buFont typeface="Arial"/>
              <a:buChar char="•"/>
            </a:pPr>
            <a:r>
              <a:rPr lang="en-US" sz="3999">
                <a:solidFill>
                  <a:srgbClr val="171717"/>
                </a:solidFill>
                <a:latin typeface="Muli"/>
              </a:rPr>
              <a:t>Cabang bank dan sistem pemrosesan pembayaran fisik</a:t>
            </a:r>
          </a:p>
          <a:p>
            <a:pPr marL="863599" indent="-431800" lvl="1">
              <a:lnSpc>
                <a:spcPts val="5599"/>
              </a:lnSpc>
              <a:buFont typeface="Arial"/>
              <a:buChar char="•"/>
            </a:pPr>
            <a:r>
              <a:rPr lang="en-US" sz="3999">
                <a:solidFill>
                  <a:srgbClr val="171717"/>
                </a:solidFill>
                <a:latin typeface="Muli"/>
              </a:rPr>
              <a:t>jaringan ATM</a:t>
            </a:r>
          </a:p>
          <a:p>
            <a:pPr marL="863599" indent="-431800" lvl="1">
              <a:lnSpc>
                <a:spcPts val="5599"/>
              </a:lnSpc>
              <a:buFont typeface="Arial"/>
              <a:buChar char="•"/>
            </a:pPr>
            <a:r>
              <a:rPr lang="en-US" sz="3999">
                <a:solidFill>
                  <a:srgbClr val="171717"/>
                </a:solidFill>
                <a:latin typeface="Muli"/>
              </a:rPr>
              <a:t>Jaringan SWIFT (Society for Worldwide Interbank Financial Telecommunication) untuk pemrosesan pembayaran global</a:t>
            </a:r>
          </a:p>
          <a:p>
            <a:pPr marL="863599" indent="-431800" lvl="1">
              <a:lnSpc>
                <a:spcPts val="5599"/>
              </a:lnSpc>
              <a:buFont typeface="Arial"/>
              <a:buChar char="•"/>
            </a:pPr>
            <a:r>
              <a:rPr lang="en-US" sz="3999">
                <a:solidFill>
                  <a:srgbClr val="171717"/>
                </a:solidFill>
                <a:latin typeface="Muli"/>
              </a:rPr>
              <a:t>Jaringan pemrosesan kartu kredit</a:t>
            </a:r>
          </a:p>
          <a:p>
            <a:pPr algn="ctr">
              <a:lnSpc>
                <a:spcPts val="559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TextBox 3" id="3"/>
          <p:cNvSpPr txBox="true"/>
          <p:nvPr/>
        </p:nvSpPr>
        <p:spPr>
          <a:xfrm rot="0">
            <a:off x="1028700" y="3656685"/>
            <a:ext cx="11530130" cy="4696517"/>
          </a:xfrm>
          <a:prstGeom prst="rect">
            <a:avLst/>
          </a:prstGeom>
        </p:spPr>
        <p:txBody>
          <a:bodyPr anchor="t" rtlCol="false" tIns="0" lIns="0" bIns="0" rIns="0">
            <a:spAutoFit/>
          </a:bodyPr>
          <a:lstStyle/>
          <a:p>
            <a:pPr algn="just">
              <a:lnSpc>
                <a:spcPts val="4161"/>
              </a:lnSpc>
            </a:pPr>
            <a:r>
              <a:rPr lang="en-US" sz="2972">
                <a:solidFill>
                  <a:srgbClr val="171717"/>
                </a:solidFill>
                <a:latin typeface="Muli Bold"/>
              </a:rPr>
              <a:t>Dalam beberapa tahun terakhir, perusahaan infrastruktur fintech telah muncul sebagai pemain kunci dalam industri keuangan. Perusahaan-perusahaan ini menyediakan alat dan teknologi yang dibutuhkan startup fintech untuk beroperasi dan berkembang. Mereka menawarkan berbagai layanan seperti pemrosesan pembayaran, analisis data, manajemen risiko, kepatuhan, dan akuisisi pelanggan. Berikut beberapa contoh perusahaan infrastruktur fintech:</a:t>
            </a:r>
          </a:p>
          <a:p>
            <a:pPr algn="just">
              <a:lnSpc>
                <a:spcPts val="4161"/>
              </a:lnSpc>
              <a:spcBef>
                <a:spcPct val="0"/>
              </a:spcBef>
            </a:pPr>
          </a:p>
        </p:txBody>
      </p:sp>
      <p:sp>
        <p:nvSpPr>
          <p:cNvPr name="Freeform 4" id="4"/>
          <p:cNvSpPr/>
          <p:nvPr/>
        </p:nvSpPr>
        <p:spPr>
          <a:xfrm flipH="false" flipV="false" rot="0">
            <a:off x="10591974" y="7507224"/>
            <a:ext cx="7315200" cy="2779776"/>
          </a:xfrm>
          <a:custGeom>
            <a:avLst/>
            <a:gdLst/>
            <a:ahLst/>
            <a:cxnLst/>
            <a:rect r="r" b="b" t="t" l="l"/>
            <a:pathLst>
              <a:path h="2779776" w="7315200">
                <a:moveTo>
                  <a:pt x="0" y="0"/>
                </a:moveTo>
                <a:lnTo>
                  <a:pt x="7315200" y="0"/>
                </a:lnTo>
                <a:lnTo>
                  <a:pt x="7315200" y="2779776"/>
                </a:lnTo>
                <a:lnTo>
                  <a:pt x="0" y="277977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Contoh Insfrastruktur Keuangan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TextBox 3" id="3"/>
          <p:cNvSpPr txBox="true"/>
          <p:nvPr/>
        </p:nvSpPr>
        <p:spPr>
          <a:xfrm rot="0">
            <a:off x="514350" y="-57150"/>
            <a:ext cx="17773650" cy="10387330"/>
          </a:xfrm>
          <a:prstGeom prst="rect">
            <a:avLst/>
          </a:prstGeom>
        </p:spPr>
        <p:txBody>
          <a:bodyPr anchor="t" rtlCol="false" tIns="0" lIns="0" bIns="0" rIns="0">
            <a:spAutoFit/>
          </a:bodyPr>
          <a:lstStyle/>
          <a:p>
            <a:pPr marL="604519" indent="-302260" lvl="1">
              <a:lnSpc>
                <a:spcPts val="3919"/>
              </a:lnSpc>
              <a:buFont typeface="Arial"/>
              <a:buChar char="•"/>
            </a:pPr>
            <a:r>
              <a:rPr lang="en-US" sz="2799">
                <a:solidFill>
                  <a:srgbClr val="171717"/>
                </a:solidFill>
                <a:latin typeface="Muli Bold"/>
              </a:rPr>
              <a:t>Amazon Web Services (AWS) dan platform komputasi awan lainnya yang menyediakan infrastruktur untuk startup fintech</a:t>
            </a:r>
          </a:p>
          <a:p>
            <a:pPr marL="604519" indent="-302260" lvl="1">
              <a:lnSpc>
                <a:spcPts val="3919"/>
              </a:lnSpc>
              <a:buFont typeface="Arial"/>
              <a:buChar char="•"/>
            </a:pPr>
            <a:r>
              <a:rPr lang="en-US" sz="2799">
                <a:solidFill>
                  <a:srgbClr val="171717"/>
                </a:solidFill>
                <a:latin typeface="Muli Bold"/>
              </a:rPr>
              <a:t>Plaid dan platform API lainnya yang memungkinkan startup fintech mengakses data keuangan dan terhubung dengan bank</a:t>
            </a:r>
          </a:p>
          <a:p>
            <a:pPr marL="604519" indent="-302260" lvl="1">
              <a:lnSpc>
                <a:spcPts val="3919"/>
              </a:lnSpc>
              <a:buFont typeface="Arial"/>
              <a:buChar char="•"/>
            </a:pPr>
            <a:r>
              <a:rPr lang="en-US" sz="2799">
                <a:solidFill>
                  <a:srgbClr val="171717"/>
                </a:solidFill>
                <a:latin typeface="Muli Bold"/>
              </a:rPr>
              <a:t>Stripe dan platform pemrosesan pembayaran lainnya yang memungkinkan pembayaran digital</a:t>
            </a:r>
          </a:p>
          <a:p>
            <a:pPr marL="604519" indent="-302260" lvl="1">
              <a:lnSpc>
                <a:spcPts val="3919"/>
              </a:lnSpc>
              <a:buFont typeface="Arial"/>
              <a:buChar char="•"/>
            </a:pPr>
            <a:r>
              <a:rPr lang="en-US" sz="2799">
                <a:solidFill>
                  <a:srgbClr val="171717"/>
                </a:solidFill>
                <a:latin typeface="Muli Bold"/>
              </a:rPr>
              <a:t>PayPal dan dompet digital lainnya yang memungkinkan pembayaran online dan seluler</a:t>
            </a:r>
          </a:p>
          <a:p>
            <a:pPr marL="604519" indent="-302260" lvl="1">
              <a:lnSpc>
                <a:spcPts val="3919"/>
              </a:lnSpc>
              <a:buFont typeface="Arial"/>
              <a:buChar char="•"/>
            </a:pPr>
            <a:r>
              <a:rPr lang="en-US" sz="2799">
                <a:solidFill>
                  <a:srgbClr val="171717"/>
                </a:solidFill>
                <a:latin typeface="Muli Bold"/>
              </a:rPr>
              <a:t>Plaid: Plaid adalah jaringan data yang mendukung produk fintech dan keuangan digital. Ini memungkinkan aplikasi untuk terhubung dengan rekening bank pengguna dan mengakses data transaksi.</a:t>
            </a:r>
          </a:p>
          <a:p>
            <a:pPr marL="604519" indent="-302260" lvl="1">
              <a:lnSpc>
                <a:spcPts val="3919"/>
              </a:lnSpc>
              <a:buFont typeface="Arial"/>
              <a:buChar char="•"/>
            </a:pPr>
            <a:r>
              <a:rPr lang="en-US" sz="2799">
                <a:solidFill>
                  <a:srgbClr val="171717"/>
                </a:solidFill>
                <a:latin typeface="Muli Bold"/>
              </a:rPr>
              <a:t>Stripe: Stripe adalah perusahaan pemrosesan pembayaran yang memungkinkan bisnis menerima pembayaran secara online. Ini menyediakan serangkaian alat untuk pemrosesan pembayaran, deteksi penipuan, dan penagihan.</a:t>
            </a:r>
          </a:p>
          <a:p>
            <a:pPr marL="604519" indent="-302260" lvl="1">
              <a:lnSpc>
                <a:spcPts val="3919"/>
              </a:lnSpc>
              <a:buFont typeface="Arial"/>
              <a:buChar char="•"/>
            </a:pPr>
            <a:r>
              <a:rPr lang="en-US" sz="2799">
                <a:solidFill>
                  <a:srgbClr val="171717"/>
                </a:solidFill>
                <a:latin typeface="Muli Bold"/>
              </a:rPr>
              <a:t>Galileo: Galileo adalah platform infrastruktur fintech berbasis API yang menyediakan layanan pembayaran dan perbankan untuk startup. Ia menawarkan solusi untuk kartu debit, transfer ACH, dan pembayaran seluler.</a:t>
            </a:r>
          </a:p>
          <a:p>
            <a:pPr marL="604519" indent="-302260" lvl="1">
              <a:lnSpc>
                <a:spcPts val="3919"/>
              </a:lnSpc>
              <a:buFont typeface="Arial"/>
              <a:buChar char="•"/>
            </a:pPr>
            <a:r>
              <a:rPr lang="en-US" sz="2799">
                <a:solidFill>
                  <a:srgbClr val="171717"/>
                </a:solidFill>
                <a:latin typeface="Muli Bold"/>
              </a:rPr>
              <a:t>Synapse: Synapse adalah platform perbankan yang menyediakan API untuk pembayaran, deposito, dan pinjaman. Hal ini memungkinkan startup fintech untuk membangun produk dan layanan perbankan mereka sendiri.</a:t>
            </a:r>
          </a:p>
          <a:p>
            <a:pPr marL="604519" indent="-302260" lvl="1">
              <a:lnSpc>
                <a:spcPts val="3919"/>
              </a:lnSpc>
              <a:buFont typeface="Arial"/>
              <a:buChar char="•"/>
            </a:pPr>
            <a:r>
              <a:rPr lang="en-US" sz="2799">
                <a:solidFill>
                  <a:srgbClr val="171717"/>
                </a:solidFill>
                <a:latin typeface="Muli Bold"/>
              </a:rPr>
              <a:t>Marqeta: Marqeta adalah platform penerbit kartu pembayaran yang memungkinkan bisnis membuat kartu pembayaran mereka sendiri. Ini menyediakan API untuk pemrosesan pembayaran, otorisasi, dan manajemen kartu.</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TextBox 3" id="3"/>
          <p:cNvSpPr txBox="true"/>
          <p:nvPr/>
        </p:nvSpPr>
        <p:spPr>
          <a:xfrm rot="0">
            <a:off x="417481" y="4007068"/>
            <a:ext cx="5378332" cy="4696517"/>
          </a:xfrm>
          <a:prstGeom prst="rect">
            <a:avLst/>
          </a:prstGeom>
        </p:spPr>
        <p:txBody>
          <a:bodyPr anchor="t" rtlCol="false" tIns="0" lIns="0" bIns="0" rIns="0">
            <a:spAutoFit/>
          </a:bodyPr>
          <a:lstStyle/>
          <a:p>
            <a:pPr algn="just">
              <a:lnSpc>
                <a:spcPts val="4161"/>
              </a:lnSpc>
              <a:spcBef>
                <a:spcPct val="0"/>
              </a:spcBef>
            </a:pPr>
            <a:r>
              <a:rPr lang="en-US" sz="2972">
                <a:solidFill>
                  <a:srgbClr val="171717"/>
                </a:solidFill>
                <a:latin typeface="Muli Bold"/>
              </a:rPr>
              <a:t>Infrastruktur keuangan terdiri dari beberapa komponen utama yang memfasilitasi transaksi keuangan dan memungkinkan kelancaran fungsi pasar keuangan. Beberapa komponen utama infrastruktur keuangan meliputi:</a:t>
            </a:r>
          </a:p>
        </p:txBody>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Komponen Insfrastruktur Keuangan</a:t>
            </a:r>
          </a:p>
        </p:txBody>
      </p:sp>
      <p:sp>
        <p:nvSpPr>
          <p:cNvPr name="TextBox 5" id="5"/>
          <p:cNvSpPr txBox="true"/>
          <p:nvPr/>
        </p:nvSpPr>
        <p:spPr>
          <a:xfrm rot="0">
            <a:off x="6109780" y="2959318"/>
            <a:ext cx="11902802" cy="6792016"/>
          </a:xfrm>
          <a:prstGeom prst="rect">
            <a:avLst/>
          </a:prstGeom>
        </p:spPr>
        <p:txBody>
          <a:bodyPr anchor="t" rtlCol="false" tIns="0" lIns="0" bIns="0" rIns="0">
            <a:spAutoFit/>
          </a:bodyPr>
          <a:lstStyle/>
          <a:p>
            <a:pPr algn="just" marL="641824" indent="-320912" lvl="1">
              <a:lnSpc>
                <a:spcPts val="4161"/>
              </a:lnSpc>
              <a:buFont typeface="Arial"/>
              <a:buChar char="•"/>
            </a:pPr>
            <a:r>
              <a:rPr lang="en-US" sz="2972">
                <a:solidFill>
                  <a:srgbClr val="171717"/>
                </a:solidFill>
                <a:latin typeface="Muli Bold"/>
              </a:rPr>
              <a:t>Sistem pembayaran: Ini adalah sistem yang memungkinkan transfer dana antara individu dan bisnis. Sistem pembayaran dapat dikategorikan sebagai ritel atau grosir.</a:t>
            </a:r>
          </a:p>
          <a:p>
            <a:pPr algn="just" marL="641824" indent="-320912" lvl="1">
              <a:lnSpc>
                <a:spcPts val="4161"/>
              </a:lnSpc>
              <a:buFont typeface="Arial"/>
              <a:buChar char="•"/>
            </a:pPr>
            <a:r>
              <a:rPr lang="en-US" sz="2972">
                <a:solidFill>
                  <a:srgbClr val="171717"/>
                </a:solidFill>
                <a:latin typeface="Muli Bold"/>
              </a:rPr>
              <a:t>Sistem penyelesaian sekuritas: Sistem ini memfasilitasi perpindahan kepemilikan sekuritas dari satu pihak ke pihak lain.</a:t>
            </a:r>
          </a:p>
          <a:p>
            <a:pPr algn="just" marL="641824" indent="-320912" lvl="1">
              <a:lnSpc>
                <a:spcPts val="4161"/>
              </a:lnSpc>
              <a:buFont typeface="Arial"/>
              <a:buChar char="•"/>
            </a:pPr>
            <a:r>
              <a:rPr lang="en-US" sz="2972">
                <a:solidFill>
                  <a:srgbClr val="171717"/>
                </a:solidFill>
                <a:latin typeface="Muli Bold"/>
              </a:rPr>
              <a:t>Central Counterparty: Entitas ini bertindak sebagai perantara antara pembeli dan penjual di pasar keuangan, dengan menanggung risiko pihak lawan dari masing-masing peserta.</a:t>
            </a:r>
          </a:p>
          <a:p>
            <a:pPr algn="just" marL="641824" indent="-320912" lvl="1">
              <a:lnSpc>
                <a:spcPts val="4161"/>
              </a:lnSpc>
              <a:buFont typeface="Arial"/>
              <a:buChar char="•"/>
            </a:pPr>
            <a:r>
              <a:rPr lang="en-US" sz="2972">
                <a:solidFill>
                  <a:srgbClr val="171717"/>
                </a:solidFill>
                <a:latin typeface="Muli Bold"/>
              </a:rPr>
              <a:t>Penyimpanan sentral: Entitas ini bertanggung jawab atas penyimpanan dan administrasi surat berharga.</a:t>
            </a:r>
          </a:p>
          <a:p>
            <a:pPr algn="just" marL="641824" indent="-320912" lvl="1">
              <a:lnSpc>
                <a:spcPts val="4161"/>
              </a:lnSpc>
              <a:buFont typeface="Arial"/>
              <a:buChar char="•"/>
            </a:pPr>
            <a:r>
              <a:rPr lang="en-US" sz="2972">
                <a:solidFill>
                  <a:srgbClr val="171717"/>
                </a:solidFill>
                <a:latin typeface="Muli Bold"/>
              </a:rPr>
              <a:t>Repositori perdagangan: Entitas ini menyediakan lokasi sentral untuk pelaporan dan pencatatan transaksi keuangan.</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3795460" y="2057400"/>
            <a:ext cx="11385894" cy="8229600"/>
          </a:xfrm>
          <a:custGeom>
            <a:avLst/>
            <a:gdLst/>
            <a:ahLst/>
            <a:cxnLst/>
            <a:rect r="r" b="b" t="t" l="l"/>
            <a:pathLst>
              <a:path h="8229600" w="11385894">
                <a:moveTo>
                  <a:pt x="0" y="0"/>
                </a:moveTo>
                <a:lnTo>
                  <a:pt x="11385894" y="0"/>
                </a:lnTo>
                <a:lnTo>
                  <a:pt x="11385894" y="8229600"/>
                </a:lnTo>
                <a:lnTo>
                  <a:pt x="0" y="8229600"/>
                </a:lnTo>
                <a:lnTo>
                  <a:pt x="0" y="0"/>
                </a:lnTo>
                <a:close/>
              </a:path>
            </a:pathLst>
          </a:custGeom>
          <a:blipFill>
            <a:blip r:embed="rId3"/>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FAKTOR YANG MEMBENTUK FINTECH</a:t>
            </a:r>
          </a:p>
        </p:txBody>
      </p:sp>
      <p:sp>
        <p:nvSpPr>
          <p:cNvPr name="TextBox 5" id="5"/>
          <p:cNvSpPr txBox="true"/>
          <p:nvPr/>
        </p:nvSpPr>
        <p:spPr>
          <a:xfrm rot="0">
            <a:off x="5494594" y="4246621"/>
            <a:ext cx="10272645" cy="3755909"/>
          </a:xfrm>
          <a:prstGeom prst="rect">
            <a:avLst/>
          </a:prstGeom>
        </p:spPr>
        <p:txBody>
          <a:bodyPr anchor="t" rtlCol="false" tIns="0" lIns="0" bIns="0" rIns="0">
            <a:spAutoFit/>
          </a:bodyPr>
          <a:lstStyle/>
          <a:p>
            <a:pPr marL="1163193" indent="-581596" lvl="1">
              <a:lnSpc>
                <a:spcPts val="7542"/>
              </a:lnSpc>
              <a:buFont typeface="Arial"/>
              <a:buChar char="•"/>
            </a:pPr>
            <a:r>
              <a:rPr lang="en-US" sz="5387">
                <a:solidFill>
                  <a:srgbClr val="171717"/>
                </a:solidFill>
                <a:latin typeface="Muli Bold"/>
              </a:rPr>
              <a:t>Economic benefit</a:t>
            </a:r>
          </a:p>
          <a:p>
            <a:pPr marL="1163193" indent="-581596" lvl="1">
              <a:lnSpc>
                <a:spcPts val="7542"/>
              </a:lnSpc>
              <a:buFont typeface="Arial"/>
              <a:buChar char="•"/>
            </a:pPr>
            <a:r>
              <a:rPr lang="en-US" sz="5387">
                <a:solidFill>
                  <a:srgbClr val="171717"/>
                </a:solidFill>
                <a:latin typeface="Muli Bold"/>
              </a:rPr>
              <a:t>Convinience</a:t>
            </a:r>
          </a:p>
          <a:p>
            <a:pPr marL="1163193" indent="-581596" lvl="1">
              <a:lnSpc>
                <a:spcPts val="7542"/>
              </a:lnSpc>
              <a:buFont typeface="Arial"/>
              <a:buChar char="•"/>
            </a:pPr>
            <a:r>
              <a:rPr lang="en-US" sz="5387">
                <a:solidFill>
                  <a:srgbClr val="171717"/>
                </a:solidFill>
                <a:latin typeface="Muli Bold"/>
              </a:rPr>
              <a:t>Trust</a:t>
            </a:r>
          </a:p>
          <a:p>
            <a:pPr marL="1163193" indent="-581596" lvl="1">
              <a:lnSpc>
                <a:spcPts val="7542"/>
              </a:lnSpc>
              <a:buFont typeface="Arial"/>
              <a:buChar char="•"/>
            </a:pPr>
            <a:r>
              <a:rPr lang="en-US" sz="5387">
                <a:solidFill>
                  <a:srgbClr val="171717"/>
                </a:solidFill>
                <a:latin typeface="Muli Bold"/>
              </a:rPr>
              <a:t>Attitude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1044" y="0"/>
            <a:ext cx="12044362"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Freeform 4" id="4"/>
          <p:cNvSpPr/>
          <p:nvPr/>
        </p:nvSpPr>
        <p:spPr>
          <a:xfrm flipH="false" flipV="false" rot="0">
            <a:off x="11451442" y="2344784"/>
            <a:ext cx="6836558" cy="5597432"/>
          </a:xfrm>
          <a:custGeom>
            <a:avLst/>
            <a:gdLst/>
            <a:ahLst/>
            <a:cxnLst/>
            <a:rect r="r" b="b" t="t" l="l"/>
            <a:pathLst>
              <a:path h="5597432" w="6836558">
                <a:moveTo>
                  <a:pt x="0" y="0"/>
                </a:moveTo>
                <a:lnTo>
                  <a:pt x="6836558" y="0"/>
                </a:lnTo>
                <a:lnTo>
                  <a:pt x="6836558" y="5597432"/>
                </a:lnTo>
                <a:lnTo>
                  <a:pt x="0" y="5597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886330" y="85725"/>
            <a:ext cx="7257670" cy="2822575"/>
          </a:xfrm>
          <a:prstGeom prst="rect">
            <a:avLst/>
          </a:prstGeom>
        </p:spPr>
        <p:txBody>
          <a:bodyPr anchor="t" rtlCol="false" tIns="0" lIns="0" bIns="0" rIns="0">
            <a:spAutoFit/>
          </a:bodyPr>
          <a:lstStyle/>
          <a:p>
            <a:pPr algn="ctr">
              <a:lnSpc>
                <a:spcPts val="11000"/>
              </a:lnSpc>
            </a:pPr>
            <a:r>
              <a:rPr lang="en-US" sz="10000">
                <a:solidFill>
                  <a:srgbClr val="171717"/>
                </a:solidFill>
                <a:latin typeface="Muli Ultra-Bold"/>
              </a:rPr>
              <a:t>Pertemuan 10</a:t>
            </a:r>
          </a:p>
        </p:txBody>
      </p:sp>
      <p:sp>
        <p:nvSpPr>
          <p:cNvPr name="TextBox 6" id="6"/>
          <p:cNvSpPr txBox="true"/>
          <p:nvPr/>
        </p:nvSpPr>
        <p:spPr>
          <a:xfrm rot="0">
            <a:off x="1028700" y="3816443"/>
            <a:ext cx="8474068" cy="4646931"/>
          </a:xfrm>
          <a:prstGeom prst="rect">
            <a:avLst/>
          </a:prstGeom>
        </p:spPr>
        <p:txBody>
          <a:bodyPr anchor="t" rtlCol="false" tIns="0" lIns="0" bIns="0" rIns="0">
            <a:spAutoFit/>
          </a:bodyPr>
          <a:lstStyle/>
          <a:p>
            <a:pPr algn="just" marL="820416" indent="-410208" lvl="1">
              <a:lnSpc>
                <a:spcPts val="5319"/>
              </a:lnSpc>
              <a:buFont typeface="Arial"/>
              <a:buChar char="•"/>
            </a:pPr>
            <a:r>
              <a:rPr lang="en-US" sz="3799">
                <a:solidFill>
                  <a:srgbClr val="171717"/>
                </a:solidFill>
                <a:latin typeface="Muli Bold"/>
              </a:rPr>
              <a:t>Pengantar Fintech</a:t>
            </a:r>
          </a:p>
          <a:p>
            <a:pPr algn="just" marL="820416" indent="-410208" lvl="1">
              <a:lnSpc>
                <a:spcPts val="5319"/>
              </a:lnSpc>
              <a:buFont typeface="Arial"/>
              <a:buChar char="•"/>
            </a:pPr>
            <a:r>
              <a:rPr lang="en-US" sz="3799">
                <a:solidFill>
                  <a:srgbClr val="171717"/>
                </a:solidFill>
                <a:latin typeface="Muli Bold"/>
              </a:rPr>
              <a:t>Faktor penyebab evolusi industri layanan keuangan di era ekonomi digital</a:t>
            </a:r>
          </a:p>
          <a:p>
            <a:pPr algn="just" marL="820416" indent="-410208" lvl="1">
              <a:lnSpc>
                <a:spcPts val="5319"/>
              </a:lnSpc>
              <a:buFont typeface="Arial"/>
              <a:buChar char="•"/>
            </a:pPr>
            <a:r>
              <a:rPr lang="en-US" sz="3799">
                <a:solidFill>
                  <a:srgbClr val="171717"/>
                </a:solidFill>
                <a:latin typeface="Muli Bold"/>
              </a:rPr>
              <a:t>Perbedaan Fintech dengan Bank</a:t>
            </a:r>
          </a:p>
          <a:p>
            <a:pPr algn="just" marL="820416" indent="-410208" lvl="1">
              <a:lnSpc>
                <a:spcPts val="5319"/>
              </a:lnSpc>
              <a:buFont typeface="Arial"/>
              <a:buChar char="•"/>
            </a:pPr>
            <a:r>
              <a:rPr lang="en-US" sz="3799">
                <a:solidFill>
                  <a:srgbClr val="171717"/>
                </a:solidFill>
                <a:latin typeface="Muli Bold"/>
              </a:rPr>
              <a:t>Perkembangan jaringan 4G dan 5G dalam menciptakan Fintech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735757" y="2796399"/>
            <a:ext cx="8408243" cy="6390265"/>
          </a:xfrm>
          <a:custGeom>
            <a:avLst/>
            <a:gdLst/>
            <a:ahLst/>
            <a:cxnLst/>
            <a:rect r="r" b="b" t="t" l="l"/>
            <a:pathLst>
              <a:path h="6390265" w="8408243">
                <a:moveTo>
                  <a:pt x="0" y="0"/>
                </a:moveTo>
                <a:lnTo>
                  <a:pt x="8408243" y="0"/>
                </a:lnTo>
                <a:lnTo>
                  <a:pt x="8408243" y="6390264"/>
                </a:lnTo>
                <a:lnTo>
                  <a:pt x="0" y="63902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MANFAAT DAN </a:t>
            </a:r>
          </a:p>
          <a:p>
            <a:pPr algn="ctr">
              <a:lnSpc>
                <a:spcPts val="9799"/>
              </a:lnSpc>
            </a:pPr>
            <a:r>
              <a:rPr lang="en-US" sz="6999">
                <a:solidFill>
                  <a:srgbClr val="171717"/>
                </a:solidFill>
                <a:latin typeface="Muli Bold"/>
              </a:rPr>
              <a:t>KELEBIHAN FINTECH</a:t>
            </a:r>
          </a:p>
        </p:txBody>
      </p:sp>
      <p:sp>
        <p:nvSpPr>
          <p:cNvPr name="TextBox 5" id="5"/>
          <p:cNvSpPr txBox="true"/>
          <p:nvPr/>
        </p:nvSpPr>
        <p:spPr>
          <a:xfrm rot="0">
            <a:off x="2021129" y="2451405"/>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Mudah dalam melayani konsumen</a:t>
            </a:r>
          </a:p>
        </p:txBody>
      </p:sp>
      <p:sp>
        <p:nvSpPr>
          <p:cNvPr name="TextBox 6" id="6"/>
          <p:cNvSpPr txBox="true"/>
          <p:nvPr/>
        </p:nvSpPr>
        <p:spPr>
          <a:xfrm rot="0">
            <a:off x="2021129" y="4207180"/>
            <a:ext cx="6538696"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Informasi cepat dan murah</a:t>
            </a:r>
          </a:p>
        </p:txBody>
      </p:sp>
      <p:sp>
        <p:nvSpPr>
          <p:cNvPr name="TextBox 7" id="7"/>
          <p:cNvSpPr txBox="true"/>
          <p:nvPr/>
        </p:nvSpPr>
        <p:spPr>
          <a:xfrm rot="0">
            <a:off x="2021129" y="5915331"/>
            <a:ext cx="4571795"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Keamanan terjamin</a:t>
            </a:r>
          </a:p>
        </p:txBody>
      </p:sp>
      <p:sp>
        <p:nvSpPr>
          <p:cNvPr name="TextBox 8" id="8"/>
          <p:cNvSpPr txBox="true"/>
          <p:nvPr/>
        </p:nvSpPr>
        <p:spPr>
          <a:xfrm rot="0">
            <a:off x="2021129" y="7623482"/>
            <a:ext cx="291874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Proses cepat</a:t>
            </a:r>
          </a:p>
        </p:txBody>
      </p:sp>
      <p:sp>
        <p:nvSpPr>
          <p:cNvPr name="Freeform 9" id="9"/>
          <p:cNvSpPr/>
          <p:nvPr/>
        </p:nvSpPr>
        <p:spPr>
          <a:xfrm flipH="false" flipV="false" rot="0">
            <a:off x="9144000" y="2868035"/>
            <a:ext cx="8408243" cy="6390265"/>
          </a:xfrm>
          <a:custGeom>
            <a:avLst/>
            <a:gdLst/>
            <a:ahLst/>
            <a:cxnLst/>
            <a:rect r="r" b="b" t="t" l="l"/>
            <a:pathLst>
              <a:path h="6390265" w="8408243">
                <a:moveTo>
                  <a:pt x="0" y="0"/>
                </a:moveTo>
                <a:lnTo>
                  <a:pt x="8408243" y="0"/>
                </a:lnTo>
                <a:lnTo>
                  <a:pt x="8408243" y="6390265"/>
                </a:lnTo>
                <a:lnTo>
                  <a:pt x="0" y="63902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10661231" y="2451405"/>
            <a:ext cx="4153305"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Pelayanan efisien</a:t>
            </a:r>
          </a:p>
        </p:txBody>
      </p:sp>
      <p:sp>
        <p:nvSpPr>
          <p:cNvPr name="TextBox 11" id="11"/>
          <p:cNvSpPr txBox="true"/>
          <p:nvPr/>
        </p:nvSpPr>
        <p:spPr>
          <a:xfrm rot="0">
            <a:off x="10661231" y="4207180"/>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Notifikasi pembayaran dan nominal akurat</a:t>
            </a:r>
          </a:p>
        </p:txBody>
      </p:sp>
      <p:sp>
        <p:nvSpPr>
          <p:cNvPr name="TextBox 12" id="12"/>
          <p:cNvSpPr txBox="true"/>
          <p:nvPr/>
        </p:nvSpPr>
        <p:spPr>
          <a:xfrm rot="0">
            <a:off x="10661231" y="5986968"/>
            <a:ext cx="4520123"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Persyaratan mudah</a:t>
            </a:r>
          </a:p>
        </p:txBody>
      </p:sp>
      <p:sp>
        <p:nvSpPr>
          <p:cNvPr name="TextBox 13" id="13"/>
          <p:cNvSpPr txBox="true"/>
          <p:nvPr/>
        </p:nvSpPr>
        <p:spPr>
          <a:xfrm rot="0">
            <a:off x="10661231" y="7742743"/>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Menekan biaya operasional dan modal</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4939879" y="2868035"/>
            <a:ext cx="8408243" cy="6390265"/>
          </a:xfrm>
          <a:custGeom>
            <a:avLst/>
            <a:gdLst/>
            <a:ahLst/>
            <a:cxnLst/>
            <a:rect r="r" b="b" t="t" l="l"/>
            <a:pathLst>
              <a:path h="6390265" w="8408243">
                <a:moveTo>
                  <a:pt x="0" y="0"/>
                </a:moveTo>
                <a:lnTo>
                  <a:pt x="8408242" y="0"/>
                </a:lnTo>
                <a:lnTo>
                  <a:pt x="8408242" y="6390265"/>
                </a:lnTo>
                <a:lnTo>
                  <a:pt x="0" y="63902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636689" y="4394955"/>
            <a:ext cx="5937745" cy="5952627"/>
          </a:xfrm>
          <a:custGeom>
            <a:avLst/>
            <a:gdLst/>
            <a:ahLst/>
            <a:cxnLst/>
            <a:rect r="r" b="b" t="t" l="l"/>
            <a:pathLst>
              <a:path h="5952627" w="5937745">
                <a:moveTo>
                  <a:pt x="0" y="0"/>
                </a:moveTo>
                <a:lnTo>
                  <a:pt x="5937745" y="0"/>
                </a:lnTo>
                <a:lnTo>
                  <a:pt x="5937745" y="5952627"/>
                </a:lnTo>
                <a:lnTo>
                  <a:pt x="0" y="5952627"/>
                </a:lnTo>
                <a:lnTo>
                  <a:pt x="0" y="0"/>
                </a:lnTo>
                <a:close/>
              </a:path>
            </a:pathLst>
          </a:custGeom>
          <a:blipFill>
            <a:blip r:embed="rId5"/>
            <a:stretch>
              <a:fillRect l="0" t="0" r="0" b="0"/>
            </a:stretch>
          </a:blipFill>
        </p:spPr>
      </p:sp>
      <p:sp>
        <p:nvSpPr>
          <p:cNvPr name="TextBox 5" id="5"/>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KEKURANGAN </a:t>
            </a:r>
          </a:p>
          <a:p>
            <a:pPr algn="ctr">
              <a:lnSpc>
                <a:spcPts val="9799"/>
              </a:lnSpc>
            </a:pPr>
            <a:r>
              <a:rPr lang="en-US" sz="6999">
                <a:solidFill>
                  <a:srgbClr val="171717"/>
                </a:solidFill>
                <a:latin typeface="Muli Bold"/>
              </a:rPr>
              <a:t>FINTECH</a:t>
            </a:r>
          </a:p>
        </p:txBody>
      </p:sp>
      <p:sp>
        <p:nvSpPr>
          <p:cNvPr name="TextBox 6" id="6"/>
          <p:cNvSpPr txBox="true"/>
          <p:nvPr/>
        </p:nvSpPr>
        <p:spPr>
          <a:xfrm rot="0">
            <a:off x="6289724" y="2451405"/>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Wajib terkoneksi dengan Internet</a:t>
            </a:r>
          </a:p>
        </p:txBody>
      </p:sp>
      <p:sp>
        <p:nvSpPr>
          <p:cNvPr name="TextBox 7" id="7"/>
          <p:cNvSpPr txBox="true"/>
          <p:nvPr/>
        </p:nvSpPr>
        <p:spPr>
          <a:xfrm rot="0">
            <a:off x="6289724" y="4111930"/>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Hanya menjangkau pebisnis yang melek Internet</a:t>
            </a:r>
          </a:p>
        </p:txBody>
      </p:sp>
      <p:sp>
        <p:nvSpPr>
          <p:cNvPr name="TextBox 8" id="8"/>
          <p:cNvSpPr txBox="true"/>
          <p:nvPr/>
        </p:nvSpPr>
        <p:spPr>
          <a:xfrm rot="0">
            <a:off x="6289724" y="5986968"/>
            <a:ext cx="3813385"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Rawan penipuan</a:t>
            </a:r>
          </a:p>
        </p:txBody>
      </p:sp>
      <p:sp>
        <p:nvSpPr>
          <p:cNvPr name="TextBox 9" id="9"/>
          <p:cNvSpPr txBox="true"/>
          <p:nvPr/>
        </p:nvSpPr>
        <p:spPr>
          <a:xfrm rot="0">
            <a:off x="6289724" y="7647493"/>
            <a:ext cx="4517206"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Risiko Keamanan data</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pic>
        <p:nvPicPr>
          <p:cNvPr name="Picture 3" id="3"/>
          <p:cNvPicPr>
            <a:picLocks noChangeAspect="true"/>
          </p:cNvPicPr>
          <p:nvPr/>
        </p:nvPicPr>
        <p:blipFill>
          <a:blip r:embed="rId3"/>
          <a:srcRect l="0" t="0" r="0" b="0"/>
          <a:stretch>
            <a:fillRect/>
          </a:stretch>
        </p:blipFill>
        <p:spPr>
          <a:xfrm flipH="false" flipV="false" rot="0">
            <a:off x="0" y="6172200"/>
            <a:ext cx="4114800" cy="4114800"/>
          </a:xfrm>
          <a:prstGeom prst="rect">
            <a:avLst/>
          </a:prstGeom>
        </p:spPr>
      </p:pic>
      <p:sp>
        <p:nvSpPr>
          <p:cNvPr name="Freeform 4" id="4"/>
          <p:cNvSpPr/>
          <p:nvPr/>
        </p:nvSpPr>
        <p:spPr>
          <a:xfrm flipH="false" flipV="false" rot="0">
            <a:off x="5486400" y="1991123"/>
            <a:ext cx="7315200" cy="1356637"/>
          </a:xfrm>
          <a:custGeom>
            <a:avLst/>
            <a:gdLst/>
            <a:ahLst/>
            <a:cxnLst/>
            <a:rect r="r" b="b" t="t" l="l"/>
            <a:pathLst>
              <a:path h="1356637" w="7315200">
                <a:moveTo>
                  <a:pt x="0" y="0"/>
                </a:moveTo>
                <a:lnTo>
                  <a:pt x="7315200" y="0"/>
                </a:lnTo>
                <a:lnTo>
                  <a:pt x="7315200" y="1356637"/>
                </a:lnTo>
                <a:lnTo>
                  <a:pt x="0" y="13566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3106646" y="374650"/>
            <a:ext cx="12744291" cy="118427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Fintech yang ada di Indonesia</a:t>
            </a:r>
          </a:p>
        </p:txBody>
      </p:sp>
      <p:sp>
        <p:nvSpPr>
          <p:cNvPr name="TextBox 6" id="6"/>
          <p:cNvSpPr txBox="true"/>
          <p:nvPr/>
        </p:nvSpPr>
        <p:spPr>
          <a:xfrm rot="0">
            <a:off x="7497863" y="2258734"/>
            <a:ext cx="4822888"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Crowdfunding</a:t>
            </a:r>
          </a:p>
        </p:txBody>
      </p:sp>
      <p:sp>
        <p:nvSpPr>
          <p:cNvPr name="Freeform 7" id="7"/>
          <p:cNvSpPr/>
          <p:nvPr/>
        </p:nvSpPr>
        <p:spPr>
          <a:xfrm flipH="false" flipV="false" rot="0">
            <a:off x="5486400" y="3385860"/>
            <a:ext cx="7315200" cy="1356637"/>
          </a:xfrm>
          <a:custGeom>
            <a:avLst/>
            <a:gdLst/>
            <a:ahLst/>
            <a:cxnLst/>
            <a:rect r="r" b="b" t="t" l="l"/>
            <a:pathLst>
              <a:path h="1356637" w="7315200">
                <a:moveTo>
                  <a:pt x="0" y="0"/>
                </a:moveTo>
                <a:lnTo>
                  <a:pt x="7315200" y="0"/>
                </a:lnTo>
                <a:lnTo>
                  <a:pt x="7315200" y="1356637"/>
                </a:lnTo>
                <a:lnTo>
                  <a:pt x="0" y="13566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7497863" y="3676828"/>
            <a:ext cx="4822888" cy="679450"/>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Microfinancing</a:t>
            </a:r>
          </a:p>
        </p:txBody>
      </p:sp>
      <p:sp>
        <p:nvSpPr>
          <p:cNvPr name="Freeform 9" id="9"/>
          <p:cNvSpPr/>
          <p:nvPr/>
        </p:nvSpPr>
        <p:spPr>
          <a:xfrm flipH="false" flipV="false" rot="0">
            <a:off x="5486400" y="4779030"/>
            <a:ext cx="7315200" cy="1356637"/>
          </a:xfrm>
          <a:custGeom>
            <a:avLst/>
            <a:gdLst/>
            <a:ahLst/>
            <a:cxnLst/>
            <a:rect r="r" b="b" t="t" l="l"/>
            <a:pathLst>
              <a:path h="1356637" w="7315200">
                <a:moveTo>
                  <a:pt x="0" y="0"/>
                </a:moveTo>
                <a:lnTo>
                  <a:pt x="7315200" y="0"/>
                </a:lnTo>
                <a:lnTo>
                  <a:pt x="7315200" y="1356637"/>
                </a:lnTo>
                <a:lnTo>
                  <a:pt x="0" y="13566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7497863" y="5016500"/>
            <a:ext cx="6329451" cy="679450"/>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P2P Lending Service</a:t>
            </a:r>
          </a:p>
        </p:txBody>
      </p:sp>
      <p:sp>
        <p:nvSpPr>
          <p:cNvPr name="Freeform 11" id="11"/>
          <p:cNvSpPr/>
          <p:nvPr/>
        </p:nvSpPr>
        <p:spPr>
          <a:xfrm flipH="false" flipV="false" rot="0">
            <a:off x="5486400" y="6172200"/>
            <a:ext cx="7315200" cy="1356637"/>
          </a:xfrm>
          <a:custGeom>
            <a:avLst/>
            <a:gdLst/>
            <a:ahLst/>
            <a:cxnLst/>
            <a:rect r="r" b="b" t="t" l="l"/>
            <a:pathLst>
              <a:path h="1356637" w="7315200">
                <a:moveTo>
                  <a:pt x="0" y="0"/>
                </a:moveTo>
                <a:lnTo>
                  <a:pt x="7315200" y="0"/>
                </a:lnTo>
                <a:lnTo>
                  <a:pt x="7315200" y="1356637"/>
                </a:lnTo>
                <a:lnTo>
                  <a:pt x="0" y="13566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7497863" y="6469042"/>
            <a:ext cx="4822888" cy="679450"/>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Crowdfunding</a:t>
            </a:r>
          </a:p>
        </p:txBody>
      </p:sp>
      <p:sp>
        <p:nvSpPr>
          <p:cNvPr name="Freeform 13" id="13"/>
          <p:cNvSpPr/>
          <p:nvPr/>
        </p:nvSpPr>
        <p:spPr>
          <a:xfrm flipH="false" flipV="false" rot="0">
            <a:off x="5486400" y="7624087"/>
            <a:ext cx="7315200" cy="1356637"/>
          </a:xfrm>
          <a:custGeom>
            <a:avLst/>
            <a:gdLst/>
            <a:ahLst/>
            <a:cxnLst/>
            <a:rect r="r" b="b" t="t" l="l"/>
            <a:pathLst>
              <a:path h="1356637" w="7315200">
                <a:moveTo>
                  <a:pt x="0" y="0"/>
                </a:moveTo>
                <a:lnTo>
                  <a:pt x="7315200" y="0"/>
                </a:lnTo>
                <a:lnTo>
                  <a:pt x="7315200" y="1356637"/>
                </a:lnTo>
                <a:lnTo>
                  <a:pt x="0" y="13566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7497863" y="7928887"/>
            <a:ext cx="4822888" cy="679450"/>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Crowdfunding</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8952619" y="0"/>
            <a:ext cx="9335381" cy="10578335"/>
          </a:xfrm>
          <a:custGeom>
            <a:avLst/>
            <a:gdLst/>
            <a:ahLst/>
            <a:cxnLst/>
            <a:rect r="r" b="b" t="t" l="l"/>
            <a:pathLst>
              <a:path h="10578335" w="9335381">
                <a:moveTo>
                  <a:pt x="0" y="0"/>
                </a:moveTo>
                <a:lnTo>
                  <a:pt x="9335381" y="0"/>
                </a:lnTo>
                <a:lnTo>
                  <a:pt x="9335381" y="10578335"/>
                </a:lnTo>
                <a:lnTo>
                  <a:pt x="0" y="105783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89039" y="4152900"/>
            <a:ext cx="5283340" cy="1981200"/>
          </a:xfrm>
          <a:prstGeom prst="rect">
            <a:avLst/>
          </a:prstGeom>
        </p:spPr>
        <p:txBody>
          <a:bodyPr anchor="t" rtlCol="false" tIns="0" lIns="0" bIns="0" rIns="0">
            <a:spAutoFit/>
          </a:bodyPr>
          <a:lstStyle/>
          <a:p>
            <a:pPr>
              <a:lnSpc>
                <a:spcPts val="7800"/>
              </a:lnSpc>
            </a:pPr>
            <a:r>
              <a:rPr lang="en-US" sz="6500">
                <a:solidFill>
                  <a:srgbClr val="171717"/>
                </a:solidFill>
                <a:latin typeface="Muli Bold"/>
              </a:rPr>
              <a:t>Ada pertanyaan?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1044" y="0"/>
            <a:ext cx="12044362"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Freeform 4" id="4"/>
          <p:cNvSpPr/>
          <p:nvPr/>
        </p:nvSpPr>
        <p:spPr>
          <a:xfrm flipH="false" flipV="false" rot="0">
            <a:off x="11451442" y="2344784"/>
            <a:ext cx="6836558" cy="5597432"/>
          </a:xfrm>
          <a:custGeom>
            <a:avLst/>
            <a:gdLst/>
            <a:ahLst/>
            <a:cxnLst/>
            <a:rect r="r" b="b" t="t" l="l"/>
            <a:pathLst>
              <a:path h="5597432" w="6836558">
                <a:moveTo>
                  <a:pt x="0" y="0"/>
                </a:moveTo>
                <a:lnTo>
                  <a:pt x="6836558" y="0"/>
                </a:lnTo>
                <a:lnTo>
                  <a:pt x="6836558" y="5597432"/>
                </a:lnTo>
                <a:lnTo>
                  <a:pt x="0" y="5597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886330" y="85725"/>
            <a:ext cx="7257670" cy="2822575"/>
          </a:xfrm>
          <a:prstGeom prst="rect">
            <a:avLst/>
          </a:prstGeom>
        </p:spPr>
        <p:txBody>
          <a:bodyPr anchor="t" rtlCol="false" tIns="0" lIns="0" bIns="0" rIns="0">
            <a:spAutoFit/>
          </a:bodyPr>
          <a:lstStyle/>
          <a:p>
            <a:pPr algn="ctr">
              <a:lnSpc>
                <a:spcPts val="11000"/>
              </a:lnSpc>
            </a:pPr>
            <a:r>
              <a:rPr lang="en-US" sz="10000">
                <a:solidFill>
                  <a:srgbClr val="171717"/>
                </a:solidFill>
                <a:latin typeface="Muli Ultra-Bold"/>
              </a:rPr>
              <a:t>Pertemuan 12</a:t>
            </a:r>
          </a:p>
        </p:txBody>
      </p:sp>
      <p:sp>
        <p:nvSpPr>
          <p:cNvPr name="TextBox 6" id="6"/>
          <p:cNvSpPr txBox="true"/>
          <p:nvPr/>
        </p:nvSpPr>
        <p:spPr>
          <a:xfrm rot="0">
            <a:off x="1555309" y="3524250"/>
            <a:ext cx="7919712" cy="3714750"/>
          </a:xfrm>
          <a:prstGeom prst="rect">
            <a:avLst/>
          </a:prstGeom>
        </p:spPr>
        <p:txBody>
          <a:bodyPr anchor="t" rtlCol="false" tIns="0" lIns="0" bIns="0" rIns="0">
            <a:spAutoFit/>
          </a:bodyPr>
          <a:lstStyle/>
          <a:p>
            <a:pPr>
              <a:lnSpc>
                <a:spcPts val="4200"/>
              </a:lnSpc>
              <a:spcBef>
                <a:spcPct val="0"/>
              </a:spcBef>
            </a:pPr>
          </a:p>
          <a:p>
            <a:pPr marL="647700" indent="-323850" lvl="1">
              <a:lnSpc>
                <a:spcPts val="4200"/>
              </a:lnSpc>
              <a:spcBef>
                <a:spcPct val="0"/>
              </a:spcBef>
              <a:buFont typeface="Arial"/>
              <a:buChar char="•"/>
            </a:pPr>
            <a:r>
              <a:rPr lang="en-US" sz="3000">
                <a:solidFill>
                  <a:srgbClr val="171717"/>
                </a:solidFill>
                <a:latin typeface="Muli Bold"/>
              </a:rPr>
              <a:t>Fintech dan Keamanan Siber</a:t>
            </a:r>
          </a:p>
          <a:p>
            <a:pPr marL="647700" indent="-323850" lvl="1">
              <a:lnSpc>
                <a:spcPts val="4200"/>
              </a:lnSpc>
              <a:spcBef>
                <a:spcPct val="0"/>
              </a:spcBef>
              <a:buFont typeface="Arial"/>
              <a:buChar char="•"/>
            </a:pPr>
            <a:r>
              <a:rPr lang="en-US" sz="3000">
                <a:solidFill>
                  <a:srgbClr val="171717"/>
                </a:solidFill>
                <a:latin typeface="Muli Bold"/>
              </a:rPr>
              <a:t>Pengertian dan jenis-jenis crytocurrencies </a:t>
            </a:r>
          </a:p>
          <a:p>
            <a:pPr marL="647700" indent="-323850" lvl="1">
              <a:lnSpc>
                <a:spcPts val="4200"/>
              </a:lnSpc>
              <a:spcBef>
                <a:spcPct val="0"/>
              </a:spcBef>
              <a:buFont typeface="Arial"/>
              <a:buChar char="•"/>
            </a:pPr>
            <a:r>
              <a:rPr lang="en-US" sz="3000">
                <a:solidFill>
                  <a:srgbClr val="171717"/>
                </a:solidFill>
                <a:latin typeface="Muli Bold"/>
              </a:rPr>
              <a:t>Model dan manfaat blockchain bagi Fintech</a:t>
            </a:r>
          </a:p>
          <a:p>
            <a:pPr>
              <a:lnSpc>
                <a:spcPts val="4200"/>
              </a:lnSpc>
              <a:spcBef>
                <a:spcPct val="0"/>
              </a:spcBef>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14539791" y="6172200"/>
            <a:ext cx="3748209" cy="4114800"/>
          </a:xfrm>
          <a:custGeom>
            <a:avLst/>
            <a:gdLst/>
            <a:ahLst/>
            <a:cxnLst/>
            <a:rect r="r" b="b" t="t" l="l"/>
            <a:pathLst>
              <a:path h="4114800" w="3748209">
                <a:moveTo>
                  <a:pt x="0" y="0"/>
                </a:moveTo>
                <a:lnTo>
                  <a:pt x="3748209" y="0"/>
                </a:lnTo>
                <a:lnTo>
                  <a:pt x="37482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06646" y="-244475"/>
            <a:ext cx="12074707" cy="2422525"/>
          </a:xfrm>
          <a:prstGeom prst="rect">
            <a:avLst/>
          </a:prstGeom>
        </p:spPr>
        <p:txBody>
          <a:bodyPr anchor="t" rtlCol="false" tIns="0" lIns="0" bIns="0" rIns="0">
            <a:spAutoFit/>
          </a:bodyPr>
          <a:lstStyle/>
          <a:p>
            <a:pPr algn="ctr">
              <a:lnSpc>
                <a:spcPts val="9799"/>
              </a:lnSpc>
            </a:pPr>
            <a:r>
              <a:rPr lang="en-US" sz="6999">
                <a:solidFill>
                  <a:srgbClr val="171717"/>
                </a:solidFill>
                <a:latin typeface="Muli Bold"/>
              </a:rPr>
              <a:t>FINTECH DAN </a:t>
            </a:r>
          </a:p>
          <a:p>
            <a:pPr algn="ctr">
              <a:lnSpc>
                <a:spcPts val="9799"/>
              </a:lnSpc>
            </a:pPr>
            <a:r>
              <a:rPr lang="en-US" sz="6999">
                <a:solidFill>
                  <a:srgbClr val="171717"/>
                </a:solidFill>
                <a:latin typeface="Muli Bold"/>
              </a:rPr>
              <a:t>KEAMANAN SIBER</a:t>
            </a:r>
          </a:p>
        </p:txBody>
      </p:sp>
      <p:sp>
        <p:nvSpPr>
          <p:cNvPr name="TextBox 5" id="5"/>
          <p:cNvSpPr txBox="true"/>
          <p:nvPr/>
        </p:nvSpPr>
        <p:spPr>
          <a:xfrm rot="0">
            <a:off x="693908" y="3030836"/>
            <a:ext cx="4624142" cy="1862149"/>
          </a:xfrm>
          <a:prstGeom prst="rect">
            <a:avLst/>
          </a:prstGeom>
        </p:spPr>
        <p:txBody>
          <a:bodyPr anchor="t" rtlCol="false" tIns="0" lIns="0" bIns="0" rIns="0">
            <a:spAutoFit/>
          </a:bodyPr>
          <a:lstStyle/>
          <a:p>
            <a:pPr algn="just">
              <a:lnSpc>
                <a:spcPts val="4986"/>
              </a:lnSpc>
            </a:pPr>
            <a:r>
              <a:rPr lang="en-US" sz="3562">
                <a:solidFill>
                  <a:srgbClr val="100816"/>
                </a:solidFill>
                <a:latin typeface="Muli Bold"/>
              </a:rPr>
              <a:t>Keamanan adalah hal terpenting dalam urusan keuangan.</a:t>
            </a:r>
          </a:p>
        </p:txBody>
      </p:sp>
      <p:sp>
        <p:nvSpPr>
          <p:cNvPr name="TextBox 6" id="6"/>
          <p:cNvSpPr txBox="true"/>
          <p:nvPr/>
        </p:nvSpPr>
        <p:spPr>
          <a:xfrm rot="0">
            <a:off x="5318050" y="5076825"/>
            <a:ext cx="6668520" cy="4901876"/>
          </a:xfrm>
          <a:prstGeom prst="rect">
            <a:avLst/>
          </a:prstGeom>
        </p:spPr>
        <p:txBody>
          <a:bodyPr anchor="t" rtlCol="false" tIns="0" lIns="0" bIns="0" rIns="0">
            <a:spAutoFit/>
          </a:bodyPr>
          <a:lstStyle/>
          <a:p>
            <a:pPr algn="just">
              <a:lnSpc>
                <a:spcPts val="4922"/>
              </a:lnSpc>
            </a:pPr>
            <a:r>
              <a:rPr lang="en-US" sz="3515">
                <a:solidFill>
                  <a:srgbClr val="100816"/>
                </a:solidFill>
                <a:latin typeface="Muli Bold"/>
              </a:rPr>
              <a:t>Alat, platform, dan lembaga FinTech harus berfokus mengamankan sistem mereka dari serangan siber. Dalam menggunakan solusi FinTech, orang akan selalu memprioritaskan keamanan di atas fitur lainnya.</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2737989" y="696347"/>
            <a:ext cx="13816397" cy="8894306"/>
          </a:xfrm>
          <a:custGeom>
            <a:avLst/>
            <a:gdLst/>
            <a:ahLst/>
            <a:cxnLst/>
            <a:rect r="r" b="b" t="t" l="l"/>
            <a:pathLst>
              <a:path h="8894306" w="13816397">
                <a:moveTo>
                  <a:pt x="0" y="0"/>
                </a:moveTo>
                <a:lnTo>
                  <a:pt x="13816397" y="0"/>
                </a:lnTo>
                <a:lnTo>
                  <a:pt x="13816397" y="8894306"/>
                </a:lnTo>
                <a:lnTo>
                  <a:pt x="0" y="88943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4115376" y="3406860"/>
            <a:ext cx="11061623" cy="3364566"/>
          </a:xfrm>
          <a:prstGeom prst="rect">
            <a:avLst/>
          </a:prstGeom>
        </p:spPr>
        <p:txBody>
          <a:bodyPr anchor="t" rtlCol="false" tIns="0" lIns="0" bIns="0" rIns="0">
            <a:spAutoFit/>
          </a:bodyPr>
          <a:lstStyle/>
          <a:p>
            <a:pPr algn="ctr">
              <a:lnSpc>
                <a:spcPts val="6701"/>
              </a:lnSpc>
              <a:spcBef>
                <a:spcPct val="0"/>
              </a:spcBef>
            </a:pPr>
            <a:r>
              <a:rPr lang="en-US" sz="4786">
                <a:solidFill>
                  <a:srgbClr val="171717"/>
                </a:solidFill>
                <a:latin typeface="Roboto Mono Bold"/>
              </a:rPr>
              <a:t>“Penyelenggara Fintech harus melakukan penguatan mitigasi risiko dan penguatan dari sisi gate security system”</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4264893" y="2674229"/>
            <a:ext cx="9758215" cy="4938543"/>
          </a:xfrm>
          <a:custGeom>
            <a:avLst/>
            <a:gdLst/>
            <a:ahLst/>
            <a:cxnLst/>
            <a:rect r="r" b="b" t="t" l="l"/>
            <a:pathLst>
              <a:path h="4938543" w="9758215">
                <a:moveTo>
                  <a:pt x="0" y="0"/>
                </a:moveTo>
                <a:lnTo>
                  <a:pt x="9758214" y="0"/>
                </a:lnTo>
                <a:lnTo>
                  <a:pt x="9758214" y="4938542"/>
                </a:lnTo>
                <a:lnTo>
                  <a:pt x="0" y="49385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079086" y="3736896"/>
            <a:ext cx="7495762" cy="2908458"/>
          </a:xfrm>
          <a:prstGeom prst="rect">
            <a:avLst/>
          </a:prstGeom>
        </p:spPr>
        <p:txBody>
          <a:bodyPr anchor="t" rtlCol="false" tIns="0" lIns="0" bIns="0" rIns="0">
            <a:spAutoFit/>
          </a:bodyPr>
          <a:lstStyle/>
          <a:p>
            <a:pPr algn="ctr">
              <a:lnSpc>
                <a:spcPts val="11360"/>
              </a:lnSpc>
            </a:pPr>
            <a:r>
              <a:rPr lang="en-US" sz="10328">
                <a:solidFill>
                  <a:srgbClr val="171717"/>
                </a:solidFill>
                <a:latin typeface="Muli Ultra-Bold"/>
              </a:rPr>
              <a:t>Contoh Kasus</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9951445" y="1257300"/>
            <a:ext cx="7406640" cy="8229600"/>
          </a:xfrm>
          <a:custGeom>
            <a:avLst/>
            <a:gdLst/>
            <a:ahLst/>
            <a:cxnLst/>
            <a:rect r="r" b="b" t="t" l="l"/>
            <a:pathLst>
              <a:path h="8229600" w="7406640">
                <a:moveTo>
                  <a:pt x="0" y="0"/>
                </a:moveTo>
                <a:lnTo>
                  <a:pt x="7406640" y="0"/>
                </a:lnTo>
                <a:lnTo>
                  <a:pt x="7406640" y="8229600"/>
                </a:lnTo>
                <a:lnTo>
                  <a:pt x="0" y="8229600"/>
                </a:lnTo>
                <a:lnTo>
                  <a:pt x="0" y="0"/>
                </a:lnTo>
                <a:close/>
              </a:path>
            </a:pathLst>
          </a:custGeom>
          <a:blipFill>
            <a:blip r:embed="rId3"/>
            <a:stretch>
              <a:fillRect l="0" t="0" r="0" b="0"/>
            </a:stretch>
          </a:blipFill>
        </p:spPr>
      </p:sp>
      <p:sp>
        <p:nvSpPr>
          <p:cNvPr name="TextBox 4" id="4"/>
          <p:cNvSpPr txBox="true"/>
          <p:nvPr/>
        </p:nvSpPr>
        <p:spPr>
          <a:xfrm rot="0">
            <a:off x="1776071" y="769827"/>
            <a:ext cx="3406366" cy="2622772"/>
          </a:xfrm>
          <a:prstGeom prst="rect">
            <a:avLst/>
          </a:prstGeom>
        </p:spPr>
        <p:txBody>
          <a:bodyPr anchor="t" rtlCol="false" tIns="0" lIns="0" bIns="0" rIns="0">
            <a:spAutoFit/>
          </a:bodyPr>
          <a:lstStyle/>
          <a:p>
            <a:pPr algn="ctr">
              <a:lnSpc>
                <a:spcPts val="5162"/>
              </a:lnSpc>
            </a:pPr>
            <a:r>
              <a:rPr lang="en-US" sz="4693">
                <a:solidFill>
                  <a:srgbClr val="171717"/>
                </a:solidFill>
                <a:latin typeface="Muli Ultra-Bold"/>
              </a:rPr>
              <a:t>PT BFI Finance Indonesia Tbk (BFIN)</a:t>
            </a:r>
          </a:p>
        </p:txBody>
      </p:sp>
      <p:sp>
        <p:nvSpPr>
          <p:cNvPr name="TextBox 5" id="5"/>
          <p:cNvSpPr txBox="true"/>
          <p:nvPr/>
        </p:nvSpPr>
        <p:spPr>
          <a:xfrm rot="0">
            <a:off x="2335574" y="3335448"/>
            <a:ext cx="2287360" cy="514350"/>
          </a:xfrm>
          <a:prstGeom prst="rect">
            <a:avLst/>
          </a:prstGeom>
        </p:spPr>
        <p:txBody>
          <a:bodyPr anchor="t" rtlCol="false" tIns="0" lIns="0" bIns="0" rIns="0">
            <a:spAutoFit/>
          </a:bodyPr>
          <a:lstStyle/>
          <a:p>
            <a:pPr>
              <a:lnSpc>
                <a:spcPts val="4200"/>
              </a:lnSpc>
              <a:spcBef>
                <a:spcPct val="0"/>
              </a:spcBef>
            </a:pPr>
            <a:r>
              <a:rPr lang="en-US" sz="3000">
                <a:solidFill>
                  <a:srgbClr val="171717"/>
                </a:solidFill>
                <a:latin typeface="Muli Bold"/>
              </a:rPr>
              <a:t>21 Mei 2023</a:t>
            </a:r>
          </a:p>
        </p:txBody>
      </p:sp>
      <p:sp>
        <p:nvSpPr>
          <p:cNvPr name="TextBox 6" id="6"/>
          <p:cNvSpPr txBox="true"/>
          <p:nvPr/>
        </p:nvSpPr>
        <p:spPr>
          <a:xfrm rot="0">
            <a:off x="1776071" y="4544274"/>
            <a:ext cx="3406366" cy="2622772"/>
          </a:xfrm>
          <a:prstGeom prst="rect">
            <a:avLst/>
          </a:prstGeom>
        </p:spPr>
        <p:txBody>
          <a:bodyPr anchor="t" rtlCol="false" tIns="0" lIns="0" bIns="0" rIns="0">
            <a:spAutoFit/>
          </a:bodyPr>
          <a:lstStyle/>
          <a:p>
            <a:pPr algn="ctr">
              <a:lnSpc>
                <a:spcPts val="5162"/>
              </a:lnSpc>
            </a:pPr>
            <a:r>
              <a:rPr lang="en-US" sz="4693">
                <a:solidFill>
                  <a:srgbClr val="171717"/>
                </a:solidFill>
                <a:latin typeface="Muli Ultra-Bold"/>
              </a:rPr>
              <a:t>PT Bank Syariah Indonesia Tbk (BSI)</a:t>
            </a:r>
          </a:p>
        </p:txBody>
      </p:sp>
      <p:sp>
        <p:nvSpPr>
          <p:cNvPr name="TextBox 7" id="7"/>
          <p:cNvSpPr txBox="true"/>
          <p:nvPr/>
        </p:nvSpPr>
        <p:spPr>
          <a:xfrm rot="0">
            <a:off x="2642275" y="7109896"/>
            <a:ext cx="2287360" cy="514350"/>
          </a:xfrm>
          <a:prstGeom prst="rect">
            <a:avLst/>
          </a:prstGeom>
        </p:spPr>
        <p:txBody>
          <a:bodyPr anchor="t" rtlCol="false" tIns="0" lIns="0" bIns="0" rIns="0">
            <a:spAutoFit/>
          </a:bodyPr>
          <a:lstStyle/>
          <a:p>
            <a:pPr>
              <a:lnSpc>
                <a:spcPts val="4200"/>
              </a:lnSpc>
              <a:spcBef>
                <a:spcPct val="0"/>
              </a:spcBef>
            </a:pPr>
            <a:r>
              <a:rPr lang="en-US" sz="3000">
                <a:solidFill>
                  <a:srgbClr val="171717"/>
                </a:solidFill>
                <a:latin typeface="Muli Bold"/>
              </a:rPr>
              <a:t>8 Mei 2023</a:t>
            </a:r>
          </a:p>
        </p:txBody>
      </p:sp>
      <p:sp>
        <p:nvSpPr>
          <p:cNvPr name="TextBox 8" id="8"/>
          <p:cNvSpPr txBox="true"/>
          <p:nvPr/>
        </p:nvSpPr>
        <p:spPr>
          <a:xfrm rot="0">
            <a:off x="1776071" y="7940923"/>
            <a:ext cx="3406366" cy="1317377"/>
          </a:xfrm>
          <a:prstGeom prst="rect">
            <a:avLst/>
          </a:prstGeom>
        </p:spPr>
        <p:txBody>
          <a:bodyPr anchor="t" rtlCol="false" tIns="0" lIns="0" bIns="0" rIns="0">
            <a:spAutoFit/>
          </a:bodyPr>
          <a:lstStyle/>
          <a:p>
            <a:pPr algn="ctr">
              <a:lnSpc>
                <a:spcPts val="5162"/>
              </a:lnSpc>
            </a:pPr>
            <a:r>
              <a:rPr lang="en-US" sz="4693">
                <a:solidFill>
                  <a:srgbClr val="171717"/>
                </a:solidFill>
                <a:latin typeface="Muli Ultra-Bold"/>
              </a:rPr>
              <a:t>Asuransi BRI Life</a:t>
            </a:r>
          </a:p>
        </p:txBody>
      </p:sp>
      <p:sp>
        <p:nvSpPr>
          <p:cNvPr name="TextBox 9" id="9"/>
          <p:cNvSpPr txBox="true"/>
          <p:nvPr/>
        </p:nvSpPr>
        <p:spPr>
          <a:xfrm rot="0">
            <a:off x="2642275" y="9201150"/>
            <a:ext cx="2287360" cy="514350"/>
          </a:xfrm>
          <a:prstGeom prst="rect">
            <a:avLst/>
          </a:prstGeom>
        </p:spPr>
        <p:txBody>
          <a:bodyPr anchor="t" rtlCol="false" tIns="0" lIns="0" bIns="0" rIns="0">
            <a:spAutoFit/>
          </a:bodyPr>
          <a:lstStyle/>
          <a:p>
            <a:pPr>
              <a:lnSpc>
                <a:spcPts val="4200"/>
              </a:lnSpc>
              <a:spcBef>
                <a:spcPct val="0"/>
              </a:spcBef>
            </a:pPr>
            <a:r>
              <a:rPr lang="en-US" sz="3000">
                <a:solidFill>
                  <a:srgbClr val="171717"/>
                </a:solidFill>
                <a:latin typeface="Muli Bold"/>
              </a:rPr>
              <a:t>Juli 2021</a:t>
            </a:r>
          </a:p>
        </p:txBody>
      </p:sp>
      <p:sp>
        <p:nvSpPr>
          <p:cNvPr name="TextBox 10" id="10"/>
          <p:cNvSpPr txBox="true"/>
          <p:nvPr/>
        </p:nvSpPr>
        <p:spPr>
          <a:xfrm rot="0">
            <a:off x="5737634" y="694476"/>
            <a:ext cx="3406366" cy="1970074"/>
          </a:xfrm>
          <a:prstGeom prst="rect">
            <a:avLst/>
          </a:prstGeom>
        </p:spPr>
        <p:txBody>
          <a:bodyPr anchor="t" rtlCol="false" tIns="0" lIns="0" bIns="0" rIns="0">
            <a:spAutoFit/>
          </a:bodyPr>
          <a:lstStyle/>
          <a:p>
            <a:pPr algn="ctr">
              <a:lnSpc>
                <a:spcPts val="5162"/>
              </a:lnSpc>
            </a:pPr>
            <a:r>
              <a:rPr lang="en-US" sz="4693">
                <a:solidFill>
                  <a:srgbClr val="171717"/>
                </a:solidFill>
                <a:latin typeface="Muli Ultra-Bold"/>
              </a:rPr>
              <a:t>BPJS Kesehatan Indonesia</a:t>
            </a:r>
          </a:p>
        </p:txBody>
      </p:sp>
      <p:sp>
        <p:nvSpPr>
          <p:cNvPr name="TextBox 11" id="11"/>
          <p:cNvSpPr txBox="true"/>
          <p:nvPr/>
        </p:nvSpPr>
        <p:spPr>
          <a:xfrm rot="0">
            <a:off x="6603838" y="2607400"/>
            <a:ext cx="2287360" cy="514350"/>
          </a:xfrm>
          <a:prstGeom prst="rect">
            <a:avLst/>
          </a:prstGeom>
        </p:spPr>
        <p:txBody>
          <a:bodyPr anchor="t" rtlCol="false" tIns="0" lIns="0" bIns="0" rIns="0">
            <a:spAutoFit/>
          </a:bodyPr>
          <a:lstStyle/>
          <a:p>
            <a:pPr>
              <a:lnSpc>
                <a:spcPts val="4200"/>
              </a:lnSpc>
              <a:spcBef>
                <a:spcPct val="0"/>
              </a:spcBef>
            </a:pPr>
            <a:r>
              <a:rPr lang="en-US" sz="3000">
                <a:solidFill>
                  <a:srgbClr val="171717"/>
                </a:solidFill>
                <a:latin typeface="Muli Bold"/>
              </a:rPr>
              <a:t>Mei 2021</a:t>
            </a:r>
          </a:p>
        </p:txBody>
      </p:sp>
      <p:sp>
        <p:nvSpPr>
          <p:cNvPr name="TextBox 12" id="12"/>
          <p:cNvSpPr txBox="true"/>
          <p:nvPr/>
        </p:nvSpPr>
        <p:spPr>
          <a:xfrm rot="0">
            <a:off x="5737634" y="3668823"/>
            <a:ext cx="3406366" cy="1317377"/>
          </a:xfrm>
          <a:prstGeom prst="rect">
            <a:avLst/>
          </a:prstGeom>
        </p:spPr>
        <p:txBody>
          <a:bodyPr anchor="t" rtlCol="false" tIns="0" lIns="0" bIns="0" rIns="0">
            <a:spAutoFit/>
          </a:bodyPr>
          <a:lstStyle/>
          <a:p>
            <a:pPr algn="ctr">
              <a:lnSpc>
                <a:spcPts val="5162"/>
              </a:lnSpc>
            </a:pPr>
            <a:r>
              <a:rPr lang="en-US" sz="4693">
                <a:solidFill>
                  <a:srgbClr val="171717"/>
                </a:solidFill>
                <a:latin typeface="Muli Ultra-Bold"/>
              </a:rPr>
              <a:t>Capital One</a:t>
            </a:r>
          </a:p>
        </p:txBody>
      </p:sp>
      <p:sp>
        <p:nvSpPr>
          <p:cNvPr name="TextBox 13" id="13"/>
          <p:cNvSpPr txBox="true"/>
          <p:nvPr/>
        </p:nvSpPr>
        <p:spPr>
          <a:xfrm rot="0">
            <a:off x="6603838" y="4929050"/>
            <a:ext cx="2287360" cy="514350"/>
          </a:xfrm>
          <a:prstGeom prst="rect">
            <a:avLst/>
          </a:prstGeom>
        </p:spPr>
        <p:txBody>
          <a:bodyPr anchor="t" rtlCol="false" tIns="0" lIns="0" bIns="0" rIns="0">
            <a:spAutoFit/>
          </a:bodyPr>
          <a:lstStyle/>
          <a:p>
            <a:pPr>
              <a:lnSpc>
                <a:spcPts val="4200"/>
              </a:lnSpc>
              <a:spcBef>
                <a:spcPct val="0"/>
              </a:spcBef>
            </a:pPr>
            <a:r>
              <a:rPr lang="en-US" sz="3000">
                <a:solidFill>
                  <a:srgbClr val="171717"/>
                </a:solidFill>
                <a:latin typeface="Muli Bold"/>
              </a:rPr>
              <a:t>Juli 2019</a:t>
            </a:r>
          </a:p>
        </p:txBody>
      </p:sp>
      <p:sp>
        <p:nvSpPr>
          <p:cNvPr name="TextBox 14" id="14"/>
          <p:cNvSpPr txBox="true"/>
          <p:nvPr/>
        </p:nvSpPr>
        <p:spPr>
          <a:xfrm rot="0">
            <a:off x="5549314" y="5879473"/>
            <a:ext cx="3783007" cy="2622772"/>
          </a:xfrm>
          <a:prstGeom prst="rect">
            <a:avLst/>
          </a:prstGeom>
        </p:spPr>
        <p:txBody>
          <a:bodyPr anchor="t" rtlCol="false" tIns="0" lIns="0" bIns="0" rIns="0">
            <a:spAutoFit/>
          </a:bodyPr>
          <a:lstStyle/>
          <a:p>
            <a:pPr algn="ctr">
              <a:lnSpc>
                <a:spcPts val="5162"/>
              </a:lnSpc>
            </a:pPr>
            <a:r>
              <a:rPr lang="en-US" sz="4693">
                <a:solidFill>
                  <a:srgbClr val="171717"/>
                </a:solidFill>
                <a:latin typeface="Muli Ultra-Bold"/>
              </a:rPr>
              <a:t>First American Financial Corporation</a:t>
            </a:r>
          </a:p>
        </p:txBody>
      </p:sp>
      <p:sp>
        <p:nvSpPr>
          <p:cNvPr name="TextBox 15" id="15"/>
          <p:cNvSpPr txBox="true"/>
          <p:nvPr/>
        </p:nvSpPr>
        <p:spPr>
          <a:xfrm rot="0">
            <a:off x="6603838" y="8445095"/>
            <a:ext cx="2287360" cy="514350"/>
          </a:xfrm>
          <a:prstGeom prst="rect">
            <a:avLst/>
          </a:prstGeom>
        </p:spPr>
        <p:txBody>
          <a:bodyPr anchor="t" rtlCol="false" tIns="0" lIns="0" bIns="0" rIns="0">
            <a:spAutoFit/>
          </a:bodyPr>
          <a:lstStyle/>
          <a:p>
            <a:pPr>
              <a:lnSpc>
                <a:spcPts val="4200"/>
              </a:lnSpc>
              <a:spcBef>
                <a:spcPct val="0"/>
              </a:spcBef>
            </a:pPr>
            <a:r>
              <a:rPr lang="en-US" sz="3000">
                <a:solidFill>
                  <a:srgbClr val="171717"/>
                </a:solidFill>
                <a:latin typeface="Muli Bold"/>
              </a:rPr>
              <a:t>Mei 2019</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4264893" y="2674229"/>
            <a:ext cx="9758215" cy="4938543"/>
          </a:xfrm>
          <a:custGeom>
            <a:avLst/>
            <a:gdLst/>
            <a:ahLst/>
            <a:cxnLst/>
            <a:rect r="r" b="b" t="t" l="l"/>
            <a:pathLst>
              <a:path h="4938543" w="9758215">
                <a:moveTo>
                  <a:pt x="0" y="0"/>
                </a:moveTo>
                <a:lnTo>
                  <a:pt x="9758214" y="0"/>
                </a:lnTo>
                <a:lnTo>
                  <a:pt x="9758214" y="4938542"/>
                </a:lnTo>
                <a:lnTo>
                  <a:pt x="0" y="49385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079086" y="3736896"/>
            <a:ext cx="7495762" cy="2908458"/>
          </a:xfrm>
          <a:prstGeom prst="rect">
            <a:avLst/>
          </a:prstGeom>
        </p:spPr>
        <p:txBody>
          <a:bodyPr anchor="t" rtlCol="false" tIns="0" lIns="0" bIns="0" rIns="0">
            <a:spAutoFit/>
          </a:bodyPr>
          <a:lstStyle/>
          <a:p>
            <a:pPr algn="ctr">
              <a:lnSpc>
                <a:spcPts val="11360"/>
              </a:lnSpc>
            </a:pPr>
            <a:r>
              <a:rPr lang="en-US" sz="10328">
                <a:solidFill>
                  <a:srgbClr val="171717"/>
                </a:solidFill>
                <a:latin typeface="Muli Ultra-Bold"/>
              </a:rPr>
              <a:t>Analisis Kasus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grpSp>
        <p:nvGrpSpPr>
          <p:cNvPr name="Group 3" id="3"/>
          <p:cNvGrpSpPr/>
          <p:nvPr/>
        </p:nvGrpSpPr>
        <p:grpSpPr>
          <a:xfrm rot="0">
            <a:off x="10200133" y="2097043"/>
            <a:ext cx="7286808" cy="6092913"/>
            <a:chOff x="0" y="0"/>
            <a:chExt cx="9715745" cy="8123885"/>
          </a:xfrm>
        </p:grpSpPr>
        <p:sp>
          <p:nvSpPr>
            <p:cNvPr name="TextBox 4" id="4"/>
            <p:cNvSpPr txBox="true"/>
            <p:nvPr/>
          </p:nvSpPr>
          <p:spPr>
            <a:xfrm rot="0">
              <a:off x="0" y="5715"/>
              <a:ext cx="9715745" cy="1292225"/>
            </a:xfrm>
            <a:prstGeom prst="rect">
              <a:avLst/>
            </a:prstGeom>
          </p:spPr>
          <p:txBody>
            <a:bodyPr anchor="t" rtlCol="false" tIns="0" lIns="0" bIns="0" rIns="0">
              <a:spAutoFit/>
            </a:bodyPr>
            <a:lstStyle/>
            <a:p>
              <a:pPr>
                <a:lnSpc>
                  <a:spcPts val="7620"/>
                </a:lnSpc>
              </a:pPr>
              <a:r>
                <a:rPr lang="en-US" sz="6350">
                  <a:solidFill>
                    <a:srgbClr val="171717"/>
                  </a:solidFill>
                  <a:latin typeface="Muli Bold"/>
                </a:rPr>
                <a:t>Fintech</a:t>
              </a:r>
            </a:p>
          </p:txBody>
        </p:sp>
        <p:sp>
          <p:nvSpPr>
            <p:cNvPr name="TextBox 5" id="5"/>
            <p:cNvSpPr txBox="true"/>
            <p:nvPr/>
          </p:nvSpPr>
          <p:spPr>
            <a:xfrm rot="0">
              <a:off x="0" y="1887761"/>
              <a:ext cx="8973283" cy="6190403"/>
            </a:xfrm>
            <a:prstGeom prst="rect">
              <a:avLst/>
            </a:prstGeom>
          </p:spPr>
          <p:txBody>
            <a:bodyPr anchor="t" rtlCol="false" tIns="0" lIns="0" bIns="0" rIns="0">
              <a:spAutoFit/>
            </a:bodyPr>
            <a:lstStyle/>
            <a:p>
              <a:pPr>
                <a:lnSpc>
                  <a:spcPts val="3709"/>
                </a:lnSpc>
              </a:pPr>
              <a:r>
                <a:rPr lang="en-US" sz="2649">
                  <a:solidFill>
                    <a:srgbClr val="171717"/>
                  </a:solidFill>
                  <a:latin typeface="Muli Semi-Bold"/>
                </a:rPr>
                <a:t>Fintech adalah teknologi, alat, atau platform yang membantu &amp; meningkatkan transaksi dan layanan keuangan.</a:t>
              </a:r>
            </a:p>
            <a:p>
              <a:pPr>
                <a:lnSpc>
                  <a:spcPts val="3709"/>
                </a:lnSpc>
              </a:pPr>
            </a:p>
            <a:p>
              <a:pPr>
                <a:lnSpc>
                  <a:spcPts val="3709"/>
                </a:lnSpc>
              </a:pPr>
              <a:r>
                <a:rPr lang="en-US" sz="2649">
                  <a:solidFill>
                    <a:srgbClr val="171717"/>
                  </a:solidFill>
                  <a:latin typeface="Muli Semi-Bold"/>
                </a:rPr>
                <a:t>Fintech menjadi sebuah inovasi dalam bidang jasa keuangan.</a:t>
              </a:r>
            </a:p>
            <a:p>
              <a:pPr>
                <a:lnSpc>
                  <a:spcPts val="3709"/>
                </a:lnSpc>
              </a:pPr>
            </a:p>
            <a:p>
              <a:pPr>
                <a:lnSpc>
                  <a:spcPts val="3709"/>
                </a:lnSpc>
              </a:pPr>
              <a:r>
                <a:rPr lang="en-US" sz="2650">
                  <a:solidFill>
                    <a:srgbClr val="171717"/>
                  </a:solidFill>
                  <a:latin typeface="Muli Semi-Bold"/>
                </a:rPr>
                <a:t>Fintech secara terminologi, merupakan sebuah kolaborasi antara teknologi dengan financial.</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11673688" y="1269271"/>
            <a:ext cx="6097838" cy="6513045"/>
          </a:xfrm>
          <a:custGeom>
            <a:avLst/>
            <a:gdLst/>
            <a:ahLst/>
            <a:cxnLst/>
            <a:rect r="r" b="b" t="t" l="l"/>
            <a:pathLst>
              <a:path h="6513045" w="6097838">
                <a:moveTo>
                  <a:pt x="0" y="0"/>
                </a:moveTo>
                <a:lnTo>
                  <a:pt x="6097838" y="0"/>
                </a:lnTo>
                <a:lnTo>
                  <a:pt x="6097838" y="6513045"/>
                </a:lnTo>
                <a:lnTo>
                  <a:pt x="0" y="6513045"/>
                </a:lnTo>
                <a:lnTo>
                  <a:pt x="0" y="0"/>
                </a:lnTo>
                <a:close/>
              </a:path>
            </a:pathLst>
          </a:custGeom>
          <a:blipFill>
            <a:blip r:embed="rId2"/>
            <a:stretch>
              <a:fillRect l="0" t="0" r="0" b="0"/>
            </a:stretch>
          </a:blipFill>
        </p:spPr>
      </p:sp>
      <p:sp>
        <p:nvSpPr>
          <p:cNvPr name="TextBox 3" id="3"/>
          <p:cNvSpPr txBox="true"/>
          <p:nvPr/>
        </p:nvSpPr>
        <p:spPr>
          <a:xfrm rot="0">
            <a:off x="3565393" y="-85725"/>
            <a:ext cx="11157214" cy="1465485"/>
          </a:xfrm>
          <a:prstGeom prst="rect">
            <a:avLst/>
          </a:prstGeom>
        </p:spPr>
        <p:txBody>
          <a:bodyPr anchor="t" rtlCol="false" tIns="0" lIns="0" bIns="0" rIns="0">
            <a:spAutoFit/>
          </a:bodyPr>
          <a:lstStyle/>
          <a:p>
            <a:pPr algn="ctr">
              <a:lnSpc>
                <a:spcPts val="5850"/>
              </a:lnSpc>
            </a:pPr>
            <a:r>
              <a:rPr lang="en-US" sz="4178">
                <a:solidFill>
                  <a:srgbClr val="171717"/>
                </a:solidFill>
                <a:latin typeface="Muli Semi-Bold"/>
              </a:rPr>
              <a:t>“Kasus Pishing Kredivo, Potret Rendahnya Cybersecurity Awareness di Indonesia”</a:t>
            </a:r>
          </a:p>
        </p:txBody>
      </p:sp>
      <p:sp>
        <p:nvSpPr>
          <p:cNvPr name="TextBox 4" id="4"/>
          <p:cNvSpPr txBox="true"/>
          <p:nvPr/>
        </p:nvSpPr>
        <p:spPr>
          <a:xfrm rot="0">
            <a:off x="0" y="2043015"/>
            <a:ext cx="9299752" cy="2482778"/>
          </a:xfrm>
          <a:prstGeom prst="rect">
            <a:avLst/>
          </a:prstGeom>
        </p:spPr>
        <p:txBody>
          <a:bodyPr anchor="t" rtlCol="false" tIns="0" lIns="0" bIns="0" rIns="0">
            <a:spAutoFit/>
          </a:bodyPr>
          <a:lstStyle/>
          <a:p>
            <a:pPr algn="just">
              <a:lnSpc>
                <a:spcPts val="3302"/>
              </a:lnSpc>
              <a:spcBef>
                <a:spcPct val="0"/>
              </a:spcBef>
            </a:pPr>
            <a:r>
              <a:rPr lang="en-US" sz="2358">
                <a:solidFill>
                  <a:srgbClr val="171717"/>
                </a:solidFill>
                <a:latin typeface="Muli Bold"/>
              </a:rPr>
              <a:t>Pakar keamanan siber Pratama Persadha berharap kasus kejahatan siber berupa phising yang tengah dialami beberapa pengguna perusahaan pembiayaan digital penyedia bayar tunda (BNPL/paylater) PT FinAccel Finance Indonesia alias Kredivo, menjadi pelajaran berharga buat pemerintah dan masyarakat Indonesia.</a:t>
            </a:r>
          </a:p>
        </p:txBody>
      </p:sp>
      <p:sp>
        <p:nvSpPr>
          <p:cNvPr name="TextBox 5" id="5"/>
          <p:cNvSpPr txBox="true"/>
          <p:nvPr/>
        </p:nvSpPr>
        <p:spPr>
          <a:xfrm rot="0">
            <a:off x="1985243" y="5095875"/>
            <a:ext cx="9061872" cy="2445870"/>
          </a:xfrm>
          <a:prstGeom prst="rect">
            <a:avLst/>
          </a:prstGeom>
        </p:spPr>
        <p:txBody>
          <a:bodyPr anchor="t" rtlCol="false" tIns="0" lIns="0" bIns="0" rIns="0">
            <a:spAutoFit/>
          </a:bodyPr>
          <a:lstStyle/>
          <a:p>
            <a:pPr algn="just">
              <a:lnSpc>
                <a:spcPts val="3224"/>
              </a:lnSpc>
              <a:spcBef>
                <a:spcPct val="0"/>
              </a:spcBef>
            </a:pPr>
            <a:r>
              <a:rPr lang="en-US" sz="2303">
                <a:solidFill>
                  <a:srgbClr val="171717"/>
                </a:solidFill>
                <a:latin typeface="Muli Bold"/>
              </a:rPr>
              <a:t>P</a:t>
            </a:r>
            <a:r>
              <a:rPr lang="en-US" sz="2303">
                <a:solidFill>
                  <a:srgbClr val="171717"/>
                </a:solidFill>
                <a:latin typeface="Muli Bold"/>
              </a:rPr>
              <a:t>ara pengguna Kredivo menjadi korban penipuan oleh hacker setelah dihubungi via telepon, dengan berdalih memberikan promo, bonus, atau hadiah. Tak lama kemudian, yang didapat para korban justru tagihan paylater membengkak atas pembelian barang via platform dagang-el (e-commerce) Bukalapak. </a:t>
            </a:r>
          </a:p>
        </p:txBody>
      </p:sp>
      <p:sp>
        <p:nvSpPr>
          <p:cNvPr name="TextBox 6" id="6"/>
          <p:cNvSpPr txBox="true"/>
          <p:nvPr/>
        </p:nvSpPr>
        <p:spPr>
          <a:xfrm rot="0">
            <a:off x="4649876" y="7854397"/>
            <a:ext cx="7833384" cy="2014992"/>
          </a:xfrm>
          <a:prstGeom prst="rect">
            <a:avLst/>
          </a:prstGeom>
        </p:spPr>
        <p:txBody>
          <a:bodyPr anchor="t" rtlCol="false" tIns="0" lIns="0" bIns="0" rIns="0">
            <a:spAutoFit/>
          </a:bodyPr>
          <a:lstStyle/>
          <a:p>
            <a:pPr algn="just">
              <a:lnSpc>
                <a:spcPts val="3218"/>
              </a:lnSpc>
              <a:spcBef>
                <a:spcPct val="0"/>
              </a:spcBef>
            </a:pPr>
            <a:r>
              <a:rPr lang="en-US" sz="2299">
                <a:solidFill>
                  <a:srgbClr val="171717"/>
                </a:solidFill>
                <a:latin typeface="Muli Bold"/>
              </a:rPr>
              <a:t>K</a:t>
            </a:r>
            <a:r>
              <a:rPr lang="en-US" sz="2299">
                <a:solidFill>
                  <a:srgbClr val="171717"/>
                </a:solidFill>
                <a:latin typeface="Muli Bold"/>
              </a:rPr>
              <a:t>orban juga tak bisa disalahkan secara penuh, karena pelaku sudah pasti menggunakan pendekatan rekayasa sosial alias sosial engineering, dan para oknum pasti telah memiliki bekal memanfaatkan kebocoran data pribadi.</a:t>
            </a:r>
          </a:p>
        </p:txBody>
      </p:sp>
      <p:sp>
        <p:nvSpPr>
          <p:cNvPr name="TextBox 7" id="7"/>
          <p:cNvSpPr txBox="true"/>
          <p:nvPr/>
        </p:nvSpPr>
        <p:spPr>
          <a:xfrm rot="0">
            <a:off x="12158592" y="2964412"/>
            <a:ext cx="5128031" cy="3872714"/>
          </a:xfrm>
          <a:prstGeom prst="rect">
            <a:avLst/>
          </a:prstGeom>
        </p:spPr>
        <p:txBody>
          <a:bodyPr anchor="t" rtlCol="false" tIns="0" lIns="0" bIns="0" rIns="0">
            <a:spAutoFit/>
          </a:bodyPr>
          <a:lstStyle/>
          <a:p>
            <a:pPr algn="just">
              <a:lnSpc>
                <a:spcPts val="3893"/>
              </a:lnSpc>
              <a:spcBef>
                <a:spcPct val="0"/>
              </a:spcBef>
            </a:pPr>
            <a:r>
              <a:rPr lang="en-US" sz="2780">
                <a:solidFill>
                  <a:srgbClr val="171717"/>
                </a:solidFill>
                <a:latin typeface="Muli Bold"/>
              </a:rPr>
              <a:t>Dalam kasus ini, data file yang bocor dapat dimanfaatkan oleh pelaku kejahatan dengan melakukan pishing, bisa menyasar email, Whatsapp, sms, dll. Oknum bisa membuat pesan yang meyakinkan pada korbannya.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TextBox 2" id="2"/>
          <p:cNvSpPr txBox="true"/>
          <p:nvPr/>
        </p:nvSpPr>
        <p:spPr>
          <a:xfrm rot="0">
            <a:off x="1310054" y="2444750"/>
            <a:ext cx="7833946" cy="5302250"/>
          </a:xfrm>
          <a:prstGeom prst="rect">
            <a:avLst/>
          </a:prstGeom>
        </p:spPr>
        <p:txBody>
          <a:bodyPr anchor="t" rtlCol="false" tIns="0" lIns="0" bIns="0" rIns="0">
            <a:spAutoFit/>
          </a:bodyPr>
          <a:lstStyle/>
          <a:p>
            <a:pPr>
              <a:lnSpc>
                <a:spcPts val="7000"/>
              </a:lnSpc>
            </a:pPr>
            <a:r>
              <a:rPr lang="en-US" sz="5000">
                <a:solidFill>
                  <a:srgbClr val="171717"/>
                </a:solidFill>
                <a:latin typeface="Muli Semi-Bold"/>
              </a:rPr>
              <a:t>Teknologi merevolusi keuangan pribadi sehingga individu memiliki kemudahan dan kendali lebih banyak atas uang mereka.</a:t>
            </a:r>
          </a:p>
        </p:txBody>
      </p:sp>
      <p:grpSp>
        <p:nvGrpSpPr>
          <p:cNvPr name="Group 3" id="3"/>
          <p:cNvGrpSpPr>
            <a:grpSpLocks noChangeAspect="true"/>
          </p:cNvGrpSpPr>
          <p:nvPr/>
        </p:nvGrpSpPr>
        <p:grpSpPr>
          <a:xfrm rot="0">
            <a:off x="10743655" y="1028700"/>
            <a:ext cx="4049502" cy="8229600"/>
            <a:chOff x="0" y="0"/>
            <a:chExt cx="5001260" cy="10163810"/>
          </a:xfrm>
        </p:grpSpPr>
        <p:sp>
          <p:nvSpPr>
            <p:cNvPr name="Freeform 4" id="4"/>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5" id="5"/>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22334" t="0" r="-22334" b="0"/>
              </a:stretch>
            </a:blipFill>
          </p:spPr>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11900263" y="4266558"/>
            <a:ext cx="6387737" cy="6020442"/>
          </a:xfrm>
          <a:custGeom>
            <a:avLst/>
            <a:gdLst/>
            <a:ahLst/>
            <a:cxnLst/>
            <a:rect r="r" b="b" t="t" l="l"/>
            <a:pathLst>
              <a:path h="6020442" w="6387737">
                <a:moveTo>
                  <a:pt x="0" y="0"/>
                </a:moveTo>
                <a:lnTo>
                  <a:pt x="6387737" y="0"/>
                </a:lnTo>
                <a:lnTo>
                  <a:pt x="6387737" y="6020442"/>
                </a:lnTo>
                <a:lnTo>
                  <a:pt x="0" y="60204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706157" y="381000"/>
            <a:ext cx="10031100" cy="9111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Pengertian cryptocurrency</a:t>
            </a:r>
          </a:p>
        </p:txBody>
      </p:sp>
      <p:sp>
        <p:nvSpPr>
          <p:cNvPr name="TextBox 4" id="4"/>
          <p:cNvSpPr txBox="true"/>
          <p:nvPr/>
        </p:nvSpPr>
        <p:spPr>
          <a:xfrm rot="0">
            <a:off x="790231" y="3102041"/>
            <a:ext cx="9470226" cy="4006718"/>
          </a:xfrm>
          <a:prstGeom prst="rect">
            <a:avLst/>
          </a:prstGeom>
        </p:spPr>
        <p:txBody>
          <a:bodyPr anchor="t" rtlCol="false" tIns="0" lIns="0" bIns="0" rIns="0">
            <a:spAutoFit/>
          </a:bodyPr>
          <a:lstStyle/>
          <a:p>
            <a:pPr algn="just">
              <a:lnSpc>
                <a:spcPts val="5380"/>
              </a:lnSpc>
              <a:spcBef>
                <a:spcPct val="0"/>
              </a:spcBef>
            </a:pPr>
            <a:r>
              <a:rPr lang="en-US" sz="3843">
                <a:solidFill>
                  <a:srgbClr val="171717"/>
                </a:solidFill>
                <a:latin typeface="Muli Bold"/>
              </a:rPr>
              <a:t>Cryptocurrency atau mata uang kripto umumnya dikenal merupakan sebuah mata uang digital atau virtual yang dijamin oleh cryptography.  dapat digunakan sebagai transaksi dan investasi digital.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TextBox 2" id="2"/>
          <p:cNvSpPr txBox="true"/>
          <p:nvPr/>
        </p:nvSpPr>
        <p:spPr>
          <a:xfrm rot="0">
            <a:off x="3706157" y="381000"/>
            <a:ext cx="10031100" cy="9111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Jenis-jenis cryptocurrency</a:t>
            </a:r>
          </a:p>
        </p:txBody>
      </p:sp>
      <p:sp>
        <p:nvSpPr>
          <p:cNvPr name="Freeform 3" id="3"/>
          <p:cNvSpPr/>
          <p:nvPr/>
        </p:nvSpPr>
        <p:spPr>
          <a:xfrm flipH="false" flipV="false" rot="0">
            <a:off x="3989719" y="2656889"/>
            <a:ext cx="8408243" cy="6390265"/>
          </a:xfrm>
          <a:custGeom>
            <a:avLst/>
            <a:gdLst/>
            <a:ahLst/>
            <a:cxnLst/>
            <a:rect r="r" b="b" t="t" l="l"/>
            <a:pathLst>
              <a:path h="6390265" w="8408243">
                <a:moveTo>
                  <a:pt x="0" y="0"/>
                </a:moveTo>
                <a:lnTo>
                  <a:pt x="8408243" y="0"/>
                </a:lnTo>
                <a:lnTo>
                  <a:pt x="8408243" y="6390265"/>
                </a:lnTo>
                <a:lnTo>
                  <a:pt x="0" y="6390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330615" y="2580689"/>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Bitcoin, </a:t>
            </a:r>
          </a:p>
        </p:txBody>
      </p:sp>
      <p:sp>
        <p:nvSpPr>
          <p:cNvPr name="TextBox 5" id="5"/>
          <p:cNvSpPr txBox="true"/>
          <p:nvPr/>
        </p:nvSpPr>
        <p:spPr>
          <a:xfrm rot="0">
            <a:off x="5330615" y="4464049"/>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Litecoin,</a:t>
            </a:r>
          </a:p>
        </p:txBody>
      </p:sp>
      <p:sp>
        <p:nvSpPr>
          <p:cNvPr name="TextBox 6" id="6"/>
          <p:cNvSpPr txBox="true"/>
          <p:nvPr/>
        </p:nvSpPr>
        <p:spPr>
          <a:xfrm rot="0">
            <a:off x="5330615" y="6238875"/>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Dogecoin,</a:t>
            </a:r>
          </a:p>
        </p:txBody>
      </p:sp>
      <p:sp>
        <p:nvSpPr>
          <p:cNvPr name="TextBox 7" id="7"/>
          <p:cNvSpPr txBox="true"/>
          <p:nvPr/>
        </p:nvSpPr>
        <p:spPr>
          <a:xfrm rot="0">
            <a:off x="5330615" y="8013701"/>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Bitcoincash,etc</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TextBox 2" id="2"/>
          <p:cNvSpPr txBox="true"/>
          <p:nvPr/>
        </p:nvSpPr>
        <p:spPr>
          <a:xfrm rot="0">
            <a:off x="3706157" y="381000"/>
            <a:ext cx="10031100" cy="9111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Kelebihan cryptocurrency</a:t>
            </a:r>
          </a:p>
        </p:txBody>
      </p:sp>
      <p:sp>
        <p:nvSpPr>
          <p:cNvPr name="Freeform 3" id="3"/>
          <p:cNvSpPr/>
          <p:nvPr/>
        </p:nvSpPr>
        <p:spPr>
          <a:xfrm flipH="false" flipV="false" rot="0">
            <a:off x="3989719" y="2656889"/>
            <a:ext cx="8408243" cy="6390265"/>
          </a:xfrm>
          <a:custGeom>
            <a:avLst/>
            <a:gdLst/>
            <a:ahLst/>
            <a:cxnLst/>
            <a:rect r="r" b="b" t="t" l="l"/>
            <a:pathLst>
              <a:path h="6390265" w="8408243">
                <a:moveTo>
                  <a:pt x="0" y="0"/>
                </a:moveTo>
                <a:lnTo>
                  <a:pt x="8408243" y="0"/>
                </a:lnTo>
                <a:lnTo>
                  <a:pt x="8408243" y="6390265"/>
                </a:lnTo>
                <a:lnTo>
                  <a:pt x="0" y="6390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330615" y="2580689"/>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Universal, </a:t>
            </a:r>
          </a:p>
        </p:txBody>
      </p:sp>
      <p:sp>
        <p:nvSpPr>
          <p:cNvPr name="TextBox 5" id="5"/>
          <p:cNvSpPr txBox="true"/>
          <p:nvPr/>
        </p:nvSpPr>
        <p:spPr>
          <a:xfrm rot="0">
            <a:off x="5330615" y="4464049"/>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Cepat,</a:t>
            </a:r>
          </a:p>
        </p:txBody>
      </p:sp>
      <p:sp>
        <p:nvSpPr>
          <p:cNvPr name="TextBox 6" id="6"/>
          <p:cNvSpPr txBox="true"/>
          <p:nvPr/>
        </p:nvSpPr>
        <p:spPr>
          <a:xfrm rot="0">
            <a:off x="5330615" y="6238875"/>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Transparansi,</a:t>
            </a:r>
          </a:p>
        </p:txBody>
      </p:sp>
      <p:sp>
        <p:nvSpPr>
          <p:cNvPr name="TextBox 7" id="7"/>
          <p:cNvSpPr txBox="true"/>
          <p:nvPr/>
        </p:nvSpPr>
        <p:spPr>
          <a:xfrm rot="0">
            <a:off x="5330615" y="8013701"/>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Kontrol pribadi.</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TextBox 2" id="2"/>
          <p:cNvSpPr txBox="true"/>
          <p:nvPr/>
        </p:nvSpPr>
        <p:spPr>
          <a:xfrm rot="0">
            <a:off x="3706157" y="381000"/>
            <a:ext cx="10031100" cy="9111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Kekurangan cryptocurrency</a:t>
            </a:r>
          </a:p>
        </p:txBody>
      </p:sp>
      <p:sp>
        <p:nvSpPr>
          <p:cNvPr name="Freeform 3" id="3"/>
          <p:cNvSpPr/>
          <p:nvPr/>
        </p:nvSpPr>
        <p:spPr>
          <a:xfrm flipH="false" flipV="false" rot="0">
            <a:off x="3989719" y="2656889"/>
            <a:ext cx="8408243" cy="6390265"/>
          </a:xfrm>
          <a:custGeom>
            <a:avLst/>
            <a:gdLst/>
            <a:ahLst/>
            <a:cxnLst/>
            <a:rect r="r" b="b" t="t" l="l"/>
            <a:pathLst>
              <a:path h="6390265" w="8408243">
                <a:moveTo>
                  <a:pt x="0" y="0"/>
                </a:moveTo>
                <a:lnTo>
                  <a:pt x="8408243" y="0"/>
                </a:lnTo>
                <a:lnTo>
                  <a:pt x="8408243" y="6390265"/>
                </a:lnTo>
                <a:lnTo>
                  <a:pt x="0" y="63902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5330615" y="2580689"/>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Celah bagi kejahatan, </a:t>
            </a:r>
          </a:p>
        </p:txBody>
      </p:sp>
      <p:sp>
        <p:nvSpPr>
          <p:cNvPr name="TextBox 5" id="5"/>
          <p:cNvSpPr txBox="true"/>
          <p:nvPr/>
        </p:nvSpPr>
        <p:spPr>
          <a:xfrm rot="0">
            <a:off x="5330615" y="4057357"/>
            <a:ext cx="7345241"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Sekali lupa pasword, semua uang bisa hilang,</a:t>
            </a:r>
          </a:p>
        </p:txBody>
      </p:sp>
      <p:sp>
        <p:nvSpPr>
          <p:cNvPr name="TextBox 6" id="6"/>
          <p:cNvSpPr txBox="true"/>
          <p:nvPr/>
        </p:nvSpPr>
        <p:spPr>
          <a:xfrm rot="0">
            <a:off x="5330615" y="5775821"/>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Masih banyak yang menganggap ilegal,</a:t>
            </a:r>
          </a:p>
        </p:txBody>
      </p:sp>
      <p:sp>
        <p:nvSpPr>
          <p:cNvPr name="TextBox 7" id="7"/>
          <p:cNvSpPr txBox="true"/>
          <p:nvPr/>
        </p:nvSpPr>
        <p:spPr>
          <a:xfrm rot="0">
            <a:off x="5330615" y="8013701"/>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Dilakukan dengan ahli saja.</a:t>
            </a:r>
          </a:p>
        </p:txBody>
      </p:sp>
    </p:spTree>
  </p:cSld>
  <p:clrMapOvr>
    <a:masterClrMapping/>
  </p:clrMapOvr>
</p:sld>
</file>

<file path=ppt/slides/slide46.xml><?xml version="1.0" encoding="utf-8"?>
<p:sld xmlns:p="http://schemas.openxmlformats.org/presentationml/2006/main" xmlns:a="http://schemas.openxmlformats.org/drawingml/2006/main">
  <p:cSld>
    <p:bg>
      <p:bgPr>
        <a:solidFill>
          <a:srgbClr val="FCAF03"/>
        </a:solidFill>
      </p:bgPr>
    </p:bg>
    <p:spTree>
      <p:nvGrpSpPr>
        <p:cNvPr id="1" name=""/>
        <p:cNvGrpSpPr/>
        <p:nvPr/>
      </p:nvGrpSpPr>
      <p:grpSpPr>
        <a:xfrm>
          <a:off x="0" y="0"/>
          <a:ext cx="0" cy="0"/>
          <a:chOff x="0" y="0"/>
          <a:chExt cx="0" cy="0"/>
        </a:xfrm>
      </p:grpSpPr>
      <p:sp>
        <p:nvSpPr>
          <p:cNvPr name="TextBox 2" id="2"/>
          <p:cNvSpPr txBox="true"/>
          <p:nvPr/>
        </p:nvSpPr>
        <p:spPr>
          <a:xfrm rot="0">
            <a:off x="3706157" y="-95250"/>
            <a:ext cx="10031100" cy="18636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Model dan Manfaat Blockchain pada Fintech</a:t>
            </a:r>
          </a:p>
        </p:txBody>
      </p:sp>
      <p:sp>
        <p:nvSpPr>
          <p:cNvPr name="TextBox 3" id="3"/>
          <p:cNvSpPr txBox="true"/>
          <p:nvPr/>
        </p:nvSpPr>
        <p:spPr>
          <a:xfrm rot="0">
            <a:off x="5330615" y="2580689"/>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Celah bagi kejahatan, </a:t>
            </a:r>
          </a:p>
        </p:txBody>
      </p:sp>
      <p:sp>
        <p:nvSpPr>
          <p:cNvPr name="TextBox 4" id="4"/>
          <p:cNvSpPr txBox="true"/>
          <p:nvPr/>
        </p:nvSpPr>
        <p:spPr>
          <a:xfrm rot="0">
            <a:off x="5330615" y="4057357"/>
            <a:ext cx="7345241"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Sekali lupa pasword, semua uang bisa hilang,</a:t>
            </a:r>
          </a:p>
        </p:txBody>
      </p:sp>
      <p:sp>
        <p:nvSpPr>
          <p:cNvPr name="TextBox 5" id="5"/>
          <p:cNvSpPr txBox="true"/>
          <p:nvPr/>
        </p:nvSpPr>
        <p:spPr>
          <a:xfrm rot="0">
            <a:off x="5330615" y="5775821"/>
            <a:ext cx="7626769"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Masih banyak yang menganggap ilegal,</a:t>
            </a:r>
          </a:p>
        </p:txBody>
      </p:sp>
      <p:sp>
        <p:nvSpPr>
          <p:cNvPr name="TextBox 6" id="6"/>
          <p:cNvSpPr txBox="true"/>
          <p:nvPr/>
        </p:nvSpPr>
        <p:spPr>
          <a:xfrm rot="0">
            <a:off x="5330615" y="8013701"/>
            <a:ext cx="7626769" cy="67945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Bold"/>
              </a:rPr>
              <a:t>Dilakukan dengan ahli saja.</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8952619" y="0"/>
            <a:ext cx="9335381" cy="10578335"/>
          </a:xfrm>
          <a:custGeom>
            <a:avLst/>
            <a:gdLst/>
            <a:ahLst/>
            <a:cxnLst/>
            <a:rect r="r" b="b" t="t" l="l"/>
            <a:pathLst>
              <a:path h="10578335" w="9335381">
                <a:moveTo>
                  <a:pt x="0" y="0"/>
                </a:moveTo>
                <a:lnTo>
                  <a:pt x="9335381" y="0"/>
                </a:lnTo>
                <a:lnTo>
                  <a:pt x="9335381" y="10578335"/>
                </a:lnTo>
                <a:lnTo>
                  <a:pt x="0" y="105783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89039" y="4152900"/>
            <a:ext cx="5283340" cy="1981200"/>
          </a:xfrm>
          <a:prstGeom prst="rect">
            <a:avLst/>
          </a:prstGeom>
        </p:spPr>
        <p:txBody>
          <a:bodyPr anchor="t" rtlCol="false" tIns="0" lIns="0" bIns="0" rIns="0">
            <a:spAutoFit/>
          </a:bodyPr>
          <a:lstStyle/>
          <a:p>
            <a:pPr>
              <a:lnSpc>
                <a:spcPts val="7800"/>
              </a:lnSpc>
            </a:pPr>
            <a:r>
              <a:rPr lang="en-US" sz="6500">
                <a:solidFill>
                  <a:srgbClr val="171717"/>
                </a:solidFill>
                <a:latin typeface="Muli Bold"/>
              </a:rPr>
              <a:t>Ada pertanyaan?</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011044" y="0"/>
            <a:ext cx="12044362" cy="1028700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Freeform 4" id="4"/>
          <p:cNvSpPr/>
          <p:nvPr/>
        </p:nvSpPr>
        <p:spPr>
          <a:xfrm flipH="false" flipV="false" rot="0">
            <a:off x="11451442" y="2344784"/>
            <a:ext cx="6836558" cy="5597432"/>
          </a:xfrm>
          <a:custGeom>
            <a:avLst/>
            <a:gdLst/>
            <a:ahLst/>
            <a:cxnLst/>
            <a:rect r="r" b="b" t="t" l="l"/>
            <a:pathLst>
              <a:path h="5597432" w="6836558">
                <a:moveTo>
                  <a:pt x="0" y="0"/>
                </a:moveTo>
                <a:lnTo>
                  <a:pt x="6836558" y="0"/>
                </a:lnTo>
                <a:lnTo>
                  <a:pt x="6836558" y="5597432"/>
                </a:lnTo>
                <a:lnTo>
                  <a:pt x="0" y="55974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521923" y="85725"/>
            <a:ext cx="7257670" cy="2822575"/>
          </a:xfrm>
          <a:prstGeom prst="rect">
            <a:avLst/>
          </a:prstGeom>
        </p:spPr>
        <p:txBody>
          <a:bodyPr anchor="t" rtlCol="false" tIns="0" lIns="0" bIns="0" rIns="0">
            <a:spAutoFit/>
          </a:bodyPr>
          <a:lstStyle/>
          <a:p>
            <a:pPr algn="ctr">
              <a:lnSpc>
                <a:spcPts val="11000"/>
              </a:lnSpc>
            </a:pPr>
            <a:r>
              <a:rPr lang="en-US" sz="10000">
                <a:solidFill>
                  <a:srgbClr val="171717"/>
                </a:solidFill>
                <a:latin typeface="Muli Ultra-Bold"/>
              </a:rPr>
              <a:t>Pertemuan 13</a:t>
            </a:r>
          </a:p>
        </p:txBody>
      </p:sp>
      <p:sp>
        <p:nvSpPr>
          <p:cNvPr name="TextBox 6" id="6"/>
          <p:cNvSpPr txBox="true"/>
          <p:nvPr/>
        </p:nvSpPr>
        <p:spPr>
          <a:xfrm rot="0">
            <a:off x="1512206" y="3591319"/>
            <a:ext cx="7267388" cy="3714750"/>
          </a:xfrm>
          <a:prstGeom prst="rect">
            <a:avLst/>
          </a:prstGeom>
        </p:spPr>
        <p:txBody>
          <a:bodyPr anchor="t" rtlCol="false" tIns="0" lIns="0" bIns="0" rIns="0">
            <a:spAutoFit/>
          </a:bodyPr>
          <a:lstStyle/>
          <a:p>
            <a:pPr marL="647700" indent="-323850" lvl="1">
              <a:lnSpc>
                <a:spcPts val="4200"/>
              </a:lnSpc>
              <a:spcBef>
                <a:spcPct val="0"/>
              </a:spcBef>
              <a:buFont typeface="Arial"/>
              <a:buChar char="•"/>
            </a:pPr>
            <a:r>
              <a:rPr lang="en-US" sz="3000">
                <a:solidFill>
                  <a:srgbClr val="171717"/>
                </a:solidFill>
                <a:latin typeface="Muli Bold"/>
              </a:rPr>
              <a:t>Badan pengatur yang memiliki kewenangan dalam pengawasan Fintech</a:t>
            </a:r>
          </a:p>
          <a:p>
            <a:pPr marL="647700" indent="-323850" lvl="1">
              <a:lnSpc>
                <a:spcPts val="4200"/>
              </a:lnSpc>
              <a:spcBef>
                <a:spcPct val="0"/>
              </a:spcBef>
              <a:buFont typeface="Arial"/>
              <a:buChar char="•"/>
            </a:pPr>
            <a:r>
              <a:rPr lang="en-US" sz="3000">
                <a:solidFill>
                  <a:srgbClr val="171717"/>
                </a:solidFill>
                <a:latin typeface="Muli Bold"/>
              </a:rPr>
              <a:t>Peran Fintech dalam inklusi keuangan di Indonesia</a:t>
            </a:r>
          </a:p>
          <a:p>
            <a:pPr marL="647700" indent="-323850" lvl="1">
              <a:lnSpc>
                <a:spcPts val="4200"/>
              </a:lnSpc>
              <a:spcBef>
                <a:spcPct val="0"/>
              </a:spcBef>
              <a:buFont typeface="Arial"/>
              <a:buChar char="•"/>
            </a:pPr>
            <a:r>
              <a:rPr lang="en-US" sz="3000">
                <a:solidFill>
                  <a:srgbClr val="171717"/>
                </a:solidFill>
                <a:latin typeface="Muli Bold"/>
              </a:rPr>
              <a:t>Memahami Jenis layanan Fintech untuk pembiayaan UMKM</a:t>
            </a:r>
          </a:p>
        </p:txBody>
      </p:sp>
    </p:spTree>
  </p:cSld>
  <p:clrMapOvr>
    <a:masterClrMapping/>
  </p:clrMapOvr>
</p:sld>
</file>

<file path=ppt/slides/slide49.xml><?xml version="1.0" encoding="utf-8"?>
<p:sld xmlns:p="http://schemas.openxmlformats.org/presentationml/2006/main" xmlns:a="http://schemas.openxmlformats.org/drawingml/2006/main">
  <p:cSld>
    <p:bg>
      <p:bgPr>
        <a:solidFill>
          <a:srgbClr val="FCAF03"/>
        </a:solidFill>
      </p:bgPr>
    </p:bg>
    <p:spTree>
      <p:nvGrpSpPr>
        <p:cNvPr id="1" name=""/>
        <p:cNvGrpSpPr/>
        <p:nvPr/>
      </p:nvGrpSpPr>
      <p:grpSpPr>
        <a:xfrm>
          <a:off x="0" y="0"/>
          <a:ext cx="0" cy="0"/>
          <a:chOff x="0" y="0"/>
          <a:chExt cx="0" cy="0"/>
        </a:xfrm>
      </p:grpSpPr>
      <p:sp>
        <p:nvSpPr>
          <p:cNvPr name="TextBox 2" id="2"/>
          <p:cNvSpPr txBox="true"/>
          <p:nvPr/>
        </p:nvSpPr>
        <p:spPr>
          <a:xfrm rot="0">
            <a:off x="3706157" y="-95250"/>
            <a:ext cx="10031100" cy="18636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Peran OJK Dalam Pengawasan Fintech</a:t>
            </a:r>
          </a:p>
        </p:txBody>
      </p:sp>
      <p:sp>
        <p:nvSpPr>
          <p:cNvPr name="TextBox 3" id="3"/>
          <p:cNvSpPr txBox="true"/>
          <p:nvPr/>
        </p:nvSpPr>
        <p:spPr>
          <a:xfrm rot="0">
            <a:off x="514350" y="2413293"/>
            <a:ext cx="17259300" cy="6318251"/>
          </a:xfrm>
          <a:prstGeom prst="rect">
            <a:avLst/>
          </a:prstGeom>
        </p:spPr>
        <p:txBody>
          <a:bodyPr anchor="t" rtlCol="false" tIns="0" lIns="0" bIns="0" rIns="0">
            <a:spAutoFit/>
          </a:bodyPr>
          <a:lstStyle/>
          <a:p>
            <a:pPr algn="ctr">
              <a:lnSpc>
                <a:spcPts val="5599"/>
              </a:lnSpc>
              <a:spcBef>
                <a:spcPct val="0"/>
              </a:spcBef>
            </a:pPr>
            <a:r>
              <a:rPr lang="en-US" sz="3999">
                <a:solidFill>
                  <a:srgbClr val="171717"/>
                </a:solidFill>
                <a:latin typeface="Muli"/>
              </a:rPr>
              <a:t>Otoritas Jasa Keuangan (OJK) sesuai dengan kewenangannya yang diatur dalam </a:t>
            </a:r>
            <a:r>
              <a:rPr lang="en-US" sz="3999">
                <a:solidFill>
                  <a:srgbClr val="171717"/>
                </a:solidFill>
                <a:latin typeface="Muli Bold"/>
              </a:rPr>
              <a:t>UU Nomor 21 Tahun 2011</a:t>
            </a:r>
            <a:r>
              <a:rPr lang="en-US" sz="3999">
                <a:solidFill>
                  <a:srgbClr val="171717"/>
                </a:solidFill>
                <a:latin typeface="Muli"/>
              </a:rPr>
              <a:t> menyiapkan sejumlah regulasi untuk mengatur dan mengawasi perkembangan jenis usaha sektor jasa keuangan yang menggunakan kemajuan teknologi atau disebut Financial Technology (fintech). Bahkan lembaga ini sudah membentuk “</a:t>
            </a:r>
            <a:r>
              <a:rPr lang="en-US" sz="3999">
                <a:solidFill>
                  <a:srgbClr val="171717"/>
                </a:solidFill>
                <a:latin typeface="Muli Bold"/>
              </a:rPr>
              <a:t>Tim Pengembangan Inovasi Digital Ekonomi dan Keuangan</a:t>
            </a:r>
            <a:r>
              <a:rPr lang="en-US" sz="3999">
                <a:solidFill>
                  <a:srgbClr val="171717"/>
                </a:solidFill>
                <a:latin typeface="Muli"/>
              </a:rPr>
              <a:t>” yang terdiri dari gabungan sejumlah satuan kerja di OJK untuk mengkaji dan mempelajari perkembangan fintech dan menyiapkan peraturan, serta strategi pengembangannya.</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1438485">
            <a:off x="2712385" y="5417033"/>
            <a:ext cx="2389938" cy="675158"/>
          </a:xfrm>
          <a:custGeom>
            <a:avLst/>
            <a:gdLst/>
            <a:ahLst/>
            <a:cxnLst/>
            <a:rect r="r" b="b" t="t" l="l"/>
            <a:pathLst>
              <a:path h="675158" w="2389938">
                <a:moveTo>
                  <a:pt x="0" y="0"/>
                </a:moveTo>
                <a:lnTo>
                  <a:pt x="2389938" y="0"/>
                </a:lnTo>
                <a:lnTo>
                  <a:pt x="2389938" y="675158"/>
                </a:lnTo>
                <a:lnTo>
                  <a:pt x="0" y="6751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357754" y="4764097"/>
            <a:ext cx="4399574" cy="3173193"/>
          </a:xfrm>
          <a:custGeom>
            <a:avLst/>
            <a:gdLst/>
            <a:ahLst/>
            <a:cxnLst/>
            <a:rect r="r" b="b" t="t" l="l"/>
            <a:pathLst>
              <a:path h="3173193" w="4399574">
                <a:moveTo>
                  <a:pt x="0" y="0"/>
                </a:moveTo>
                <a:lnTo>
                  <a:pt x="4399574" y="0"/>
                </a:lnTo>
                <a:lnTo>
                  <a:pt x="4399574" y="3173193"/>
                </a:lnTo>
                <a:lnTo>
                  <a:pt x="0" y="31731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7807884">
            <a:off x="7174379" y="1474027"/>
            <a:ext cx="3804004" cy="3940117"/>
          </a:xfrm>
          <a:custGeom>
            <a:avLst/>
            <a:gdLst/>
            <a:ahLst/>
            <a:cxnLst/>
            <a:rect r="r" b="b" t="t" l="l"/>
            <a:pathLst>
              <a:path h="3940117" w="3804004">
                <a:moveTo>
                  <a:pt x="0" y="0"/>
                </a:moveTo>
                <a:lnTo>
                  <a:pt x="3804004" y="0"/>
                </a:lnTo>
                <a:lnTo>
                  <a:pt x="3804004" y="3940118"/>
                </a:lnTo>
                <a:lnTo>
                  <a:pt x="0" y="39401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1474417" y="1440177"/>
            <a:ext cx="9176206" cy="7948888"/>
          </a:xfrm>
          <a:custGeom>
            <a:avLst/>
            <a:gdLst/>
            <a:ahLst/>
            <a:cxnLst/>
            <a:rect r="r" b="b" t="t" l="l"/>
            <a:pathLst>
              <a:path h="7948888" w="9176206">
                <a:moveTo>
                  <a:pt x="0" y="0"/>
                </a:moveTo>
                <a:lnTo>
                  <a:pt x="9176206" y="0"/>
                </a:lnTo>
                <a:lnTo>
                  <a:pt x="9176206" y="7948889"/>
                </a:lnTo>
                <a:lnTo>
                  <a:pt x="0" y="794888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3907354" y="-9525"/>
            <a:ext cx="10473292" cy="1449702"/>
          </a:xfrm>
          <a:prstGeom prst="rect">
            <a:avLst/>
          </a:prstGeom>
        </p:spPr>
        <p:txBody>
          <a:bodyPr anchor="t" rtlCol="false" tIns="0" lIns="0" bIns="0" rIns="0">
            <a:spAutoFit/>
          </a:bodyPr>
          <a:lstStyle/>
          <a:p>
            <a:pPr algn="ctr">
              <a:lnSpc>
                <a:spcPts val="5703"/>
              </a:lnSpc>
            </a:pPr>
            <a:r>
              <a:rPr lang="en-US" sz="4753">
                <a:solidFill>
                  <a:srgbClr val="171717"/>
                </a:solidFill>
                <a:latin typeface="Muli Bold"/>
              </a:rPr>
              <a:t>Evolusi Industri Layanan Keuangan di Era Ekonomi Digital</a:t>
            </a:r>
          </a:p>
        </p:txBody>
      </p:sp>
      <p:sp>
        <p:nvSpPr>
          <p:cNvPr name="TextBox 8" id="8"/>
          <p:cNvSpPr txBox="true"/>
          <p:nvPr/>
        </p:nvSpPr>
        <p:spPr>
          <a:xfrm rot="0">
            <a:off x="231954" y="2503497"/>
            <a:ext cx="6112261" cy="2260600"/>
          </a:xfrm>
          <a:prstGeom prst="rect">
            <a:avLst/>
          </a:prstGeom>
        </p:spPr>
        <p:txBody>
          <a:bodyPr anchor="t" rtlCol="false" tIns="0" lIns="0" bIns="0" rIns="0">
            <a:spAutoFit/>
          </a:bodyPr>
          <a:lstStyle/>
          <a:p>
            <a:pPr algn="just">
              <a:lnSpc>
                <a:spcPts val="4549"/>
              </a:lnSpc>
            </a:pPr>
            <a:r>
              <a:rPr lang="en-US" sz="3249">
                <a:solidFill>
                  <a:srgbClr val="171717"/>
                </a:solidFill>
                <a:latin typeface="Muli Bold"/>
              </a:rPr>
              <a:t>Berkembangnya teknologi Informasi membuat industri perbankan harus siap berubah dan bertransformasi.</a:t>
            </a:r>
          </a:p>
        </p:txBody>
      </p:sp>
      <p:sp>
        <p:nvSpPr>
          <p:cNvPr name="TextBox 9" id="9"/>
          <p:cNvSpPr txBox="true"/>
          <p:nvPr/>
        </p:nvSpPr>
        <p:spPr>
          <a:xfrm rot="0">
            <a:off x="5667560" y="5086350"/>
            <a:ext cx="3779962" cy="2260600"/>
          </a:xfrm>
          <a:prstGeom prst="rect">
            <a:avLst/>
          </a:prstGeom>
        </p:spPr>
        <p:txBody>
          <a:bodyPr anchor="t" rtlCol="false" tIns="0" lIns="0" bIns="0" rIns="0">
            <a:spAutoFit/>
          </a:bodyPr>
          <a:lstStyle/>
          <a:p>
            <a:pPr algn="just">
              <a:lnSpc>
                <a:spcPts val="4549"/>
              </a:lnSpc>
            </a:pPr>
            <a:r>
              <a:rPr lang="en-US" sz="3249">
                <a:solidFill>
                  <a:srgbClr val="000001"/>
                </a:solidFill>
                <a:latin typeface="Muli Bold"/>
              </a:rPr>
              <a:t>ISU PADA ERA DIGITAL BANKING DAN REVOLUSI INDUSTRY 4.0</a:t>
            </a:r>
          </a:p>
        </p:txBody>
      </p:sp>
      <p:sp>
        <p:nvSpPr>
          <p:cNvPr name="TextBox 10" id="10"/>
          <p:cNvSpPr txBox="true"/>
          <p:nvPr/>
        </p:nvSpPr>
        <p:spPr>
          <a:xfrm rot="0">
            <a:off x="12341947" y="3969996"/>
            <a:ext cx="6112261" cy="2832100"/>
          </a:xfrm>
          <a:prstGeom prst="rect">
            <a:avLst/>
          </a:prstGeom>
        </p:spPr>
        <p:txBody>
          <a:bodyPr anchor="t" rtlCol="false" tIns="0" lIns="0" bIns="0" rIns="0">
            <a:spAutoFit/>
          </a:bodyPr>
          <a:lstStyle/>
          <a:p>
            <a:pPr algn="just" marL="701671" indent="-350836" lvl="1">
              <a:lnSpc>
                <a:spcPts val="4549"/>
              </a:lnSpc>
              <a:buFont typeface="Arial"/>
              <a:buChar char="•"/>
            </a:pPr>
            <a:r>
              <a:rPr lang="en-US" sz="3249">
                <a:solidFill>
                  <a:srgbClr val="171717"/>
                </a:solidFill>
                <a:latin typeface="Muli Bold"/>
              </a:rPr>
              <a:t>Perubahan pola konsumsi</a:t>
            </a:r>
          </a:p>
          <a:p>
            <a:pPr algn="just" marL="701671" indent="-350836" lvl="1">
              <a:lnSpc>
                <a:spcPts val="4549"/>
              </a:lnSpc>
              <a:buFont typeface="Arial"/>
              <a:buChar char="•"/>
            </a:pPr>
            <a:r>
              <a:rPr lang="en-US" sz="3249">
                <a:solidFill>
                  <a:srgbClr val="171717"/>
                </a:solidFill>
                <a:latin typeface="Muli Bold"/>
              </a:rPr>
              <a:t>Menjamurnya fintech</a:t>
            </a:r>
          </a:p>
          <a:p>
            <a:pPr algn="just" marL="701671" indent="-350836" lvl="1">
              <a:lnSpc>
                <a:spcPts val="4549"/>
              </a:lnSpc>
              <a:buFont typeface="Arial"/>
              <a:buChar char="•"/>
            </a:pPr>
            <a:r>
              <a:rPr lang="en-US" sz="3249">
                <a:solidFill>
                  <a:srgbClr val="171717"/>
                </a:solidFill>
                <a:latin typeface="Muli Bold"/>
              </a:rPr>
              <a:t>Kepercayaan</a:t>
            </a:r>
          </a:p>
          <a:p>
            <a:pPr algn="just" marL="701671" indent="-350836" lvl="1">
              <a:lnSpc>
                <a:spcPts val="4549"/>
              </a:lnSpc>
              <a:buFont typeface="Arial"/>
              <a:buChar char="•"/>
            </a:pPr>
            <a:r>
              <a:rPr lang="en-US" sz="3249">
                <a:solidFill>
                  <a:srgbClr val="171717"/>
                </a:solidFill>
                <a:latin typeface="Muli Bold"/>
              </a:rPr>
              <a:t>Regulasi</a:t>
            </a:r>
          </a:p>
          <a:p>
            <a:pPr algn="just" marL="701671" indent="-350836" lvl="1">
              <a:lnSpc>
                <a:spcPts val="4549"/>
              </a:lnSpc>
              <a:buFont typeface="Arial"/>
              <a:buChar char="•"/>
            </a:pPr>
            <a:r>
              <a:rPr lang="en-US" sz="3249">
                <a:solidFill>
                  <a:srgbClr val="171717"/>
                </a:solidFill>
                <a:latin typeface="Muli Bold"/>
              </a:rPr>
              <a:t>Karakteristik pengguna</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0" y="4424146"/>
            <a:ext cx="18288000" cy="5862854"/>
          </a:xfrm>
          <a:custGeom>
            <a:avLst/>
            <a:gdLst/>
            <a:ahLst/>
            <a:cxnLst/>
            <a:rect r="r" b="b" t="t" l="l"/>
            <a:pathLst>
              <a:path h="5862854" w="18288000">
                <a:moveTo>
                  <a:pt x="0" y="0"/>
                </a:moveTo>
                <a:lnTo>
                  <a:pt x="18288000" y="0"/>
                </a:lnTo>
                <a:lnTo>
                  <a:pt x="18288000" y="5862854"/>
                </a:lnTo>
                <a:lnTo>
                  <a:pt x="0" y="5862854"/>
                </a:lnTo>
                <a:lnTo>
                  <a:pt x="0" y="0"/>
                </a:lnTo>
                <a:close/>
              </a:path>
            </a:pathLst>
          </a:custGeom>
          <a:blipFill>
            <a:blip r:embed="rId2"/>
            <a:stretch>
              <a:fillRect l="-31409" t="-49824" r="-31409" b="0"/>
            </a:stretch>
          </a:blipFill>
        </p:spPr>
      </p:sp>
      <p:sp>
        <p:nvSpPr>
          <p:cNvPr name="Freeform 3" id="3"/>
          <p:cNvSpPr/>
          <p:nvPr/>
        </p:nvSpPr>
        <p:spPr>
          <a:xfrm flipH="false" flipV="false" rot="0">
            <a:off x="14857286" y="6172200"/>
            <a:ext cx="3430714" cy="4114800"/>
          </a:xfrm>
          <a:custGeom>
            <a:avLst/>
            <a:gdLst/>
            <a:ahLst/>
            <a:cxnLst/>
            <a:rect r="r" b="b" t="t" l="l"/>
            <a:pathLst>
              <a:path h="4114800" w="3430714">
                <a:moveTo>
                  <a:pt x="0" y="0"/>
                </a:moveTo>
                <a:lnTo>
                  <a:pt x="3430714" y="0"/>
                </a:lnTo>
                <a:lnTo>
                  <a:pt x="34307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706157" y="-95250"/>
            <a:ext cx="10031100" cy="18636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Peran OJK Dalam Pengawasan Fintech</a:t>
            </a:r>
          </a:p>
        </p:txBody>
      </p:sp>
      <p:sp>
        <p:nvSpPr>
          <p:cNvPr name="TextBox 5" id="5"/>
          <p:cNvSpPr txBox="true"/>
          <p:nvPr/>
        </p:nvSpPr>
        <p:spPr>
          <a:xfrm rot="0">
            <a:off x="514350" y="2413293"/>
            <a:ext cx="17259300" cy="1384301"/>
          </a:xfrm>
          <a:prstGeom prst="rect">
            <a:avLst/>
          </a:prstGeom>
        </p:spPr>
        <p:txBody>
          <a:bodyPr anchor="t" rtlCol="false" tIns="0" lIns="0" bIns="0" rIns="0">
            <a:spAutoFit/>
          </a:bodyPr>
          <a:lstStyle/>
          <a:p>
            <a:pPr>
              <a:lnSpc>
                <a:spcPts val="5599"/>
              </a:lnSpc>
              <a:spcBef>
                <a:spcPct val="0"/>
              </a:spcBef>
            </a:pPr>
            <a:r>
              <a:rPr lang="en-US" sz="3999">
                <a:solidFill>
                  <a:srgbClr val="171717"/>
                </a:solidFill>
                <a:latin typeface="Muli"/>
              </a:rPr>
              <a:t>OJK (Otoritas Jasa Keuangan) mempunyai kewenangan mengatur, mengawasi dan melindungi konsumen, yakni:</a:t>
            </a:r>
          </a:p>
        </p:txBody>
      </p:sp>
      <p:sp>
        <p:nvSpPr>
          <p:cNvPr name="TextBox 6" id="6"/>
          <p:cNvSpPr txBox="true"/>
          <p:nvPr/>
        </p:nvSpPr>
        <p:spPr>
          <a:xfrm rot="0">
            <a:off x="92057" y="4699991"/>
            <a:ext cx="17259300" cy="2089151"/>
          </a:xfrm>
          <a:prstGeom prst="rect">
            <a:avLst/>
          </a:prstGeom>
        </p:spPr>
        <p:txBody>
          <a:bodyPr anchor="t" rtlCol="false" tIns="0" lIns="0" bIns="0" rIns="0">
            <a:spAutoFit/>
          </a:bodyPr>
          <a:lstStyle/>
          <a:p>
            <a:pPr>
              <a:lnSpc>
                <a:spcPts val="5599"/>
              </a:lnSpc>
            </a:pPr>
            <a:r>
              <a:rPr lang="en-US" sz="3999">
                <a:solidFill>
                  <a:srgbClr val="171717"/>
                </a:solidFill>
                <a:latin typeface="Muli"/>
              </a:rPr>
              <a:t>A. Pengaturan</a:t>
            </a:r>
          </a:p>
          <a:p>
            <a:pPr>
              <a:lnSpc>
                <a:spcPts val="5599"/>
              </a:lnSpc>
            </a:pPr>
            <a:r>
              <a:rPr lang="en-US" sz="3999">
                <a:solidFill>
                  <a:srgbClr val="171717"/>
                </a:solidFill>
                <a:latin typeface="Muli"/>
              </a:rPr>
              <a:t>B. Pengawasan</a:t>
            </a:r>
          </a:p>
          <a:p>
            <a:pPr>
              <a:lnSpc>
                <a:spcPts val="5599"/>
              </a:lnSpc>
              <a:spcBef>
                <a:spcPct val="0"/>
              </a:spcBef>
            </a:pPr>
            <a:r>
              <a:rPr lang="en-US" sz="3999">
                <a:solidFill>
                  <a:srgbClr val="171717"/>
                </a:solidFill>
                <a:latin typeface="Muli"/>
              </a:rPr>
              <a:t>C. Perlindungan Konsumen dan Masyarakat</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14677263" y="6434018"/>
            <a:ext cx="3610737" cy="4114800"/>
          </a:xfrm>
          <a:custGeom>
            <a:avLst/>
            <a:gdLst/>
            <a:ahLst/>
            <a:cxnLst/>
            <a:rect r="r" b="b" t="t" l="l"/>
            <a:pathLst>
              <a:path h="4114800" w="3610737">
                <a:moveTo>
                  <a:pt x="0" y="0"/>
                </a:moveTo>
                <a:lnTo>
                  <a:pt x="3610737" y="0"/>
                </a:lnTo>
                <a:lnTo>
                  <a:pt x="361073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162121" y="525509"/>
            <a:ext cx="12866485" cy="911131"/>
          </a:xfrm>
          <a:prstGeom prst="rect">
            <a:avLst/>
          </a:prstGeom>
        </p:spPr>
        <p:txBody>
          <a:bodyPr anchor="t" rtlCol="false" tIns="0" lIns="0" bIns="0" rIns="0">
            <a:spAutoFit/>
          </a:bodyPr>
          <a:lstStyle/>
          <a:p>
            <a:pPr algn="ctr">
              <a:lnSpc>
                <a:spcPts val="7530"/>
              </a:lnSpc>
            </a:pPr>
            <a:r>
              <a:rPr lang="en-US" sz="5378">
                <a:solidFill>
                  <a:srgbClr val="171717"/>
                </a:solidFill>
                <a:latin typeface="Muli Bold"/>
              </a:rPr>
              <a:t>Peran Fintech Dalam Inklusi Keuangan</a:t>
            </a:r>
          </a:p>
        </p:txBody>
      </p:sp>
      <p:sp>
        <p:nvSpPr>
          <p:cNvPr name="TextBox 4" id="4"/>
          <p:cNvSpPr txBox="true"/>
          <p:nvPr/>
        </p:nvSpPr>
        <p:spPr>
          <a:xfrm rot="0">
            <a:off x="965713" y="2413293"/>
            <a:ext cx="17259300" cy="3498851"/>
          </a:xfrm>
          <a:prstGeom prst="rect">
            <a:avLst/>
          </a:prstGeom>
        </p:spPr>
        <p:txBody>
          <a:bodyPr anchor="t" rtlCol="false" tIns="0" lIns="0" bIns="0" rIns="0">
            <a:spAutoFit/>
          </a:bodyPr>
          <a:lstStyle/>
          <a:p>
            <a:pPr algn="ctr">
              <a:lnSpc>
                <a:spcPts val="5599"/>
              </a:lnSpc>
              <a:spcBef>
                <a:spcPct val="0"/>
              </a:spcBef>
            </a:pPr>
            <a:r>
              <a:rPr lang="en-US" sz="3999">
                <a:solidFill>
                  <a:srgbClr val="171717"/>
                </a:solidFill>
                <a:latin typeface="Muli"/>
              </a:rPr>
              <a:t> Industri Fintech dianggap mampu membantu meningkatkan inklusi keuangan, sebab jaringan internet yang luas dan dapat menjangkau hampir seluruh wilayah, nyatanya memudahkan masyarakat dalam mendapatkan akses berbagai lembaga, produk, dan layanan jasa keuangan yang sesuai dengan kebutuhan dan kemampuan mereka.</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524000"/>
            <a:ext cx="8668709" cy="3402940"/>
            <a:chOff x="0" y="0"/>
            <a:chExt cx="11558279" cy="4537254"/>
          </a:xfrm>
        </p:grpSpPr>
        <p:sp>
          <p:nvSpPr>
            <p:cNvPr name="TextBox 3" id="3"/>
            <p:cNvSpPr txBox="true"/>
            <p:nvPr/>
          </p:nvSpPr>
          <p:spPr>
            <a:xfrm rot="0">
              <a:off x="0" y="0"/>
              <a:ext cx="11558279" cy="2641600"/>
            </a:xfrm>
            <a:prstGeom prst="rect">
              <a:avLst/>
            </a:prstGeom>
          </p:spPr>
          <p:txBody>
            <a:bodyPr anchor="t" rtlCol="false" tIns="0" lIns="0" bIns="0" rIns="0">
              <a:spAutoFit/>
            </a:bodyPr>
            <a:lstStyle/>
            <a:p>
              <a:pPr>
                <a:lnSpc>
                  <a:spcPts val="7800"/>
                </a:lnSpc>
              </a:pPr>
              <a:r>
                <a:rPr lang="en-US" sz="6500">
                  <a:solidFill>
                    <a:srgbClr val="FCAF03"/>
                  </a:solidFill>
                  <a:latin typeface="Muli Bold"/>
                </a:rPr>
                <a:t>FinTech: Bagaimana Kelanjutannya?</a:t>
              </a:r>
            </a:p>
          </p:txBody>
        </p:sp>
        <p:sp>
          <p:nvSpPr>
            <p:cNvPr name="TextBox 4" id="4"/>
            <p:cNvSpPr txBox="true"/>
            <p:nvPr/>
          </p:nvSpPr>
          <p:spPr>
            <a:xfrm rot="0">
              <a:off x="0" y="3263655"/>
              <a:ext cx="11558279" cy="1280372"/>
            </a:xfrm>
            <a:prstGeom prst="rect">
              <a:avLst/>
            </a:prstGeom>
          </p:spPr>
          <p:txBody>
            <a:bodyPr anchor="t" rtlCol="false" tIns="0" lIns="0" bIns="0" rIns="0">
              <a:spAutoFit/>
            </a:bodyPr>
            <a:lstStyle/>
            <a:p>
              <a:pPr>
                <a:lnSpc>
                  <a:spcPts val="3919"/>
                </a:lnSpc>
              </a:pPr>
              <a:r>
                <a:rPr lang="en-US" sz="2800">
                  <a:solidFill>
                    <a:srgbClr val="171717"/>
                  </a:solidFill>
                  <a:latin typeface="Muli Semi-Bold"/>
                </a:rPr>
                <a:t>Teknologi yang sedang berkembang saat ini akan menjadi alat sehari-hari di masa depan.</a:t>
              </a:r>
            </a:p>
          </p:txBody>
        </p:sp>
      </p:grpSp>
      <p:sp>
        <p:nvSpPr>
          <p:cNvPr name="TextBox 5" id="5"/>
          <p:cNvSpPr txBox="true"/>
          <p:nvPr/>
        </p:nvSpPr>
        <p:spPr>
          <a:xfrm rot="0">
            <a:off x="1028700" y="6028622"/>
            <a:ext cx="6099000" cy="2973705"/>
          </a:xfrm>
          <a:prstGeom prst="rect">
            <a:avLst/>
          </a:prstGeom>
        </p:spPr>
        <p:txBody>
          <a:bodyPr anchor="t" rtlCol="false" tIns="0" lIns="0" bIns="0" rIns="0">
            <a:spAutoFit/>
          </a:bodyPr>
          <a:lstStyle/>
          <a:p>
            <a:pPr>
              <a:lnSpc>
                <a:spcPts val="3359"/>
              </a:lnSpc>
            </a:pPr>
            <a:r>
              <a:rPr lang="en-US" sz="2400">
                <a:solidFill>
                  <a:srgbClr val="171717"/>
                </a:solidFill>
                <a:latin typeface="Muli"/>
              </a:rPr>
              <a:t>Teknologi seperti blockchain dan NFT akan lebih disempurnakan lagi, dan berdampak pada transaksi keuangan di masa depan. Dengan semakin banyaknya alat yang mempermudah akses pada uang dan kredit, transaksi pun akan menjadi lebih cepat dibanding sekarang.</a:t>
            </a:r>
          </a:p>
        </p:txBody>
      </p:sp>
      <p:sp>
        <p:nvSpPr>
          <p:cNvPr name="Freeform 6" id="6"/>
          <p:cNvSpPr/>
          <p:nvPr/>
        </p:nvSpPr>
        <p:spPr>
          <a:xfrm flipH="false" flipV="false" rot="0">
            <a:off x="11843238" y="0"/>
            <a:ext cx="6444762" cy="10287000"/>
          </a:xfrm>
          <a:custGeom>
            <a:avLst/>
            <a:gdLst/>
            <a:ahLst/>
            <a:cxnLst/>
            <a:rect r="r" b="b" t="t" l="l"/>
            <a:pathLst>
              <a:path h="10287000" w="6444762">
                <a:moveTo>
                  <a:pt x="0" y="0"/>
                </a:moveTo>
                <a:lnTo>
                  <a:pt x="6444762" y="0"/>
                </a:lnTo>
                <a:lnTo>
                  <a:pt x="6444762" y="10287000"/>
                </a:lnTo>
                <a:lnTo>
                  <a:pt x="0" y="10287000"/>
                </a:lnTo>
                <a:lnTo>
                  <a:pt x="0" y="0"/>
                </a:lnTo>
                <a:close/>
              </a:path>
            </a:pathLst>
          </a:custGeom>
          <a:blipFill>
            <a:blip r:embed="rId2"/>
            <a:stretch>
              <a:fillRect l="-3206" t="0" r="-3206" b="0"/>
            </a:stretch>
          </a:blipFill>
        </p:spPr>
      </p:sp>
    </p:spTree>
  </p:cSld>
  <p:clrMapOvr>
    <a:masterClrMapping/>
  </p:clrMapOvr>
</p:sld>
</file>

<file path=ppt/slides/slide53.xml><?xml version="1.0" encoding="utf-8"?>
<p:sld xmlns:p="http://schemas.openxmlformats.org/presentationml/2006/main" xmlns:a="http://schemas.openxmlformats.org/drawingml/2006/main">
  <p:cSld>
    <p:bg>
      <p:bgPr>
        <a:solidFill>
          <a:srgbClr val="504F4F"/>
        </a:solidFill>
      </p:bgPr>
    </p:bg>
    <p:spTree>
      <p:nvGrpSpPr>
        <p:cNvPr id="1" name=""/>
        <p:cNvGrpSpPr/>
        <p:nvPr/>
      </p:nvGrpSpPr>
      <p:grpSpPr>
        <a:xfrm>
          <a:off x="0" y="0"/>
          <a:ext cx="0" cy="0"/>
          <a:chOff x="0" y="0"/>
          <a:chExt cx="0" cy="0"/>
        </a:xfrm>
      </p:grpSpPr>
      <p:sp>
        <p:nvSpPr>
          <p:cNvPr name="TextBox 2" id="2"/>
          <p:cNvSpPr txBox="true"/>
          <p:nvPr/>
        </p:nvSpPr>
        <p:spPr>
          <a:xfrm rot="0">
            <a:off x="3504207" y="2132874"/>
            <a:ext cx="11279586" cy="1746250"/>
          </a:xfrm>
          <a:prstGeom prst="rect">
            <a:avLst/>
          </a:prstGeom>
        </p:spPr>
        <p:txBody>
          <a:bodyPr anchor="t" rtlCol="false" tIns="0" lIns="0" bIns="0" rIns="0">
            <a:spAutoFit/>
          </a:bodyPr>
          <a:lstStyle/>
          <a:p>
            <a:pPr algn="ctr">
              <a:lnSpc>
                <a:spcPts val="7000"/>
              </a:lnSpc>
            </a:pPr>
            <a:r>
              <a:rPr lang="en-US" sz="5000">
                <a:solidFill>
                  <a:srgbClr val="FFFFFF"/>
                </a:solidFill>
                <a:latin typeface="Muli"/>
              </a:rPr>
              <a:t>Praktik terbaik keamanan proyek FinTech yang sukses</a:t>
            </a:r>
          </a:p>
        </p:txBody>
      </p:sp>
      <p:grpSp>
        <p:nvGrpSpPr>
          <p:cNvPr name="Group 3" id="3"/>
          <p:cNvGrpSpPr/>
          <p:nvPr/>
        </p:nvGrpSpPr>
        <p:grpSpPr>
          <a:xfrm rot="0">
            <a:off x="1028700" y="5561619"/>
            <a:ext cx="617538" cy="617537"/>
            <a:chOff x="0" y="0"/>
            <a:chExt cx="823383" cy="823383"/>
          </a:xfrm>
        </p:grpSpPr>
        <p:grpSp>
          <p:nvGrpSpPr>
            <p:cNvPr name="Group 4" id="4"/>
            <p:cNvGrpSpPr/>
            <p:nvPr/>
          </p:nvGrpSpPr>
          <p:grpSpPr>
            <a:xfrm rot="0">
              <a:off x="0" y="0"/>
              <a:ext cx="823383" cy="82338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TextBox 6" id="6"/>
            <p:cNvSpPr txBox="true"/>
            <p:nvPr/>
          </p:nvSpPr>
          <p:spPr>
            <a:xfrm rot="0">
              <a:off x="149512" y="162983"/>
              <a:ext cx="524359" cy="454025"/>
            </a:xfrm>
            <a:prstGeom prst="rect">
              <a:avLst/>
            </a:prstGeom>
          </p:spPr>
          <p:txBody>
            <a:bodyPr anchor="t" rtlCol="false" tIns="0" lIns="0" bIns="0" rIns="0">
              <a:spAutoFit/>
            </a:bodyPr>
            <a:lstStyle/>
            <a:p>
              <a:pPr algn="ctr">
                <a:lnSpc>
                  <a:spcPts val="2800"/>
                </a:lnSpc>
              </a:pPr>
              <a:r>
                <a:rPr lang="en-US" sz="2000">
                  <a:solidFill>
                    <a:srgbClr val="FEFFFD"/>
                  </a:solidFill>
                  <a:latin typeface="Inter Bold"/>
                </a:rPr>
                <a:t>1</a:t>
              </a:r>
            </a:p>
          </p:txBody>
        </p:sp>
      </p:grpSp>
      <p:grpSp>
        <p:nvGrpSpPr>
          <p:cNvPr name="Group 7" id="7"/>
          <p:cNvGrpSpPr/>
          <p:nvPr/>
        </p:nvGrpSpPr>
        <p:grpSpPr>
          <a:xfrm rot="0">
            <a:off x="1028700" y="7168606"/>
            <a:ext cx="617538" cy="617537"/>
            <a:chOff x="0" y="0"/>
            <a:chExt cx="823383" cy="823383"/>
          </a:xfrm>
        </p:grpSpPr>
        <p:grpSp>
          <p:nvGrpSpPr>
            <p:cNvPr name="Group 8" id="8"/>
            <p:cNvGrpSpPr/>
            <p:nvPr/>
          </p:nvGrpSpPr>
          <p:grpSpPr>
            <a:xfrm rot="0">
              <a:off x="0" y="0"/>
              <a:ext cx="823383" cy="823383"/>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TextBox 10" id="10"/>
            <p:cNvSpPr txBox="true"/>
            <p:nvPr/>
          </p:nvSpPr>
          <p:spPr>
            <a:xfrm rot="0">
              <a:off x="149512" y="162983"/>
              <a:ext cx="524359" cy="454025"/>
            </a:xfrm>
            <a:prstGeom prst="rect">
              <a:avLst/>
            </a:prstGeom>
          </p:spPr>
          <p:txBody>
            <a:bodyPr anchor="t" rtlCol="false" tIns="0" lIns="0" bIns="0" rIns="0">
              <a:spAutoFit/>
            </a:bodyPr>
            <a:lstStyle/>
            <a:p>
              <a:pPr algn="ctr">
                <a:lnSpc>
                  <a:spcPts val="2800"/>
                </a:lnSpc>
              </a:pPr>
              <a:r>
                <a:rPr lang="en-US" sz="2000">
                  <a:solidFill>
                    <a:srgbClr val="FEFFFD"/>
                  </a:solidFill>
                  <a:latin typeface="Inter Bold"/>
                </a:rPr>
                <a:t>2</a:t>
              </a:r>
            </a:p>
          </p:txBody>
        </p:sp>
      </p:grpSp>
      <p:grpSp>
        <p:nvGrpSpPr>
          <p:cNvPr name="Group 11" id="11"/>
          <p:cNvGrpSpPr/>
          <p:nvPr/>
        </p:nvGrpSpPr>
        <p:grpSpPr>
          <a:xfrm rot="0">
            <a:off x="6721455" y="5561619"/>
            <a:ext cx="617538" cy="617537"/>
            <a:chOff x="0" y="0"/>
            <a:chExt cx="823383" cy="823383"/>
          </a:xfrm>
        </p:grpSpPr>
        <p:grpSp>
          <p:nvGrpSpPr>
            <p:cNvPr name="Group 12" id="12"/>
            <p:cNvGrpSpPr/>
            <p:nvPr/>
          </p:nvGrpSpPr>
          <p:grpSpPr>
            <a:xfrm rot="0">
              <a:off x="0" y="0"/>
              <a:ext cx="823383" cy="823383"/>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TextBox 14" id="14"/>
            <p:cNvSpPr txBox="true"/>
            <p:nvPr/>
          </p:nvSpPr>
          <p:spPr>
            <a:xfrm rot="0">
              <a:off x="149512" y="162983"/>
              <a:ext cx="524359" cy="454025"/>
            </a:xfrm>
            <a:prstGeom prst="rect">
              <a:avLst/>
            </a:prstGeom>
          </p:spPr>
          <p:txBody>
            <a:bodyPr anchor="t" rtlCol="false" tIns="0" lIns="0" bIns="0" rIns="0">
              <a:spAutoFit/>
            </a:bodyPr>
            <a:lstStyle/>
            <a:p>
              <a:pPr algn="ctr">
                <a:lnSpc>
                  <a:spcPts val="2800"/>
                </a:lnSpc>
              </a:pPr>
              <a:r>
                <a:rPr lang="en-US" sz="2000">
                  <a:solidFill>
                    <a:srgbClr val="FEFFFD"/>
                  </a:solidFill>
                  <a:latin typeface="Inter Bold"/>
                </a:rPr>
                <a:t>3</a:t>
              </a:r>
            </a:p>
          </p:txBody>
        </p:sp>
      </p:grpSp>
      <p:grpSp>
        <p:nvGrpSpPr>
          <p:cNvPr name="Group 15" id="15"/>
          <p:cNvGrpSpPr/>
          <p:nvPr/>
        </p:nvGrpSpPr>
        <p:grpSpPr>
          <a:xfrm rot="0">
            <a:off x="6721455" y="7168606"/>
            <a:ext cx="617538" cy="617538"/>
            <a:chOff x="0" y="0"/>
            <a:chExt cx="823383" cy="823383"/>
          </a:xfrm>
        </p:grpSpPr>
        <p:grpSp>
          <p:nvGrpSpPr>
            <p:cNvPr name="Group 16" id="16"/>
            <p:cNvGrpSpPr/>
            <p:nvPr/>
          </p:nvGrpSpPr>
          <p:grpSpPr>
            <a:xfrm rot="0">
              <a:off x="0" y="0"/>
              <a:ext cx="823383" cy="823383"/>
              <a:chOff x="0" y="0"/>
              <a:chExt cx="6350000" cy="6350000"/>
            </a:xfrm>
          </p:grpSpPr>
          <p:sp>
            <p:nvSpPr>
              <p:cNvPr name="Freeform 17" id="1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TextBox 18" id="18"/>
            <p:cNvSpPr txBox="true"/>
            <p:nvPr/>
          </p:nvSpPr>
          <p:spPr>
            <a:xfrm rot="0">
              <a:off x="149512" y="162983"/>
              <a:ext cx="524359" cy="454025"/>
            </a:xfrm>
            <a:prstGeom prst="rect">
              <a:avLst/>
            </a:prstGeom>
          </p:spPr>
          <p:txBody>
            <a:bodyPr anchor="t" rtlCol="false" tIns="0" lIns="0" bIns="0" rIns="0">
              <a:spAutoFit/>
            </a:bodyPr>
            <a:lstStyle/>
            <a:p>
              <a:pPr algn="ctr">
                <a:lnSpc>
                  <a:spcPts val="2800"/>
                </a:lnSpc>
              </a:pPr>
              <a:r>
                <a:rPr lang="en-US" sz="2000">
                  <a:solidFill>
                    <a:srgbClr val="FEFFFD"/>
                  </a:solidFill>
                  <a:latin typeface="Inter Bold"/>
                </a:rPr>
                <a:t>4</a:t>
              </a:r>
            </a:p>
          </p:txBody>
        </p:sp>
      </p:grpSp>
      <p:sp>
        <p:nvSpPr>
          <p:cNvPr name="TextBox 19" id="19"/>
          <p:cNvSpPr txBox="true"/>
          <p:nvPr/>
        </p:nvSpPr>
        <p:spPr>
          <a:xfrm rot="0">
            <a:off x="2493901" y="5642264"/>
            <a:ext cx="3379890" cy="840105"/>
          </a:xfrm>
          <a:prstGeom prst="rect">
            <a:avLst/>
          </a:prstGeom>
        </p:spPr>
        <p:txBody>
          <a:bodyPr anchor="t" rtlCol="false" tIns="0" lIns="0" bIns="0" rIns="0">
            <a:spAutoFit/>
          </a:bodyPr>
          <a:lstStyle/>
          <a:p>
            <a:pPr>
              <a:lnSpc>
                <a:spcPts val="3359"/>
              </a:lnSpc>
            </a:pPr>
            <a:r>
              <a:rPr lang="en-US" sz="2400">
                <a:solidFill>
                  <a:srgbClr val="FFFFFF"/>
                </a:solidFill>
                <a:latin typeface="Muli"/>
              </a:rPr>
              <a:t>Proteksi dan enkripsi data tingkat lanjut</a:t>
            </a:r>
          </a:p>
        </p:txBody>
      </p:sp>
      <p:sp>
        <p:nvSpPr>
          <p:cNvPr name="TextBox 20" id="20"/>
          <p:cNvSpPr txBox="true"/>
          <p:nvPr/>
        </p:nvSpPr>
        <p:spPr>
          <a:xfrm rot="0">
            <a:off x="2493901" y="7249251"/>
            <a:ext cx="3379890" cy="840105"/>
          </a:xfrm>
          <a:prstGeom prst="rect">
            <a:avLst/>
          </a:prstGeom>
        </p:spPr>
        <p:txBody>
          <a:bodyPr anchor="t" rtlCol="false" tIns="0" lIns="0" bIns="0" rIns="0">
            <a:spAutoFit/>
          </a:bodyPr>
          <a:lstStyle/>
          <a:p>
            <a:pPr>
              <a:lnSpc>
                <a:spcPts val="3359"/>
              </a:lnSpc>
            </a:pPr>
            <a:r>
              <a:rPr lang="en-US" sz="2400">
                <a:solidFill>
                  <a:srgbClr val="FFFFFF"/>
                </a:solidFill>
                <a:latin typeface="Muli"/>
              </a:rPr>
              <a:t>Kode dan arsitektur aman</a:t>
            </a:r>
          </a:p>
        </p:txBody>
      </p:sp>
      <p:sp>
        <p:nvSpPr>
          <p:cNvPr name="TextBox 21" id="21"/>
          <p:cNvSpPr txBox="true"/>
          <p:nvPr/>
        </p:nvSpPr>
        <p:spPr>
          <a:xfrm rot="0">
            <a:off x="8186656" y="5660362"/>
            <a:ext cx="3379890" cy="413385"/>
          </a:xfrm>
          <a:prstGeom prst="rect">
            <a:avLst/>
          </a:prstGeom>
        </p:spPr>
        <p:txBody>
          <a:bodyPr anchor="t" rtlCol="false" tIns="0" lIns="0" bIns="0" rIns="0">
            <a:spAutoFit/>
          </a:bodyPr>
          <a:lstStyle/>
          <a:p>
            <a:pPr>
              <a:lnSpc>
                <a:spcPts val="3359"/>
              </a:lnSpc>
            </a:pPr>
            <a:r>
              <a:rPr lang="en-US" sz="2400">
                <a:solidFill>
                  <a:srgbClr val="FFFFFF"/>
                </a:solidFill>
                <a:latin typeface="Muli"/>
              </a:rPr>
              <a:t>Autentikasi aman</a:t>
            </a:r>
          </a:p>
        </p:txBody>
      </p:sp>
      <p:sp>
        <p:nvSpPr>
          <p:cNvPr name="TextBox 22" id="22"/>
          <p:cNvSpPr txBox="true"/>
          <p:nvPr/>
        </p:nvSpPr>
        <p:spPr>
          <a:xfrm rot="0">
            <a:off x="8186656" y="7053988"/>
            <a:ext cx="3379890" cy="840105"/>
          </a:xfrm>
          <a:prstGeom prst="rect">
            <a:avLst/>
          </a:prstGeom>
        </p:spPr>
        <p:txBody>
          <a:bodyPr anchor="t" rtlCol="false" tIns="0" lIns="0" bIns="0" rIns="0">
            <a:spAutoFit/>
          </a:bodyPr>
          <a:lstStyle/>
          <a:p>
            <a:pPr>
              <a:lnSpc>
                <a:spcPts val="3359"/>
              </a:lnSpc>
            </a:pPr>
            <a:r>
              <a:rPr lang="en-US" sz="2400">
                <a:solidFill>
                  <a:srgbClr val="FFFFFF"/>
                </a:solidFill>
                <a:latin typeface="Muli"/>
              </a:rPr>
              <a:t>Enkripsi seluler yang kuat</a:t>
            </a:r>
          </a:p>
        </p:txBody>
      </p:sp>
      <p:sp>
        <p:nvSpPr>
          <p:cNvPr name="TextBox 23" id="23"/>
          <p:cNvSpPr txBox="true"/>
          <p:nvPr/>
        </p:nvSpPr>
        <p:spPr>
          <a:xfrm rot="0">
            <a:off x="13879410" y="5660362"/>
            <a:ext cx="3379890" cy="413385"/>
          </a:xfrm>
          <a:prstGeom prst="rect">
            <a:avLst/>
          </a:prstGeom>
        </p:spPr>
        <p:txBody>
          <a:bodyPr anchor="t" rtlCol="false" tIns="0" lIns="0" bIns="0" rIns="0">
            <a:spAutoFit/>
          </a:bodyPr>
          <a:lstStyle/>
          <a:p>
            <a:pPr>
              <a:lnSpc>
                <a:spcPts val="3359"/>
              </a:lnSpc>
            </a:pPr>
            <a:r>
              <a:rPr lang="en-US" sz="2400">
                <a:solidFill>
                  <a:srgbClr val="FFFFFF"/>
                </a:solidFill>
                <a:latin typeface="Muli"/>
              </a:rPr>
              <a:t>Kesesuaian</a:t>
            </a:r>
          </a:p>
        </p:txBody>
      </p:sp>
      <p:grpSp>
        <p:nvGrpSpPr>
          <p:cNvPr name="Group 24" id="24"/>
          <p:cNvGrpSpPr/>
          <p:nvPr/>
        </p:nvGrpSpPr>
        <p:grpSpPr>
          <a:xfrm rot="0">
            <a:off x="12414209" y="5561619"/>
            <a:ext cx="617538" cy="617537"/>
            <a:chOff x="0" y="0"/>
            <a:chExt cx="823383" cy="823383"/>
          </a:xfrm>
        </p:grpSpPr>
        <p:grpSp>
          <p:nvGrpSpPr>
            <p:cNvPr name="Group 25" id="25"/>
            <p:cNvGrpSpPr/>
            <p:nvPr/>
          </p:nvGrpSpPr>
          <p:grpSpPr>
            <a:xfrm rot="0">
              <a:off x="0" y="0"/>
              <a:ext cx="823383" cy="823383"/>
              <a:chOff x="0" y="0"/>
              <a:chExt cx="6350000" cy="6350000"/>
            </a:xfrm>
          </p:grpSpPr>
          <p:sp>
            <p:nvSpPr>
              <p:cNvPr name="Freeform 26" id="2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sp>
          <p:nvSpPr>
            <p:cNvPr name="TextBox 27" id="27"/>
            <p:cNvSpPr txBox="true"/>
            <p:nvPr/>
          </p:nvSpPr>
          <p:spPr>
            <a:xfrm rot="0">
              <a:off x="149512" y="162983"/>
              <a:ext cx="524359" cy="454025"/>
            </a:xfrm>
            <a:prstGeom prst="rect">
              <a:avLst/>
            </a:prstGeom>
          </p:spPr>
          <p:txBody>
            <a:bodyPr anchor="t" rtlCol="false" tIns="0" lIns="0" bIns="0" rIns="0">
              <a:spAutoFit/>
            </a:bodyPr>
            <a:lstStyle/>
            <a:p>
              <a:pPr algn="ctr">
                <a:lnSpc>
                  <a:spcPts val="2800"/>
                </a:lnSpc>
              </a:pPr>
              <a:r>
                <a:rPr lang="en-US" sz="2000">
                  <a:solidFill>
                    <a:srgbClr val="FEFFFD"/>
                  </a:solidFill>
                  <a:latin typeface="Inter Bold"/>
                </a:rPr>
                <a:t>5</a:t>
              </a:r>
            </a:p>
          </p:txBody>
        </p:sp>
      </p:grpSp>
    </p:spTree>
  </p:cSld>
  <p:clrMapOvr>
    <a:masterClrMapping/>
  </p:clrMapOvr>
</p:sld>
</file>

<file path=ppt/slides/slide5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214676" y="-1982316"/>
            <a:ext cx="7414590" cy="7414590"/>
            <a:chOff x="0" y="0"/>
            <a:chExt cx="6350000" cy="6350000"/>
          </a:xfrm>
        </p:grpSpPr>
        <p:sp>
          <p:nvSpPr>
            <p:cNvPr name="Freeform 3" id="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grpSp>
        <p:nvGrpSpPr>
          <p:cNvPr name="Group 4" id="4"/>
          <p:cNvGrpSpPr/>
          <p:nvPr/>
        </p:nvGrpSpPr>
        <p:grpSpPr>
          <a:xfrm rot="0">
            <a:off x="17223728" y="7129757"/>
            <a:ext cx="2128543" cy="2128543"/>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AF03"/>
            </a:solidFill>
          </p:spPr>
        </p:sp>
      </p:grpSp>
      <p:grpSp>
        <p:nvGrpSpPr>
          <p:cNvPr name="Group 6" id="6"/>
          <p:cNvGrpSpPr/>
          <p:nvPr/>
        </p:nvGrpSpPr>
        <p:grpSpPr>
          <a:xfrm rot="0">
            <a:off x="2492619" y="2441575"/>
            <a:ext cx="13302762" cy="5267960"/>
            <a:chOff x="0" y="0"/>
            <a:chExt cx="17737015" cy="7023947"/>
          </a:xfrm>
        </p:grpSpPr>
        <p:sp>
          <p:nvSpPr>
            <p:cNvPr name="TextBox 7" id="7"/>
            <p:cNvSpPr txBox="true"/>
            <p:nvPr/>
          </p:nvSpPr>
          <p:spPr>
            <a:xfrm rot="0">
              <a:off x="0" y="0"/>
              <a:ext cx="17737015" cy="5283200"/>
            </a:xfrm>
            <a:prstGeom prst="rect">
              <a:avLst/>
            </a:prstGeom>
          </p:spPr>
          <p:txBody>
            <a:bodyPr anchor="t" rtlCol="false" tIns="0" lIns="0" bIns="0" rIns="0">
              <a:spAutoFit/>
            </a:bodyPr>
            <a:lstStyle/>
            <a:p>
              <a:pPr algn="ctr">
                <a:lnSpc>
                  <a:spcPts val="7800"/>
                </a:lnSpc>
              </a:pPr>
              <a:r>
                <a:rPr lang="en-US" sz="6500">
                  <a:solidFill>
                    <a:srgbClr val="171717"/>
                  </a:solidFill>
                  <a:latin typeface="Muli Bold"/>
                </a:rPr>
                <a:t>“Kemajuan teknologi didasarkan pada kesesuaiannya hingga tak Anda sadari sudah menjadi bagian dari keseharian hidup.”</a:t>
              </a:r>
            </a:p>
          </p:txBody>
        </p:sp>
        <p:sp>
          <p:nvSpPr>
            <p:cNvPr name="TextBox 8" id="8"/>
            <p:cNvSpPr txBox="true"/>
            <p:nvPr/>
          </p:nvSpPr>
          <p:spPr>
            <a:xfrm rot="0">
              <a:off x="4149740" y="6409055"/>
              <a:ext cx="9437536" cy="616585"/>
            </a:xfrm>
            <a:prstGeom prst="rect">
              <a:avLst/>
            </a:prstGeom>
          </p:spPr>
          <p:txBody>
            <a:bodyPr anchor="t" rtlCol="false" tIns="0" lIns="0" bIns="0" rIns="0">
              <a:spAutoFit/>
            </a:bodyPr>
            <a:lstStyle/>
            <a:p>
              <a:pPr algn="ctr">
                <a:lnSpc>
                  <a:spcPts val="3919"/>
                </a:lnSpc>
              </a:pPr>
              <a:r>
                <a:rPr lang="en-US" sz="2800">
                  <a:solidFill>
                    <a:srgbClr val="171717"/>
                  </a:solidFill>
                  <a:latin typeface="Muli Bold"/>
                </a:rPr>
                <a:t>— Bill Gates</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8952619" y="0"/>
            <a:ext cx="9335381" cy="10578335"/>
          </a:xfrm>
          <a:custGeom>
            <a:avLst/>
            <a:gdLst/>
            <a:ahLst/>
            <a:cxnLst/>
            <a:rect r="r" b="b" t="t" l="l"/>
            <a:pathLst>
              <a:path h="10578335" w="9335381">
                <a:moveTo>
                  <a:pt x="0" y="0"/>
                </a:moveTo>
                <a:lnTo>
                  <a:pt x="9335381" y="0"/>
                </a:lnTo>
                <a:lnTo>
                  <a:pt x="9335381" y="10578335"/>
                </a:lnTo>
                <a:lnTo>
                  <a:pt x="0" y="105783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489039" y="4152900"/>
            <a:ext cx="5283340" cy="1981200"/>
          </a:xfrm>
          <a:prstGeom prst="rect">
            <a:avLst/>
          </a:prstGeom>
        </p:spPr>
        <p:txBody>
          <a:bodyPr anchor="t" rtlCol="false" tIns="0" lIns="0" bIns="0" rIns="0">
            <a:spAutoFit/>
          </a:bodyPr>
          <a:lstStyle/>
          <a:p>
            <a:pPr>
              <a:lnSpc>
                <a:spcPts val="7800"/>
              </a:lnSpc>
            </a:pPr>
            <a:r>
              <a:rPr lang="en-US" sz="6500">
                <a:solidFill>
                  <a:srgbClr val="171717"/>
                </a:solidFill>
                <a:latin typeface="Muli Bold"/>
              </a:rPr>
              <a:t>Ada pertanyaan?</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FCAF03"/>
        </a:solidFill>
      </p:bgPr>
    </p:bg>
    <p:spTree>
      <p:nvGrpSpPr>
        <p:cNvPr id="1" name=""/>
        <p:cNvGrpSpPr/>
        <p:nvPr/>
      </p:nvGrpSpPr>
      <p:grpSpPr>
        <a:xfrm>
          <a:off x="0" y="0"/>
          <a:ext cx="0" cy="0"/>
          <a:chOff x="0" y="0"/>
          <a:chExt cx="0" cy="0"/>
        </a:xfrm>
      </p:grpSpPr>
      <p:sp>
        <p:nvSpPr>
          <p:cNvPr name="Freeform 2" id="2"/>
          <p:cNvSpPr/>
          <p:nvPr/>
        </p:nvSpPr>
        <p:spPr>
          <a:xfrm flipH="false" flipV="false" rot="0">
            <a:off x="-1019347" y="-1757362"/>
            <a:ext cx="19307347" cy="12863520"/>
          </a:xfrm>
          <a:custGeom>
            <a:avLst/>
            <a:gdLst/>
            <a:ahLst/>
            <a:cxnLst/>
            <a:rect r="r" b="b" t="t" l="l"/>
            <a:pathLst>
              <a:path h="12863520" w="19307347">
                <a:moveTo>
                  <a:pt x="0" y="0"/>
                </a:moveTo>
                <a:lnTo>
                  <a:pt x="19307347" y="0"/>
                </a:lnTo>
                <a:lnTo>
                  <a:pt x="19307347" y="12863520"/>
                </a:lnTo>
                <a:lnTo>
                  <a:pt x="0" y="12863520"/>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TextBox 3" id="3"/>
          <p:cNvSpPr txBox="true"/>
          <p:nvPr/>
        </p:nvSpPr>
        <p:spPr>
          <a:xfrm rot="0">
            <a:off x="4369966" y="1830380"/>
            <a:ext cx="9548069" cy="6578615"/>
          </a:xfrm>
          <a:prstGeom prst="rect">
            <a:avLst/>
          </a:prstGeom>
        </p:spPr>
        <p:txBody>
          <a:bodyPr anchor="t" rtlCol="false" tIns="0" lIns="0" bIns="0" rIns="0">
            <a:spAutoFit/>
          </a:bodyPr>
          <a:lstStyle/>
          <a:p>
            <a:pPr algn="just">
              <a:lnSpc>
                <a:spcPts val="4044"/>
              </a:lnSpc>
            </a:pPr>
            <a:r>
              <a:rPr lang="en-US" sz="2889">
                <a:solidFill>
                  <a:srgbClr val="171717"/>
                </a:solidFill>
                <a:latin typeface="Muli Bold"/>
              </a:rPr>
              <a:t>Bank Indonesia menerbitkan Blueprint Sistem Pembayaran Indonesia (BSPI) 2025 sebagai strategi untuk mendorong integrasi ekonomi keuangan digital nasional dan menjamin fungsi bank sentral dalam memelihara keutuhan proses peredaran uang, menjaga efektivitas kebijakan moneter dan stabilitas sistem keuangan, serta mendukung inklusi ekonomi di era digital. BSPI 2025 diimplementasikan dengan memperkuat dan mengembangkan infrastruktur pembayaran, mendorong keterbukaan dan infrastruktur publik atas data, serta memperkuat kerangka pengaturan, perizinan, dan pengawasan sistem pembayaran.</a:t>
            </a:r>
          </a:p>
        </p:txBody>
      </p:sp>
      <p:sp>
        <p:nvSpPr>
          <p:cNvPr name="Freeform 4" id="4"/>
          <p:cNvSpPr/>
          <p:nvPr/>
        </p:nvSpPr>
        <p:spPr>
          <a:xfrm flipH="false" flipV="false" rot="0">
            <a:off x="2397227" y="-1535806"/>
            <a:ext cx="13493547" cy="13358611"/>
          </a:xfrm>
          <a:custGeom>
            <a:avLst/>
            <a:gdLst/>
            <a:ahLst/>
            <a:cxnLst/>
            <a:rect r="r" b="b" t="t" l="l"/>
            <a:pathLst>
              <a:path h="13358611" w="13493547">
                <a:moveTo>
                  <a:pt x="0" y="0"/>
                </a:moveTo>
                <a:lnTo>
                  <a:pt x="13493546" y="0"/>
                </a:lnTo>
                <a:lnTo>
                  <a:pt x="13493546" y="13358612"/>
                </a:lnTo>
                <a:lnTo>
                  <a:pt x="0" y="13358612"/>
                </a:lnTo>
                <a:lnTo>
                  <a:pt x="0" y="0"/>
                </a:lnTo>
                <a:close/>
              </a:path>
            </a:pathLst>
          </a:custGeom>
          <a:blipFill>
            <a:blip r:embed="rId3"/>
            <a:stretch>
              <a:fillRect l="0" t="0" r="0" b="0"/>
            </a:stretch>
          </a:blipFill>
        </p:spPr>
      </p:sp>
      <p:sp>
        <p:nvSpPr>
          <p:cNvPr name="Freeform 5" id="5"/>
          <p:cNvSpPr/>
          <p:nvPr/>
        </p:nvSpPr>
        <p:spPr>
          <a:xfrm flipH="false" flipV="false" rot="0">
            <a:off x="15803689" y="6351595"/>
            <a:ext cx="2484310" cy="4114800"/>
          </a:xfrm>
          <a:custGeom>
            <a:avLst/>
            <a:gdLst/>
            <a:ahLst/>
            <a:cxnLst/>
            <a:rect r="r" b="b" t="t" l="l"/>
            <a:pathLst>
              <a:path h="4114800" w="2484310">
                <a:moveTo>
                  <a:pt x="0" y="0"/>
                </a:moveTo>
                <a:lnTo>
                  <a:pt x="2484311" y="0"/>
                </a:lnTo>
                <a:lnTo>
                  <a:pt x="2484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TextBox 3" id="3"/>
          <p:cNvSpPr txBox="true"/>
          <p:nvPr/>
        </p:nvSpPr>
        <p:spPr>
          <a:xfrm rot="0">
            <a:off x="3106646" y="3836873"/>
            <a:ext cx="12074707" cy="2537053"/>
          </a:xfrm>
          <a:prstGeom prst="rect">
            <a:avLst/>
          </a:prstGeom>
        </p:spPr>
        <p:txBody>
          <a:bodyPr anchor="t" rtlCol="false" tIns="0" lIns="0" bIns="0" rIns="0">
            <a:spAutoFit/>
          </a:bodyPr>
          <a:lstStyle/>
          <a:p>
            <a:pPr algn="ctr">
              <a:lnSpc>
                <a:spcPts val="5114"/>
              </a:lnSpc>
            </a:pPr>
            <a:r>
              <a:rPr lang="en-US" sz="3653">
                <a:solidFill>
                  <a:srgbClr val="171717"/>
                </a:solidFill>
                <a:latin typeface="Muli Bold"/>
              </a:rPr>
              <a:t>“BSPI 2025 SEBAGAI RESPONS KEBIJAKAN YANG KOMPREHENSIF UNTUK MENDORONG UPAYA INTEGRASI EKONOMI-KEUANGAN DIGITAL NASIONAL”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0" y="2307900"/>
            <a:ext cx="7315200" cy="2350008"/>
          </a:xfrm>
          <a:custGeom>
            <a:avLst/>
            <a:gdLst/>
            <a:ahLst/>
            <a:cxnLst/>
            <a:rect r="r" b="b" t="t" l="l"/>
            <a:pathLst>
              <a:path h="2350008" w="7315200">
                <a:moveTo>
                  <a:pt x="0" y="0"/>
                </a:moveTo>
                <a:lnTo>
                  <a:pt x="7315200" y="0"/>
                </a:lnTo>
                <a:lnTo>
                  <a:pt x="7315200" y="2350008"/>
                </a:lnTo>
                <a:lnTo>
                  <a:pt x="0" y="2350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893143" y="5160068"/>
            <a:ext cx="7562631" cy="2429495"/>
          </a:xfrm>
          <a:custGeom>
            <a:avLst/>
            <a:gdLst/>
            <a:ahLst/>
            <a:cxnLst/>
            <a:rect r="r" b="b" t="t" l="l"/>
            <a:pathLst>
              <a:path h="2429495" w="7562631">
                <a:moveTo>
                  <a:pt x="0" y="0"/>
                </a:moveTo>
                <a:lnTo>
                  <a:pt x="7562631" y="0"/>
                </a:lnTo>
                <a:lnTo>
                  <a:pt x="7562631" y="2429495"/>
                </a:lnTo>
                <a:lnTo>
                  <a:pt x="0" y="242949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918564" y="8102511"/>
            <a:ext cx="6799967" cy="2184489"/>
          </a:xfrm>
          <a:custGeom>
            <a:avLst/>
            <a:gdLst/>
            <a:ahLst/>
            <a:cxnLst/>
            <a:rect r="r" b="b" t="t" l="l"/>
            <a:pathLst>
              <a:path h="2184489" w="6799967">
                <a:moveTo>
                  <a:pt x="0" y="0"/>
                </a:moveTo>
                <a:lnTo>
                  <a:pt x="6799967" y="0"/>
                </a:lnTo>
                <a:lnTo>
                  <a:pt x="6799967" y="2184489"/>
                </a:lnTo>
                <a:lnTo>
                  <a:pt x="0" y="21844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598428" y="1837810"/>
            <a:ext cx="4131443" cy="5640195"/>
          </a:xfrm>
          <a:custGeom>
            <a:avLst/>
            <a:gdLst/>
            <a:ahLst/>
            <a:cxnLst/>
            <a:rect r="r" b="b" t="t" l="l"/>
            <a:pathLst>
              <a:path h="5640195" w="4131443">
                <a:moveTo>
                  <a:pt x="0" y="0"/>
                </a:moveTo>
                <a:lnTo>
                  <a:pt x="4131442" y="0"/>
                </a:lnTo>
                <a:lnTo>
                  <a:pt x="4131442" y="5640195"/>
                </a:lnTo>
                <a:lnTo>
                  <a:pt x="0" y="56401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3106646" y="360487"/>
            <a:ext cx="12074707" cy="1260227"/>
          </a:xfrm>
          <a:prstGeom prst="rect">
            <a:avLst/>
          </a:prstGeom>
        </p:spPr>
        <p:txBody>
          <a:bodyPr anchor="t" rtlCol="false" tIns="0" lIns="0" bIns="0" rIns="0">
            <a:spAutoFit/>
          </a:bodyPr>
          <a:lstStyle/>
          <a:p>
            <a:pPr algn="ctr">
              <a:lnSpc>
                <a:spcPts val="5114"/>
              </a:lnSpc>
            </a:pPr>
            <a:r>
              <a:rPr lang="en-US" sz="3653">
                <a:solidFill>
                  <a:srgbClr val="171717"/>
                </a:solidFill>
                <a:latin typeface="Muli Bold"/>
              </a:rPr>
              <a:t>“DIGITALISASI MENGUBAH LANSKAP </a:t>
            </a:r>
          </a:p>
          <a:p>
            <a:pPr algn="ctr">
              <a:lnSpc>
                <a:spcPts val="5114"/>
              </a:lnSpc>
            </a:pPr>
            <a:r>
              <a:rPr lang="en-US" sz="3653">
                <a:solidFill>
                  <a:srgbClr val="171717"/>
                </a:solidFill>
                <a:latin typeface="Muli Bold"/>
              </a:rPr>
              <a:t>EKONOMI-KEUANGAN”</a:t>
            </a:r>
          </a:p>
        </p:txBody>
      </p:sp>
      <p:sp>
        <p:nvSpPr>
          <p:cNvPr name="TextBox 8" id="8"/>
          <p:cNvSpPr txBox="true"/>
          <p:nvPr/>
        </p:nvSpPr>
        <p:spPr>
          <a:xfrm rot="0">
            <a:off x="2026227" y="2461869"/>
            <a:ext cx="5733831" cy="1994445"/>
          </a:xfrm>
          <a:prstGeom prst="rect">
            <a:avLst/>
          </a:prstGeom>
        </p:spPr>
        <p:txBody>
          <a:bodyPr anchor="t" rtlCol="false" tIns="0" lIns="0" bIns="0" rIns="0">
            <a:spAutoFit/>
          </a:bodyPr>
          <a:lstStyle/>
          <a:p>
            <a:pPr>
              <a:lnSpc>
                <a:spcPts val="3994"/>
              </a:lnSpc>
            </a:pPr>
            <a:r>
              <a:rPr lang="en-US" sz="2853">
                <a:solidFill>
                  <a:srgbClr val="171717"/>
                </a:solidFill>
                <a:latin typeface="Muli Bold"/>
              </a:rPr>
              <a:t>Perkembangan digitalisasi membawa perubahan besar hampir disetiap aspek kehidupan manusia.</a:t>
            </a:r>
          </a:p>
        </p:txBody>
      </p:sp>
      <p:sp>
        <p:nvSpPr>
          <p:cNvPr name="TextBox 9" id="9"/>
          <p:cNvSpPr txBox="true"/>
          <p:nvPr/>
        </p:nvSpPr>
        <p:spPr>
          <a:xfrm rot="0">
            <a:off x="6895839" y="5353781"/>
            <a:ext cx="5733831" cy="1994445"/>
          </a:xfrm>
          <a:prstGeom prst="rect">
            <a:avLst/>
          </a:prstGeom>
        </p:spPr>
        <p:txBody>
          <a:bodyPr anchor="t" rtlCol="false" tIns="0" lIns="0" bIns="0" rIns="0">
            <a:spAutoFit/>
          </a:bodyPr>
          <a:lstStyle/>
          <a:p>
            <a:pPr>
              <a:lnSpc>
                <a:spcPts val="3994"/>
              </a:lnSpc>
            </a:pPr>
            <a:r>
              <a:rPr lang="en-US" sz="2853">
                <a:solidFill>
                  <a:srgbClr val="171717"/>
                </a:solidFill>
                <a:latin typeface="Muli Bold"/>
              </a:rPr>
              <a:t>Teknologi digital yang berkembang pesat juga mengubah kegiatan di berbagai bidang secara mendasar.</a:t>
            </a:r>
          </a:p>
        </p:txBody>
      </p:sp>
      <p:sp>
        <p:nvSpPr>
          <p:cNvPr name="TextBox 10" id="10"/>
          <p:cNvSpPr txBox="true"/>
          <p:nvPr/>
        </p:nvSpPr>
        <p:spPr>
          <a:xfrm rot="0">
            <a:off x="11762997" y="8797380"/>
            <a:ext cx="5733831" cy="1489620"/>
          </a:xfrm>
          <a:prstGeom prst="rect">
            <a:avLst/>
          </a:prstGeom>
        </p:spPr>
        <p:txBody>
          <a:bodyPr anchor="t" rtlCol="false" tIns="0" lIns="0" bIns="0" rIns="0">
            <a:spAutoFit/>
          </a:bodyPr>
          <a:lstStyle/>
          <a:p>
            <a:pPr>
              <a:lnSpc>
                <a:spcPts val="3994"/>
              </a:lnSpc>
            </a:pPr>
            <a:r>
              <a:rPr lang="en-US" sz="2853">
                <a:solidFill>
                  <a:srgbClr val="171717"/>
                </a:solidFill>
                <a:latin typeface="Muli Bold"/>
              </a:rPr>
              <a:t>Perubahan akibat revolusi digital mengubah perilaku transaksi agen ekonomi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5511" t="-12407" r="0" b="-12643"/>
            </a:stretch>
          </a:blipFill>
        </p:spPr>
      </p:sp>
      <p:sp>
        <p:nvSpPr>
          <p:cNvPr name="Freeform 3" id="3"/>
          <p:cNvSpPr/>
          <p:nvPr/>
        </p:nvSpPr>
        <p:spPr>
          <a:xfrm flipH="false" flipV="false" rot="0">
            <a:off x="2084443" y="0"/>
            <a:ext cx="14248356" cy="10287000"/>
          </a:xfrm>
          <a:custGeom>
            <a:avLst/>
            <a:gdLst/>
            <a:ahLst/>
            <a:cxnLst/>
            <a:rect r="r" b="b" t="t" l="l"/>
            <a:pathLst>
              <a:path h="10287000" w="14248356">
                <a:moveTo>
                  <a:pt x="0" y="0"/>
                </a:moveTo>
                <a:lnTo>
                  <a:pt x="14248357" y="0"/>
                </a:lnTo>
                <a:lnTo>
                  <a:pt x="14248357" y="10287000"/>
                </a:lnTo>
                <a:lnTo>
                  <a:pt x="0" y="10287000"/>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DAFziT88lAw</dc:identifier>
  <dcterms:modified xsi:type="dcterms:W3CDTF">2011-08-01T06:04:30Z</dcterms:modified>
  <cp:revision>1</cp:revision>
  <dc:title>Financial Technology (Fintech)</dc:title>
</cp:coreProperties>
</file>