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18"/>
  </p:notesMasterIdLst>
  <p:handoutMasterIdLst>
    <p:handoutMasterId r:id="rId19"/>
  </p:handoutMasterIdLst>
  <p:sldIdLst>
    <p:sldId id="498" r:id="rId2"/>
    <p:sldId id="486" r:id="rId3"/>
    <p:sldId id="493" r:id="rId4"/>
    <p:sldId id="494" r:id="rId5"/>
    <p:sldId id="499" r:id="rId6"/>
    <p:sldId id="495" r:id="rId7"/>
    <p:sldId id="497" r:id="rId8"/>
    <p:sldId id="496" r:id="rId9"/>
    <p:sldId id="487" r:id="rId10"/>
    <p:sldId id="490" r:id="rId11"/>
    <p:sldId id="488" r:id="rId12"/>
    <p:sldId id="491" r:id="rId13"/>
    <p:sldId id="489" r:id="rId14"/>
    <p:sldId id="492" r:id="rId15"/>
    <p:sldId id="500" r:id="rId16"/>
    <p:sldId id="357" r:id="rId17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66003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64" autoAdjust="0"/>
    <p:restoredTop sz="94728" autoAdjust="0"/>
  </p:normalViewPr>
  <p:slideViewPr>
    <p:cSldViewPr>
      <p:cViewPr varScale="1">
        <p:scale>
          <a:sx n="76" d="100"/>
          <a:sy n="76" d="100"/>
        </p:scale>
        <p:origin x="-992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7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396234-1E1D-4B65-9084-4D630915FC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678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58A1634-C934-4612-B45D-DF6B6A129F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7829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8A1634-C934-4612-B45D-DF6B6A129F1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87FAC5-B942-4BCD-9E34-3AD7B60FACD1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498323-8B36-4566-8BD0-B9A5CCA70D0F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88AEE4-D9B1-401B-B287-680C1849CBD5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87148F-B101-487F-B7D2-F4E0E14521AE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8BE6FC-2874-43A5-A281-4DAA69EAD7C2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8A1634-C934-4612-B45D-DF6B6A129F1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C8C31B-9763-46ED-98C6-512D72C569EC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3D94F5-5EF3-4102-A719-19FE4A4AB215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F605F4-F5AD-4D4B-AD5F-55D5E7AA5FED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48557A-8D58-4A26-8C05-DDC48CE0DFBA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B02DE-2362-4C8E-BB7E-572D9AE1A50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7034BA-CB3E-457B-AD59-90A0AFC11FA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019B11-AC3B-43B5-935F-FD0E0D945EE8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DAAC00-F7E1-40EC-8CD7-EC00C68B0C70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3988A5-C020-49AD-978F-5673C0A0B312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A950E-D115-46C9-9891-DDB29C25DC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E48BD-B38B-4013-9E9C-95A7C43718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36DBB-9853-42A9-9832-1FDC0528C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252538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252538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69093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119938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74807-75AC-4C27-ABA5-27B2139B31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1D03CB9-05E8-4CCA-A306-826C1940E1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C3EA8-B4C5-4D59-A12A-98C6C00958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2B486-5162-4B3D-A724-0D9192638F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8371B-E841-4B98-91AB-7FEAEC61A3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D64F6-F6F8-4219-B5C7-F0327A7DBD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E5550-679B-4A9E-B4A9-FDE0BDC456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7BB58-9199-4AE7-85C1-2698C81634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7F432-5EBE-4BBB-92B4-4313CB5024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1ED2B-F1AF-4082-B33A-06CCF39D47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6C1D3D7E-EA89-49C0-ADE8-FE2087AFA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39" r:id="rId2"/>
    <p:sldLayoutId id="2147483748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9" r:id="rId9"/>
    <p:sldLayoutId id="2147483745" r:id="rId10"/>
    <p:sldLayoutId id="2147483746" r:id="rId11"/>
    <p:sldLayoutId id="2147483750" r:id="rId12"/>
    <p:sldLayoutId id="2147483751" r:id="rId13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600" dirty="0" smtClean="0">
                <a:latin typeface="Cambria" pitchFamily="18" charset="0"/>
              </a:rPr>
              <a:t>JENIS-JENIS PENELITIAN</a:t>
            </a:r>
            <a:endParaRPr lang="en-US" sz="6600" dirty="0">
              <a:latin typeface="Cambr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6800" y="3228536"/>
            <a:ext cx="3511296" cy="810064"/>
          </a:xfrm>
        </p:spPr>
        <p:txBody>
          <a:bodyPr/>
          <a:lstStyle/>
          <a:p>
            <a:r>
              <a:rPr lang="en-US" sz="3200" dirty="0" err="1" smtClean="0"/>
              <a:t>Pertemuan</a:t>
            </a:r>
            <a:r>
              <a:rPr lang="en-US" sz="3200" dirty="0" smtClean="0"/>
              <a:t> </a:t>
            </a:r>
            <a:r>
              <a:rPr lang="en-US" sz="3200" dirty="0" err="1" smtClean="0"/>
              <a:t>ke</a:t>
            </a:r>
            <a:r>
              <a:rPr lang="en-US" sz="3200" dirty="0" smtClean="0"/>
              <a:t>-</a:t>
            </a:r>
            <a:r>
              <a:rPr lang="id-ID" sz="3200" dirty="0" smtClean="0"/>
              <a:t>3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AA950E-D115-46C9-9891-DDB29C25DC0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636587"/>
          </a:xfrm>
        </p:spPr>
        <p:txBody>
          <a:bodyPr/>
          <a:lstStyle/>
          <a:p>
            <a:r>
              <a:rPr lang="id-I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Contoh Penelitian Deskriptif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077200" cy="4419600"/>
          </a:xfrm>
        </p:spPr>
        <p:txBody>
          <a:bodyPr/>
          <a:lstStyle/>
          <a:p>
            <a:pPr algn="just"/>
            <a:r>
              <a:rPr lang="id-ID" sz="2800" dirty="0" smtClean="0"/>
              <a:t>Identifikasi </a:t>
            </a:r>
            <a:r>
              <a:rPr lang="en-US" sz="2800" dirty="0" err="1" smtClean="0"/>
              <a:t>senyawa</a:t>
            </a:r>
            <a:r>
              <a:rPr lang="en-US" sz="2800" dirty="0" smtClean="0"/>
              <a:t> </a:t>
            </a:r>
            <a:r>
              <a:rPr lang="en-US" sz="2800" dirty="0" err="1" smtClean="0"/>
              <a:t>bioaktif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tumbuhan</a:t>
            </a:r>
            <a:r>
              <a:rPr lang="en-US" sz="2800" dirty="0" smtClean="0"/>
              <a:t> </a:t>
            </a:r>
            <a:r>
              <a:rPr lang="en-US" sz="2800" dirty="0" err="1" smtClean="0"/>
              <a:t>Valoa</a:t>
            </a:r>
            <a:endParaRPr lang="id-ID" sz="2800" dirty="0" smtClean="0"/>
          </a:p>
          <a:p>
            <a:pPr algn="just"/>
            <a:r>
              <a:rPr lang="id-ID" sz="2800" dirty="0" smtClean="0"/>
              <a:t>Analisis Kesulitan Belajar Siswa pada Materi </a:t>
            </a:r>
            <a:r>
              <a:rPr lang="en-US" sz="2800" dirty="0" smtClean="0"/>
              <a:t>METABOLISME</a:t>
            </a:r>
            <a:r>
              <a:rPr lang="id-ID" sz="2800" dirty="0" smtClean="0"/>
              <a:t> Kelas X</a:t>
            </a:r>
            <a:r>
              <a:rPr lang="en-US" sz="2800" dirty="0" smtClean="0"/>
              <a:t>II</a:t>
            </a:r>
            <a:r>
              <a:rPr lang="id-ID" sz="2800" dirty="0" smtClean="0"/>
              <a:t> SMA Negeri 5 Kupang Tahun Pela</a:t>
            </a:r>
            <a:r>
              <a:rPr lang="en-US" sz="2800" dirty="0" err="1" smtClean="0"/>
              <a:t>jaran</a:t>
            </a:r>
            <a:r>
              <a:rPr lang="id-ID" sz="2800" dirty="0" smtClean="0"/>
              <a:t> 20</a:t>
            </a:r>
            <a:r>
              <a:rPr lang="en-US" sz="2800" dirty="0" smtClean="0"/>
              <a:t>2</a:t>
            </a:r>
            <a:r>
              <a:rPr lang="id-ID" sz="2800" dirty="0" smtClean="0"/>
              <a:t>1/20</a:t>
            </a:r>
            <a:r>
              <a:rPr lang="en-US" sz="2800" dirty="0" smtClean="0"/>
              <a:t>22</a:t>
            </a:r>
            <a:r>
              <a:rPr lang="id-ID" sz="2800" dirty="0" smtClean="0"/>
              <a:t>.</a:t>
            </a:r>
          </a:p>
          <a:p>
            <a:pPr algn="just"/>
            <a:r>
              <a:rPr lang="en-US" sz="2800" dirty="0" err="1" smtClean="0"/>
              <a:t>Analisis</a:t>
            </a:r>
            <a:r>
              <a:rPr lang="en-US" sz="2800" dirty="0" smtClean="0"/>
              <a:t> </a:t>
            </a:r>
            <a:r>
              <a:rPr lang="en-US" sz="2800" dirty="0" err="1" smtClean="0"/>
              <a:t>kandungan</a:t>
            </a:r>
            <a:r>
              <a:rPr lang="en-US" sz="2800" dirty="0" smtClean="0"/>
              <a:t> protein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ikan</a:t>
            </a:r>
            <a:r>
              <a:rPr lang="en-US" sz="2800" dirty="0" smtClean="0"/>
              <a:t> </a:t>
            </a:r>
            <a:r>
              <a:rPr lang="en-US" sz="2800" dirty="0" err="1" smtClean="0"/>
              <a:t>Kembung</a:t>
            </a:r>
            <a:r>
              <a:rPr lang="en-US" sz="2800" dirty="0" smtClean="0"/>
              <a:t>.</a:t>
            </a:r>
            <a:endParaRPr lang="id-ID" sz="2800" dirty="0" smtClean="0"/>
          </a:p>
          <a:p>
            <a:pPr algn="just"/>
            <a:r>
              <a:rPr lang="en-US" sz="2800" dirty="0" err="1" smtClean="0"/>
              <a:t>Identifikasi</a:t>
            </a:r>
            <a:r>
              <a:rPr lang="en-US" sz="2800" dirty="0" smtClean="0"/>
              <a:t> </a:t>
            </a:r>
            <a:r>
              <a:rPr lang="en-US" sz="2800" dirty="0" err="1" smtClean="0"/>
              <a:t>unsur</a:t>
            </a:r>
            <a:r>
              <a:rPr lang="en-US" sz="2800" dirty="0" smtClean="0"/>
              <a:t> </a:t>
            </a:r>
            <a:r>
              <a:rPr lang="en-US" sz="2800" dirty="0" err="1" smtClean="0"/>
              <a:t>logam</a:t>
            </a:r>
            <a:r>
              <a:rPr lang="en-US" sz="2800" dirty="0" smtClean="0"/>
              <a:t> </a:t>
            </a:r>
            <a:r>
              <a:rPr lang="en-US" sz="2800" dirty="0" err="1" smtClean="0"/>
              <a:t>berat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tanaman</a:t>
            </a:r>
            <a:r>
              <a:rPr lang="en-US" sz="2800" dirty="0" smtClean="0"/>
              <a:t> </a:t>
            </a:r>
            <a:r>
              <a:rPr lang="en-US" sz="2800" dirty="0" err="1" smtClean="0"/>
              <a:t>kangkung</a:t>
            </a:r>
            <a:r>
              <a:rPr lang="en-US" sz="2800" dirty="0" smtClean="0"/>
              <a:t> </a:t>
            </a:r>
            <a:r>
              <a:rPr lang="en-US" sz="2800" dirty="0" err="1" smtClean="0"/>
              <a:t>darat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dibudidayakan</a:t>
            </a:r>
            <a:r>
              <a:rPr lang="en-US" sz="2800" dirty="0" smtClean="0"/>
              <a:t> di </a:t>
            </a:r>
            <a:r>
              <a:rPr lang="en-US" sz="2800" dirty="0" err="1" smtClean="0"/>
              <a:t>sekitar</a:t>
            </a:r>
            <a:r>
              <a:rPr lang="en-US" sz="2800" dirty="0" smtClean="0"/>
              <a:t> </a:t>
            </a:r>
            <a:r>
              <a:rPr lang="en-US" sz="2800" dirty="0" err="1" smtClean="0"/>
              <a:t>Kawasan</a:t>
            </a:r>
            <a:r>
              <a:rPr lang="en-US" sz="2800" dirty="0" smtClean="0"/>
              <a:t> </a:t>
            </a:r>
            <a:r>
              <a:rPr lang="en-US" sz="2800" dirty="0" err="1" smtClean="0"/>
              <a:t>Industri</a:t>
            </a:r>
            <a:endParaRPr lang="id-ID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FC3EA8-B4C5-4D59-A12A-98C6C00958D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/>
          <a:lstStyle/>
          <a:p>
            <a:r>
              <a:rPr lang="id-I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PENELITIAN KORELASI 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/>
          <a:lstStyle/>
          <a:p>
            <a:pPr algn="just"/>
            <a:r>
              <a:rPr lang="id-ID" sz="2400" dirty="0" smtClean="0"/>
              <a:t>Merupakan penelitian yang melihat hubungan antara variabel.</a:t>
            </a:r>
          </a:p>
          <a:p>
            <a:pPr algn="just"/>
            <a:r>
              <a:rPr lang="id-ID" sz="2400" dirty="0" smtClean="0"/>
              <a:t>Dua atau lebih variabel diteliti untuk melihat hubungan yang terjadi diantara mereka tanpa coba untuk merubah atau mengadakan perlakuan terhadap variabel-variabel tersebut.</a:t>
            </a:r>
          </a:p>
          <a:p>
            <a:pPr algn="just"/>
            <a:r>
              <a:rPr lang="id-ID" sz="2400" dirty="0" smtClean="0"/>
              <a:t>Disini tidak dapat dilihat sebab akibat, jadi tidak bisa dikatakan variabel I dipengaruhi oleh variabel II atau sebaliknya.</a:t>
            </a:r>
          </a:p>
          <a:p>
            <a:pPr algn="just"/>
            <a:r>
              <a:rPr lang="id-ID" sz="2400" dirty="0" smtClean="0"/>
              <a:t>Yang bisa kita katakan adalah jika variabel I berubah, maka variabel II juga berubah atau sebaliknya.</a:t>
            </a:r>
          </a:p>
          <a:p>
            <a:pPr algn="just"/>
            <a:r>
              <a:rPr lang="id-ID" sz="2400" dirty="0" smtClean="0"/>
              <a:t>Umumnya digunakan dengan maksud: (1) memahami tingkah laku manusia, dan (2) untuk membuat prediksi tentang kemungkinan yang akan terjadi.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FC3EA8-B4C5-4D59-A12A-98C6C00958D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id-I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Contoh Penelitian Korelasi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229600" cy="4495800"/>
          </a:xfrm>
        </p:spPr>
        <p:txBody>
          <a:bodyPr/>
          <a:lstStyle/>
          <a:p>
            <a:pPr algn="just"/>
            <a:r>
              <a:rPr lang="id-ID" sz="2400" dirty="0" smtClean="0"/>
              <a:t>Hubungan cara belajar siswa dengan prestasi belajar siswa dalam mata pelajaran </a:t>
            </a:r>
            <a:r>
              <a:rPr lang="en-US" sz="2400" dirty="0" err="1" smtClean="0"/>
              <a:t>Biologi</a:t>
            </a:r>
            <a:r>
              <a:rPr lang="id-ID" sz="2400" dirty="0" smtClean="0"/>
              <a:t> </a:t>
            </a:r>
            <a:r>
              <a:rPr lang="id-ID" sz="2400" dirty="0" smtClean="0"/>
              <a:t>Kelas XI SMA Negeri se Kota Kupang Tahun Pelajaran </a:t>
            </a:r>
            <a:r>
              <a:rPr lang="id-ID" sz="2400" dirty="0" smtClean="0"/>
              <a:t>20</a:t>
            </a:r>
            <a:r>
              <a:rPr lang="en-US" sz="2400" dirty="0" smtClean="0"/>
              <a:t>20</a:t>
            </a:r>
            <a:r>
              <a:rPr lang="id-ID" sz="2400" dirty="0" smtClean="0"/>
              <a:t>/20</a:t>
            </a:r>
            <a:r>
              <a:rPr lang="en-US" sz="2400" dirty="0" smtClean="0"/>
              <a:t>2</a:t>
            </a:r>
            <a:r>
              <a:rPr lang="id-ID" sz="2400" dirty="0" smtClean="0"/>
              <a:t>1.</a:t>
            </a:r>
            <a:endParaRPr lang="id-ID" sz="2400" dirty="0" smtClean="0"/>
          </a:p>
          <a:p>
            <a:pPr algn="just"/>
            <a:r>
              <a:rPr lang="id-ID" sz="2400" dirty="0" smtClean="0"/>
              <a:t>Korelasi antara nilai </a:t>
            </a:r>
            <a:r>
              <a:rPr lang="en-US" sz="2400" dirty="0" err="1" smtClean="0"/>
              <a:t>Biologi</a:t>
            </a:r>
            <a:r>
              <a:rPr lang="id-ID" sz="2400" dirty="0" smtClean="0"/>
              <a:t> </a:t>
            </a:r>
            <a:r>
              <a:rPr lang="id-ID" sz="2400" dirty="0" smtClean="0"/>
              <a:t>SM</a:t>
            </a:r>
            <a:r>
              <a:rPr lang="en-US" sz="2400" dirty="0" smtClean="0"/>
              <a:t>A</a:t>
            </a:r>
            <a:r>
              <a:rPr lang="id-ID" sz="2400" dirty="0" smtClean="0"/>
              <a:t> dengan nilai mata</a:t>
            </a:r>
            <a:r>
              <a:rPr lang="en-US" sz="2400" dirty="0" err="1" smtClean="0"/>
              <a:t>kuliah</a:t>
            </a:r>
            <a:r>
              <a:rPr lang="en-US" sz="2400" dirty="0" smtClean="0"/>
              <a:t> </a:t>
            </a:r>
            <a:r>
              <a:rPr lang="en-US" sz="2400" dirty="0" err="1" smtClean="0"/>
              <a:t>Biologi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Mahasiswa</a:t>
            </a:r>
            <a:r>
              <a:rPr lang="en-US" sz="2400" dirty="0" smtClean="0"/>
              <a:t> Program </a:t>
            </a:r>
            <a:r>
              <a:rPr lang="en-US" sz="2400" dirty="0" err="1" smtClean="0"/>
              <a:t>Studi</a:t>
            </a:r>
            <a:r>
              <a:rPr lang="en-US" sz="2400" dirty="0" smtClean="0"/>
              <a:t> </a:t>
            </a:r>
            <a:r>
              <a:rPr lang="en-US" sz="2400" dirty="0" err="1" smtClean="0"/>
              <a:t>Pendidikan</a:t>
            </a:r>
            <a:r>
              <a:rPr lang="en-US" sz="2400" dirty="0" smtClean="0"/>
              <a:t> </a:t>
            </a:r>
            <a:r>
              <a:rPr lang="en-US" sz="2400" dirty="0" err="1" smtClean="0"/>
              <a:t>Biologi</a:t>
            </a:r>
            <a:r>
              <a:rPr lang="en-US" sz="2400" dirty="0" smtClean="0"/>
              <a:t> </a:t>
            </a:r>
            <a:r>
              <a:rPr lang="en-US" sz="2400" dirty="0" err="1" smtClean="0"/>
              <a:t>Jurusan</a:t>
            </a:r>
            <a:r>
              <a:rPr lang="en-US" sz="2400" dirty="0" smtClean="0"/>
              <a:t> PMIPA FKIP </a:t>
            </a:r>
            <a:r>
              <a:rPr lang="en-US" sz="2400" dirty="0" err="1" smtClean="0"/>
              <a:t>Undana</a:t>
            </a:r>
            <a:r>
              <a:rPr lang="en-US" sz="2400" dirty="0" smtClean="0"/>
              <a:t> </a:t>
            </a:r>
            <a:r>
              <a:rPr lang="en-US" sz="2400" dirty="0" err="1" smtClean="0"/>
              <a:t>Tahun</a:t>
            </a:r>
            <a:r>
              <a:rPr lang="en-US" sz="2400" dirty="0" smtClean="0"/>
              <a:t> </a:t>
            </a:r>
            <a:r>
              <a:rPr lang="en-US" sz="2400" dirty="0" err="1" smtClean="0"/>
              <a:t>Akademik</a:t>
            </a:r>
            <a:r>
              <a:rPr lang="en-US" sz="2400" dirty="0" smtClean="0"/>
              <a:t> 2009/2010.</a:t>
            </a:r>
            <a:endParaRPr lang="id-ID" sz="2400" dirty="0" smtClean="0"/>
          </a:p>
          <a:p>
            <a:pPr algn="just"/>
            <a:r>
              <a:rPr lang="id-ID" sz="2400" dirty="0" smtClean="0"/>
              <a:t>Korelasi antara </a:t>
            </a:r>
            <a:r>
              <a:rPr lang="en-US" sz="2400" dirty="0" err="1" smtClean="0"/>
              <a:t>minat</a:t>
            </a:r>
            <a:r>
              <a:rPr lang="en-US" sz="2400" dirty="0" smtClean="0"/>
              <a:t> </a:t>
            </a:r>
            <a:r>
              <a:rPr lang="en-US" sz="2400" dirty="0" err="1" smtClean="0"/>
              <a:t>belajar</a:t>
            </a:r>
            <a:r>
              <a:rPr lang="en-US" sz="2400" dirty="0" smtClean="0"/>
              <a:t> </a:t>
            </a:r>
            <a:r>
              <a:rPr lang="en-US" sz="2400" dirty="0" err="1" smtClean="0"/>
              <a:t>Biologi</a:t>
            </a:r>
            <a:r>
              <a:rPr lang="id-ID" sz="2400" dirty="0" smtClean="0"/>
              <a:t> </a:t>
            </a:r>
            <a:r>
              <a:rPr lang="id-ID" sz="2400" dirty="0" smtClean="0"/>
              <a:t>dengan </a:t>
            </a:r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belajar</a:t>
            </a:r>
            <a:r>
              <a:rPr lang="en-US" sz="2400" dirty="0" smtClean="0"/>
              <a:t> </a:t>
            </a:r>
            <a:r>
              <a:rPr lang="en-US" sz="2400" dirty="0" err="1" smtClean="0"/>
              <a:t>siswa</a:t>
            </a:r>
            <a:r>
              <a:rPr lang="en-US" sz="2400" dirty="0" smtClean="0"/>
              <a:t> </a:t>
            </a:r>
            <a:r>
              <a:rPr lang="en-US" sz="2400" dirty="0" err="1" smtClean="0"/>
              <a:t>mata</a:t>
            </a:r>
            <a:r>
              <a:rPr lang="en-US" sz="2400" dirty="0" smtClean="0"/>
              <a:t> </a:t>
            </a:r>
            <a:r>
              <a:rPr lang="en-US" sz="2400" dirty="0" err="1" smtClean="0"/>
              <a:t>pelajaran</a:t>
            </a:r>
            <a:r>
              <a:rPr lang="en-US" sz="2400" dirty="0" smtClean="0"/>
              <a:t> </a:t>
            </a:r>
            <a:r>
              <a:rPr lang="en-US" sz="2400" dirty="0" err="1" smtClean="0"/>
              <a:t>Biologi</a:t>
            </a:r>
            <a:r>
              <a:rPr lang="en-US" sz="2400" dirty="0" smtClean="0"/>
              <a:t> </a:t>
            </a:r>
            <a:r>
              <a:rPr lang="en-US" sz="2400" dirty="0" err="1" smtClean="0"/>
              <a:t>kelas</a:t>
            </a:r>
            <a:r>
              <a:rPr lang="en-US" sz="2400" dirty="0" smtClean="0"/>
              <a:t> X SMA </a:t>
            </a:r>
            <a:r>
              <a:rPr lang="en-US" sz="2400" dirty="0" err="1" smtClean="0"/>
              <a:t>Negeri</a:t>
            </a:r>
            <a:r>
              <a:rPr lang="en-US" sz="2400" dirty="0" smtClean="0"/>
              <a:t> 4 </a:t>
            </a:r>
            <a:r>
              <a:rPr lang="en-US" sz="2400" dirty="0" err="1" smtClean="0"/>
              <a:t>Kupang</a:t>
            </a:r>
            <a:r>
              <a:rPr lang="en-US" sz="2400" dirty="0" smtClean="0"/>
              <a:t> </a:t>
            </a:r>
            <a:r>
              <a:rPr lang="en-US" sz="2400" dirty="0" err="1" smtClean="0"/>
              <a:t>Tahun</a:t>
            </a:r>
            <a:r>
              <a:rPr lang="en-US" sz="2400" dirty="0" smtClean="0"/>
              <a:t> </a:t>
            </a:r>
            <a:r>
              <a:rPr lang="en-US" sz="2400" dirty="0" err="1" smtClean="0"/>
              <a:t>Ajaran</a:t>
            </a:r>
            <a:r>
              <a:rPr lang="en-US" sz="2400" dirty="0" smtClean="0"/>
              <a:t> </a:t>
            </a:r>
            <a:r>
              <a:rPr lang="en-US" sz="2400" dirty="0" smtClean="0"/>
              <a:t>20</a:t>
            </a:r>
            <a:r>
              <a:rPr lang="en-US" sz="2400" dirty="0"/>
              <a:t>2</a:t>
            </a:r>
            <a:r>
              <a:rPr lang="id-ID" sz="2400" dirty="0" smtClean="0"/>
              <a:t>0</a:t>
            </a:r>
            <a:r>
              <a:rPr lang="en-US" sz="2400" dirty="0" smtClean="0"/>
              <a:t>/202</a:t>
            </a:r>
            <a:r>
              <a:rPr lang="id-ID" sz="2400" dirty="0" smtClean="0"/>
              <a:t>1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algn="just">
              <a:buNone/>
            </a:pPr>
            <a:endParaRPr lang="id-ID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FC3EA8-B4C5-4D59-A12A-98C6C00958D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/>
          <a:lstStyle/>
          <a:p>
            <a:r>
              <a:rPr lang="id-ID" sz="3600" b="1" dirty="0" smtClean="0">
                <a:latin typeface="Cambria" pitchFamily="18" charset="0"/>
              </a:rPr>
              <a:t>Penelitian Eksperimen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077200" cy="5486400"/>
          </a:xfrm>
        </p:spPr>
        <p:txBody>
          <a:bodyPr>
            <a:normAutofit fontScale="92500"/>
          </a:bodyPr>
          <a:lstStyle/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id-ID" sz="2000" dirty="0" smtClean="0"/>
              <a:t>Merupakan penelitian dimana ada perlakuan (treatment) terhadap variabel independen (variabel bebas),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id-ID" sz="2000" dirty="0" smtClean="0"/>
              <a:t>Hubungan sebab akibat bisa diketahui karena ada perlakuan (treatment) terhadap obyek penelitian.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id-ID" sz="2000" dirty="0" smtClean="0"/>
              <a:t>Ciri-ciri: ada perlakuan, memiliki tiga jenis variabel, dan randomisasi.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id-ID" sz="2000" dirty="0" smtClean="0"/>
              <a:t>Jenis variabel: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id-ID" sz="2000" dirty="0" smtClean="0"/>
              <a:t>     1. Variabel independen (variabel bebas) dapat menyebabkan perubahan  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id-ID" sz="2000" dirty="0" smtClean="0"/>
              <a:t>          pada variabel dipenden dan dapat dimanipulasi (diabuat perlakuan).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id-ID" sz="2000" dirty="0" smtClean="0"/>
              <a:t>     2. Variabel dependen (variabel terikat) dapat dipengaruhi oleh variabel 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id-ID" sz="2000" dirty="0" smtClean="0"/>
              <a:t>         independen atau hasil dari variabel independen (perlakuan).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id-ID" sz="2000" dirty="0" smtClean="0"/>
              <a:t>     3. Confounding variable adalah variabel yang tidak diharapkan 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id-ID" sz="2000" dirty="0" smtClean="0"/>
              <a:t>         mempengaruh variabel dipenden tetapi dapat mempengaruhi variabel 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id-ID" sz="2000" dirty="0" smtClean="0"/>
              <a:t>         dipenden.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id-ID" sz="2000" dirty="0" smtClean="0"/>
              <a:t>Randomisasi: (1) pemilihan secara random, atau (2) penempatan secara random.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id-ID" sz="2000" dirty="0" smtClean="0"/>
              <a:t>     </a:t>
            </a:r>
            <a:endParaRPr lang="id-ID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FC3EA8-B4C5-4D59-A12A-98C6C00958D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/>
          <a:lstStyle/>
          <a:p>
            <a:r>
              <a:rPr lang="id-ID" sz="3600" b="1" dirty="0" smtClean="0">
                <a:latin typeface="Cambria" pitchFamily="18" charset="0"/>
              </a:rPr>
              <a:t>Contoh penelitian eksperimen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077200" cy="5562600"/>
          </a:xfrm>
        </p:spPr>
        <p:txBody>
          <a:bodyPr>
            <a:normAutofit fontScale="92500"/>
          </a:bodyPr>
          <a:lstStyle/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id-ID" sz="2400" dirty="0" smtClean="0"/>
              <a:t>Pengaruh lama pere</a:t>
            </a:r>
            <a:r>
              <a:rPr lang="en-US" sz="2400" dirty="0" err="1" smtClean="0"/>
              <a:t>busan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kadar</a:t>
            </a:r>
            <a:r>
              <a:rPr lang="en-US" sz="2400" dirty="0" smtClean="0"/>
              <a:t> vitamin C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tanaman</a:t>
            </a:r>
            <a:r>
              <a:rPr lang="en-US" sz="2400" dirty="0" smtClean="0"/>
              <a:t> </a:t>
            </a:r>
            <a:r>
              <a:rPr lang="en-US" sz="2400" dirty="0" err="1" smtClean="0"/>
              <a:t>daun</a:t>
            </a:r>
            <a:r>
              <a:rPr lang="en-US" sz="2400" dirty="0" smtClean="0"/>
              <a:t> </a:t>
            </a:r>
            <a:r>
              <a:rPr lang="en-US" sz="2400" dirty="0" err="1" smtClean="0"/>
              <a:t>singkong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id-ID" sz="2400" dirty="0" smtClean="0"/>
              <a:t>Perbandingan hasil belajar siswa yang menggunakan m</a:t>
            </a:r>
            <a:r>
              <a:rPr lang="en-US" sz="2400" dirty="0" err="1" smtClean="0"/>
              <a:t>odel</a:t>
            </a:r>
            <a:r>
              <a:rPr lang="en-US" sz="2400" dirty="0" smtClean="0"/>
              <a:t> </a:t>
            </a:r>
            <a:r>
              <a:rPr lang="en-US" sz="2400" dirty="0" err="1" smtClean="0"/>
              <a:t>kooperatif</a:t>
            </a:r>
            <a:r>
              <a:rPr lang="en-US" sz="2400" dirty="0" smtClean="0"/>
              <a:t> </a:t>
            </a:r>
            <a:r>
              <a:rPr lang="en-US" sz="2400" dirty="0" err="1" smtClean="0"/>
              <a:t>tipe</a:t>
            </a:r>
            <a:r>
              <a:rPr lang="en-US" sz="2400" dirty="0" smtClean="0"/>
              <a:t> </a:t>
            </a:r>
            <a:r>
              <a:rPr lang="en-US" sz="2400" dirty="0" err="1" smtClean="0"/>
              <a:t>jigswa</a:t>
            </a:r>
            <a:r>
              <a:rPr lang="id-ID" sz="2400" dirty="0" smtClean="0"/>
              <a:t> dan m</a:t>
            </a:r>
            <a:r>
              <a:rPr lang="en-US" sz="2400" dirty="0" err="1" smtClean="0"/>
              <a:t>odel</a:t>
            </a:r>
            <a:r>
              <a:rPr lang="en-US" sz="2400" dirty="0" smtClean="0"/>
              <a:t> </a:t>
            </a:r>
            <a:r>
              <a:rPr lang="en-US" sz="2400" dirty="0" err="1" smtClean="0"/>
              <a:t>kooperatif</a:t>
            </a:r>
            <a:r>
              <a:rPr lang="en-US" sz="2400" dirty="0" smtClean="0"/>
              <a:t> </a:t>
            </a:r>
            <a:r>
              <a:rPr lang="en-US" sz="2400" dirty="0" err="1" smtClean="0"/>
              <a:t>tipe</a:t>
            </a:r>
            <a:r>
              <a:rPr lang="en-US" sz="2400" dirty="0" smtClean="0"/>
              <a:t> STAD</a:t>
            </a:r>
            <a:r>
              <a:rPr lang="id-ID" sz="2400" dirty="0" smtClean="0"/>
              <a:t> pada mata pelajaran </a:t>
            </a:r>
            <a:r>
              <a:rPr lang="en-US" sz="2400" dirty="0" err="1" smtClean="0"/>
              <a:t>Biologi</a:t>
            </a:r>
            <a:r>
              <a:rPr lang="id-ID" sz="2400" dirty="0" smtClean="0"/>
              <a:t> SMA Negeri 5 Kupang T</a:t>
            </a:r>
            <a:r>
              <a:rPr lang="en-US" sz="2400" dirty="0" err="1" smtClean="0"/>
              <a:t>ahun</a:t>
            </a:r>
            <a:r>
              <a:rPr lang="en-US" sz="2400" dirty="0" smtClean="0"/>
              <a:t> </a:t>
            </a:r>
            <a:r>
              <a:rPr lang="id-ID" sz="2400" dirty="0" smtClean="0"/>
              <a:t>A</a:t>
            </a:r>
            <a:r>
              <a:rPr lang="en-US" sz="2400" dirty="0" err="1" smtClean="0"/>
              <a:t>jaran</a:t>
            </a:r>
            <a:r>
              <a:rPr lang="id-ID" sz="2400" dirty="0" smtClean="0"/>
              <a:t> 20</a:t>
            </a:r>
            <a:r>
              <a:rPr lang="en-US" sz="2400" dirty="0" smtClean="0"/>
              <a:t>20</a:t>
            </a:r>
            <a:r>
              <a:rPr lang="id-ID" sz="2400" dirty="0" smtClean="0"/>
              <a:t>/20</a:t>
            </a:r>
            <a:r>
              <a:rPr lang="en-US" sz="2400" dirty="0" smtClean="0"/>
              <a:t>2</a:t>
            </a:r>
            <a:r>
              <a:rPr lang="id-ID" sz="2400" dirty="0" smtClean="0"/>
              <a:t>1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id-ID" sz="2400" dirty="0" smtClean="0"/>
              <a:t>Pengaruh jenis dan konsentasi pupuk organik terhadap pertumbuhan tanaman vanili.</a:t>
            </a:r>
            <a:endParaRPr lang="en-US" sz="2400" dirty="0" smtClean="0"/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 err="1" smtClean="0"/>
              <a:t>Uji</a:t>
            </a:r>
            <a:r>
              <a:rPr lang="en-US" sz="2400" dirty="0" smtClean="0"/>
              <a:t> </a:t>
            </a:r>
            <a:r>
              <a:rPr lang="en-US" sz="2400" dirty="0" err="1" smtClean="0"/>
              <a:t>Aktivitas</a:t>
            </a:r>
            <a:r>
              <a:rPr lang="en-US" sz="2400" dirty="0" smtClean="0"/>
              <a:t> </a:t>
            </a:r>
            <a:r>
              <a:rPr lang="en-US" sz="2400" dirty="0" err="1" smtClean="0"/>
              <a:t>Hambatan</a:t>
            </a:r>
            <a:r>
              <a:rPr lang="en-US" sz="2400" dirty="0" smtClean="0"/>
              <a:t> </a:t>
            </a:r>
            <a:r>
              <a:rPr lang="en-US" sz="2400" dirty="0" err="1" smtClean="0"/>
              <a:t>Mikrobiologis</a:t>
            </a:r>
            <a:r>
              <a:rPr lang="en-US" sz="2400" dirty="0" smtClean="0"/>
              <a:t> </a:t>
            </a:r>
            <a:r>
              <a:rPr lang="en-US" sz="2400" dirty="0" err="1" smtClean="0"/>
              <a:t>Ekstrak</a:t>
            </a:r>
            <a:r>
              <a:rPr lang="en-US" sz="2400" dirty="0" smtClean="0"/>
              <a:t> </a:t>
            </a:r>
            <a:r>
              <a:rPr lang="en-US" sz="2400" dirty="0" err="1" smtClean="0"/>
              <a:t>Etanol</a:t>
            </a:r>
            <a:r>
              <a:rPr lang="en-US" sz="2400" dirty="0" smtClean="0"/>
              <a:t> </a:t>
            </a:r>
            <a:r>
              <a:rPr lang="en-US" sz="2400" dirty="0" err="1" smtClean="0"/>
              <a:t>Tumbuhan</a:t>
            </a:r>
            <a:r>
              <a:rPr lang="en-US" sz="2400" dirty="0" smtClean="0"/>
              <a:t> </a:t>
            </a:r>
            <a:r>
              <a:rPr lang="en-US" sz="2400" dirty="0" err="1" smtClean="0"/>
              <a:t>Valoa</a:t>
            </a:r>
            <a:r>
              <a:rPr lang="en-US" sz="2400" dirty="0" smtClean="0"/>
              <a:t> (</a:t>
            </a:r>
            <a:r>
              <a:rPr lang="en-US" sz="2400" i="1" dirty="0" err="1" smtClean="0"/>
              <a:t>Sterculia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urceolata</a:t>
            </a:r>
            <a:r>
              <a:rPr lang="en-US" sz="2400" i="1" dirty="0" smtClean="0"/>
              <a:t>, </a:t>
            </a:r>
            <a:r>
              <a:rPr lang="en-US" sz="2400" dirty="0" smtClean="0"/>
              <a:t>Smith)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Pertumbuhan</a:t>
            </a:r>
            <a:r>
              <a:rPr lang="en-US" sz="2400" dirty="0" smtClean="0"/>
              <a:t> </a:t>
            </a:r>
            <a:r>
              <a:rPr lang="en-US" sz="2400" dirty="0" err="1" smtClean="0"/>
              <a:t>Beberapa</a:t>
            </a:r>
            <a:r>
              <a:rPr lang="en-US" sz="2400" dirty="0" smtClean="0"/>
              <a:t> </a:t>
            </a:r>
            <a:r>
              <a:rPr lang="en-US" sz="2400" dirty="0" err="1" smtClean="0"/>
              <a:t>Bakteri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Jamur</a:t>
            </a:r>
            <a:r>
              <a:rPr lang="en-US" sz="2400" dirty="0" smtClean="0"/>
              <a:t>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 err="1" smtClean="0"/>
              <a:t>Pengaruh</a:t>
            </a:r>
            <a:r>
              <a:rPr lang="en-US" sz="2400" dirty="0" smtClean="0"/>
              <a:t> </a:t>
            </a:r>
            <a:r>
              <a:rPr lang="en-US" sz="2400" dirty="0" err="1" smtClean="0"/>
              <a:t>Penerapan</a:t>
            </a:r>
            <a:r>
              <a:rPr lang="en-US" sz="2400" dirty="0" smtClean="0"/>
              <a:t> </a:t>
            </a:r>
            <a:r>
              <a:rPr lang="en-US" sz="2400" dirty="0" err="1" smtClean="0"/>
              <a:t>Pendekatan</a:t>
            </a:r>
            <a:r>
              <a:rPr lang="en-US" sz="2400" dirty="0" smtClean="0"/>
              <a:t> </a:t>
            </a:r>
            <a:r>
              <a:rPr lang="en-US" sz="2400" dirty="0" err="1" smtClean="0"/>
              <a:t>Inkuiri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Kompetensi</a:t>
            </a:r>
            <a:r>
              <a:rPr lang="en-US" sz="2400" dirty="0" smtClean="0"/>
              <a:t> </a:t>
            </a:r>
            <a:r>
              <a:rPr lang="en-US" sz="2400" dirty="0" err="1" smtClean="0"/>
              <a:t>Siswa</a:t>
            </a:r>
            <a:r>
              <a:rPr lang="en-US" sz="2400" dirty="0" smtClean="0"/>
              <a:t> </a:t>
            </a:r>
            <a:r>
              <a:rPr lang="en-US" sz="2400" dirty="0" err="1" smtClean="0"/>
              <a:t>Merancang</a:t>
            </a:r>
            <a:r>
              <a:rPr lang="en-US" sz="2400" dirty="0" smtClean="0"/>
              <a:t> </a:t>
            </a:r>
            <a:r>
              <a:rPr lang="en-US" sz="2400" dirty="0" err="1" smtClean="0"/>
              <a:t>Kegiatan</a:t>
            </a:r>
            <a:r>
              <a:rPr lang="en-US" sz="2400" dirty="0" smtClean="0"/>
              <a:t> </a:t>
            </a:r>
            <a:r>
              <a:rPr lang="en-US" sz="2400" dirty="0" err="1" smtClean="0"/>
              <a:t>Eksperimen</a:t>
            </a:r>
            <a:r>
              <a:rPr lang="en-US" sz="2400" dirty="0" smtClean="0"/>
              <a:t> </a:t>
            </a:r>
            <a:r>
              <a:rPr lang="en-US" sz="2400" dirty="0" err="1" smtClean="0"/>
              <a:t>Biologi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Materi</a:t>
            </a:r>
            <a:r>
              <a:rPr lang="en-US" sz="2400" dirty="0" smtClean="0"/>
              <a:t> </a:t>
            </a:r>
            <a:r>
              <a:rPr lang="en-US" sz="2400" dirty="0" err="1" smtClean="0"/>
              <a:t>Pokok</a:t>
            </a:r>
            <a:r>
              <a:rPr lang="en-US" sz="2400" dirty="0" smtClean="0"/>
              <a:t> </a:t>
            </a:r>
            <a:r>
              <a:rPr lang="en-US" sz="2400" dirty="0" err="1" smtClean="0"/>
              <a:t>Pertumbuhan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Perkembangan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Kelas</a:t>
            </a:r>
            <a:r>
              <a:rPr lang="en-US" sz="2400" dirty="0" smtClean="0"/>
              <a:t> XII IPA SMA </a:t>
            </a:r>
            <a:r>
              <a:rPr lang="en-US" sz="2400" dirty="0" err="1" smtClean="0"/>
              <a:t>Negeri</a:t>
            </a:r>
            <a:r>
              <a:rPr lang="en-US" sz="2400" dirty="0" smtClean="0"/>
              <a:t> 1 </a:t>
            </a:r>
            <a:r>
              <a:rPr lang="en-US" sz="2400" dirty="0" err="1" smtClean="0"/>
              <a:t>Kupang</a:t>
            </a:r>
            <a:r>
              <a:rPr lang="en-US" sz="2400" dirty="0" smtClean="0"/>
              <a:t> </a:t>
            </a:r>
            <a:r>
              <a:rPr lang="en-US" sz="2400" dirty="0" err="1" smtClean="0"/>
              <a:t>Tahun</a:t>
            </a:r>
            <a:r>
              <a:rPr lang="en-US" sz="2400" dirty="0" smtClean="0"/>
              <a:t> </a:t>
            </a:r>
            <a:r>
              <a:rPr lang="en-US" sz="2400" dirty="0" err="1" smtClean="0"/>
              <a:t>Ajaran</a:t>
            </a:r>
            <a:r>
              <a:rPr lang="en-US" sz="2400" dirty="0" smtClean="0"/>
              <a:t> 2020/2021</a:t>
            </a:r>
            <a:endParaRPr lang="id-ID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FC3EA8-B4C5-4D59-A12A-98C6C00958D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/>
          <a:lstStyle/>
          <a:p>
            <a:r>
              <a:rPr lang="en-US" sz="4000" b="1" dirty="0" err="1" smtClean="0">
                <a:latin typeface="Cambria" pitchFamily="18" charset="0"/>
              </a:rPr>
              <a:t>Penelitian</a:t>
            </a:r>
            <a:r>
              <a:rPr lang="en-US" sz="4000" b="1" dirty="0" smtClean="0">
                <a:latin typeface="Cambria" pitchFamily="18" charset="0"/>
              </a:rPr>
              <a:t> </a:t>
            </a:r>
            <a:r>
              <a:rPr lang="en-US" sz="4000" b="1" dirty="0" err="1" smtClean="0">
                <a:latin typeface="Cambria" pitchFamily="18" charset="0"/>
              </a:rPr>
              <a:t>Tindakan</a:t>
            </a:r>
            <a:r>
              <a:rPr lang="en-US" sz="4000" b="1" dirty="0" smtClean="0">
                <a:latin typeface="Cambria" pitchFamily="18" charset="0"/>
              </a:rPr>
              <a:t> </a:t>
            </a:r>
            <a:r>
              <a:rPr lang="en-US" sz="4000" b="1" dirty="0" err="1" smtClean="0">
                <a:latin typeface="Cambria" pitchFamily="18" charset="0"/>
              </a:rPr>
              <a:t>Kelas</a:t>
            </a:r>
            <a:r>
              <a:rPr lang="en-US" sz="4000" b="1" dirty="0" smtClean="0">
                <a:latin typeface="Cambria" pitchFamily="18" charset="0"/>
              </a:rPr>
              <a:t> (PTK)</a:t>
            </a:r>
            <a:endParaRPr lang="en-US" sz="4000" b="1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Pembahasan tentang PTK akan dibahas tersendiri pada pertemuan selanjutnya ...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FC3EA8-B4C5-4D59-A12A-98C6C00958D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Redaks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91625" cy="486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838200" y="4953000"/>
            <a:ext cx="8305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/>
            <a:endParaRPr lang="en-US" sz="2000" b="1">
              <a:latin typeface="Tahoma" pitchFamily="34" charset="0"/>
            </a:endParaRPr>
          </a:p>
          <a:p>
            <a:pPr marL="342900" indent="-342900"/>
            <a:endParaRPr lang="en-US" sz="2000" b="1">
              <a:latin typeface="Tahoma" pitchFamily="34" charset="0"/>
            </a:endParaRPr>
          </a:p>
          <a:p>
            <a:pPr marL="342900" indent="-342900" eaLnBrk="1" hangingPunct="1">
              <a:spcBef>
                <a:spcPct val="20000"/>
              </a:spcBef>
            </a:pPr>
            <a:endParaRPr lang="en-GB" sz="20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24580" name="WordArt 4"/>
          <p:cNvSpPr>
            <a:spLocks noChangeArrowheads="1" noChangeShapeType="1"/>
          </p:cNvSpPr>
          <p:nvPr/>
        </p:nvSpPr>
        <p:spPr bwMode="auto">
          <a:xfrm>
            <a:off x="1547813" y="1773238"/>
            <a:ext cx="5832475" cy="2376487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-1315"/>
              </a:avLst>
            </a:prstTxWarp>
          </a:bodyPr>
          <a:lstStyle/>
          <a:p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terima kasih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67BB58-9199-4AE7-85C1-2698C816343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id-ID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JENIS ATAU METODE PENELITAN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/>
          <a:lstStyle/>
          <a:p>
            <a:pPr algn="just"/>
            <a:r>
              <a:rPr lang="id-ID" sz="2400" dirty="0" smtClean="0"/>
              <a:t>Dalam laporan penelitian atau skripsi, tesis, disertasi terdapat bab atau sub bab tentang metode penelit</a:t>
            </a:r>
            <a:r>
              <a:rPr lang="en-US" sz="2400" dirty="0" err="1" smtClean="0"/>
              <a:t>i</a:t>
            </a:r>
            <a:r>
              <a:rPr lang="id-ID" sz="2400" dirty="0" smtClean="0"/>
              <a:t>an. Pada bab atau sub bab tersebut sebenarnya menjelaskan jenis penelitian yang digunakan</a:t>
            </a:r>
          </a:p>
          <a:p>
            <a:pPr algn="just"/>
            <a:r>
              <a:rPr lang="id-ID" sz="2400" dirty="0" smtClean="0"/>
              <a:t>Penelitian antara lain dapat diklasifikasikan berdasarkan: aplikasi, maksud, dan jenis informasi yang dicari.</a:t>
            </a:r>
          </a:p>
          <a:p>
            <a:pPr algn="just"/>
            <a:r>
              <a:rPr lang="id-ID" sz="2400" dirty="0" smtClean="0"/>
              <a:t>Aplikasi: </a:t>
            </a:r>
            <a:r>
              <a:rPr lang="en-US" sz="2400" dirty="0" smtClean="0"/>
              <a:t>P</a:t>
            </a:r>
            <a:r>
              <a:rPr lang="id-ID" sz="2400" dirty="0" smtClean="0"/>
              <a:t>en</a:t>
            </a:r>
            <a:r>
              <a:rPr lang="en-US" sz="2400" dirty="0" err="1" smtClean="0"/>
              <a:t>elitian</a:t>
            </a:r>
            <a:r>
              <a:rPr lang="en-US" sz="2400" dirty="0" smtClean="0"/>
              <a:t> </a:t>
            </a:r>
            <a:r>
              <a:rPr lang="id-ID" sz="2400" dirty="0" smtClean="0"/>
              <a:t>Murni dan </a:t>
            </a:r>
            <a:r>
              <a:rPr lang="en-US" sz="2400" dirty="0" smtClean="0"/>
              <a:t>P</a:t>
            </a:r>
            <a:r>
              <a:rPr lang="id-ID" sz="2400" dirty="0" smtClean="0"/>
              <a:t>en</a:t>
            </a:r>
            <a:r>
              <a:rPr lang="en-US" sz="2400" dirty="0" err="1" smtClean="0"/>
              <a:t>elitian</a:t>
            </a:r>
            <a:r>
              <a:rPr lang="id-ID" sz="2400" dirty="0" smtClean="0"/>
              <a:t> Terapan</a:t>
            </a:r>
          </a:p>
          <a:p>
            <a:pPr algn="just"/>
            <a:r>
              <a:rPr lang="id-ID" sz="2400" dirty="0" smtClean="0"/>
              <a:t>Jenis informasi: pen. Kuantitatif dan pen. Kualitatif</a:t>
            </a:r>
          </a:p>
          <a:p>
            <a:pPr algn="just"/>
            <a:r>
              <a:rPr lang="id-ID" sz="2400" dirty="0" smtClean="0"/>
              <a:t>Maksud: </a:t>
            </a:r>
          </a:p>
          <a:p>
            <a:pPr algn="just">
              <a:buFont typeface="Wingdings" pitchFamily="2" charset="2"/>
              <a:buNone/>
            </a:pPr>
            <a:r>
              <a:rPr lang="id-ID" sz="2400" dirty="0" smtClean="0"/>
              <a:t>    - Pen. Deskriptif (Memberikan gambaran)</a:t>
            </a:r>
          </a:p>
          <a:p>
            <a:pPr algn="just">
              <a:buFont typeface="Wingdings" pitchFamily="2" charset="2"/>
              <a:buNone/>
            </a:pPr>
            <a:r>
              <a:rPr lang="id-ID" sz="2400" dirty="0" smtClean="0"/>
              <a:t>    - Pen. Korelasi (Menunjukkan hubungan)</a:t>
            </a:r>
          </a:p>
          <a:p>
            <a:pPr algn="just">
              <a:buFont typeface="Wingdings" pitchFamily="2" charset="2"/>
              <a:buNone/>
            </a:pPr>
            <a:r>
              <a:rPr lang="id-ID" sz="2400" dirty="0" smtClean="0"/>
              <a:t>    - Pen. Eksperimen (Menunjukkan sebab-akibat)</a:t>
            </a:r>
          </a:p>
          <a:p>
            <a:pPr algn="just"/>
            <a:endParaRPr lang="id-ID" sz="2400" dirty="0" smtClean="0"/>
          </a:p>
          <a:p>
            <a:pPr algn="just"/>
            <a:endParaRPr lang="id-ID" sz="2400" dirty="0" smtClean="0"/>
          </a:p>
          <a:p>
            <a:pPr algn="just"/>
            <a:endParaRPr lang="id-ID" sz="2400" dirty="0" smtClean="0"/>
          </a:p>
          <a:p>
            <a:pPr algn="just">
              <a:buFont typeface="Wingdings" pitchFamily="2" charset="2"/>
              <a:buNone/>
            </a:pPr>
            <a:endParaRPr lang="id-ID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FC3EA8-B4C5-4D59-A12A-98C6C00958D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Penelitian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Aplikasi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475037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Murni</a:t>
            </a:r>
            <a:r>
              <a:rPr lang="en-US" dirty="0" smtClean="0"/>
              <a:t>/</a:t>
            </a:r>
            <a:r>
              <a:rPr lang="en-US" dirty="0" err="1" smtClean="0"/>
              <a:t>Dasar</a:t>
            </a:r>
            <a:endParaRPr lang="en-US" dirty="0" smtClean="0"/>
          </a:p>
          <a:p>
            <a:pPr marL="274320" indent="4763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en-US" dirty="0" err="1" smtClean="0"/>
              <a:t>Pencarian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keingintahuan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. 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murni</a:t>
            </a:r>
            <a:r>
              <a:rPr lang="en-US" dirty="0" smtClean="0"/>
              <a:t>/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pengertian-pengertian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hukum-hukumnya</a:t>
            </a:r>
            <a:r>
              <a:rPr lang="en-US" dirty="0" smtClean="0"/>
              <a:t>. </a:t>
            </a:r>
          </a:p>
          <a:p>
            <a:pPr marL="274320" indent="4763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en-US" dirty="0" err="1" smtClean="0"/>
              <a:t>Contohnya</a:t>
            </a:r>
            <a:r>
              <a:rPr lang="en-US" dirty="0" smtClean="0"/>
              <a:t>: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gen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FC3EA8-B4C5-4D59-A12A-98C6C00958D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Penelitian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Aplikasi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(2)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62200"/>
            <a:ext cx="8229600" cy="3170237"/>
          </a:xfrm>
        </p:spPr>
        <p:txBody>
          <a:bodyPr>
            <a:normAutofit/>
          </a:bodyPr>
          <a:lstStyle/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Terapan</a:t>
            </a:r>
            <a:endParaRPr lang="en-US" dirty="0" smtClean="0"/>
          </a:p>
          <a:p>
            <a:pPr marL="274320" indent="4763" algn="just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en-US" dirty="0" err="1" smtClean="0"/>
              <a:t>Penyelidikan</a:t>
            </a:r>
            <a:r>
              <a:rPr lang="en-US" dirty="0" smtClean="0"/>
              <a:t> yang </a:t>
            </a:r>
            <a:r>
              <a:rPr lang="en-US" dirty="0" err="1" smtClean="0"/>
              <a:t>hati-hati</a:t>
            </a:r>
            <a:r>
              <a:rPr lang="en-US" dirty="0" smtClean="0"/>
              <a:t>, </a:t>
            </a:r>
            <a:r>
              <a:rPr lang="en-US" dirty="0" err="1" smtClean="0"/>
              <a:t>sistematik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pPr marL="274320" indent="4763" algn="just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en-US" dirty="0" err="1" smtClean="0"/>
              <a:t>Contohnya</a:t>
            </a:r>
            <a:r>
              <a:rPr lang="en-US" dirty="0" smtClean="0"/>
              <a:t>: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pemupukan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FC3EA8-B4C5-4D59-A12A-98C6C00958D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382000" cy="582613"/>
          </a:xfrm>
        </p:spPr>
        <p:txBody>
          <a:bodyPr/>
          <a:lstStyle/>
          <a:p>
            <a:pPr algn="ctr"/>
            <a:r>
              <a:rPr lang="en-US" sz="2800" b="1" dirty="0" err="1" smtClean="0">
                <a:latin typeface="Cambria" pitchFamily="18" charset="0"/>
              </a:rPr>
              <a:t>Perbandingan</a:t>
            </a:r>
            <a:r>
              <a:rPr lang="en-US" sz="2800" b="1" dirty="0" smtClean="0">
                <a:latin typeface="Cambria" pitchFamily="18" charset="0"/>
              </a:rPr>
              <a:t> </a:t>
            </a:r>
            <a:r>
              <a:rPr lang="en-US" sz="2800" b="1" dirty="0" err="1" smtClean="0">
                <a:latin typeface="Cambria" pitchFamily="18" charset="0"/>
              </a:rPr>
              <a:t>Penelitian</a:t>
            </a:r>
            <a:r>
              <a:rPr lang="en-US" sz="2800" b="1" dirty="0" smtClean="0">
                <a:latin typeface="Cambria" pitchFamily="18" charset="0"/>
              </a:rPr>
              <a:t> </a:t>
            </a:r>
            <a:r>
              <a:rPr lang="en-US" sz="2800" b="1" dirty="0" err="1" smtClean="0">
                <a:latin typeface="Cambria" pitchFamily="18" charset="0"/>
              </a:rPr>
              <a:t>Murni</a:t>
            </a:r>
            <a:r>
              <a:rPr lang="en-US" sz="2800" b="1" dirty="0" smtClean="0">
                <a:latin typeface="Cambria" pitchFamily="18" charset="0"/>
              </a:rPr>
              <a:t> Vs </a:t>
            </a:r>
            <a:r>
              <a:rPr lang="en-US" sz="2800" b="1" dirty="0" err="1" smtClean="0">
                <a:latin typeface="Cambria" pitchFamily="18" charset="0"/>
              </a:rPr>
              <a:t>Terapan</a:t>
            </a:r>
            <a:endParaRPr lang="en-US" sz="2800" b="1" dirty="0">
              <a:latin typeface="Cambria" pitchFamily="18" charset="0"/>
            </a:endParaRPr>
          </a:p>
        </p:txBody>
      </p:sp>
      <p:graphicFrame>
        <p:nvGraphicFramePr>
          <p:cNvPr id="21571" name="Group 67"/>
          <p:cNvGraphicFramePr>
            <a:graphicFrameLocks noGrp="1"/>
          </p:cNvGraphicFramePr>
          <p:nvPr>
            <p:ph type="tbl" idx="1"/>
          </p:nvPr>
        </p:nvGraphicFramePr>
        <p:xfrm>
          <a:off x="381000" y="1219199"/>
          <a:ext cx="8305800" cy="5178427"/>
        </p:xfrm>
        <a:graphic>
          <a:graphicData uri="http://schemas.openxmlformats.org/drawingml/2006/table">
            <a:tbl>
              <a:tblPr/>
              <a:tblGrid>
                <a:gridCol w="4419600"/>
                <a:gridCol w="3886200"/>
              </a:tblGrid>
              <a:tr h="6991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Penelitian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Murni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Penelitian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Terapan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74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Untuk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kepuasan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peneliti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Untuk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sponsor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91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Permasalahan dan subyek penelitian bebas dipilih peneliti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Permasalahan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ditentukan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oleh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sponsr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91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Berdasarkan norma absolut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Sponsor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diberikan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berdasarkan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manfaat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dari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hasil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penelitian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91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Fokus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penelitian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ditentukan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peneliti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Fokus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pada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kemampuan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utk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menggeneralisir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hasil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penelitian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74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Tujuan utama menyumbang utk teori dasar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Tujuan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utama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adalah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tujuan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praktis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7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Keberhasilan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dinilai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ketika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dimuat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dalam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jurnal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berpengaruh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pd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komunitas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ilmuwan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Keberhasilan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dinilai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ketika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hasil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penelitian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dipakai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oleh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pihak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sponsor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3CB9-05E8-4CCA-A306-826C1940E12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62000"/>
          </a:xfrm>
        </p:spPr>
        <p:txBody>
          <a:bodyPr/>
          <a:lstStyle/>
          <a:p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Penelitian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berdasarkan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jenis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Informasi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810000"/>
          </a:xfrm>
        </p:spPr>
        <p:txBody>
          <a:bodyPr>
            <a:normAutofit/>
          </a:bodyPr>
          <a:lstStyle/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Penelitian</a:t>
            </a: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Kualitatif</a:t>
            </a:r>
            <a:endParaRPr lang="en-US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4763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800" dirty="0" err="1" smtClean="0"/>
              <a:t>Penelitian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menghasilkan</a:t>
            </a:r>
            <a:r>
              <a:rPr lang="en-US" sz="2800" dirty="0" smtClean="0"/>
              <a:t> </a:t>
            </a:r>
            <a:r>
              <a:rPr lang="en-US" sz="2800" dirty="0" err="1" smtClean="0"/>
              <a:t>temuan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dicapai</a:t>
            </a:r>
            <a:r>
              <a:rPr lang="en-US" sz="2800" dirty="0" smtClean="0"/>
              <a:t> dg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prosedur</a:t>
            </a:r>
            <a:r>
              <a:rPr lang="en-US" sz="2800" dirty="0" smtClean="0"/>
              <a:t> </a:t>
            </a:r>
            <a:r>
              <a:rPr lang="en-US" sz="2800" dirty="0" err="1" smtClean="0"/>
              <a:t>statistik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cara</a:t>
            </a:r>
            <a:r>
              <a:rPr lang="en-US" sz="2800" dirty="0" smtClean="0"/>
              <a:t> </a:t>
            </a:r>
            <a:r>
              <a:rPr lang="en-US" sz="2800" dirty="0" err="1" smtClean="0"/>
              <a:t>kuantifikasi</a:t>
            </a:r>
            <a:r>
              <a:rPr lang="en-US" sz="2800" dirty="0" smtClean="0"/>
              <a:t> </a:t>
            </a:r>
            <a:r>
              <a:rPr lang="en-US" sz="2800" dirty="0" err="1" smtClean="0"/>
              <a:t>lainnya</a:t>
            </a:r>
            <a:r>
              <a:rPr lang="en-US" sz="2800" dirty="0" smtClean="0"/>
              <a:t>. </a:t>
            </a:r>
          </a:p>
          <a:p>
            <a:pPr marL="274320" indent="4763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800" dirty="0" err="1" smtClean="0"/>
              <a:t>Prosedur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bertujuan</a:t>
            </a:r>
            <a:r>
              <a:rPr lang="en-US" sz="2800" dirty="0" smtClean="0"/>
              <a:t> </a:t>
            </a:r>
            <a:r>
              <a:rPr lang="en-US" sz="2800" dirty="0" err="1" smtClean="0"/>
              <a:t>mengumpulkan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menganalisis</a:t>
            </a:r>
            <a:r>
              <a:rPr lang="en-US" sz="2800" dirty="0" smtClean="0"/>
              <a:t> data </a:t>
            </a:r>
            <a:r>
              <a:rPr lang="en-US" sz="2800" dirty="0" err="1" smtClean="0"/>
              <a:t>deskriptif</a:t>
            </a:r>
            <a:r>
              <a:rPr lang="en-US" sz="2800" dirty="0" smtClean="0"/>
              <a:t> </a:t>
            </a:r>
            <a:r>
              <a:rPr lang="en-US" sz="2800" dirty="0" err="1" smtClean="0"/>
              <a:t>berupa</a:t>
            </a:r>
            <a:r>
              <a:rPr lang="en-US" sz="2800" dirty="0" smtClean="0"/>
              <a:t> </a:t>
            </a:r>
            <a:r>
              <a:rPr lang="en-US" sz="2800" dirty="0" err="1" smtClean="0"/>
              <a:t>tulisan</a:t>
            </a:r>
            <a:r>
              <a:rPr lang="en-US" sz="2800" dirty="0" smtClean="0"/>
              <a:t>,  </a:t>
            </a:r>
            <a:r>
              <a:rPr lang="en-US" sz="2800" dirty="0" err="1" smtClean="0"/>
              <a:t>ungkapan</a:t>
            </a:r>
            <a:r>
              <a:rPr lang="en-US" sz="2800" dirty="0" smtClean="0"/>
              <a:t> </a:t>
            </a:r>
            <a:r>
              <a:rPr lang="en-US" sz="2800" dirty="0" err="1" smtClean="0"/>
              <a:t>lisan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perilakunya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diamati</a:t>
            </a:r>
            <a:r>
              <a:rPr lang="en-US" sz="2800" dirty="0" smtClean="0"/>
              <a:t>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FC3EA8-B4C5-4D59-A12A-98C6C00958D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Penelitian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berdasarkan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jenis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Informasi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810000"/>
          </a:xfrm>
        </p:spPr>
        <p:txBody>
          <a:bodyPr>
            <a:normAutofit/>
          </a:bodyPr>
          <a:lstStyle/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Penelitian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Kuantitatif</a:t>
            </a:r>
            <a:endParaRPr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4763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3600" dirty="0" err="1" smtClean="0"/>
              <a:t>Penelitian</a:t>
            </a:r>
            <a:r>
              <a:rPr lang="en-US" sz="3600" dirty="0" smtClean="0"/>
              <a:t> yang </a:t>
            </a:r>
            <a:r>
              <a:rPr lang="en-US" sz="3600" dirty="0" err="1" smtClean="0"/>
              <a:t>menghasilkan</a:t>
            </a:r>
            <a:r>
              <a:rPr lang="en-US" sz="3600" dirty="0" smtClean="0"/>
              <a:t> </a:t>
            </a:r>
            <a:r>
              <a:rPr lang="en-US" sz="3600" dirty="0" err="1" smtClean="0"/>
              <a:t>temuan</a:t>
            </a:r>
            <a:r>
              <a:rPr lang="en-US" sz="3600" dirty="0" smtClean="0"/>
              <a:t> yang </a:t>
            </a:r>
            <a:r>
              <a:rPr lang="en-US" sz="3600" dirty="0" err="1" smtClean="0"/>
              <a:t>dapat</a:t>
            </a:r>
            <a:r>
              <a:rPr lang="en-US" sz="3600" dirty="0" smtClean="0"/>
              <a:t> </a:t>
            </a:r>
            <a:r>
              <a:rPr lang="en-US" sz="3600" dirty="0" err="1" smtClean="0"/>
              <a:t>dicapai</a:t>
            </a:r>
            <a:r>
              <a:rPr lang="en-US" sz="3600" dirty="0" smtClean="0"/>
              <a:t> dg </a:t>
            </a:r>
            <a:r>
              <a:rPr lang="en-US" sz="3600" dirty="0" err="1" smtClean="0"/>
              <a:t>menggunakan</a:t>
            </a:r>
            <a:r>
              <a:rPr lang="en-US" sz="3600" dirty="0" smtClean="0"/>
              <a:t> </a:t>
            </a:r>
            <a:r>
              <a:rPr lang="en-US" sz="3600" dirty="0" err="1" smtClean="0"/>
              <a:t>prosedur</a:t>
            </a:r>
            <a:r>
              <a:rPr lang="en-US" sz="3600" dirty="0" smtClean="0"/>
              <a:t> </a:t>
            </a:r>
            <a:r>
              <a:rPr lang="en-US" sz="3600" dirty="0" err="1" smtClean="0"/>
              <a:t>statistik</a:t>
            </a:r>
            <a:r>
              <a:rPr lang="en-US" sz="3600" dirty="0" smtClean="0"/>
              <a:t>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cara</a:t>
            </a:r>
            <a:r>
              <a:rPr lang="en-US" sz="3600" dirty="0" smtClean="0"/>
              <a:t> </a:t>
            </a:r>
            <a:r>
              <a:rPr lang="en-US" sz="3600" dirty="0" err="1" smtClean="0"/>
              <a:t>kuantifikasi</a:t>
            </a:r>
            <a:r>
              <a:rPr lang="en-US" sz="3600" dirty="0" smtClean="0"/>
              <a:t> </a:t>
            </a:r>
            <a:r>
              <a:rPr lang="en-US" sz="3600" dirty="0" err="1" smtClean="0"/>
              <a:t>lainnya</a:t>
            </a:r>
            <a:r>
              <a:rPr lang="en-US" sz="3600" dirty="0" smtClean="0"/>
              <a:t>. 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FC3EA8-B4C5-4D59-A12A-98C6C00958D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2"/>
          <p:cNvSpPr txBox="1">
            <a:spLocks noChangeArrowheads="1"/>
          </p:cNvSpPr>
          <p:nvPr/>
        </p:nvSpPr>
        <p:spPr bwMode="auto">
          <a:xfrm>
            <a:off x="381000" y="228600"/>
            <a:ext cx="7848600" cy="95410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PENELITIAN KUANTITATIF VS KUALITATIF</a:t>
            </a:r>
          </a:p>
          <a:p>
            <a:pPr>
              <a:defRPr/>
            </a:pPr>
            <a:endParaRPr lang="en-US" sz="2800" b="1" dirty="0">
              <a:solidFill>
                <a:schemeClr val="bg1"/>
              </a:solidFill>
              <a:latin typeface="Cambria" pitchFamily="18" charset="0"/>
            </a:endParaRPr>
          </a:p>
        </p:txBody>
      </p:sp>
      <p:graphicFrame>
        <p:nvGraphicFramePr>
          <p:cNvPr id="88341" name="Group 277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505118553"/>
              </p:ext>
            </p:extLst>
          </p:nvPr>
        </p:nvGraphicFramePr>
        <p:xfrm>
          <a:off x="457200" y="1219200"/>
          <a:ext cx="8229600" cy="5136139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3660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</a:rPr>
                        <a:t>Penelitian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</a:rPr>
                        <a:t>Kuantitatif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</a:rPr>
                        <a:t>Penelitian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</a:rPr>
                        <a:t>Kualitatif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60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Fokus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ringkas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sempit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Fokus kompleks dan luas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60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Reduksionistik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Holistik dan menyeluruh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60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Obyektif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Subyektif atau prspektif  etnik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60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Penalaran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logis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deduktif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Penalaran dialektif-induktif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3696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5.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Basis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pengetahuan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: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Hubungan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sebab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akibat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Basis pengetahuan: Makna dan temuan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60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6.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Menguji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teori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Mengembangkan/ membangun teori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60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7.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Kontrol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atas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variabel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Sumbangsih tafsiran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60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Instrumen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Komunikasi dan observasi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60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9.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Elemen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dasar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analisis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: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angka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Elemen dasar analisis: kata-kata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60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10.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Analisis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statistik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atas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data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Interpretasi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individual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60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11.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Generalisasi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Keunikan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74807-75AC-4C27-ABA5-27B2139B316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id-I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Penelitian deskriptif (Descriptive research)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lnSpcReduction="10000"/>
          </a:bodyPr>
          <a:lstStyle/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id-ID" sz="2400" dirty="0" smtClean="0"/>
              <a:t>Merupakan jenis penelitian yang memberikan gambaran atau uraian atas suatu keadaan sejelas mungkin tanpa ada perlakuan terhadap obyek yang diteliti.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id-ID" sz="2400" dirty="0" smtClean="0"/>
              <a:t>Ciri-cirinya: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id-ID" sz="2400" dirty="0" smtClean="0"/>
              <a:t>    1. Berhubungan dengan keadaan yang terjadi saat itu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id-ID" sz="2400" dirty="0" smtClean="0"/>
              <a:t>    2. Menguraikan satu variabel saja atau beberapa  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id-ID" sz="2400" dirty="0" smtClean="0"/>
              <a:t>        variabel namun diuraikan satu persatu.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id-ID" sz="2400" dirty="0" smtClean="0"/>
              <a:t>    3. Variabel yang diteliti tidak dimanipulasi atau tidak ada 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id-ID" sz="2400" dirty="0" smtClean="0"/>
              <a:t>        perlakuan (treatment).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id-ID" sz="2400" dirty="0" smtClean="0"/>
              <a:t>Pada umumnya penelitian deskriptif menggunakan survei sebagai metode pengumpulan data.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id-ID" sz="2400" dirty="0" smtClean="0"/>
              <a:t>Survei: - Cross-sectional survei (saat/waktu tertentu)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id-ID" sz="2400" dirty="0" smtClean="0"/>
              <a:t>             </a:t>
            </a:r>
            <a:r>
              <a:rPr lang="id-ID" sz="800" dirty="0" smtClean="0"/>
              <a:t> </a:t>
            </a:r>
            <a:r>
              <a:rPr lang="id-ID" sz="2400" dirty="0" smtClean="0"/>
              <a:t>   - Longitudinal suvei (Waktu berbeda-beda)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id-ID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FC3EA8-B4C5-4D59-A12A-98C6C00958D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2581</TotalTime>
  <Words>1048</Words>
  <Application>Microsoft Office PowerPoint</Application>
  <PresentationFormat>On-screen Show (4:3)</PresentationFormat>
  <Paragraphs>151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JENIS-JENIS PENELITIAN</vt:lpstr>
      <vt:lpstr>JENIS ATAU METODE PENELITAN</vt:lpstr>
      <vt:lpstr>Penelitian Aplikasi (1)</vt:lpstr>
      <vt:lpstr>Penelitian Aplikasi (2)</vt:lpstr>
      <vt:lpstr>Perbandingan Penelitian Murni Vs Terapan</vt:lpstr>
      <vt:lpstr>Penelitian berdasarkan jenis Informasi</vt:lpstr>
      <vt:lpstr>Penelitian berdasarkan jenis Informasi</vt:lpstr>
      <vt:lpstr>PowerPoint Presentation</vt:lpstr>
      <vt:lpstr>Penelitian deskriptif (Descriptive research)</vt:lpstr>
      <vt:lpstr>Contoh Penelitian Deskriptif</vt:lpstr>
      <vt:lpstr>PENELITIAN KORELASI </vt:lpstr>
      <vt:lpstr>Contoh Penelitian Korelasi</vt:lpstr>
      <vt:lpstr>Penelitian Eksperimen</vt:lpstr>
      <vt:lpstr>Contoh penelitian eksperimen</vt:lpstr>
      <vt:lpstr>Penelitian Tindakan Kelas (PTK)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ASUS VIVOBOOK S14</cp:lastModifiedBy>
  <cp:revision>176</cp:revision>
  <dcterms:created xsi:type="dcterms:W3CDTF">2006-01-27T02:02:56Z</dcterms:created>
  <dcterms:modified xsi:type="dcterms:W3CDTF">2020-09-01T22:03:43Z</dcterms:modified>
</cp:coreProperties>
</file>