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0"/>
  </p:notesMasterIdLst>
  <p:sldIdLst>
    <p:sldId id="256" r:id="rId2"/>
    <p:sldId id="268" r:id="rId3"/>
    <p:sldId id="292" r:id="rId4"/>
    <p:sldId id="258" r:id="rId5"/>
    <p:sldId id="259" r:id="rId6"/>
    <p:sldId id="289" r:id="rId7"/>
    <p:sldId id="295" r:id="rId8"/>
    <p:sldId id="263" r:id="rId9"/>
    <p:sldId id="270" r:id="rId10"/>
    <p:sldId id="293" r:id="rId11"/>
    <p:sldId id="272" r:id="rId12"/>
    <p:sldId id="283" r:id="rId13"/>
    <p:sldId id="273" r:id="rId14"/>
    <p:sldId id="276" r:id="rId15"/>
    <p:sldId id="277" r:id="rId16"/>
    <p:sldId id="278" r:id="rId17"/>
    <p:sldId id="260" r:id="rId18"/>
    <p:sldId id="279" r:id="rId19"/>
    <p:sldId id="291" r:id="rId20"/>
    <p:sldId id="280" r:id="rId21"/>
    <p:sldId id="284" r:id="rId22"/>
    <p:sldId id="285" r:id="rId23"/>
    <p:sldId id="281" r:id="rId24"/>
    <p:sldId id="288" r:id="rId25"/>
    <p:sldId id="282" r:id="rId26"/>
    <p:sldId id="287" r:id="rId27"/>
    <p:sldId id="286" r:id="rId28"/>
    <p:sldId id="29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162" autoAdjust="0"/>
  </p:normalViewPr>
  <p:slideViewPr>
    <p:cSldViewPr snapToGrid="0">
      <p:cViewPr varScale="1">
        <p:scale>
          <a:sx n="67" d="100"/>
          <a:sy n="67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4937B7-FC81-4492-9BD0-4BF3D4566CB6}" type="doc">
      <dgm:prSet loTypeId="urn:microsoft.com/office/officeart/2008/layout/VerticalCurved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08D7E30-C4FF-4D8F-8391-A4DC56EB7AED}">
      <dgm:prSet/>
      <dgm:spPr/>
      <dgm:t>
        <a:bodyPr/>
        <a:lstStyle/>
        <a:p>
          <a:r>
            <a:rPr lang="en-US" dirty="0" err="1" smtClean="0"/>
            <a:t>Kakao</a:t>
          </a:r>
          <a:r>
            <a:rPr lang="en-US" dirty="0" smtClean="0"/>
            <a:t> </a:t>
          </a:r>
          <a:r>
            <a:rPr lang="en-US" dirty="0" err="1" smtClean="0"/>
            <a:t>merupakan</a:t>
          </a:r>
          <a:r>
            <a:rPr lang="en-US" dirty="0" smtClean="0"/>
            <a:t> </a:t>
          </a:r>
          <a:r>
            <a:rPr lang="en-US" dirty="0" err="1" smtClean="0"/>
            <a:t>komoditi</a:t>
          </a:r>
          <a:r>
            <a:rPr lang="en-US" dirty="0" smtClean="0"/>
            <a:t> </a:t>
          </a:r>
          <a:r>
            <a:rPr lang="en-US" dirty="0" err="1" smtClean="0"/>
            <a:t>unggulan</a:t>
          </a:r>
          <a:r>
            <a:rPr lang="en-US" dirty="0" smtClean="0"/>
            <a:t> </a:t>
          </a:r>
          <a:r>
            <a:rPr lang="en-US" dirty="0" err="1" smtClean="0"/>
            <a:t>tanaman</a:t>
          </a:r>
          <a:r>
            <a:rPr lang="en-US" dirty="0" smtClean="0"/>
            <a:t> </a:t>
          </a:r>
          <a:r>
            <a:rPr lang="en-US" dirty="0" err="1" smtClean="0"/>
            <a:t>perkebunan</a:t>
          </a:r>
          <a:r>
            <a:rPr lang="en-US" dirty="0" smtClean="0"/>
            <a:t> yang </a:t>
          </a:r>
          <a:r>
            <a:rPr lang="en-US" dirty="0" err="1" smtClean="0"/>
            <a:t>mempunyai</a:t>
          </a:r>
          <a:r>
            <a:rPr lang="en-US" dirty="0" smtClean="0"/>
            <a:t> </a:t>
          </a:r>
          <a:r>
            <a:rPr lang="en-US" dirty="0" err="1" smtClean="0"/>
            <a:t>nilai</a:t>
          </a:r>
          <a:r>
            <a:rPr lang="en-US" dirty="0" smtClean="0"/>
            <a:t> </a:t>
          </a:r>
          <a:r>
            <a:rPr lang="en-US" dirty="0" err="1" smtClean="0"/>
            <a:t>ekonomi</a:t>
          </a:r>
          <a:r>
            <a:rPr lang="en-US" dirty="0" smtClean="0"/>
            <a:t> yang </a:t>
          </a:r>
          <a:r>
            <a:rPr lang="en-US" dirty="0" err="1" smtClean="0"/>
            <a:t>tinggi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meningkat</a:t>
          </a:r>
          <a:r>
            <a:rPr lang="en-US" dirty="0" smtClean="0"/>
            <a:t> </a:t>
          </a:r>
          <a:r>
            <a:rPr lang="en-US" dirty="0" err="1" smtClean="0"/>
            <a:t>devisa</a:t>
          </a:r>
          <a:r>
            <a:rPr lang="en-US" dirty="0" smtClean="0"/>
            <a:t> Negara. </a:t>
          </a:r>
          <a:endParaRPr lang="en-US" dirty="0"/>
        </a:p>
      </dgm:t>
    </dgm:pt>
    <dgm:pt modelId="{A46CD9C5-E16B-4D1C-A9E6-6E362E192D4D}" type="parTrans" cxnId="{714D35CB-6FA6-4E39-BFF3-0CE82C3BDCDF}">
      <dgm:prSet/>
      <dgm:spPr/>
      <dgm:t>
        <a:bodyPr/>
        <a:lstStyle/>
        <a:p>
          <a:endParaRPr lang="en-US"/>
        </a:p>
      </dgm:t>
    </dgm:pt>
    <dgm:pt modelId="{05AB2595-5DD3-461C-884A-16BA3E40C0B9}" type="sibTrans" cxnId="{714D35CB-6FA6-4E39-BFF3-0CE82C3BDCDF}">
      <dgm:prSet/>
      <dgm:spPr/>
      <dgm:t>
        <a:bodyPr/>
        <a:lstStyle/>
        <a:p>
          <a:endParaRPr lang="en-US"/>
        </a:p>
      </dgm:t>
    </dgm:pt>
    <dgm:pt modelId="{AE4F0A07-6E12-4DFF-87D0-7B26FA806750}">
      <dgm:prSet/>
      <dgm:spPr/>
      <dgm:t>
        <a:bodyPr/>
        <a:lstStyle/>
        <a:p>
          <a:r>
            <a:rPr lang="en-US" dirty="0" err="1" smtClean="0"/>
            <a:t>Kakao</a:t>
          </a:r>
          <a:r>
            <a:rPr lang="en-US" dirty="0" smtClean="0"/>
            <a:t> </a:t>
          </a:r>
          <a:r>
            <a:rPr lang="en-US" dirty="0" err="1" smtClean="0"/>
            <a:t>mempunyai</a:t>
          </a:r>
          <a:r>
            <a:rPr lang="en-US" dirty="0" smtClean="0"/>
            <a:t> </a:t>
          </a:r>
          <a:r>
            <a:rPr lang="en-US" dirty="0" err="1" smtClean="0"/>
            <a:t>manfaat</a:t>
          </a:r>
          <a:r>
            <a:rPr lang="en-US" dirty="0" smtClean="0"/>
            <a:t> yang </a:t>
          </a:r>
          <a:r>
            <a:rPr lang="en-US" dirty="0" err="1" smtClean="0"/>
            <a:t>sangat</a:t>
          </a:r>
          <a:r>
            <a:rPr lang="en-US" dirty="0" smtClean="0"/>
            <a:t> </a:t>
          </a:r>
          <a:r>
            <a:rPr lang="en-US" dirty="0" err="1" smtClean="0"/>
            <a:t>banyak</a:t>
          </a:r>
          <a:r>
            <a:rPr lang="en-US" dirty="0" smtClean="0"/>
            <a:t>. </a:t>
          </a:r>
          <a:r>
            <a:rPr lang="en-US" dirty="0" err="1" smtClean="0"/>
            <a:t>bubuk</a:t>
          </a:r>
          <a:r>
            <a:rPr lang="en-US" dirty="0" smtClean="0"/>
            <a:t> </a:t>
          </a:r>
          <a:r>
            <a:rPr lang="en-US" dirty="0" err="1" smtClean="0"/>
            <a:t>kakao</a:t>
          </a:r>
          <a:r>
            <a:rPr lang="en-US" dirty="0" smtClean="0"/>
            <a:t> </a:t>
          </a:r>
          <a:r>
            <a:rPr lang="en-US" dirty="0" err="1" smtClean="0"/>
            <a:t>maupun</a:t>
          </a:r>
          <a:r>
            <a:rPr lang="en-US" dirty="0" smtClean="0"/>
            <a:t> </a:t>
          </a:r>
          <a:r>
            <a:rPr lang="en-US" dirty="0" err="1" smtClean="0"/>
            <a:t>lemak</a:t>
          </a:r>
          <a:r>
            <a:rPr lang="en-US" dirty="0" smtClean="0"/>
            <a:t> </a:t>
          </a:r>
          <a:r>
            <a:rPr lang="en-US" dirty="0" err="1" smtClean="0"/>
            <a:t>kakao</a:t>
          </a:r>
          <a:r>
            <a:rPr lang="en-US" dirty="0" smtClean="0"/>
            <a:t>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diolah</a:t>
          </a:r>
          <a:r>
            <a:rPr lang="en-US" dirty="0" smtClean="0"/>
            <a:t> </a:t>
          </a:r>
          <a:r>
            <a:rPr lang="en-US" dirty="0" err="1" smtClean="0"/>
            <a:t>menjadi</a:t>
          </a:r>
          <a:r>
            <a:rPr lang="en-US" dirty="0" smtClean="0"/>
            <a:t> </a:t>
          </a:r>
          <a:r>
            <a:rPr lang="en-US" dirty="0" err="1" smtClean="0"/>
            <a:t>beragam</a:t>
          </a:r>
          <a:r>
            <a:rPr lang="en-US" dirty="0" smtClean="0"/>
            <a:t> </a:t>
          </a:r>
          <a:r>
            <a:rPr lang="en-US" dirty="0" err="1" smtClean="0"/>
            <a:t>produk</a:t>
          </a:r>
          <a:r>
            <a:rPr lang="en-US" dirty="0" smtClean="0"/>
            <a:t>.</a:t>
          </a:r>
          <a:endParaRPr lang="en-US" dirty="0"/>
        </a:p>
      </dgm:t>
    </dgm:pt>
    <dgm:pt modelId="{1B844A96-841C-43B6-93CB-218EBFAFA4B7}" type="parTrans" cxnId="{7DF9E579-A01B-4717-B653-B7F21447EA90}">
      <dgm:prSet/>
      <dgm:spPr/>
      <dgm:t>
        <a:bodyPr/>
        <a:lstStyle/>
        <a:p>
          <a:endParaRPr lang="en-US"/>
        </a:p>
      </dgm:t>
    </dgm:pt>
    <dgm:pt modelId="{5C043566-9AF6-4714-8F6E-43CA85889E6C}" type="sibTrans" cxnId="{7DF9E579-A01B-4717-B653-B7F21447EA90}">
      <dgm:prSet/>
      <dgm:spPr/>
      <dgm:t>
        <a:bodyPr/>
        <a:lstStyle/>
        <a:p>
          <a:endParaRPr lang="en-US"/>
        </a:p>
      </dgm:t>
    </dgm:pt>
    <dgm:pt modelId="{F63A411A-92A2-4277-9E21-A487E3D818F7}" type="pres">
      <dgm:prSet presAssocID="{294937B7-FC81-4492-9BD0-4BF3D4566CB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6B85A63-6289-4DB1-B615-5BDF689A47C5}" type="pres">
      <dgm:prSet presAssocID="{294937B7-FC81-4492-9BD0-4BF3D4566CB6}" presName="Name1" presStyleCnt="0"/>
      <dgm:spPr/>
    </dgm:pt>
    <dgm:pt modelId="{4031DF95-9375-4D7C-BE57-448AACBF9187}" type="pres">
      <dgm:prSet presAssocID="{294937B7-FC81-4492-9BD0-4BF3D4566CB6}" presName="cycle" presStyleCnt="0"/>
      <dgm:spPr/>
    </dgm:pt>
    <dgm:pt modelId="{028F7B68-70FE-4A37-BD26-2E56F8DAB5DE}" type="pres">
      <dgm:prSet presAssocID="{294937B7-FC81-4492-9BD0-4BF3D4566CB6}" presName="srcNode" presStyleLbl="node1" presStyleIdx="0" presStyleCnt="2"/>
      <dgm:spPr/>
    </dgm:pt>
    <dgm:pt modelId="{7D02152B-D660-4880-A3BB-0655DDECCC2D}" type="pres">
      <dgm:prSet presAssocID="{294937B7-FC81-4492-9BD0-4BF3D4566CB6}" presName="conn" presStyleLbl="parChTrans1D2" presStyleIdx="0" presStyleCnt="1"/>
      <dgm:spPr/>
      <dgm:t>
        <a:bodyPr/>
        <a:lstStyle/>
        <a:p>
          <a:endParaRPr lang="en-US"/>
        </a:p>
      </dgm:t>
    </dgm:pt>
    <dgm:pt modelId="{0BEC1DC9-293D-4F23-9F6F-531A373BB6E1}" type="pres">
      <dgm:prSet presAssocID="{294937B7-FC81-4492-9BD0-4BF3D4566CB6}" presName="extraNode" presStyleLbl="node1" presStyleIdx="0" presStyleCnt="2"/>
      <dgm:spPr/>
    </dgm:pt>
    <dgm:pt modelId="{A34D1B89-A5EF-4156-8E44-DEF17C20B35B}" type="pres">
      <dgm:prSet presAssocID="{294937B7-FC81-4492-9BD0-4BF3D4566CB6}" presName="dstNode" presStyleLbl="node1" presStyleIdx="0" presStyleCnt="2"/>
      <dgm:spPr/>
    </dgm:pt>
    <dgm:pt modelId="{349A75C5-612C-46C7-891E-7F74D6B223E4}" type="pres">
      <dgm:prSet presAssocID="{F08D7E30-C4FF-4D8F-8391-A4DC56EB7AED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FD971D-6CA6-4B91-B403-802A9FD5A0B0}" type="pres">
      <dgm:prSet presAssocID="{F08D7E30-C4FF-4D8F-8391-A4DC56EB7AED}" presName="accent_1" presStyleCnt="0"/>
      <dgm:spPr/>
    </dgm:pt>
    <dgm:pt modelId="{0C253E7C-E130-4A84-930C-A3090030A40E}" type="pres">
      <dgm:prSet presAssocID="{F08D7E30-C4FF-4D8F-8391-A4DC56EB7AED}" presName="accentRepeatNode" presStyleLbl="solidFgAcc1" presStyleIdx="0" presStyleCnt="2"/>
      <dgm:spPr/>
    </dgm:pt>
    <dgm:pt modelId="{0C25D9A5-8D9E-4801-A022-85043CC7C7A8}" type="pres">
      <dgm:prSet presAssocID="{AE4F0A07-6E12-4DFF-87D0-7B26FA806750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B80E61-9A42-44C7-A31F-781974561748}" type="pres">
      <dgm:prSet presAssocID="{AE4F0A07-6E12-4DFF-87D0-7B26FA806750}" presName="accent_2" presStyleCnt="0"/>
      <dgm:spPr/>
    </dgm:pt>
    <dgm:pt modelId="{E593AC8E-420E-4689-AC77-A3CAC0E7D0FD}" type="pres">
      <dgm:prSet presAssocID="{AE4F0A07-6E12-4DFF-87D0-7B26FA806750}" presName="accentRepeatNode" presStyleLbl="solidFgAcc1" presStyleIdx="1" presStyleCnt="2"/>
      <dgm:spPr/>
    </dgm:pt>
  </dgm:ptLst>
  <dgm:cxnLst>
    <dgm:cxn modelId="{7DF9E579-A01B-4717-B653-B7F21447EA90}" srcId="{294937B7-FC81-4492-9BD0-4BF3D4566CB6}" destId="{AE4F0A07-6E12-4DFF-87D0-7B26FA806750}" srcOrd="1" destOrd="0" parTransId="{1B844A96-841C-43B6-93CB-218EBFAFA4B7}" sibTransId="{5C043566-9AF6-4714-8F6E-43CA85889E6C}"/>
    <dgm:cxn modelId="{61C4488F-63A7-4F89-B3DD-0324895BFDF1}" type="presOf" srcId="{05AB2595-5DD3-461C-884A-16BA3E40C0B9}" destId="{7D02152B-D660-4880-A3BB-0655DDECCC2D}" srcOrd="0" destOrd="0" presId="urn:microsoft.com/office/officeart/2008/layout/VerticalCurvedList"/>
    <dgm:cxn modelId="{11F380CE-7439-429C-8364-78FC8B09E30B}" type="presOf" srcId="{AE4F0A07-6E12-4DFF-87D0-7B26FA806750}" destId="{0C25D9A5-8D9E-4801-A022-85043CC7C7A8}" srcOrd="0" destOrd="0" presId="urn:microsoft.com/office/officeart/2008/layout/VerticalCurvedList"/>
    <dgm:cxn modelId="{714D35CB-6FA6-4E39-BFF3-0CE82C3BDCDF}" srcId="{294937B7-FC81-4492-9BD0-4BF3D4566CB6}" destId="{F08D7E30-C4FF-4D8F-8391-A4DC56EB7AED}" srcOrd="0" destOrd="0" parTransId="{A46CD9C5-E16B-4D1C-A9E6-6E362E192D4D}" sibTransId="{05AB2595-5DD3-461C-884A-16BA3E40C0B9}"/>
    <dgm:cxn modelId="{F7539627-610D-4704-BEC8-C55E0B0AAC15}" type="presOf" srcId="{294937B7-FC81-4492-9BD0-4BF3D4566CB6}" destId="{F63A411A-92A2-4277-9E21-A487E3D818F7}" srcOrd="0" destOrd="0" presId="urn:microsoft.com/office/officeart/2008/layout/VerticalCurvedList"/>
    <dgm:cxn modelId="{17249BB1-C47D-49FD-9D17-54F80FB54104}" type="presOf" srcId="{F08D7E30-C4FF-4D8F-8391-A4DC56EB7AED}" destId="{349A75C5-612C-46C7-891E-7F74D6B223E4}" srcOrd="0" destOrd="0" presId="urn:microsoft.com/office/officeart/2008/layout/VerticalCurvedList"/>
    <dgm:cxn modelId="{AF913B91-FCCA-435F-8A77-210C58939956}" type="presParOf" srcId="{F63A411A-92A2-4277-9E21-A487E3D818F7}" destId="{06B85A63-6289-4DB1-B615-5BDF689A47C5}" srcOrd="0" destOrd="0" presId="urn:microsoft.com/office/officeart/2008/layout/VerticalCurvedList"/>
    <dgm:cxn modelId="{76BA39C4-CDAA-47E9-9026-DD740C45EF1A}" type="presParOf" srcId="{06B85A63-6289-4DB1-B615-5BDF689A47C5}" destId="{4031DF95-9375-4D7C-BE57-448AACBF9187}" srcOrd="0" destOrd="0" presId="urn:microsoft.com/office/officeart/2008/layout/VerticalCurvedList"/>
    <dgm:cxn modelId="{86794859-4441-4B91-A717-AE29B5D4B0A7}" type="presParOf" srcId="{4031DF95-9375-4D7C-BE57-448AACBF9187}" destId="{028F7B68-70FE-4A37-BD26-2E56F8DAB5DE}" srcOrd="0" destOrd="0" presId="urn:microsoft.com/office/officeart/2008/layout/VerticalCurvedList"/>
    <dgm:cxn modelId="{6FE717B9-207A-471A-8F92-772496B9E76A}" type="presParOf" srcId="{4031DF95-9375-4D7C-BE57-448AACBF9187}" destId="{7D02152B-D660-4880-A3BB-0655DDECCC2D}" srcOrd="1" destOrd="0" presId="urn:microsoft.com/office/officeart/2008/layout/VerticalCurvedList"/>
    <dgm:cxn modelId="{49889C9B-2A9B-4714-9D2E-0F16A135330B}" type="presParOf" srcId="{4031DF95-9375-4D7C-BE57-448AACBF9187}" destId="{0BEC1DC9-293D-4F23-9F6F-531A373BB6E1}" srcOrd="2" destOrd="0" presId="urn:microsoft.com/office/officeart/2008/layout/VerticalCurvedList"/>
    <dgm:cxn modelId="{447F293A-D0BD-44C1-81A3-E4EC3D32FFC5}" type="presParOf" srcId="{4031DF95-9375-4D7C-BE57-448AACBF9187}" destId="{A34D1B89-A5EF-4156-8E44-DEF17C20B35B}" srcOrd="3" destOrd="0" presId="urn:microsoft.com/office/officeart/2008/layout/VerticalCurvedList"/>
    <dgm:cxn modelId="{4EA67171-A11F-4659-B416-01606637203F}" type="presParOf" srcId="{06B85A63-6289-4DB1-B615-5BDF689A47C5}" destId="{349A75C5-612C-46C7-891E-7F74D6B223E4}" srcOrd="1" destOrd="0" presId="urn:microsoft.com/office/officeart/2008/layout/VerticalCurvedList"/>
    <dgm:cxn modelId="{5B083A79-7381-4C5C-87B0-8B26C1081C68}" type="presParOf" srcId="{06B85A63-6289-4DB1-B615-5BDF689A47C5}" destId="{B5FD971D-6CA6-4B91-B403-802A9FD5A0B0}" srcOrd="2" destOrd="0" presId="urn:microsoft.com/office/officeart/2008/layout/VerticalCurvedList"/>
    <dgm:cxn modelId="{BF5953B2-E981-4ADE-8BF6-6A1C8E9422F0}" type="presParOf" srcId="{B5FD971D-6CA6-4B91-B403-802A9FD5A0B0}" destId="{0C253E7C-E130-4A84-930C-A3090030A40E}" srcOrd="0" destOrd="0" presId="urn:microsoft.com/office/officeart/2008/layout/VerticalCurvedList"/>
    <dgm:cxn modelId="{42F3BD0A-DAC4-41EF-91EA-CFD317E32C91}" type="presParOf" srcId="{06B85A63-6289-4DB1-B615-5BDF689A47C5}" destId="{0C25D9A5-8D9E-4801-A022-85043CC7C7A8}" srcOrd="3" destOrd="0" presId="urn:microsoft.com/office/officeart/2008/layout/VerticalCurvedList"/>
    <dgm:cxn modelId="{86BE8964-F3CA-4C47-AA4A-E8686C61697C}" type="presParOf" srcId="{06B85A63-6289-4DB1-B615-5BDF689A47C5}" destId="{82B80E61-9A42-44C7-A31F-781974561748}" srcOrd="4" destOrd="0" presId="urn:microsoft.com/office/officeart/2008/layout/VerticalCurvedList"/>
    <dgm:cxn modelId="{5CBC991D-DEDF-4010-BC31-E70B380B8E23}" type="presParOf" srcId="{82B80E61-9A42-44C7-A31F-781974561748}" destId="{E593AC8E-420E-4689-AC77-A3CAC0E7D0F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3FDA6A-2691-4536-9063-6D1BC906EE52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91D90E4-D390-4734-939A-6D22ED9B52CC}">
      <dgm:prSet phldrT="[Text]" custT="1"/>
      <dgm:spPr/>
      <dgm:t>
        <a:bodyPr/>
        <a:lstStyle/>
        <a:p>
          <a:r>
            <a:rPr lang="en-US" sz="1600" dirty="0" err="1" smtClean="0"/>
            <a:t>Suplai</a:t>
          </a:r>
          <a:r>
            <a:rPr lang="en-US" sz="1600" dirty="0" smtClean="0"/>
            <a:t> </a:t>
          </a:r>
          <a:r>
            <a:rPr lang="en-US" sz="1600" dirty="0" err="1" smtClean="0"/>
            <a:t>biji</a:t>
          </a:r>
          <a:r>
            <a:rPr lang="en-US" sz="1600" dirty="0" smtClean="0"/>
            <a:t> </a:t>
          </a:r>
          <a:r>
            <a:rPr lang="en-US" sz="1600" dirty="0" err="1" smtClean="0"/>
            <a:t>kakao</a:t>
          </a:r>
          <a:r>
            <a:rPr lang="en-US" sz="1600" dirty="0" smtClean="0"/>
            <a:t> yang </a:t>
          </a:r>
          <a:r>
            <a:rPr lang="en-US" sz="1600" dirty="0" err="1" smtClean="0"/>
            <a:t>tidak</a:t>
          </a:r>
          <a:r>
            <a:rPr lang="en-US" sz="1600" dirty="0" smtClean="0"/>
            <a:t> </a:t>
          </a:r>
          <a:r>
            <a:rPr lang="en-US" sz="1600" dirty="0" err="1" smtClean="0"/>
            <a:t>menentu</a:t>
          </a:r>
          <a:endParaRPr lang="en-US" sz="1600" dirty="0"/>
        </a:p>
      </dgm:t>
    </dgm:pt>
    <dgm:pt modelId="{7AA1D5AD-2484-4D77-9DDC-E85B6386A7AC}" type="parTrans" cxnId="{A062D61D-7307-46D3-A51B-B3F9B03A54E7}">
      <dgm:prSet/>
      <dgm:spPr/>
      <dgm:t>
        <a:bodyPr/>
        <a:lstStyle/>
        <a:p>
          <a:endParaRPr lang="en-US" sz="1600"/>
        </a:p>
      </dgm:t>
    </dgm:pt>
    <dgm:pt modelId="{981B83AF-CC0D-4CAC-A6CD-C49D31676959}" type="sibTrans" cxnId="{A062D61D-7307-46D3-A51B-B3F9B03A54E7}">
      <dgm:prSet/>
      <dgm:spPr/>
      <dgm:t>
        <a:bodyPr/>
        <a:lstStyle/>
        <a:p>
          <a:endParaRPr lang="en-US" sz="1600"/>
        </a:p>
      </dgm:t>
    </dgm:pt>
    <dgm:pt modelId="{6098D260-1A29-480B-8EF9-86E1F452079D}">
      <dgm:prSet phldrT="[Text]" custT="1"/>
      <dgm:spPr/>
      <dgm:t>
        <a:bodyPr/>
        <a:lstStyle/>
        <a:p>
          <a:r>
            <a:rPr lang="en-US" sz="1600" dirty="0" err="1" smtClean="0"/>
            <a:t>Kualitas</a:t>
          </a:r>
          <a:r>
            <a:rPr lang="en-US" sz="1600" dirty="0" smtClean="0"/>
            <a:t> </a:t>
          </a:r>
          <a:r>
            <a:rPr lang="en-US" sz="1600" dirty="0" err="1" smtClean="0"/>
            <a:t>biji</a:t>
          </a:r>
          <a:r>
            <a:rPr lang="en-US" sz="1600" dirty="0" smtClean="0"/>
            <a:t> </a:t>
          </a:r>
          <a:r>
            <a:rPr lang="en-US" sz="1600" dirty="0" err="1" smtClean="0"/>
            <a:t>kakao</a:t>
          </a:r>
          <a:r>
            <a:rPr lang="en-US" sz="1600" dirty="0" smtClean="0"/>
            <a:t> yang </a:t>
          </a:r>
          <a:r>
            <a:rPr lang="en-US" sz="1600" dirty="0" err="1" smtClean="0"/>
            <a:t>kurang</a:t>
          </a:r>
          <a:r>
            <a:rPr lang="en-US" sz="1600" dirty="0" smtClean="0"/>
            <a:t> </a:t>
          </a:r>
          <a:r>
            <a:rPr lang="en-US" sz="1600" dirty="0" err="1" smtClean="0"/>
            <a:t>memadai</a:t>
          </a:r>
          <a:r>
            <a:rPr lang="en-US" sz="1600" dirty="0" smtClean="0"/>
            <a:t> </a:t>
          </a:r>
          <a:r>
            <a:rPr lang="en-US" sz="1600" dirty="0" err="1" smtClean="0"/>
            <a:t>dalam</a:t>
          </a:r>
          <a:r>
            <a:rPr lang="en-US" sz="1600" dirty="0" smtClean="0"/>
            <a:t> </a:t>
          </a:r>
          <a:r>
            <a:rPr lang="en-US" sz="1600" dirty="0" err="1" smtClean="0"/>
            <a:t>pengolahan</a:t>
          </a:r>
          <a:r>
            <a:rPr lang="en-US" sz="1600" dirty="0" smtClean="0"/>
            <a:t> </a:t>
          </a:r>
          <a:r>
            <a:rPr lang="en-US" sz="1600" dirty="0" err="1" smtClean="0"/>
            <a:t>lemak</a:t>
          </a:r>
          <a:r>
            <a:rPr lang="en-US" sz="1600" dirty="0" smtClean="0"/>
            <a:t> </a:t>
          </a:r>
          <a:r>
            <a:rPr lang="en-US" sz="1600" dirty="0" err="1" smtClean="0"/>
            <a:t>kakao</a:t>
          </a:r>
          <a:r>
            <a:rPr lang="en-US" sz="1600" dirty="0" smtClean="0"/>
            <a:t> </a:t>
          </a:r>
          <a:endParaRPr lang="en-US" sz="1600" dirty="0"/>
        </a:p>
      </dgm:t>
    </dgm:pt>
    <dgm:pt modelId="{7519173D-ECA5-4176-A029-560AC30F1005}" type="parTrans" cxnId="{7F127FE7-0290-44E5-984C-C1766BFFAA62}">
      <dgm:prSet/>
      <dgm:spPr/>
      <dgm:t>
        <a:bodyPr/>
        <a:lstStyle/>
        <a:p>
          <a:endParaRPr lang="en-US" sz="1600"/>
        </a:p>
      </dgm:t>
    </dgm:pt>
    <dgm:pt modelId="{C062577D-B5E7-4EF7-BA5B-7BF1A18AE0DF}" type="sibTrans" cxnId="{7F127FE7-0290-44E5-984C-C1766BFFAA62}">
      <dgm:prSet/>
      <dgm:spPr/>
      <dgm:t>
        <a:bodyPr/>
        <a:lstStyle/>
        <a:p>
          <a:endParaRPr lang="en-US" sz="1600"/>
        </a:p>
      </dgm:t>
    </dgm:pt>
    <dgm:pt modelId="{938F41CB-349F-4A76-900C-08D639262098}">
      <dgm:prSet phldrT="[Text]" custT="1"/>
      <dgm:spPr/>
      <dgm:t>
        <a:bodyPr/>
        <a:lstStyle/>
        <a:p>
          <a:r>
            <a:rPr lang="en-US" sz="1600" dirty="0" err="1" smtClean="0"/>
            <a:t>Harga</a:t>
          </a:r>
          <a:r>
            <a:rPr lang="en-US" sz="1600" dirty="0" smtClean="0"/>
            <a:t> </a:t>
          </a:r>
          <a:r>
            <a:rPr lang="en-US" sz="1600" dirty="0" err="1" smtClean="0"/>
            <a:t>Kakao</a:t>
          </a:r>
          <a:r>
            <a:rPr lang="en-US" sz="1600" dirty="0" smtClean="0"/>
            <a:t> yang </a:t>
          </a:r>
          <a:r>
            <a:rPr lang="en-US" sz="1600" dirty="0" err="1" smtClean="0"/>
            <a:t>relatif</a:t>
          </a:r>
          <a:r>
            <a:rPr lang="en-US" sz="1600" dirty="0" smtClean="0"/>
            <a:t> </a:t>
          </a:r>
          <a:r>
            <a:rPr lang="en-US" sz="1600" dirty="0" err="1" smtClean="0"/>
            <a:t>mahal</a:t>
          </a:r>
          <a:endParaRPr lang="en-US" sz="1600" dirty="0"/>
        </a:p>
      </dgm:t>
    </dgm:pt>
    <dgm:pt modelId="{CEC3E23C-43DC-4B79-881F-EF7BE712A687}" type="parTrans" cxnId="{1FB1E200-F640-4C8C-B375-02EBA36B5F33}">
      <dgm:prSet/>
      <dgm:spPr/>
      <dgm:t>
        <a:bodyPr/>
        <a:lstStyle/>
        <a:p>
          <a:endParaRPr lang="en-US" sz="1600"/>
        </a:p>
      </dgm:t>
    </dgm:pt>
    <dgm:pt modelId="{9E5F67B2-27D8-450B-9549-9BD0523B1016}" type="sibTrans" cxnId="{1FB1E200-F640-4C8C-B375-02EBA36B5F33}">
      <dgm:prSet/>
      <dgm:spPr/>
      <dgm:t>
        <a:bodyPr/>
        <a:lstStyle/>
        <a:p>
          <a:endParaRPr lang="en-US" sz="1600"/>
        </a:p>
      </dgm:t>
    </dgm:pt>
    <dgm:pt modelId="{EBF41D20-A749-4F11-BB13-D93898D392BA}" type="pres">
      <dgm:prSet presAssocID="{9F3FDA6A-2691-4536-9063-6D1BC906EE5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4BF4ED-F5C8-41D9-93AA-BD6AB38791EF}" type="pres">
      <dgm:prSet presAssocID="{391D90E4-D390-4734-939A-6D22ED9B52CC}" presName="parentLin" presStyleCnt="0"/>
      <dgm:spPr/>
    </dgm:pt>
    <dgm:pt modelId="{24A32ACA-67FE-4FAA-AF50-B96BDC7FCF1B}" type="pres">
      <dgm:prSet presAssocID="{391D90E4-D390-4734-939A-6D22ED9B52C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1693D13-72FA-4FAB-90A3-054C3F257B06}" type="pres">
      <dgm:prSet presAssocID="{391D90E4-D390-4734-939A-6D22ED9B52C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429B34-BAB5-46BC-A34F-7527EA020523}" type="pres">
      <dgm:prSet presAssocID="{391D90E4-D390-4734-939A-6D22ED9B52CC}" presName="negativeSpace" presStyleCnt="0"/>
      <dgm:spPr/>
    </dgm:pt>
    <dgm:pt modelId="{EE41CD23-EF39-484F-95B9-FB1786FBC1AC}" type="pres">
      <dgm:prSet presAssocID="{391D90E4-D390-4734-939A-6D22ED9B52CC}" presName="childText" presStyleLbl="conFgAcc1" presStyleIdx="0" presStyleCnt="3">
        <dgm:presLayoutVars>
          <dgm:bulletEnabled val="1"/>
        </dgm:presLayoutVars>
      </dgm:prSet>
      <dgm:spPr/>
    </dgm:pt>
    <dgm:pt modelId="{10BB2371-5468-43DB-B16B-4BA882A94600}" type="pres">
      <dgm:prSet presAssocID="{981B83AF-CC0D-4CAC-A6CD-C49D31676959}" presName="spaceBetweenRectangles" presStyleCnt="0"/>
      <dgm:spPr/>
    </dgm:pt>
    <dgm:pt modelId="{329B052B-29D9-4CAE-A89F-7C21DAAA1DEE}" type="pres">
      <dgm:prSet presAssocID="{6098D260-1A29-480B-8EF9-86E1F452079D}" presName="parentLin" presStyleCnt="0"/>
      <dgm:spPr/>
    </dgm:pt>
    <dgm:pt modelId="{D9809567-E90E-46B7-9559-92063C20DBE7}" type="pres">
      <dgm:prSet presAssocID="{6098D260-1A29-480B-8EF9-86E1F452079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AEBABEF-5869-42EF-8247-B333890ED7AC}" type="pres">
      <dgm:prSet presAssocID="{6098D260-1A29-480B-8EF9-86E1F452079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40537E-AC28-4359-A003-DB54DD2EAAFC}" type="pres">
      <dgm:prSet presAssocID="{6098D260-1A29-480B-8EF9-86E1F452079D}" presName="negativeSpace" presStyleCnt="0"/>
      <dgm:spPr/>
    </dgm:pt>
    <dgm:pt modelId="{53EABA3E-B12F-486F-BB8D-1E860040BBEE}" type="pres">
      <dgm:prSet presAssocID="{6098D260-1A29-480B-8EF9-86E1F452079D}" presName="childText" presStyleLbl="conFgAcc1" presStyleIdx="1" presStyleCnt="3">
        <dgm:presLayoutVars>
          <dgm:bulletEnabled val="1"/>
        </dgm:presLayoutVars>
      </dgm:prSet>
      <dgm:spPr/>
    </dgm:pt>
    <dgm:pt modelId="{68201DFE-50D5-4CC2-B683-961327808923}" type="pres">
      <dgm:prSet presAssocID="{C062577D-B5E7-4EF7-BA5B-7BF1A18AE0DF}" presName="spaceBetweenRectangles" presStyleCnt="0"/>
      <dgm:spPr/>
    </dgm:pt>
    <dgm:pt modelId="{7A220152-19FC-4D0E-98BA-F577A3457127}" type="pres">
      <dgm:prSet presAssocID="{938F41CB-349F-4A76-900C-08D639262098}" presName="parentLin" presStyleCnt="0"/>
      <dgm:spPr/>
    </dgm:pt>
    <dgm:pt modelId="{D52D878B-2AEE-40C9-8A92-72894CE002A1}" type="pres">
      <dgm:prSet presAssocID="{938F41CB-349F-4A76-900C-08D63926209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20B38A7A-2FFA-4B67-B9F7-FFD2DF7D10C3}" type="pres">
      <dgm:prSet presAssocID="{938F41CB-349F-4A76-900C-08D63926209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3A530-E99C-4411-954C-2786B37798FC}" type="pres">
      <dgm:prSet presAssocID="{938F41CB-349F-4A76-900C-08D639262098}" presName="negativeSpace" presStyleCnt="0"/>
      <dgm:spPr/>
    </dgm:pt>
    <dgm:pt modelId="{BE791403-48AD-4A37-9F7D-C4B75E21219E}" type="pres">
      <dgm:prSet presAssocID="{938F41CB-349F-4A76-900C-08D63926209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062D61D-7307-46D3-A51B-B3F9B03A54E7}" srcId="{9F3FDA6A-2691-4536-9063-6D1BC906EE52}" destId="{391D90E4-D390-4734-939A-6D22ED9B52CC}" srcOrd="0" destOrd="0" parTransId="{7AA1D5AD-2484-4D77-9DDC-E85B6386A7AC}" sibTransId="{981B83AF-CC0D-4CAC-A6CD-C49D31676959}"/>
    <dgm:cxn modelId="{1FB1E200-F640-4C8C-B375-02EBA36B5F33}" srcId="{9F3FDA6A-2691-4536-9063-6D1BC906EE52}" destId="{938F41CB-349F-4A76-900C-08D639262098}" srcOrd="2" destOrd="0" parTransId="{CEC3E23C-43DC-4B79-881F-EF7BE712A687}" sibTransId="{9E5F67B2-27D8-450B-9549-9BD0523B1016}"/>
    <dgm:cxn modelId="{28858845-26AC-440A-B599-0B938D4477A4}" type="presOf" srcId="{938F41CB-349F-4A76-900C-08D639262098}" destId="{D52D878B-2AEE-40C9-8A92-72894CE002A1}" srcOrd="0" destOrd="0" presId="urn:microsoft.com/office/officeart/2005/8/layout/list1"/>
    <dgm:cxn modelId="{A8643C2E-050B-47D6-8905-E67A61F4F083}" type="presOf" srcId="{391D90E4-D390-4734-939A-6D22ED9B52CC}" destId="{B1693D13-72FA-4FAB-90A3-054C3F257B06}" srcOrd="1" destOrd="0" presId="urn:microsoft.com/office/officeart/2005/8/layout/list1"/>
    <dgm:cxn modelId="{7F127FE7-0290-44E5-984C-C1766BFFAA62}" srcId="{9F3FDA6A-2691-4536-9063-6D1BC906EE52}" destId="{6098D260-1A29-480B-8EF9-86E1F452079D}" srcOrd="1" destOrd="0" parTransId="{7519173D-ECA5-4176-A029-560AC30F1005}" sibTransId="{C062577D-B5E7-4EF7-BA5B-7BF1A18AE0DF}"/>
    <dgm:cxn modelId="{1D9A7229-0E6F-445E-93E9-90AFAEC7007A}" type="presOf" srcId="{6098D260-1A29-480B-8EF9-86E1F452079D}" destId="{DAEBABEF-5869-42EF-8247-B333890ED7AC}" srcOrd="1" destOrd="0" presId="urn:microsoft.com/office/officeart/2005/8/layout/list1"/>
    <dgm:cxn modelId="{AFF387AB-34A2-4BA9-89B5-8FFA2DB670CC}" type="presOf" srcId="{938F41CB-349F-4A76-900C-08D639262098}" destId="{20B38A7A-2FFA-4B67-B9F7-FFD2DF7D10C3}" srcOrd="1" destOrd="0" presId="urn:microsoft.com/office/officeart/2005/8/layout/list1"/>
    <dgm:cxn modelId="{229919AE-FC7B-45D3-9EF5-2C93E7C56D69}" type="presOf" srcId="{9F3FDA6A-2691-4536-9063-6D1BC906EE52}" destId="{EBF41D20-A749-4F11-BB13-D93898D392BA}" srcOrd="0" destOrd="0" presId="urn:microsoft.com/office/officeart/2005/8/layout/list1"/>
    <dgm:cxn modelId="{DFDCDD85-A58A-40CF-AB0A-BDB3FF694143}" type="presOf" srcId="{6098D260-1A29-480B-8EF9-86E1F452079D}" destId="{D9809567-E90E-46B7-9559-92063C20DBE7}" srcOrd="0" destOrd="0" presId="urn:microsoft.com/office/officeart/2005/8/layout/list1"/>
    <dgm:cxn modelId="{F6ABA48E-40BB-42B3-B2E4-2A6FB39F65F6}" type="presOf" srcId="{391D90E4-D390-4734-939A-6D22ED9B52CC}" destId="{24A32ACA-67FE-4FAA-AF50-B96BDC7FCF1B}" srcOrd="0" destOrd="0" presId="urn:microsoft.com/office/officeart/2005/8/layout/list1"/>
    <dgm:cxn modelId="{2597F889-310F-42D3-AAA1-371DE0304CCB}" type="presParOf" srcId="{EBF41D20-A749-4F11-BB13-D93898D392BA}" destId="{744BF4ED-F5C8-41D9-93AA-BD6AB38791EF}" srcOrd="0" destOrd="0" presId="urn:microsoft.com/office/officeart/2005/8/layout/list1"/>
    <dgm:cxn modelId="{CF378D47-8836-4081-A1AC-12DC2BD36012}" type="presParOf" srcId="{744BF4ED-F5C8-41D9-93AA-BD6AB38791EF}" destId="{24A32ACA-67FE-4FAA-AF50-B96BDC7FCF1B}" srcOrd="0" destOrd="0" presId="urn:microsoft.com/office/officeart/2005/8/layout/list1"/>
    <dgm:cxn modelId="{A605002A-8F29-46C6-84FF-F7DE057B4B4A}" type="presParOf" srcId="{744BF4ED-F5C8-41D9-93AA-BD6AB38791EF}" destId="{B1693D13-72FA-4FAB-90A3-054C3F257B06}" srcOrd="1" destOrd="0" presId="urn:microsoft.com/office/officeart/2005/8/layout/list1"/>
    <dgm:cxn modelId="{510D09CF-988B-4DD9-ABD4-2CDFAF1AAF97}" type="presParOf" srcId="{EBF41D20-A749-4F11-BB13-D93898D392BA}" destId="{6D429B34-BAB5-46BC-A34F-7527EA020523}" srcOrd="1" destOrd="0" presId="urn:microsoft.com/office/officeart/2005/8/layout/list1"/>
    <dgm:cxn modelId="{D68BF365-18AC-480D-B849-EA184E9CA656}" type="presParOf" srcId="{EBF41D20-A749-4F11-BB13-D93898D392BA}" destId="{EE41CD23-EF39-484F-95B9-FB1786FBC1AC}" srcOrd="2" destOrd="0" presId="urn:microsoft.com/office/officeart/2005/8/layout/list1"/>
    <dgm:cxn modelId="{E22B25F6-C8FB-4EC4-9BCF-E867947E94BE}" type="presParOf" srcId="{EBF41D20-A749-4F11-BB13-D93898D392BA}" destId="{10BB2371-5468-43DB-B16B-4BA882A94600}" srcOrd="3" destOrd="0" presId="urn:microsoft.com/office/officeart/2005/8/layout/list1"/>
    <dgm:cxn modelId="{900FE2D5-5293-444E-B59D-D5ACD711756B}" type="presParOf" srcId="{EBF41D20-A749-4F11-BB13-D93898D392BA}" destId="{329B052B-29D9-4CAE-A89F-7C21DAAA1DEE}" srcOrd="4" destOrd="0" presId="urn:microsoft.com/office/officeart/2005/8/layout/list1"/>
    <dgm:cxn modelId="{E6358506-5C8E-4A0B-9884-00D6767C304D}" type="presParOf" srcId="{329B052B-29D9-4CAE-A89F-7C21DAAA1DEE}" destId="{D9809567-E90E-46B7-9559-92063C20DBE7}" srcOrd="0" destOrd="0" presId="urn:microsoft.com/office/officeart/2005/8/layout/list1"/>
    <dgm:cxn modelId="{C11A11B9-2E1C-4039-AF82-40AF9AED3C43}" type="presParOf" srcId="{329B052B-29D9-4CAE-A89F-7C21DAAA1DEE}" destId="{DAEBABEF-5869-42EF-8247-B333890ED7AC}" srcOrd="1" destOrd="0" presId="urn:microsoft.com/office/officeart/2005/8/layout/list1"/>
    <dgm:cxn modelId="{54F62653-7077-4429-BCBD-E9F8B578F468}" type="presParOf" srcId="{EBF41D20-A749-4F11-BB13-D93898D392BA}" destId="{8940537E-AC28-4359-A003-DB54DD2EAAFC}" srcOrd="5" destOrd="0" presId="urn:microsoft.com/office/officeart/2005/8/layout/list1"/>
    <dgm:cxn modelId="{F16B5E38-908C-4AD6-9DBF-40587A9E4B76}" type="presParOf" srcId="{EBF41D20-A749-4F11-BB13-D93898D392BA}" destId="{53EABA3E-B12F-486F-BB8D-1E860040BBEE}" srcOrd="6" destOrd="0" presId="urn:microsoft.com/office/officeart/2005/8/layout/list1"/>
    <dgm:cxn modelId="{51290A12-1404-4525-B58C-816C761F337E}" type="presParOf" srcId="{EBF41D20-A749-4F11-BB13-D93898D392BA}" destId="{68201DFE-50D5-4CC2-B683-961327808923}" srcOrd="7" destOrd="0" presId="urn:microsoft.com/office/officeart/2005/8/layout/list1"/>
    <dgm:cxn modelId="{DB928C98-8541-4416-908C-FA7067FE5E80}" type="presParOf" srcId="{EBF41D20-A749-4F11-BB13-D93898D392BA}" destId="{7A220152-19FC-4D0E-98BA-F577A3457127}" srcOrd="8" destOrd="0" presId="urn:microsoft.com/office/officeart/2005/8/layout/list1"/>
    <dgm:cxn modelId="{16ECCC6B-1DE7-4881-9784-DEA93FAC1E45}" type="presParOf" srcId="{7A220152-19FC-4D0E-98BA-F577A3457127}" destId="{D52D878B-2AEE-40C9-8A92-72894CE002A1}" srcOrd="0" destOrd="0" presId="urn:microsoft.com/office/officeart/2005/8/layout/list1"/>
    <dgm:cxn modelId="{AE427F80-5D68-4C06-8467-0D57A80BA075}" type="presParOf" srcId="{7A220152-19FC-4D0E-98BA-F577A3457127}" destId="{20B38A7A-2FFA-4B67-B9F7-FFD2DF7D10C3}" srcOrd="1" destOrd="0" presId="urn:microsoft.com/office/officeart/2005/8/layout/list1"/>
    <dgm:cxn modelId="{B8643459-0B20-4763-8C4D-A6056BD39FB8}" type="presParOf" srcId="{EBF41D20-A749-4F11-BB13-D93898D392BA}" destId="{CB63A530-E99C-4411-954C-2786B37798FC}" srcOrd="9" destOrd="0" presId="urn:microsoft.com/office/officeart/2005/8/layout/list1"/>
    <dgm:cxn modelId="{8506E816-73B0-400E-9CCD-73A974955AE9}" type="presParOf" srcId="{EBF41D20-A749-4F11-BB13-D93898D392BA}" destId="{BE791403-48AD-4A37-9F7D-C4B75E21219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02152B-D660-4880-A3BB-0655DDECCC2D}">
      <dsp:nvSpPr>
        <dsp:cNvPr id="0" name=""/>
        <dsp:cNvSpPr/>
      </dsp:nvSpPr>
      <dsp:spPr>
        <a:xfrm>
          <a:off x="-4882653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9A75C5-612C-46C7-891E-7F74D6B223E4}">
      <dsp:nvSpPr>
        <dsp:cNvPr id="0" name=""/>
        <dsp:cNvSpPr/>
      </dsp:nvSpPr>
      <dsp:spPr>
        <a:xfrm>
          <a:off x="799884" y="621632"/>
          <a:ext cx="4928020" cy="12430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8670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Kakao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merupakan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komoditi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unggulan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tanaman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perkebunan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mempunyai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nilai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ekonomi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tinggi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dapat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meningkat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devisa</a:t>
          </a:r>
          <a:r>
            <a:rPr lang="en-US" sz="1600" kern="1200" dirty="0" smtClean="0"/>
            <a:t> Negara. </a:t>
          </a:r>
          <a:endParaRPr lang="en-US" sz="1600" kern="1200" dirty="0"/>
        </a:p>
      </dsp:txBody>
      <dsp:txXfrm>
        <a:off x="799884" y="621632"/>
        <a:ext cx="4928020" cy="1243090"/>
      </dsp:txXfrm>
    </dsp:sp>
    <dsp:sp modelId="{0C253E7C-E130-4A84-930C-A3090030A40E}">
      <dsp:nvSpPr>
        <dsp:cNvPr id="0" name=""/>
        <dsp:cNvSpPr/>
      </dsp:nvSpPr>
      <dsp:spPr>
        <a:xfrm>
          <a:off x="22953" y="466245"/>
          <a:ext cx="1553862" cy="1553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5D9A5-8D9E-4801-A022-85043CC7C7A8}">
      <dsp:nvSpPr>
        <dsp:cNvPr id="0" name=""/>
        <dsp:cNvSpPr/>
      </dsp:nvSpPr>
      <dsp:spPr>
        <a:xfrm>
          <a:off x="799884" y="2486615"/>
          <a:ext cx="4928020" cy="1243090"/>
        </a:xfrm>
        <a:prstGeom prst="rect">
          <a:avLst/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8670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Kakao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mempunyai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manfaat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sangat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banyak</a:t>
          </a:r>
          <a:r>
            <a:rPr lang="en-US" sz="1600" kern="1200" dirty="0" smtClean="0"/>
            <a:t>. </a:t>
          </a:r>
          <a:r>
            <a:rPr lang="en-US" sz="1600" kern="1200" dirty="0" err="1" smtClean="0"/>
            <a:t>bubuk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kakao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maupun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lemak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kakao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dapat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diolah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menjadi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beragam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produk</a:t>
          </a:r>
          <a:r>
            <a:rPr lang="en-US" sz="1600" kern="1200" dirty="0" smtClean="0"/>
            <a:t>.</a:t>
          </a:r>
          <a:endParaRPr lang="en-US" sz="1600" kern="1200" dirty="0"/>
        </a:p>
      </dsp:txBody>
      <dsp:txXfrm>
        <a:off x="799884" y="2486615"/>
        <a:ext cx="4928020" cy="1243090"/>
      </dsp:txXfrm>
    </dsp:sp>
    <dsp:sp modelId="{E593AC8E-420E-4689-AC77-A3CAC0E7D0FD}">
      <dsp:nvSpPr>
        <dsp:cNvPr id="0" name=""/>
        <dsp:cNvSpPr/>
      </dsp:nvSpPr>
      <dsp:spPr>
        <a:xfrm>
          <a:off x="22953" y="2331229"/>
          <a:ext cx="1553862" cy="1553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1CD23-EF39-484F-95B9-FB1786FBC1AC}">
      <dsp:nvSpPr>
        <dsp:cNvPr id="0" name=""/>
        <dsp:cNvSpPr/>
      </dsp:nvSpPr>
      <dsp:spPr>
        <a:xfrm>
          <a:off x="0" y="521036"/>
          <a:ext cx="6408201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693D13-72FA-4FAB-90A3-054C3F257B06}">
      <dsp:nvSpPr>
        <dsp:cNvPr id="0" name=""/>
        <dsp:cNvSpPr/>
      </dsp:nvSpPr>
      <dsp:spPr>
        <a:xfrm>
          <a:off x="320410" y="19196"/>
          <a:ext cx="4485740" cy="10036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550" tIns="0" rIns="16955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Suplai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biji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kakao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tidak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menentu</a:t>
          </a:r>
          <a:endParaRPr lang="en-US" sz="1600" kern="1200" dirty="0"/>
        </a:p>
      </dsp:txBody>
      <dsp:txXfrm>
        <a:off x="369406" y="68192"/>
        <a:ext cx="4387748" cy="905688"/>
      </dsp:txXfrm>
    </dsp:sp>
    <dsp:sp modelId="{53EABA3E-B12F-486F-BB8D-1E860040BBEE}">
      <dsp:nvSpPr>
        <dsp:cNvPr id="0" name=""/>
        <dsp:cNvSpPr/>
      </dsp:nvSpPr>
      <dsp:spPr>
        <a:xfrm>
          <a:off x="0" y="2063276"/>
          <a:ext cx="6408201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2404066"/>
              <a:satOff val="-4882"/>
              <a:lumOff val="313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EBABEF-5869-42EF-8247-B333890ED7AC}">
      <dsp:nvSpPr>
        <dsp:cNvPr id="0" name=""/>
        <dsp:cNvSpPr/>
      </dsp:nvSpPr>
      <dsp:spPr>
        <a:xfrm>
          <a:off x="320410" y="1561436"/>
          <a:ext cx="4485740" cy="1003680"/>
        </a:xfrm>
        <a:prstGeom prst="roundRect">
          <a:avLst/>
        </a:prstGeom>
        <a:gradFill rotWithShape="0">
          <a:gsLst>
            <a:gs pos="0">
              <a:schemeClr val="accent5">
                <a:hueOff val="2404066"/>
                <a:satOff val="-4882"/>
                <a:lumOff val="3137"/>
                <a:alphaOff val="0"/>
                <a:tint val="96000"/>
                <a:lumMod val="104000"/>
              </a:schemeClr>
            </a:gs>
            <a:gs pos="100000">
              <a:schemeClr val="accent5">
                <a:hueOff val="2404066"/>
                <a:satOff val="-4882"/>
                <a:lumOff val="3137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550" tIns="0" rIns="16955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Kualitas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biji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kakao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kurang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memadai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dalam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pengolahan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lemak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kakao</a:t>
          </a:r>
          <a:r>
            <a:rPr lang="en-US" sz="1600" kern="1200" dirty="0" smtClean="0"/>
            <a:t> </a:t>
          </a:r>
          <a:endParaRPr lang="en-US" sz="1600" kern="1200" dirty="0"/>
        </a:p>
      </dsp:txBody>
      <dsp:txXfrm>
        <a:off x="369406" y="1610432"/>
        <a:ext cx="4387748" cy="905688"/>
      </dsp:txXfrm>
    </dsp:sp>
    <dsp:sp modelId="{BE791403-48AD-4A37-9F7D-C4B75E21219E}">
      <dsp:nvSpPr>
        <dsp:cNvPr id="0" name=""/>
        <dsp:cNvSpPr/>
      </dsp:nvSpPr>
      <dsp:spPr>
        <a:xfrm>
          <a:off x="0" y="3605516"/>
          <a:ext cx="6408201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4808133"/>
              <a:satOff val="-9764"/>
              <a:lumOff val="627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B38A7A-2FFA-4B67-B9F7-FFD2DF7D10C3}">
      <dsp:nvSpPr>
        <dsp:cNvPr id="0" name=""/>
        <dsp:cNvSpPr/>
      </dsp:nvSpPr>
      <dsp:spPr>
        <a:xfrm>
          <a:off x="320410" y="3103676"/>
          <a:ext cx="4485740" cy="1003680"/>
        </a:xfrm>
        <a:prstGeom prst="roundRect">
          <a:avLst/>
        </a:prstGeom>
        <a:gradFill rotWithShape="0">
          <a:gsLst>
            <a:gs pos="0">
              <a:schemeClr val="accent5">
                <a:hueOff val="4808133"/>
                <a:satOff val="-9764"/>
                <a:lumOff val="6275"/>
                <a:alphaOff val="0"/>
                <a:tint val="96000"/>
                <a:lumMod val="104000"/>
              </a:schemeClr>
            </a:gs>
            <a:gs pos="100000">
              <a:schemeClr val="accent5">
                <a:hueOff val="4808133"/>
                <a:satOff val="-9764"/>
                <a:lumOff val="6275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550" tIns="0" rIns="16955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Harga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Kakao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relatif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mahal</a:t>
          </a:r>
          <a:endParaRPr lang="en-US" sz="1600" kern="1200" dirty="0"/>
        </a:p>
      </dsp:txBody>
      <dsp:txXfrm>
        <a:off x="369406" y="3152672"/>
        <a:ext cx="4387748" cy="90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AE36F-194F-4B37-B9BC-D545A1C0796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F69BD-1DD7-488E-9B63-A461BD45D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20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F69BD-1DD7-488E-9B63-A461BD45DB1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56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219B-BBDD-499B-9A28-960FA100A53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F90508D-5261-49FC-9FF0-214E13A3C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09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219B-BBDD-499B-9A28-960FA100A53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90508D-5261-49FC-9FF0-214E13A3C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5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219B-BBDD-499B-9A28-960FA100A53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90508D-5261-49FC-9FF0-214E13A3C82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0759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219B-BBDD-499B-9A28-960FA100A53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90508D-5261-49FC-9FF0-214E13A3C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57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219B-BBDD-499B-9A28-960FA100A53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90508D-5261-49FC-9FF0-214E13A3C82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7289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219B-BBDD-499B-9A28-960FA100A53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90508D-5261-49FC-9FF0-214E13A3C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14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219B-BBDD-499B-9A28-960FA100A53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508D-5261-49FC-9FF0-214E13A3C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6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219B-BBDD-499B-9A28-960FA100A53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508D-5261-49FC-9FF0-214E13A3C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8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219B-BBDD-499B-9A28-960FA100A53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508D-5261-49FC-9FF0-214E13A3C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1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219B-BBDD-499B-9A28-960FA100A53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90508D-5261-49FC-9FF0-214E13A3C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63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219B-BBDD-499B-9A28-960FA100A53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90508D-5261-49FC-9FF0-214E13A3C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7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219B-BBDD-499B-9A28-960FA100A53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90508D-5261-49FC-9FF0-214E13A3C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94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219B-BBDD-499B-9A28-960FA100A53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508D-5261-49FC-9FF0-214E13A3C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73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219B-BBDD-499B-9A28-960FA100A53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508D-5261-49FC-9FF0-214E13A3C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0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219B-BBDD-499B-9A28-960FA100A53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508D-5261-49FC-9FF0-214E13A3C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8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219B-BBDD-499B-9A28-960FA100A53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90508D-5261-49FC-9FF0-214E13A3C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4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2219B-BBDD-499B-9A28-960FA100A53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F90508D-5261-49FC-9FF0-214E13A3C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3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microsoft.com/office/2007/relationships/hdphoto" Target="../media/hdphoto9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11.wdp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13.wdp"/><Relationship Id="rId7" Type="http://schemas.microsoft.com/office/2007/relationships/hdphoto" Target="../media/hdphoto1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14.wdp"/><Relationship Id="rId10" Type="http://schemas.openxmlformats.org/officeDocument/2006/relationships/image" Target="../media/image26.jfif"/><Relationship Id="rId4" Type="http://schemas.openxmlformats.org/officeDocument/2006/relationships/image" Target="../media/image23.png"/><Relationship Id="rId9" Type="http://schemas.microsoft.com/office/2007/relationships/hdphoto" Target="../media/hdphoto16.wdp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8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5007" y="471486"/>
            <a:ext cx="8323726" cy="136319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latin typeface="Ink Free" panose="03080402000500000000" pitchFamily="66" charset="0"/>
              </a:rPr>
              <a:t>Karakteristik</a:t>
            </a:r>
            <a:r>
              <a:rPr lang="en-US" sz="3600" b="1" dirty="0" smtClean="0">
                <a:latin typeface="Ink Free" panose="03080402000500000000" pitchFamily="66" charset="0"/>
              </a:rPr>
              <a:t> </a:t>
            </a:r>
            <a:r>
              <a:rPr lang="en-US" sz="3600" b="1" dirty="0" err="1" smtClean="0">
                <a:latin typeface="Ink Free" panose="03080402000500000000" pitchFamily="66" charset="0"/>
              </a:rPr>
              <a:t>dan</a:t>
            </a:r>
            <a:r>
              <a:rPr lang="en-US" sz="3600" b="1" dirty="0" smtClean="0">
                <a:latin typeface="Ink Free" panose="03080402000500000000" pitchFamily="66" charset="0"/>
              </a:rPr>
              <a:t> </a:t>
            </a:r>
            <a:r>
              <a:rPr lang="en-US" sz="3600" b="1" dirty="0" err="1" smtClean="0">
                <a:latin typeface="Ink Free" panose="03080402000500000000" pitchFamily="66" charset="0"/>
              </a:rPr>
              <a:t>Pemanfaatan</a:t>
            </a:r>
            <a:r>
              <a:rPr lang="en-US" sz="3600" b="1" dirty="0" smtClean="0">
                <a:latin typeface="Ink Free" panose="03080402000500000000" pitchFamily="66" charset="0"/>
              </a:rPr>
              <a:t> </a:t>
            </a:r>
            <a:r>
              <a:rPr lang="en-US" sz="3600" b="1" dirty="0" err="1" smtClean="0">
                <a:latin typeface="Ink Free" panose="03080402000500000000" pitchFamily="66" charset="0"/>
              </a:rPr>
              <a:t>Lemak</a:t>
            </a:r>
            <a:r>
              <a:rPr lang="en-US" sz="3600" b="1" dirty="0" smtClean="0">
                <a:latin typeface="Ink Free" panose="03080402000500000000" pitchFamily="66" charset="0"/>
              </a:rPr>
              <a:t> </a:t>
            </a:r>
            <a:r>
              <a:rPr lang="en-US" sz="3600" b="1" dirty="0" err="1" smtClean="0">
                <a:latin typeface="Ink Free" panose="03080402000500000000" pitchFamily="66" charset="0"/>
              </a:rPr>
              <a:t>kakao</a:t>
            </a:r>
            <a:r>
              <a:rPr lang="en-US" sz="3600" b="1" dirty="0" smtClean="0">
                <a:latin typeface="Ink Free" panose="03080402000500000000" pitchFamily="66" charset="0"/>
              </a:rPr>
              <a:t> </a:t>
            </a:r>
            <a:r>
              <a:rPr lang="en-US" sz="3600" b="1" i="1" dirty="0" smtClean="0">
                <a:latin typeface="Ink Free" panose="03080402000500000000" pitchFamily="66" charset="0"/>
              </a:rPr>
              <a:t>(</a:t>
            </a:r>
            <a:r>
              <a:rPr lang="en-US" sz="3600" b="1" i="1" dirty="0" err="1" smtClean="0">
                <a:latin typeface="Ink Free" panose="03080402000500000000" pitchFamily="66" charset="0"/>
              </a:rPr>
              <a:t>Theobroma</a:t>
            </a:r>
            <a:r>
              <a:rPr lang="en-US" sz="3600" b="1" i="1" dirty="0" smtClean="0">
                <a:latin typeface="Ink Free" panose="03080402000500000000" pitchFamily="66" charset="0"/>
              </a:rPr>
              <a:t> </a:t>
            </a:r>
            <a:r>
              <a:rPr lang="en-US" sz="3200" b="1" i="1" dirty="0" smtClean="0">
                <a:latin typeface="Ink Free" panose="03080402000500000000" pitchFamily="66" charset="0"/>
              </a:rPr>
              <a:t>cocoa</a:t>
            </a:r>
            <a:r>
              <a:rPr lang="en-US" sz="3600" b="1" i="1" dirty="0" smtClean="0">
                <a:latin typeface="Ink Free" panose="03080402000500000000" pitchFamily="66" charset="0"/>
              </a:rPr>
              <a:t> L) </a:t>
            </a:r>
            <a:endParaRPr lang="en-US" sz="3600" b="1" i="1" dirty="0">
              <a:latin typeface="Ink Free" panose="030804020005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4758" y="4829176"/>
            <a:ext cx="4829174" cy="1685929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err="1" smtClean="0">
                <a:latin typeface="Ink Free" panose="03080402000500000000" pitchFamily="66" charset="0"/>
              </a:rPr>
              <a:t>Abd</a:t>
            </a:r>
            <a:r>
              <a:rPr lang="en-US" sz="2000" b="1" dirty="0" smtClean="0">
                <a:latin typeface="Ink Free" panose="03080402000500000000" pitchFamily="66" charset="0"/>
              </a:rPr>
              <a:t>. </a:t>
            </a:r>
            <a:r>
              <a:rPr lang="en-US" sz="2000" b="1" dirty="0" err="1" smtClean="0">
                <a:latin typeface="Ink Free" panose="03080402000500000000" pitchFamily="66" charset="0"/>
              </a:rPr>
              <a:t>Syukur</a:t>
            </a:r>
            <a:r>
              <a:rPr lang="en-US" sz="2000" b="1" dirty="0" smtClean="0">
                <a:latin typeface="Ink Free" panose="03080402000500000000" pitchFamily="66" charset="0"/>
              </a:rPr>
              <a:t> </a:t>
            </a:r>
            <a:r>
              <a:rPr lang="en-US" sz="2000" b="1" dirty="0" err="1" smtClean="0">
                <a:latin typeface="Ink Free" panose="03080402000500000000" pitchFamily="66" charset="0"/>
              </a:rPr>
              <a:t>Lumbessy</a:t>
            </a:r>
            <a:endParaRPr lang="en-US" sz="2000" b="1" dirty="0" smtClean="0">
              <a:latin typeface="Ink Free" panose="03080402000500000000" pitchFamily="66" charset="0"/>
            </a:endParaRPr>
          </a:p>
          <a:p>
            <a:pPr algn="ctr"/>
            <a:r>
              <a:rPr lang="en-US" sz="2000" b="1" dirty="0" smtClean="0">
                <a:latin typeface="Ink Free" panose="03080402000500000000" pitchFamily="66" charset="0"/>
              </a:rPr>
              <a:t>Prodi. </a:t>
            </a:r>
            <a:r>
              <a:rPr lang="en-US" sz="2000" b="1" dirty="0" err="1" smtClean="0">
                <a:latin typeface="Ink Free" panose="03080402000500000000" pitchFamily="66" charset="0"/>
              </a:rPr>
              <a:t>Teknologi</a:t>
            </a:r>
            <a:r>
              <a:rPr lang="en-US" sz="2000" b="1" dirty="0" smtClean="0">
                <a:latin typeface="Ink Free" panose="03080402000500000000" pitchFamily="66" charset="0"/>
              </a:rPr>
              <a:t> </a:t>
            </a:r>
            <a:r>
              <a:rPr lang="en-US" sz="2000" b="1" dirty="0" err="1" smtClean="0">
                <a:latin typeface="Ink Free" panose="03080402000500000000" pitchFamily="66" charset="0"/>
              </a:rPr>
              <a:t>Hasil</a:t>
            </a:r>
            <a:r>
              <a:rPr lang="en-US" sz="2000" b="1" dirty="0" smtClean="0">
                <a:latin typeface="Ink Free" panose="03080402000500000000" pitchFamily="66" charset="0"/>
              </a:rPr>
              <a:t> </a:t>
            </a:r>
            <a:r>
              <a:rPr lang="en-US" sz="2000" b="1" dirty="0" err="1" smtClean="0">
                <a:latin typeface="Ink Free" panose="03080402000500000000" pitchFamily="66" charset="0"/>
              </a:rPr>
              <a:t>Pertanian</a:t>
            </a:r>
            <a:endParaRPr lang="en-US" sz="2000" b="1" dirty="0" smtClean="0">
              <a:latin typeface="Ink Free" panose="03080402000500000000" pitchFamily="66" charset="0"/>
            </a:endParaRPr>
          </a:p>
          <a:p>
            <a:pPr algn="ctr"/>
            <a:r>
              <a:rPr lang="en-US" sz="2000" b="1" dirty="0" err="1" smtClean="0">
                <a:latin typeface="Ink Free" panose="03080402000500000000" pitchFamily="66" charset="0"/>
              </a:rPr>
              <a:t>Fakultas</a:t>
            </a:r>
            <a:r>
              <a:rPr lang="en-US" sz="2000" b="1" dirty="0" smtClean="0">
                <a:latin typeface="Ink Free" panose="03080402000500000000" pitchFamily="66" charset="0"/>
              </a:rPr>
              <a:t> </a:t>
            </a:r>
            <a:r>
              <a:rPr lang="en-US" sz="2000" b="1" dirty="0" err="1" smtClean="0">
                <a:latin typeface="Ink Free" panose="03080402000500000000" pitchFamily="66" charset="0"/>
              </a:rPr>
              <a:t>Pertanian</a:t>
            </a:r>
            <a:endParaRPr lang="en-US" sz="2000" b="1" dirty="0" smtClean="0">
              <a:latin typeface="Ink Free" panose="03080402000500000000" pitchFamily="66" charset="0"/>
            </a:endParaRPr>
          </a:p>
          <a:p>
            <a:pPr algn="ctr"/>
            <a:r>
              <a:rPr lang="en-US" sz="2000" b="1" dirty="0" err="1" smtClean="0">
                <a:latin typeface="Ink Free" panose="03080402000500000000" pitchFamily="66" charset="0"/>
              </a:rPr>
              <a:t>Universitas</a:t>
            </a:r>
            <a:r>
              <a:rPr lang="en-US" sz="2000" b="1" dirty="0" smtClean="0">
                <a:latin typeface="Ink Free" panose="03080402000500000000" pitchFamily="66" charset="0"/>
              </a:rPr>
              <a:t> </a:t>
            </a:r>
            <a:r>
              <a:rPr lang="en-US" sz="2000" b="1" dirty="0" err="1" smtClean="0">
                <a:latin typeface="Ink Free" panose="03080402000500000000" pitchFamily="66" charset="0"/>
              </a:rPr>
              <a:t>Khairun</a:t>
            </a:r>
            <a:r>
              <a:rPr lang="en-US" sz="2000" b="1" dirty="0" smtClean="0">
                <a:latin typeface="Ink Free" panose="03080402000500000000" pitchFamily="66" charset="0"/>
              </a:rPr>
              <a:t> Ternate</a:t>
            </a:r>
            <a:endParaRPr lang="en-US" sz="2000" b="1" dirty="0">
              <a:latin typeface="Ink Free" panose="030804020005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07859" y="1975878"/>
            <a:ext cx="3182471" cy="23868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25" y="554377"/>
            <a:ext cx="2133201" cy="135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49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60043846"/>
              </p:ext>
            </p:extLst>
          </p:nvPr>
        </p:nvGraphicFramePr>
        <p:xfrm>
          <a:off x="2592924" y="2090737"/>
          <a:ext cx="6408201" cy="4481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49956" y="324068"/>
            <a:ext cx="8911687" cy="1280890"/>
          </a:xfrm>
        </p:spPr>
        <p:txBody>
          <a:bodyPr/>
          <a:lstStyle/>
          <a:p>
            <a:r>
              <a:rPr lang="en-US" dirty="0" err="1" smtClean="0"/>
              <a:t>Faktor</a:t>
            </a:r>
            <a:r>
              <a:rPr lang="en-US" dirty="0" smtClean="0"/>
              <a:t> – </a:t>
            </a:r>
            <a:r>
              <a:rPr lang="en-US" dirty="0" err="1" smtClean="0"/>
              <a:t>Faktor</a:t>
            </a:r>
            <a:r>
              <a:rPr lang="en-US" dirty="0" smtClean="0"/>
              <a:t> yang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Keterbatasan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Lemak</a:t>
            </a:r>
            <a:r>
              <a:rPr lang="en-US" dirty="0" smtClean="0"/>
              <a:t> </a:t>
            </a:r>
            <a:r>
              <a:rPr lang="en-US" dirty="0" err="1" smtClean="0"/>
              <a:t>Kakao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737" y="4829176"/>
            <a:ext cx="2671761" cy="202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9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99130"/>
            <a:ext cx="8915400" cy="3777622"/>
          </a:xfrm>
        </p:spPr>
        <p:txBody>
          <a:bodyPr>
            <a:normAutofit/>
          </a:bodyPr>
          <a:lstStyle/>
          <a:p>
            <a:pPr algn="just"/>
            <a:r>
              <a:rPr lang="en-US" sz="3200" dirty="0" err="1" smtClean="0"/>
              <a:t>Lemak</a:t>
            </a:r>
            <a:r>
              <a:rPr lang="en-US" sz="3200" dirty="0" smtClean="0"/>
              <a:t> </a:t>
            </a:r>
            <a:r>
              <a:rPr lang="en-US" sz="3200" dirty="0" err="1" smtClean="0"/>
              <a:t>kakao</a:t>
            </a:r>
            <a:r>
              <a:rPr lang="en-US" sz="3200" dirty="0" smtClean="0"/>
              <a:t> </a:t>
            </a:r>
            <a:r>
              <a:rPr lang="en-US" sz="3200" dirty="0" err="1"/>
              <a:t>merupakan</a:t>
            </a:r>
            <a:r>
              <a:rPr lang="en-US" sz="3200" dirty="0"/>
              <a:t> </a:t>
            </a:r>
            <a:r>
              <a:rPr lang="en-US" sz="3200" dirty="0" err="1"/>
              <a:t>lemak</a:t>
            </a:r>
            <a:r>
              <a:rPr lang="en-US" sz="3200" dirty="0"/>
              <a:t> yang </a:t>
            </a:r>
            <a:r>
              <a:rPr lang="en-US" sz="3200" dirty="0" err="1"/>
              <a:t>relatif</a:t>
            </a:r>
            <a:r>
              <a:rPr lang="en-US" sz="3200" dirty="0"/>
              <a:t> </a:t>
            </a:r>
            <a:r>
              <a:rPr lang="en-US" sz="3200" dirty="0" err="1"/>
              <a:t>sederhana</a:t>
            </a:r>
            <a:r>
              <a:rPr lang="en-US" sz="3200" dirty="0"/>
              <a:t>, </a:t>
            </a:r>
            <a:r>
              <a:rPr lang="en-US" sz="3200" dirty="0" err="1"/>
              <a:t>dimana</a:t>
            </a:r>
            <a:r>
              <a:rPr lang="en-US" sz="3200" dirty="0"/>
              <a:t> </a:t>
            </a:r>
            <a:r>
              <a:rPr lang="en-US" sz="3200" dirty="0" err="1"/>
              <a:t>komponen</a:t>
            </a:r>
            <a:r>
              <a:rPr lang="en-US" sz="3200" dirty="0"/>
              <a:t> </a:t>
            </a:r>
            <a:r>
              <a:rPr lang="en-US" sz="3200" dirty="0" err="1"/>
              <a:t>utama</a:t>
            </a:r>
            <a:r>
              <a:rPr lang="en-US" sz="3200" dirty="0"/>
              <a:t> </a:t>
            </a:r>
            <a:r>
              <a:rPr lang="en-US" sz="3200" dirty="0" err="1"/>
              <a:t>asam</a:t>
            </a:r>
            <a:r>
              <a:rPr lang="en-US" sz="3200" dirty="0"/>
              <a:t> </a:t>
            </a:r>
            <a:r>
              <a:rPr lang="en-US" sz="3200" dirty="0" err="1"/>
              <a:t>lemaknya</a:t>
            </a:r>
            <a:r>
              <a:rPr lang="en-US" sz="3200" dirty="0"/>
              <a:t> (95%) </a:t>
            </a:r>
            <a:r>
              <a:rPr lang="en-US" sz="3200" dirty="0" err="1"/>
              <a:t>hanya</a:t>
            </a:r>
            <a:r>
              <a:rPr lang="en-US" sz="3200" dirty="0"/>
              <a:t> </a:t>
            </a:r>
            <a:r>
              <a:rPr lang="en-US" sz="3200" dirty="0" err="1"/>
              <a:t>tersusun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asam</a:t>
            </a:r>
            <a:r>
              <a:rPr lang="en-US" sz="3200" dirty="0"/>
              <a:t> </a:t>
            </a:r>
            <a:r>
              <a:rPr lang="en-US" sz="3200" dirty="0" err="1"/>
              <a:t>palmitat</a:t>
            </a:r>
            <a:r>
              <a:rPr lang="en-US" sz="3200" dirty="0"/>
              <a:t>, </a:t>
            </a:r>
            <a:r>
              <a:rPr lang="en-US" sz="3200" dirty="0" err="1"/>
              <a:t>asam</a:t>
            </a:r>
            <a:r>
              <a:rPr lang="en-US" sz="3200" dirty="0"/>
              <a:t> </a:t>
            </a:r>
            <a:r>
              <a:rPr lang="en-US" sz="3200" dirty="0" err="1"/>
              <a:t>stearat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asam</a:t>
            </a:r>
            <a:r>
              <a:rPr lang="en-US" sz="3200" dirty="0"/>
              <a:t> </a:t>
            </a:r>
            <a:r>
              <a:rPr lang="en-US" sz="3200" dirty="0" err="1"/>
              <a:t>oleat</a:t>
            </a:r>
            <a:r>
              <a:rPr lang="en-US" sz="3200" dirty="0"/>
              <a:t>. </a:t>
            </a:r>
            <a:endParaRPr lang="en-US" sz="3200" dirty="0" smtClean="0"/>
          </a:p>
          <a:p>
            <a:pPr algn="just"/>
            <a:r>
              <a:rPr lang="en-US" sz="3200" dirty="0" err="1" smtClean="0"/>
              <a:t>Beberapa</a:t>
            </a:r>
            <a:r>
              <a:rPr lang="en-US" sz="3200" dirty="0" smtClean="0"/>
              <a:t> </a:t>
            </a:r>
            <a:r>
              <a:rPr lang="en-US" sz="3200" dirty="0" err="1" smtClean="0"/>
              <a:t>jenis</a:t>
            </a:r>
            <a:r>
              <a:rPr lang="en-US" sz="3200" dirty="0" smtClean="0"/>
              <a:t> </a:t>
            </a:r>
            <a:r>
              <a:rPr lang="en-US" sz="3200" dirty="0" err="1" smtClean="0"/>
              <a:t>gliserida</a:t>
            </a:r>
            <a:r>
              <a:rPr lang="en-US" sz="3200" dirty="0" smtClean="0"/>
              <a:t> </a:t>
            </a:r>
            <a:r>
              <a:rPr lang="en-US" sz="3200" dirty="0" err="1" smtClean="0"/>
              <a:t>penyusun</a:t>
            </a:r>
            <a:r>
              <a:rPr lang="en-US" sz="3200" dirty="0" smtClean="0"/>
              <a:t> </a:t>
            </a:r>
            <a:r>
              <a:rPr lang="en-US" sz="3200" dirty="0" err="1" smtClean="0"/>
              <a:t>lemak</a:t>
            </a:r>
            <a:r>
              <a:rPr lang="en-US" sz="3200" dirty="0" smtClean="0"/>
              <a:t> </a:t>
            </a:r>
            <a:r>
              <a:rPr lang="en-US" sz="3200" dirty="0" err="1" smtClean="0"/>
              <a:t>kakao</a:t>
            </a:r>
            <a:r>
              <a:rPr lang="en-US" sz="3200" dirty="0" smtClean="0"/>
              <a:t>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dilihat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table </a:t>
            </a:r>
            <a:r>
              <a:rPr lang="en-US" sz="3200" dirty="0" err="1" smtClean="0"/>
              <a:t>berikut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4795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227" y="637561"/>
            <a:ext cx="8911687" cy="720596"/>
          </a:xfrm>
        </p:spPr>
        <p:txBody>
          <a:bodyPr/>
          <a:lstStyle/>
          <a:p>
            <a:pPr algn="ctr"/>
            <a:r>
              <a:rPr lang="en-US" dirty="0" err="1" smtClean="0"/>
              <a:t>Tabel</a:t>
            </a:r>
            <a:r>
              <a:rPr lang="en-US" dirty="0" smtClean="0"/>
              <a:t>. </a:t>
            </a:r>
            <a:r>
              <a:rPr lang="en-US" dirty="0" err="1" smtClean="0"/>
              <a:t>Gliserida</a:t>
            </a:r>
            <a:r>
              <a:rPr lang="en-US" dirty="0" smtClean="0"/>
              <a:t> </a:t>
            </a:r>
            <a:r>
              <a:rPr lang="en-US" dirty="0" err="1" smtClean="0"/>
              <a:t>penyusun</a:t>
            </a:r>
            <a:r>
              <a:rPr lang="en-US" dirty="0" smtClean="0"/>
              <a:t> </a:t>
            </a:r>
            <a:r>
              <a:rPr lang="en-US" dirty="0" err="1" smtClean="0"/>
              <a:t>lemak</a:t>
            </a:r>
            <a:r>
              <a:rPr lang="en-US" dirty="0" smtClean="0"/>
              <a:t> </a:t>
            </a:r>
            <a:r>
              <a:rPr lang="en-US" dirty="0" err="1" smtClean="0"/>
              <a:t>kakao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053127"/>
              </p:ext>
            </p:extLst>
          </p:nvPr>
        </p:nvGraphicFramePr>
        <p:xfrm>
          <a:off x="2500123" y="1840288"/>
          <a:ext cx="891540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1281"/>
                <a:gridCol w="2944906"/>
                <a:gridCol w="25892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Kejanuhan</a:t>
                      </a:r>
                      <a:r>
                        <a:rPr lang="en-US" sz="2000" dirty="0" smtClean="0"/>
                        <a:t> 3 </a:t>
                      </a:r>
                      <a:r>
                        <a:rPr lang="en-US" sz="2000" dirty="0" err="1" smtClean="0"/>
                        <a:t>asam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lemak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Trigliserida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Persentase</a:t>
                      </a:r>
                      <a:r>
                        <a:rPr lang="en-US" sz="2000" dirty="0" smtClean="0"/>
                        <a:t> %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Tiga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Jenuh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3%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Satu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Tak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Jenuh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Oleo-</a:t>
                      </a:r>
                      <a:r>
                        <a:rPr lang="en-US" sz="2000" dirty="0" err="1" smtClean="0"/>
                        <a:t>disterin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22%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Oleo-</a:t>
                      </a:r>
                      <a:r>
                        <a:rPr lang="en-US" sz="2000" dirty="0" err="1" smtClean="0"/>
                        <a:t>palmitostearin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57%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Oleo-</a:t>
                      </a:r>
                      <a:r>
                        <a:rPr lang="en-US" sz="2000" dirty="0" err="1" smtClean="0"/>
                        <a:t>palmitin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4%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Dua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tak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Jenuh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Stearo-diolein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6%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Palmito-diolein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7%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Tiga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Tak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Jenuh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Tri-</a:t>
                      </a:r>
                      <a:r>
                        <a:rPr lang="en-US" sz="2000" dirty="0" err="1" smtClean="0"/>
                        <a:t>olin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1%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14589" y="5086350"/>
            <a:ext cx="2771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Haryadi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Suprianto</a:t>
            </a:r>
            <a:r>
              <a:rPr lang="en-US" sz="1400" b="1" dirty="0" smtClean="0"/>
              <a:t>, 2017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18606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525" y="651004"/>
            <a:ext cx="5609782" cy="747490"/>
          </a:xfrm>
        </p:spPr>
        <p:txBody>
          <a:bodyPr/>
          <a:lstStyle/>
          <a:p>
            <a:pPr algn="ctr"/>
            <a:r>
              <a:rPr lang="en-US" dirty="0" err="1" smtClean="0"/>
              <a:t>Sifat</a:t>
            </a:r>
            <a:r>
              <a:rPr lang="en-US" dirty="0" smtClean="0"/>
              <a:t> –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lemak</a:t>
            </a:r>
            <a:r>
              <a:rPr lang="en-US" dirty="0" smtClean="0"/>
              <a:t> </a:t>
            </a:r>
            <a:r>
              <a:rPr lang="en-US" dirty="0" err="1" smtClean="0"/>
              <a:t>kakao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589211" y="1743637"/>
            <a:ext cx="8222224" cy="1846729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 smtClean="0"/>
              <a:t>Banyak</a:t>
            </a:r>
            <a:r>
              <a:rPr lang="en-US" sz="2800" dirty="0" smtClean="0"/>
              <a:t> data </a:t>
            </a:r>
            <a:r>
              <a:rPr lang="en-US" sz="2800" dirty="0" err="1" smtClean="0"/>
              <a:t>hasil</a:t>
            </a:r>
            <a:r>
              <a:rPr lang="en-US" sz="2800" dirty="0" smtClean="0"/>
              <a:t> </a:t>
            </a:r>
            <a:r>
              <a:rPr lang="en-US" sz="2800" dirty="0" err="1" smtClean="0"/>
              <a:t>analisis</a:t>
            </a:r>
            <a:r>
              <a:rPr lang="en-US" sz="2800" dirty="0" smtClean="0"/>
              <a:t> </a:t>
            </a:r>
            <a:r>
              <a:rPr lang="en-US" sz="2800" dirty="0" err="1" smtClean="0"/>
              <a:t>lemak</a:t>
            </a:r>
            <a:r>
              <a:rPr lang="en-US" sz="2800" dirty="0" smtClean="0"/>
              <a:t> </a:t>
            </a:r>
            <a:r>
              <a:rPr lang="en-US" sz="2800" dirty="0" err="1" smtClean="0"/>
              <a:t>kokoa</a:t>
            </a:r>
            <a:r>
              <a:rPr lang="en-US" sz="2800" dirty="0" smtClean="0"/>
              <a:t> </a:t>
            </a:r>
            <a:r>
              <a:rPr lang="en-US" sz="2800" dirty="0" err="1" smtClean="0"/>
              <a:t>sudah</a:t>
            </a:r>
            <a:r>
              <a:rPr lang="en-US" sz="2800" dirty="0" smtClean="0"/>
              <a:t> di </a:t>
            </a:r>
            <a:r>
              <a:rPr lang="en-US" sz="2800" dirty="0" err="1" smtClean="0"/>
              <a:t>publikasi</a:t>
            </a:r>
            <a:r>
              <a:rPr lang="en-US" sz="2800" dirty="0" smtClean="0"/>
              <a:t> </a:t>
            </a:r>
            <a:r>
              <a:rPr lang="en-US" sz="2800" dirty="0" err="1" smtClean="0"/>
              <a:t>termasuk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semua</a:t>
            </a:r>
            <a:r>
              <a:rPr lang="en-US" sz="2800" dirty="0" smtClean="0"/>
              <a:t> </a:t>
            </a:r>
            <a:r>
              <a:rPr lang="en-US" sz="2800" dirty="0" err="1" smtClean="0"/>
              <a:t>varietas</a:t>
            </a:r>
            <a:r>
              <a:rPr lang="en-US" sz="2800" dirty="0" smtClean="0"/>
              <a:t> </a:t>
            </a:r>
            <a:r>
              <a:rPr lang="en-US" sz="2800" dirty="0" err="1" smtClean="0"/>
              <a:t>kakao</a:t>
            </a:r>
            <a:r>
              <a:rPr lang="en-US" sz="2800" dirty="0" smtClean="0"/>
              <a:t>. </a:t>
            </a:r>
            <a:r>
              <a:rPr lang="en-US" sz="2800" dirty="0" err="1" smtClean="0"/>
              <a:t>Sifat</a:t>
            </a:r>
            <a:r>
              <a:rPr lang="en-US" sz="2800" dirty="0" smtClean="0"/>
              <a:t> – </a:t>
            </a:r>
            <a:r>
              <a:rPr lang="en-US" sz="2800" dirty="0" err="1" smtClean="0"/>
              <a:t>sifat</a:t>
            </a:r>
            <a:r>
              <a:rPr lang="en-US" sz="2800" dirty="0" smtClean="0"/>
              <a:t> </a:t>
            </a:r>
            <a:r>
              <a:rPr lang="en-US" sz="2800" dirty="0" err="1" smtClean="0"/>
              <a:t>fisik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kimiawinya</a:t>
            </a:r>
            <a:r>
              <a:rPr lang="en-US" sz="2800" dirty="0" smtClean="0"/>
              <a:t> </a:t>
            </a:r>
            <a:r>
              <a:rPr lang="en-US" sz="2800" dirty="0" err="1" smtClean="0"/>
              <a:t>menunjukan</a:t>
            </a:r>
            <a:r>
              <a:rPr lang="en-US" sz="2800" dirty="0" smtClean="0"/>
              <a:t> </a:t>
            </a:r>
            <a:r>
              <a:rPr lang="en-US" sz="2800" dirty="0" err="1" smtClean="0"/>
              <a:t>sedikit</a:t>
            </a:r>
            <a:r>
              <a:rPr lang="en-US" sz="2800" dirty="0" smtClean="0"/>
              <a:t> </a:t>
            </a:r>
            <a:r>
              <a:rPr lang="en-US" sz="2800" dirty="0" err="1" smtClean="0"/>
              <a:t>keragaman</a:t>
            </a:r>
            <a:endParaRPr lang="en-US" sz="2800" dirty="0"/>
          </a:p>
        </p:txBody>
      </p:sp>
      <p:sp>
        <p:nvSpPr>
          <p:cNvPr id="8" name="Content Placeholder 6"/>
          <p:cNvSpPr>
            <a:spLocks noGrp="1"/>
          </p:cNvSpPr>
          <p:nvPr>
            <p:ph sz="half" idx="1"/>
          </p:nvPr>
        </p:nvSpPr>
        <p:spPr>
          <a:xfrm>
            <a:off x="2580247" y="3805518"/>
            <a:ext cx="8222224" cy="1846729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 smtClean="0"/>
              <a:t>Hasil</a:t>
            </a:r>
            <a:r>
              <a:rPr lang="en-US" sz="2800" dirty="0" smtClean="0"/>
              <a:t> </a:t>
            </a:r>
            <a:r>
              <a:rPr lang="en-US" sz="2800" dirty="0" err="1" smtClean="0"/>
              <a:t>analisis</a:t>
            </a:r>
            <a:r>
              <a:rPr lang="en-US" sz="2800" dirty="0" smtClean="0"/>
              <a:t> </a:t>
            </a:r>
            <a:r>
              <a:rPr lang="en-US" sz="2800" dirty="0" err="1" smtClean="0"/>
              <a:t>sifat</a:t>
            </a:r>
            <a:r>
              <a:rPr lang="en-US" sz="2800" dirty="0" smtClean="0"/>
              <a:t> – </a:t>
            </a:r>
            <a:r>
              <a:rPr lang="en-US" sz="2800" dirty="0" err="1" smtClean="0"/>
              <a:t>sifat</a:t>
            </a:r>
            <a:r>
              <a:rPr lang="en-US" sz="2800" dirty="0" smtClean="0"/>
              <a:t> </a:t>
            </a:r>
            <a:r>
              <a:rPr lang="en-US" sz="2800" dirty="0" err="1" smtClean="0"/>
              <a:t>kimia</a:t>
            </a:r>
            <a:r>
              <a:rPr lang="en-US" sz="2800" dirty="0" smtClean="0"/>
              <a:t> </a:t>
            </a:r>
            <a:r>
              <a:rPr lang="en-US" sz="2800" dirty="0" err="1" smtClean="0"/>
              <a:t>lemak</a:t>
            </a:r>
            <a:r>
              <a:rPr lang="en-US" sz="2800" dirty="0" smtClean="0"/>
              <a:t> </a:t>
            </a:r>
            <a:r>
              <a:rPr lang="en-US" sz="2800" dirty="0" err="1" smtClean="0"/>
              <a:t>kakao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dilihat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table </a:t>
            </a:r>
            <a:r>
              <a:rPr lang="en-US" sz="2800" dirty="0" err="1" smtClean="0"/>
              <a:t>berikut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3165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505" y="142529"/>
            <a:ext cx="8911687" cy="30373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–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Lemak</a:t>
            </a:r>
            <a:r>
              <a:rPr lang="en-US" dirty="0" smtClean="0"/>
              <a:t> </a:t>
            </a:r>
            <a:r>
              <a:rPr lang="en-US" dirty="0" err="1" smtClean="0"/>
              <a:t>kakao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68496159"/>
              </p:ext>
            </p:extLst>
          </p:nvPr>
        </p:nvGraphicFramePr>
        <p:xfrm>
          <a:off x="2622334" y="925175"/>
          <a:ext cx="6833464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1288"/>
                <a:gridCol w="2622176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Data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Lemak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kakao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Berat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Jenis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0,8957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Indeks</a:t>
                      </a:r>
                      <a:r>
                        <a:rPr lang="en-US" sz="1400" dirty="0" smtClean="0"/>
                        <a:t> bias 40ºC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1,4560-1,4580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Nilai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Iodin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r>
                        <a:rPr lang="en-US" baseline="0" dirty="0" smtClean="0"/>
                        <a:t> – 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Nilai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Penyabunan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188-198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Bahan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Tak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tersabunkan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Nilai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iodin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tak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tersabunkan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80-96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Titik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leleh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peleburan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Sempurnah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32-35</a:t>
                      </a:r>
                      <a:r>
                        <a:rPr lang="en-US" sz="1800" dirty="0" smtClean="0"/>
                        <a:t>ºC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Peleburan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awal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r>
                        <a:rPr lang="en-US" sz="1800" dirty="0" smtClean="0"/>
                        <a:t>ºC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Asam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lemak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bebas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sebagai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asam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oleat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1,5% (</a:t>
                      </a:r>
                      <a:r>
                        <a:rPr lang="en-US" dirty="0" err="1" smtClean="0"/>
                        <a:t>maksimum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diijinkan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Titik</a:t>
                      </a:r>
                      <a:r>
                        <a:rPr lang="en-US" sz="1400" dirty="0" smtClean="0"/>
                        <a:t> Titer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49.0</a:t>
                      </a:r>
                      <a:r>
                        <a:rPr lang="en-US" sz="1800" dirty="0" smtClean="0"/>
                        <a:t>ºC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Nilai</a:t>
                      </a:r>
                      <a:r>
                        <a:rPr lang="en-US" sz="1400" dirty="0" smtClean="0"/>
                        <a:t> Reichert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Meissl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0,65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Nilai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polenske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29452" y="6315075"/>
            <a:ext cx="2771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Haryadi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Suprianto</a:t>
            </a:r>
            <a:r>
              <a:rPr lang="en-US" sz="1400" b="1" dirty="0" smtClean="0"/>
              <a:t>, 2017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183949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51889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29552" y="1716743"/>
            <a:ext cx="8571848" cy="3777622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 smtClean="0"/>
              <a:t>Lemak</a:t>
            </a:r>
            <a:r>
              <a:rPr lang="en-US" sz="2800" dirty="0" smtClean="0"/>
              <a:t> </a:t>
            </a:r>
            <a:r>
              <a:rPr lang="en-US" sz="2800" dirty="0" err="1" smtClean="0"/>
              <a:t>kakao</a:t>
            </a:r>
            <a:r>
              <a:rPr lang="en-US" sz="2800" dirty="0" smtClean="0"/>
              <a:t> </a:t>
            </a:r>
            <a:r>
              <a:rPr lang="en-US" sz="2800" dirty="0" err="1" smtClean="0"/>
              <a:t>mempunyai</a:t>
            </a:r>
            <a:r>
              <a:rPr lang="en-US" sz="2800" dirty="0" smtClean="0"/>
              <a:t> </a:t>
            </a:r>
            <a:r>
              <a:rPr lang="en-US" sz="2800" dirty="0" err="1" smtClean="0"/>
              <a:t>sifat</a:t>
            </a:r>
            <a:r>
              <a:rPr lang="en-US" sz="2800" dirty="0" smtClean="0"/>
              <a:t> </a:t>
            </a:r>
            <a:r>
              <a:rPr lang="en-US" sz="2800" dirty="0" err="1" smtClean="0"/>
              <a:t>fisik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bermanfaat</a:t>
            </a:r>
            <a:r>
              <a:rPr lang="en-US" sz="2800" dirty="0" smtClean="0"/>
              <a:t> </a:t>
            </a:r>
            <a:r>
              <a:rPr lang="en-US" sz="2800" dirty="0" err="1" smtClean="0"/>
              <a:t>yaitu</a:t>
            </a:r>
            <a:r>
              <a:rPr lang="en-US" sz="2800" dirty="0" smtClean="0"/>
              <a:t> </a:t>
            </a:r>
            <a:r>
              <a:rPr lang="en-US" sz="2800" dirty="0" err="1" smtClean="0"/>
              <a:t>volumenya</a:t>
            </a:r>
            <a:r>
              <a:rPr lang="en-US" sz="2800" dirty="0" smtClean="0"/>
              <a:t> </a:t>
            </a:r>
            <a:r>
              <a:rPr lang="en-US" sz="2800" dirty="0" err="1" smtClean="0"/>
              <a:t>mengerut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saat</a:t>
            </a:r>
            <a:r>
              <a:rPr lang="en-US" sz="2800" dirty="0" smtClean="0"/>
              <a:t> </a:t>
            </a:r>
            <a:r>
              <a:rPr lang="en-US" sz="2800" dirty="0" err="1" smtClean="0"/>
              <a:t>pemadatan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memungkinkan</a:t>
            </a:r>
            <a:r>
              <a:rPr lang="en-US" sz="2800" dirty="0" smtClean="0"/>
              <a:t> </a:t>
            </a:r>
            <a:r>
              <a:rPr lang="en-US" sz="2800" dirty="0" err="1" smtClean="0"/>
              <a:t>pencetakan</a:t>
            </a:r>
            <a:r>
              <a:rPr lang="en-US" sz="2800" dirty="0" smtClean="0"/>
              <a:t> </a:t>
            </a:r>
            <a:r>
              <a:rPr lang="en-US" sz="2800" dirty="0" err="1" smtClean="0"/>
              <a:t>blok-blok</a:t>
            </a:r>
            <a:r>
              <a:rPr lang="en-US" sz="2800" dirty="0" smtClean="0"/>
              <a:t> </a:t>
            </a:r>
            <a:r>
              <a:rPr lang="en-US" sz="2800" dirty="0" err="1" smtClean="0"/>
              <a:t>coklat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batang</a:t>
            </a:r>
            <a:r>
              <a:rPr lang="en-US" sz="2800" dirty="0" smtClean="0"/>
              <a:t> –</a:t>
            </a:r>
            <a:r>
              <a:rPr lang="en-US" sz="2800" dirty="0" err="1" smtClean="0"/>
              <a:t>batang</a:t>
            </a:r>
            <a:r>
              <a:rPr lang="en-US" sz="2800" dirty="0" smtClean="0"/>
              <a:t> </a:t>
            </a:r>
            <a:r>
              <a:rPr lang="en-US" sz="2800" dirty="0" err="1" smtClean="0"/>
              <a:t>coklat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bentuk</a:t>
            </a:r>
            <a:r>
              <a:rPr lang="en-US" sz="2800" dirty="0" smtClean="0"/>
              <a:t> </a:t>
            </a:r>
            <a:r>
              <a:rPr lang="en-US" sz="2800" dirty="0" err="1" smtClean="0"/>
              <a:t>olahan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menarik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85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4184" y="2005008"/>
            <a:ext cx="9108704" cy="2009775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mendapatkan</a:t>
            </a:r>
            <a:r>
              <a:rPr lang="en-US" sz="3200" dirty="0" smtClean="0"/>
              <a:t> </a:t>
            </a:r>
            <a:r>
              <a:rPr lang="en-US" sz="3200" dirty="0" err="1" smtClean="0"/>
              <a:t>pengerutan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tepat</a:t>
            </a:r>
            <a:r>
              <a:rPr lang="en-US" sz="3200" dirty="0" smtClean="0"/>
              <a:t>, </a:t>
            </a:r>
            <a:r>
              <a:rPr lang="en-US" sz="3200" dirty="0" err="1" smtClean="0"/>
              <a:t>perlu</a:t>
            </a:r>
            <a:r>
              <a:rPr lang="en-US" sz="3200" dirty="0" smtClean="0"/>
              <a:t> </a:t>
            </a:r>
            <a:r>
              <a:rPr lang="en-US" sz="3200" dirty="0" err="1" smtClean="0"/>
              <a:t>pengendalian</a:t>
            </a:r>
            <a:r>
              <a:rPr lang="en-US" sz="3200" dirty="0" smtClean="0"/>
              <a:t> </a:t>
            </a:r>
            <a:r>
              <a:rPr lang="en-US" sz="3200" b="1" i="1" dirty="0" smtClean="0"/>
              <a:t>seeding</a:t>
            </a:r>
            <a:r>
              <a:rPr lang="en-US" sz="3200" dirty="0" smtClean="0"/>
              <a:t> agar </a:t>
            </a:r>
            <a:r>
              <a:rPr lang="en-US" sz="3200" dirty="0" err="1" smtClean="0"/>
              <a:t>tepat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lemak</a:t>
            </a:r>
            <a:r>
              <a:rPr lang="en-US" sz="3200" dirty="0" smtClean="0"/>
              <a:t> </a:t>
            </a:r>
            <a:r>
              <a:rPr lang="en-US" sz="3200" dirty="0" err="1" smtClean="0"/>
              <a:t>cair</a:t>
            </a:r>
            <a:r>
              <a:rPr lang="en-US" sz="3200" dirty="0" smtClean="0"/>
              <a:t>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b="1" i="1" dirty="0" smtClean="0"/>
              <a:t>tempering </a:t>
            </a:r>
            <a:r>
              <a:rPr lang="en-US" sz="3200" dirty="0" smtClean="0"/>
              <a:t>(</a:t>
            </a:r>
            <a:r>
              <a:rPr lang="en-US" sz="3200" dirty="0" err="1" smtClean="0"/>
              <a:t>perlakuan</a:t>
            </a:r>
            <a:r>
              <a:rPr lang="en-US" sz="3200" dirty="0" smtClean="0"/>
              <a:t> </a:t>
            </a:r>
            <a:r>
              <a:rPr lang="en-US" sz="3200" dirty="0" err="1" smtClean="0"/>
              <a:t>suhu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lama </a:t>
            </a:r>
            <a:r>
              <a:rPr lang="en-US" sz="3200" dirty="0" err="1" smtClean="0"/>
              <a:t>waktu</a:t>
            </a:r>
            <a:r>
              <a:rPr lang="en-US" sz="3200" dirty="0" smtClean="0"/>
              <a:t> </a:t>
            </a:r>
            <a:r>
              <a:rPr lang="en-US" sz="3200" dirty="0" err="1" smtClean="0"/>
              <a:t>tertentu</a:t>
            </a:r>
            <a:r>
              <a:rPr lang="en-US" sz="3200" dirty="0" smtClean="0"/>
              <a:t>) </a:t>
            </a:r>
            <a:r>
              <a:rPr lang="en-US" sz="3200" dirty="0" err="1" smtClean="0"/>
              <a:t>coklat</a:t>
            </a:r>
            <a:r>
              <a:rPr lang="en-US" sz="3200" dirty="0" smtClean="0"/>
              <a:t> yang </a:t>
            </a:r>
            <a:r>
              <a:rPr lang="en-US" sz="3200" dirty="0" err="1" smtClean="0"/>
              <a:t>tepat</a:t>
            </a:r>
            <a:r>
              <a:rPr lang="en-US" sz="3200" dirty="0" smtClean="0"/>
              <a:t>.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210662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5838381" cy="707149"/>
          </a:xfrm>
        </p:spPr>
        <p:txBody>
          <a:bodyPr>
            <a:noAutofit/>
          </a:bodyPr>
          <a:lstStyle/>
          <a:p>
            <a:pPr algn="just"/>
            <a:r>
              <a:rPr lang="en-US" sz="4000" b="1" dirty="0" err="1" smtClean="0"/>
              <a:t>Manfaat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Lemak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Kakao</a:t>
            </a:r>
            <a:endParaRPr lang="en-US" sz="40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98267" y="2133598"/>
            <a:ext cx="8405589" cy="16046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 err="1"/>
              <a:t>Lemak</a:t>
            </a:r>
            <a:r>
              <a:rPr lang="en-US" sz="3200" dirty="0"/>
              <a:t> </a:t>
            </a:r>
            <a:r>
              <a:rPr lang="en-US" sz="3200" dirty="0" err="1"/>
              <a:t>kakao</a:t>
            </a:r>
            <a:r>
              <a:rPr lang="en-US" sz="3200" dirty="0"/>
              <a:t> </a:t>
            </a:r>
            <a:r>
              <a:rPr lang="en-US" sz="3200" dirty="0" err="1"/>
              <a:t>dikenal</a:t>
            </a:r>
            <a:r>
              <a:rPr lang="en-US" sz="3200" dirty="0"/>
              <a:t> </a:t>
            </a:r>
            <a:r>
              <a:rPr lang="en-US" sz="3200" dirty="0" err="1"/>
              <a:t>juga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nama</a:t>
            </a:r>
            <a:r>
              <a:rPr lang="en-US" sz="3200" dirty="0"/>
              <a:t> lain cacao butter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theobroma</a:t>
            </a:r>
            <a:r>
              <a:rPr lang="en-US" sz="3200" dirty="0"/>
              <a:t> oil. </a:t>
            </a:r>
            <a:r>
              <a:rPr lang="en-US" sz="3200" dirty="0" err="1"/>
              <a:t>Lemak</a:t>
            </a:r>
            <a:r>
              <a:rPr lang="en-US" sz="3200" dirty="0"/>
              <a:t> </a:t>
            </a:r>
            <a:r>
              <a:rPr lang="en-US" sz="3200" dirty="0" err="1"/>
              <a:t>kakao</a:t>
            </a:r>
            <a:r>
              <a:rPr lang="en-US" sz="3200" dirty="0"/>
              <a:t> </a:t>
            </a:r>
            <a:r>
              <a:rPr lang="en-US" sz="3200" dirty="0" err="1"/>
              <a:t>berbentuk</a:t>
            </a:r>
            <a:r>
              <a:rPr lang="en-US" sz="3200" dirty="0"/>
              <a:t> </a:t>
            </a:r>
            <a:r>
              <a:rPr lang="en-US" sz="3200" dirty="0" err="1"/>
              <a:t>seperti</a:t>
            </a:r>
            <a:r>
              <a:rPr lang="en-US" sz="3200" dirty="0"/>
              <a:t> </a:t>
            </a:r>
            <a:r>
              <a:rPr lang="en-US" sz="3200" dirty="0" err="1"/>
              <a:t>mentega</a:t>
            </a:r>
            <a:r>
              <a:rPr lang="en-US" sz="3200" dirty="0"/>
              <a:t> </a:t>
            </a:r>
            <a:r>
              <a:rPr lang="en-US" sz="3200" dirty="0" err="1"/>
              <a:t>berwarna</a:t>
            </a:r>
            <a:r>
              <a:rPr lang="en-US" sz="3200" dirty="0"/>
              <a:t> </a:t>
            </a:r>
            <a:r>
              <a:rPr lang="en-US" sz="3200" dirty="0" err="1"/>
              <a:t>kuning</a:t>
            </a:r>
            <a:r>
              <a:rPr lang="en-US" sz="3200" dirty="0"/>
              <a:t> </a:t>
            </a:r>
            <a:r>
              <a:rPr lang="en-US" sz="3200" dirty="0" err="1"/>
              <a:t>pucat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aroma </a:t>
            </a:r>
            <a:r>
              <a:rPr lang="en-US" sz="3200" dirty="0" err="1"/>
              <a:t>dan</a:t>
            </a:r>
            <a:r>
              <a:rPr lang="en-US" sz="3200" dirty="0"/>
              <a:t> rasa </a:t>
            </a:r>
            <a:r>
              <a:rPr lang="en-US" sz="3200" dirty="0" err="1"/>
              <a:t>kakao</a:t>
            </a:r>
            <a:r>
              <a:rPr lang="en-US" sz="3200" dirty="0"/>
              <a:t>.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45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92622" y="2133600"/>
            <a:ext cx="7872600" cy="3777622"/>
          </a:xfrm>
        </p:spPr>
        <p:txBody>
          <a:bodyPr/>
          <a:lstStyle/>
          <a:p>
            <a:pPr algn="just"/>
            <a:r>
              <a:rPr lang="en-US" sz="3200" dirty="0" err="1"/>
              <a:t>Lemak</a:t>
            </a:r>
            <a:r>
              <a:rPr lang="en-US" sz="3200" dirty="0"/>
              <a:t> </a:t>
            </a:r>
            <a:r>
              <a:rPr lang="en-US" sz="3200" dirty="0" err="1"/>
              <a:t>nabati</a:t>
            </a:r>
            <a:r>
              <a:rPr lang="en-US" sz="3200" dirty="0"/>
              <a:t> yang </a:t>
            </a:r>
            <a:r>
              <a:rPr lang="en-US" sz="3200" dirty="0" err="1"/>
              <a:t>bisa</a:t>
            </a:r>
            <a:r>
              <a:rPr lang="en-US" sz="3200" dirty="0"/>
              <a:t> </a:t>
            </a:r>
            <a:r>
              <a:rPr lang="en-US" sz="3200" dirty="0" err="1"/>
              <a:t>dimakan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terbuat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ekstrak</a:t>
            </a:r>
            <a:r>
              <a:rPr lang="en-US" sz="3200" dirty="0"/>
              <a:t> </a:t>
            </a:r>
            <a:r>
              <a:rPr lang="en-US" sz="3200" dirty="0" err="1"/>
              <a:t>biji</a:t>
            </a:r>
            <a:r>
              <a:rPr lang="en-US" sz="3200" dirty="0"/>
              <a:t> </a:t>
            </a:r>
            <a:r>
              <a:rPr lang="en-US" sz="3200" dirty="0" err="1"/>
              <a:t>kakao</a:t>
            </a:r>
            <a:r>
              <a:rPr lang="en-US" sz="3200" dirty="0"/>
              <a:t>. </a:t>
            </a:r>
            <a:r>
              <a:rPr lang="en-US" sz="3200" dirty="0" err="1"/>
              <a:t>Lemak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 pula yang </a:t>
            </a:r>
            <a:r>
              <a:rPr lang="en-US" sz="3200" dirty="0" err="1"/>
              <a:t>digunakan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membuat</a:t>
            </a:r>
            <a:r>
              <a:rPr lang="en-US" sz="3200" dirty="0"/>
              <a:t> </a:t>
            </a:r>
            <a:r>
              <a:rPr lang="en-US" sz="3200" dirty="0" err="1"/>
              <a:t>cokelat</a:t>
            </a:r>
            <a:r>
              <a:rPr lang="en-US" sz="3200" dirty="0"/>
              <a:t>, </a:t>
            </a:r>
            <a:r>
              <a:rPr lang="en-US" sz="3200" dirty="0" err="1"/>
              <a:t>obat-obatan</a:t>
            </a:r>
            <a:r>
              <a:rPr lang="en-US" sz="3200" dirty="0"/>
              <a:t>, </a:t>
            </a:r>
            <a:r>
              <a:rPr lang="en-US" sz="3200" dirty="0" err="1"/>
              <a:t>salep</a:t>
            </a:r>
            <a:r>
              <a:rPr lang="en-US" sz="3200" dirty="0"/>
              <a:t>,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perlengkapan</a:t>
            </a:r>
            <a:r>
              <a:rPr lang="en-US" sz="3200" dirty="0"/>
              <a:t> </a:t>
            </a:r>
            <a:r>
              <a:rPr lang="en-US" sz="3200" dirty="0" err="1"/>
              <a:t>mandi</a:t>
            </a:r>
            <a:r>
              <a:rPr lang="en-US" sz="3200" dirty="0"/>
              <a:t>.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1436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716" y="81180"/>
            <a:ext cx="9694334" cy="37601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Stantar</a:t>
            </a:r>
            <a:r>
              <a:rPr lang="en-US" b="1" dirty="0" smtClean="0"/>
              <a:t> </a:t>
            </a:r>
            <a:r>
              <a:rPr lang="en-US" b="1" dirty="0" err="1" smtClean="0"/>
              <a:t>Mutu</a:t>
            </a:r>
            <a:r>
              <a:rPr lang="en-US" b="1" dirty="0" smtClean="0"/>
              <a:t> </a:t>
            </a:r>
            <a:r>
              <a:rPr lang="en-US" b="1" dirty="0" err="1" smtClean="0"/>
              <a:t>Lemak</a:t>
            </a:r>
            <a:r>
              <a:rPr lang="en-US" b="1" dirty="0" smtClean="0"/>
              <a:t> </a:t>
            </a:r>
            <a:r>
              <a:rPr lang="en-US" b="1" dirty="0" err="1" smtClean="0"/>
              <a:t>Kakao</a:t>
            </a:r>
            <a:r>
              <a:rPr lang="en-US" b="1" dirty="0" smtClean="0"/>
              <a:t> (SNI.3748:2009)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133601"/>
              </p:ext>
            </p:extLst>
          </p:nvPr>
        </p:nvGraphicFramePr>
        <p:xfrm>
          <a:off x="4164572" y="740687"/>
          <a:ext cx="7565484" cy="6008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894"/>
                <a:gridCol w="3239848"/>
                <a:gridCol w="1716910"/>
                <a:gridCol w="2065832"/>
              </a:tblGrid>
              <a:tr h="3319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Parameter </a:t>
                      </a:r>
                      <a:r>
                        <a:rPr lang="en-US" dirty="0" err="1" smtClean="0"/>
                        <a:t>Uji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Satua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Syarat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Mutu</a:t>
                      </a:r>
                      <a:endParaRPr lang="en-US" dirty="0"/>
                    </a:p>
                  </a:txBody>
                  <a:tcPr/>
                </a:tc>
              </a:tr>
              <a:tr h="3319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algn="just">
                        <a:lnSpc>
                          <a:spcPts val="1165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Keadaan</a:t>
                      </a:r>
                      <a:endParaRPr lang="en-US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65"/>
                        </a:lnSpc>
                        <a:spcAft>
                          <a:spcPts val="0"/>
                        </a:spcAft>
                      </a:pPr>
                      <a:r>
                        <a:rPr lang="id-ID" sz="900" dirty="0">
                          <a:effectLst/>
                          <a:latin typeface="Times New Roman" panose="02020603050405020304" pitchFamily="18" charset="0"/>
                          <a:ea typeface="Arial MT"/>
                          <a:cs typeface="Arial MT"/>
                        </a:rPr>
                        <a:t> </a:t>
                      </a:r>
                      <a:r>
                        <a:rPr lang="id-ID" sz="900" dirty="0" smtClean="0">
                          <a:effectLst/>
                          <a:latin typeface="Times New Roman" panose="02020603050405020304" pitchFamily="18" charset="0"/>
                          <a:ea typeface="Arial MT"/>
                          <a:cs typeface="Arial MT"/>
                        </a:rPr>
                        <a:t>_</a:t>
                      </a:r>
                      <a:endParaRPr lang="en-US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65"/>
                        </a:lnSpc>
                        <a:spcAft>
                          <a:spcPts val="0"/>
                        </a:spcAft>
                      </a:pPr>
                      <a:r>
                        <a:rPr lang="id-ID" sz="900" dirty="0">
                          <a:effectLst/>
                          <a:latin typeface="Times New Roman" panose="02020603050405020304" pitchFamily="18" charset="0"/>
                          <a:ea typeface="Arial MT"/>
                          <a:cs typeface="Arial MT"/>
                        </a:rPr>
                        <a:t> </a:t>
                      </a:r>
                      <a:r>
                        <a:rPr lang="en-US" sz="900" dirty="0" smtClean="0">
                          <a:effectLst/>
                          <a:latin typeface="Times New Roman" panose="02020603050405020304" pitchFamily="18" charset="0"/>
                          <a:ea typeface="Arial MT"/>
                          <a:cs typeface="Arial MT"/>
                        </a:rPr>
                        <a:t>_</a:t>
                      </a:r>
                      <a:endParaRPr lang="en-US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</a:tr>
              <a:tr h="3319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algn="just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Bau</a:t>
                      </a:r>
                      <a:endParaRPr lang="en-US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l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-</a:t>
                      </a:r>
                      <a:endParaRPr lang="en-US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 marR="154305" algn="just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  <a:latin typeface="Arial MT"/>
                          <a:ea typeface="Arial MT"/>
                          <a:cs typeface="Arial MT"/>
                        </a:rPr>
                        <a:t>Khas</a:t>
                      </a:r>
                      <a:r>
                        <a:rPr lang="id-ID" sz="1100" spc="-5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id-ID" sz="1100">
                          <a:effectLst/>
                          <a:latin typeface="Arial MT"/>
                          <a:ea typeface="Arial MT"/>
                          <a:cs typeface="Arial MT"/>
                        </a:rPr>
                        <a:t>lemak</a:t>
                      </a:r>
                      <a:r>
                        <a:rPr lang="id-ID" sz="1100" spc="-5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id-ID" sz="1100">
                          <a:effectLst/>
                          <a:latin typeface="Arial MT"/>
                          <a:ea typeface="Arial MT"/>
                          <a:cs typeface="Arial MT"/>
                        </a:rPr>
                        <a:t>kakao</a:t>
                      </a:r>
                      <a:endParaRPr lang="en-US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</a:tr>
              <a:tr h="3319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algn="just">
                        <a:lnSpc>
                          <a:spcPts val="1165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Rasa</a:t>
                      </a:r>
                      <a:endParaRPr lang="en-US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l">
                        <a:lnSpc>
                          <a:spcPts val="1165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-</a:t>
                      </a:r>
                      <a:endParaRPr lang="en-US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 marR="154940" algn="just">
                        <a:lnSpc>
                          <a:spcPts val="1165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  <a:latin typeface="Arial MT"/>
                          <a:ea typeface="Arial MT"/>
                          <a:cs typeface="Arial MT"/>
                        </a:rPr>
                        <a:t>Khas</a:t>
                      </a:r>
                      <a:r>
                        <a:rPr lang="id-ID" sz="1100" spc="-5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id-ID" sz="1100">
                          <a:effectLst/>
                          <a:latin typeface="Arial MT"/>
                          <a:ea typeface="Arial MT"/>
                          <a:cs typeface="Arial MT"/>
                        </a:rPr>
                        <a:t>lemak</a:t>
                      </a:r>
                      <a:r>
                        <a:rPr lang="id-ID" sz="1100" spc="-5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id-ID" sz="1100">
                          <a:effectLst/>
                          <a:latin typeface="Arial MT"/>
                          <a:ea typeface="Arial MT"/>
                          <a:cs typeface="Arial MT"/>
                        </a:rPr>
                        <a:t>kakao</a:t>
                      </a:r>
                      <a:endParaRPr lang="en-US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</a:tr>
              <a:tr h="3319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algn="just">
                        <a:lnSpc>
                          <a:spcPts val="1165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Warna</a:t>
                      </a:r>
                      <a:endParaRPr lang="en-US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l">
                        <a:lnSpc>
                          <a:spcPts val="1165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-</a:t>
                      </a:r>
                      <a:endParaRPr lang="en-US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 marR="154305" algn="just">
                        <a:lnSpc>
                          <a:spcPts val="1165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  <a:latin typeface="Arial MT"/>
                          <a:ea typeface="Arial MT"/>
                          <a:cs typeface="Arial MT"/>
                        </a:rPr>
                        <a:t>Kuning</a:t>
                      </a:r>
                      <a:endParaRPr lang="en-US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</a:tr>
              <a:tr h="3319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algn="just">
                        <a:lnSpc>
                          <a:spcPts val="1165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Indeks</a:t>
                      </a:r>
                      <a:r>
                        <a:rPr lang="id-ID" sz="1100" spc="-1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bias</a:t>
                      </a:r>
                      <a:r>
                        <a:rPr lang="id-ID" sz="1100" spc="-1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nD40</a:t>
                      </a:r>
                      <a:endParaRPr lang="en-US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l">
                        <a:lnSpc>
                          <a:spcPts val="1165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-</a:t>
                      </a:r>
                      <a:endParaRPr lang="en-US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 marR="154940" algn="just">
                        <a:lnSpc>
                          <a:spcPts val="1165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  <a:latin typeface="Arial MT"/>
                          <a:ea typeface="Arial MT"/>
                          <a:cs typeface="Arial MT"/>
                        </a:rPr>
                        <a:t>1,456</a:t>
                      </a:r>
                      <a:r>
                        <a:rPr lang="id-ID" sz="1100" spc="-5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id-ID" sz="1100">
                          <a:effectLst/>
                          <a:latin typeface="Arial MT"/>
                          <a:ea typeface="Arial MT"/>
                          <a:cs typeface="Arial MT"/>
                        </a:rPr>
                        <a:t>–</a:t>
                      </a:r>
                      <a:r>
                        <a:rPr lang="id-ID" sz="1100" spc="-1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id-ID" sz="1100">
                          <a:effectLst/>
                          <a:latin typeface="Arial MT"/>
                          <a:ea typeface="Arial MT"/>
                          <a:cs typeface="Arial MT"/>
                        </a:rPr>
                        <a:t>1,459</a:t>
                      </a:r>
                      <a:endParaRPr lang="en-US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</a:tr>
              <a:tr h="3319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algn="just">
                        <a:lnSpc>
                          <a:spcPts val="1165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Titik</a:t>
                      </a:r>
                      <a:r>
                        <a:rPr lang="id-ID" sz="1100" spc="-1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leleh</a:t>
                      </a:r>
                      <a:endParaRPr lang="en-US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185" marR="80010" algn="l">
                        <a:lnSpc>
                          <a:spcPts val="1165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°C</a:t>
                      </a:r>
                      <a:endParaRPr lang="en-US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 marR="154305" algn="just">
                        <a:lnSpc>
                          <a:spcPts val="1165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  <a:latin typeface="Arial MT"/>
                          <a:ea typeface="Arial MT"/>
                          <a:cs typeface="Arial MT"/>
                        </a:rPr>
                        <a:t>31</a:t>
                      </a:r>
                      <a:r>
                        <a:rPr lang="id-ID" sz="1100" spc="-5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id-ID" sz="1100">
                          <a:effectLst/>
                          <a:latin typeface="Arial MT"/>
                          <a:ea typeface="Arial MT"/>
                          <a:cs typeface="Arial MT"/>
                        </a:rPr>
                        <a:t>- 35</a:t>
                      </a:r>
                      <a:endParaRPr lang="en-US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</a:tr>
              <a:tr h="3319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marR="153035" algn="just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Asam lemak bebas dihitung sebagai</a:t>
                      </a:r>
                      <a:r>
                        <a:rPr lang="id-ID" sz="1100" spc="-29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asam</a:t>
                      </a:r>
                      <a:r>
                        <a:rPr lang="id-ID" sz="1100" spc="-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oleat (b/b)</a:t>
                      </a:r>
                      <a:endParaRPr lang="en-US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l">
                        <a:lnSpc>
                          <a:spcPts val="1165"/>
                        </a:lnSpc>
                        <a:spcBef>
                          <a:spcPts val="615"/>
                        </a:spcBef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%</a:t>
                      </a:r>
                      <a:endParaRPr lang="en-US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 marR="154305" algn="just">
                        <a:lnSpc>
                          <a:spcPts val="1165"/>
                        </a:lnSpc>
                        <a:spcBef>
                          <a:spcPts val="615"/>
                        </a:spcBef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  <a:latin typeface="Arial MT"/>
                          <a:ea typeface="Arial MT"/>
                          <a:cs typeface="Arial MT"/>
                        </a:rPr>
                        <a:t>maksimum</a:t>
                      </a:r>
                      <a:r>
                        <a:rPr lang="id-ID" sz="1100" spc="-15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id-ID" sz="1100">
                          <a:effectLst/>
                          <a:latin typeface="Arial MT"/>
                          <a:ea typeface="Arial MT"/>
                          <a:cs typeface="Arial MT"/>
                        </a:rPr>
                        <a:t>1,75</a:t>
                      </a:r>
                      <a:endParaRPr lang="en-US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</a:tr>
              <a:tr h="3319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algn="just">
                        <a:lnSpc>
                          <a:spcPts val="1155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Bilangan</a:t>
                      </a:r>
                      <a:r>
                        <a:rPr lang="id-ID" sz="1100" spc="-1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penyabunan</a:t>
                      </a:r>
                      <a:endParaRPr lang="en-US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185" marR="80010" algn="l">
                        <a:lnSpc>
                          <a:spcPts val="1155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mg</a:t>
                      </a:r>
                      <a:r>
                        <a:rPr lang="id-ID" sz="1100" spc="-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KOH/g</a:t>
                      </a:r>
                      <a:r>
                        <a:rPr lang="id-ID" sz="1100" spc="-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lemak</a:t>
                      </a:r>
                      <a:endParaRPr lang="en-US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 marR="154305" algn="just">
                        <a:lnSpc>
                          <a:spcPts val="1155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  <a:latin typeface="Arial MT"/>
                          <a:ea typeface="Arial MT"/>
                          <a:cs typeface="Arial MT"/>
                        </a:rPr>
                        <a:t>188</a:t>
                      </a:r>
                      <a:r>
                        <a:rPr lang="id-ID" sz="1100" spc="-5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id-ID" sz="1100">
                          <a:effectLst/>
                          <a:latin typeface="Arial MT"/>
                          <a:ea typeface="Arial MT"/>
                          <a:cs typeface="Arial MT"/>
                        </a:rPr>
                        <a:t>– 198</a:t>
                      </a:r>
                      <a:endParaRPr lang="en-US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</a:tr>
              <a:tr h="3319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algn="just">
                        <a:lnSpc>
                          <a:spcPts val="1165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Bilangan</a:t>
                      </a:r>
                      <a:r>
                        <a:rPr lang="id-ID" sz="1100" spc="-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iod</a:t>
                      </a:r>
                      <a:r>
                        <a:rPr lang="id-ID" sz="1100" spc="-1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(Wijs)</a:t>
                      </a:r>
                      <a:endParaRPr lang="en-US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185" marR="80010" algn="l">
                        <a:lnSpc>
                          <a:spcPts val="1165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g</a:t>
                      </a:r>
                      <a:r>
                        <a:rPr lang="id-ID" sz="1100" spc="-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I</a:t>
                      </a:r>
                      <a:r>
                        <a:rPr lang="id-ID" sz="1100" baseline="-250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2</a:t>
                      </a: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/100</a:t>
                      </a:r>
                      <a:r>
                        <a:rPr lang="id-ID" sz="1100" spc="-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g</a:t>
                      </a:r>
                      <a:endParaRPr lang="en-US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 marR="153670" algn="just">
                        <a:lnSpc>
                          <a:spcPts val="1165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33</a:t>
                      </a:r>
                      <a:r>
                        <a:rPr lang="id-ID" sz="1100" spc="-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– 42</a:t>
                      </a:r>
                      <a:endParaRPr lang="en-US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</a:tr>
              <a:tr h="3319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algn="just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Bahan</a:t>
                      </a:r>
                      <a:r>
                        <a:rPr lang="id-ID" sz="1100" spc="-1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tak</a:t>
                      </a:r>
                      <a:r>
                        <a:rPr lang="id-ID" sz="1100" spc="-1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tersabunkan</a:t>
                      </a:r>
                      <a:r>
                        <a:rPr lang="id-ID" sz="1100" spc="-1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(b/b)</a:t>
                      </a:r>
                      <a:endParaRPr lang="en-US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%</a:t>
                      </a:r>
                      <a:endParaRPr lang="en-US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6845" marR="154940" algn="just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maksimum</a:t>
                      </a:r>
                      <a:r>
                        <a:rPr lang="id-ID" sz="1100" spc="-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0,35</a:t>
                      </a:r>
                      <a:endParaRPr lang="en-US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</a:tr>
              <a:tr h="3319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algn="just">
                        <a:lnSpc>
                          <a:spcPts val="1165"/>
                        </a:lnSpc>
                        <a:spcBef>
                          <a:spcPts val="615"/>
                        </a:spcBef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Bilangan</a:t>
                      </a:r>
                      <a:r>
                        <a:rPr lang="id-ID" sz="1100" spc="-1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peroksida</a:t>
                      </a:r>
                      <a:endParaRPr lang="en-US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8615" marR="113665" indent="-218440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meq peroksida /</a:t>
                      </a:r>
                      <a:r>
                        <a:rPr lang="id-ID" sz="1100" spc="-29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id-ID" sz="1100" dirty="0" smtClean="0">
                          <a:effectLst/>
                          <a:latin typeface="Arial MT"/>
                          <a:ea typeface="Arial MT"/>
                          <a:cs typeface="Arial MT"/>
                        </a:rPr>
                        <a:t>kg</a:t>
                      </a:r>
                      <a:r>
                        <a:rPr lang="id-ID" sz="1100" spc="-5" dirty="0" smtClean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id-ID" sz="1100" dirty="0" smtClean="0">
                          <a:effectLst/>
                          <a:latin typeface="Arial MT"/>
                          <a:ea typeface="Arial MT"/>
                          <a:cs typeface="Arial MT"/>
                        </a:rPr>
                        <a:t>lemak</a:t>
                      </a:r>
                      <a:endParaRPr lang="en-US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 marR="152400" algn="just">
                        <a:lnSpc>
                          <a:spcPts val="1165"/>
                        </a:lnSpc>
                        <a:spcBef>
                          <a:spcPts val="615"/>
                        </a:spcBef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maksimum</a:t>
                      </a:r>
                      <a:r>
                        <a:rPr lang="id-ID" sz="1100" spc="-2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4,0</a:t>
                      </a:r>
                      <a:endParaRPr lang="en-US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</a:tr>
              <a:tr h="3319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algn="just">
                        <a:lnSpc>
                          <a:spcPts val="1155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  <a:latin typeface="Arial MT"/>
                          <a:ea typeface="Arial MT"/>
                          <a:cs typeface="Arial MT"/>
                        </a:rPr>
                        <a:t>Kadar</a:t>
                      </a:r>
                      <a:r>
                        <a:rPr lang="id-ID" sz="1100" spc="-5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id-ID" sz="1100">
                          <a:effectLst/>
                          <a:latin typeface="Arial MT"/>
                          <a:ea typeface="Arial MT"/>
                          <a:cs typeface="Arial MT"/>
                        </a:rPr>
                        <a:t>air</a:t>
                      </a:r>
                      <a:r>
                        <a:rPr lang="id-ID" sz="1100" spc="-5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id-ID" sz="1100">
                          <a:effectLst/>
                          <a:latin typeface="Arial MT"/>
                          <a:ea typeface="Arial MT"/>
                          <a:cs typeface="Arial MT"/>
                        </a:rPr>
                        <a:t>(b/b)</a:t>
                      </a:r>
                      <a:endParaRPr lang="en-US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l">
                        <a:lnSpc>
                          <a:spcPts val="1155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%</a:t>
                      </a:r>
                      <a:endParaRPr lang="en-US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 marR="153035" algn="just">
                        <a:lnSpc>
                          <a:spcPts val="1155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maksimum</a:t>
                      </a:r>
                      <a:r>
                        <a:rPr lang="id-ID" sz="1100" spc="-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0,2</a:t>
                      </a:r>
                      <a:endParaRPr lang="en-US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</a:tr>
              <a:tr h="3319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algn="just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  <a:latin typeface="Arial MT"/>
                          <a:ea typeface="Arial MT"/>
                          <a:cs typeface="Arial MT"/>
                        </a:rPr>
                        <a:t>Cemaran</a:t>
                      </a:r>
                      <a:r>
                        <a:rPr lang="id-ID" sz="1100" spc="-5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id-ID" sz="1100">
                          <a:effectLst/>
                          <a:latin typeface="Arial MT"/>
                          <a:ea typeface="Arial MT"/>
                          <a:cs typeface="Arial MT"/>
                        </a:rPr>
                        <a:t>logam</a:t>
                      </a:r>
                      <a:endParaRPr lang="en-US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65"/>
                        </a:lnSpc>
                        <a:spcAft>
                          <a:spcPts val="0"/>
                        </a:spcAft>
                      </a:pPr>
                      <a:r>
                        <a:rPr lang="id-ID" sz="900" dirty="0">
                          <a:effectLst/>
                          <a:latin typeface="Times New Roman" panose="02020603050405020304" pitchFamily="18" charset="0"/>
                          <a:ea typeface="Arial MT"/>
                          <a:cs typeface="Arial MT"/>
                        </a:rPr>
                        <a:t> </a:t>
                      </a:r>
                      <a:r>
                        <a:rPr lang="id-ID" sz="900" dirty="0" smtClean="0">
                          <a:effectLst/>
                          <a:latin typeface="Times New Roman" panose="02020603050405020304" pitchFamily="18" charset="0"/>
                          <a:ea typeface="Arial MT"/>
                          <a:cs typeface="Arial MT"/>
                        </a:rPr>
                        <a:t>_</a:t>
                      </a:r>
                      <a:endParaRPr lang="en-US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65"/>
                        </a:lnSpc>
                        <a:spcAft>
                          <a:spcPts val="0"/>
                        </a:spcAft>
                      </a:pPr>
                      <a:r>
                        <a:rPr lang="id-ID" sz="900" dirty="0">
                          <a:effectLst/>
                          <a:latin typeface="Times New Roman" panose="02020603050405020304" pitchFamily="18" charset="0"/>
                          <a:ea typeface="Arial MT"/>
                          <a:cs typeface="Arial MT"/>
                        </a:rPr>
                        <a:t> </a:t>
                      </a:r>
                      <a:r>
                        <a:rPr lang="id-ID" sz="900" dirty="0" smtClean="0">
                          <a:effectLst/>
                          <a:latin typeface="Times New Roman" panose="02020603050405020304" pitchFamily="18" charset="0"/>
                          <a:ea typeface="Arial MT"/>
                          <a:cs typeface="Arial MT"/>
                        </a:rPr>
                        <a:t>_</a:t>
                      </a:r>
                      <a:endParaRPr lang="en-US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</a:tr>
              <a:tr h="3319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algn="just">
                        <a:lnSpc>
                          <a:spcPts val="1165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  <a:latin typeface="Arial MT"/>
                          <a:ea typeface="Arial MT"/>
                          <a:cs typeface="Arial MT"/>
                        </a:rPr>
                        <a:t>Timbal</a:t>
                      </a:r>
                      <a:r>
                        <a:rPr lang="id-ID" sz="1100" spc="-5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id-ID" sz="1100">
                          <a:effectLst/>
                          <a:latin typeface="Arial MT"/>
                          <a:ea typeface="Arial MT"/>
                          <a:cs typeface="Arial MT"/>
                        </a:rPr>
                        <a:t>(Pb)</a:t>
                      </a:r>
                      <a:endParaRPr lang="en-US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1165" algn="l">
                        <a:lnSpc>
                          <a:spcPts val="1165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mg/kg</a:t>
                      </a:r>
                      <a:endParaRPr lang="en-US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 marR="152400" algn="just">
                        <a:lnSpc>
                          <a:spcPts val="1165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maksimum</a:t>
                      </a:r>
                      <a:r>
                        <a:rPr lang="id-ID" sz="1100" spc="-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0,5</a:t>
                      </a:r>
                      <a:endParaRPr lang="en-US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</a:tr>
              <a:tr h="3319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310" algn="just">
                        <a:lnSpc>
                          <a:spcPts val="1165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  <a:latin typeface="Arial MT"/>
                          <a:ea typeface="Arial MT"/>
                          <a:cs typeface="Arial MT"/>
                        </a:rPr>
                        <a:t>Kadmium</a:t>
                      </a:r>
                      <a:r>
                        <a:rPr lang="id-ID" sz="1100" spc="-1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id-ID" sz="1100">
                          <a:effectLst/>
                          <a:latin typeface="Arial MT"/>
                          <a:ea typeface="Arial MT"/>
                          <a:cs typeface="Arial MT"/>
                        </a:rPr>
                        <a:t>(Cd)</a:t>
                      </a:r>
                      <a:endParaRPr lang="en-US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1800" algn="l">
                        <a:lnSpc>
                          <a:spcPts val="1165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mg/kg</a:t>
                      </a:r>
                      <a:endParaRPr lang="en-US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 marR="154305" algn="just">
                        <a:lnSpc>
                          <a:spcPts val="1165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maksimum</a:t>
                      </a:r>
                      <a:r>
                        <a:rPr lang="id-ID" sz="1100" spc="-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0,5</a:t>
                      </a:r>
                      <a:endParaRPr lang="en-US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</a:tr>
              <a:tr h="3319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algn="just">
                        <a:lnSpc>
                          <a:spcPts val="1165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  <a:latin typeface="Arial MT"/>
                          <a:ea typeface="Arial MT"/>
                          <a:cs typeface="Arial MT"/>
                        </a:rPr>
                        <a:t>Timah</a:t>
                      </a:r>
                      <a:r>
                        <a:rPr lang="id-ID" sz="1100" spc="-5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id-ID" sz="1100">
                          <a:effectLst/>
                          <a:latin typeface="Arial MT"/>
                          <a:ea typeface="Arial MT"/>
                          <a:cs typeface="Arial MT"/>
                        </a:rPr>
                        <a:t>(Sn)</a:t>
                      </a:r>
                      <a:endParaRPr lang="en-US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1165" algn="l">
                        <a:lnSpc>
                          <a:spcPts val="1165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mg/kg</a:t>
                      </a:r>
                      <a:endParaRPr lang="en-US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 marR="152400" algn="just">
                        <a:lnSpc>
                          <a:spcPts val="1165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maksimum</a:t>
                      </a:r>
                      <a:r>
                        <a:rPr lang="id-ID" sz="1100" spc="-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40</a:t>
                      </a:r>
                      <a:endParaRPr lang="en-US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</a:tr>
              <a:tr h="3319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algn="just">
                        <a:lnSpc>
                          <a:spcPts val="1165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Cemaran</a:t>
                      </a:r>
                      <a:r>
                        <a:rPr lang="id-ID" sz="1100" spc="-1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arsen</a:t>
                      </a:r>
                      <a:r>
                        <a:rPr lang="id-ID" sz="1100" spc="-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(As)</a:t>
                      </a:r>
                      <a:endParaRPr lang="en-US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2750" algn="l">
                        <a:lnSpc>
                          <a:spcPts val="1165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mg/</a:t>
                      </a:r>
                      <a:r>
                        <a:rPr lang="id-ID" sz="1100" spc="-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kg</a:t>
                      </a:r>
                      <a:endParaRPr lang="en-US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 marR="154305" algn="just">
                        <a:lnSpc>
                          <a:spcPts val="1165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maksimum</a:t>
                      </a:r>
                      <a:r>
                        <a:rPr lang="id-ID" sz="1100" spc="-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id-ID" sz="11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0,1</a:t>
                      </a:r>
                      <a:endParaRPr lang="en-US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63" y="4171949"/>
            <a:ext cx="2762250" cy="237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07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 Narrow" panose="020B0606020202030204" pitchFamily="34" charset="0"/>
              </a:rPr>
              <a:t>Kakao</a:t>
            </a:r>
            <a:r>
              <a:rPr lang="en-US" b="1" i="1" dirty="0">
                <a:latin typeface="Arial Narrow" panose="020B0606020202030204" pitchFamily="34" charset="0"/>
              </a:rPr>
              <a:t> (</a:t>
            </a:r>
            <a:r>
              <a:rPr lang="en-US" b="1" i="1" dirty="0" err="1">
                <a:latin typeface="Arial Narrow" panose="020B0606020202030204" pitchFamily="34" charset="0"/>
              </a:rPr>
              <a:t>Theobroma</a:t>
            </a:r>
            <a:r>
              <a:rPr lang="en-US" b="1" i="1" dirty="0">
                <a:latin typeface="Arial Narrow" panose="020B0606020202030204" pitchFamily="34" charset="0"/>
              </a:rPr>
              <a:t> cocoa </a:t>
            </a:r>
            <a:r>
              <a:rPr lang="en-US" b="1" i="1" dirty="0" smtClean="0">
                <a:latin typeface="Arial Narrow" panose="020B0606020202030204" pitchFamily="34" charset="0"/>
              </a:rPr>
              <a:t>L)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9419786"/>
              </p:ext>
            </p:extLst>
          </p:nvPr>
        </p:nvGraphicFramePr>
        <p:xfrm>
          <a:off x="4641196" y="1690688"/>
          <a:ext cx="575085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1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25" y="1566862"/>
            <a:ext cx="4114800" cy="5140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4542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b="1" dirty="0" err="1" smtClean="0"/>
              <a:t>Manfaat</a:t>
            </a:r>
            <a:r>
              <a:rPr lang="en-US" b="1" dirty="0" smtClean="0"/>
              <a:t> </a:t>
            </a:r>
            <a:r>
              <a:rPr lang="en-US" b="1" dirty="0" err="1" smtClean="0"/>
              <a:t>lemak</a:t>
            </a:r>
            <a:r>
              <a:rPr lang="en-US" b="1" dirty="0" smtClean="0"/>
              <a:t> </a:t>
            </a:r>
            <a:r>
              <a:rPr lang="en-US" b="1" dirty="0" err="1" smtClean="0"/>
              <a:t>kakao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  <a:r>
              <a:rPr lang="en-US" b="1" dirty="0" err="1" smtClean="0"/>
              <a:t>bahan</a:t>
            </a:r>
            <a:r>
              <a:rPr lang="en-US" b="1" dirty="0" smtClean="0"/>
              <a:t> </a:t>
            </a:r>
            <a:r>
              <a:rPr lang="en-US" b="1" dirty="0" err="1" smtClean="0"/>
              <a:t>pembuatan</a:t>
            </a:r>
            <a:r>
              <a:rPr lang="en-US" b="1" dirty="0" smtClean="0"/>
              <a:t> </a:t>
            </a:r>
            <a:r>
              <a:rPr lang="en-US" b="1" dirty="0" err="1" smtClean="0"/>
              <a:t>kosmetik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53502" y="2262191"/>
            <a:ext cx="6236752" cy="2895600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/>
              <a:t>Kandungan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lemak</a:t>
            </a:r>
            <a:r>
              <a:rPr lang="en-US" sz="3200" dirty="0"/>
              <a:t> </a:t>
            </a:r>
            <a:r>
              <a:rPr lang="en-US" sz="3200" dirty="0" err="1"/>
              <a:t>kakao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terbukti</a:t>
            </a:r>
            <a:r>
              <a:rPr lang="en-US" sz="3200" dirty="0"/>
              <a:t> </a:t>
            </a:r>
            <a:r>
              <a:rPr lang="en-US" sz="3200" dirty="0" err="1"/>
              <a:t>memiliki</a:t>
            </a:r>
            <a:r>
              <a:rPr lang="en-US" sz="3200" dirty="0"/>
              <a:t> </a:t>
            </a:r>
            <a:r>
              <a:rPr lang="en-US" sz="3200" dirty="0" err="1"/>
              <a:t>banyak</a:t>
            </a:r>
            <a:r>
              <a:rPr lang="en-US" sz="3200" dirty="0"/>
              <a:t> </a:t>
            </a:r>
            <a:r>
              <a:rPr lang="en-US" sz="3200" dirty="0" err="1"/>
              <a:t>manfaat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kesehatan</a:t>
            </a:r>
            <a:r>
              <a:rPr lang="en-US" sz="3200" dirty="0"/>
              <a:t> </a:t>
            </a:r>
            <a:r>
              <a:rPr lang="en-US" sz="3200" dirty="0" err="1"/>
              <a:t>kulit</a:t>
            </a:r>
            <a:r>
              <a:rPr lang="en-US" sz="3200" dirty="0"/>
              <a:t>, </a:t>
            </a:r>
            <a:r>
              <a:rPr lang="en-US" sz="3200" dirty="0" err="1"/>
              <a:t>mulai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penangkal</a:t>
            </a:r>
            <a:r>
              <a:rPr lang="en-US" sz="3200" dirty="0"/>
              <a:t> </a:t>
            </a:r>
            <a:r>
              <a:rPr lang="en-US" sz="3200" dirty="0" err="1"/>
              <a:t>radikal</a:t>
            </a:r>
            <a:r>
              <a:rPr lang="en-US" sz="3200" dirty="0"/>
              <a:t> </a:t>
            </a:r>
            <a:r>
              <a:rPr lang="en-US" sz="3200" dirty="0" err="1"/>
              <a:t>bebas</a:t>
            </a:r>
            <a:r>
              <a:rPr lang="en-US" sz="3200" dirty="0"/>
              <a:t>, </a:t>
            </a:r>
            <a:r>
              <a:rPr lang="en-US" sz="3200" dirty="0" err="1"/>
              <a:t>melembapkan</a:t>
            </a:r>
            <a:r>
              <a:rPr lang="en-US" sz="3200" dirty="0"/>
              <a:t> </a:t>
            </a:r>
            <a:r>
              <a:rPr lang="en-US" sz="3200" dirty="0" err="1"/>
              <a:t>kulit</a:t>
            </a:r>
            <a:r>
              <a:rPr lang="en-US" sz="3200" dirty="0"/>
              <a:t>,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menghilangkan</a:t>
            </a:r>
            <a:r>
              <a:rPr lang="en-US" sz="3200" dirty="0"/>
              <a:t> </a:t>
            </a:r>
            <a:r>
              <a:rPr lang="en-US" sz="3200" dirty="0" err="1"/>
              <a:t>bekas</a:t>
            </a:r>
            <a:r>
              <a:rPr lang="en-US" sz="3200" dirty="0"/>
              <a:t> </a:t>
            </a:r>
            <a:r>
              <a:rPr lang="en-US" sz="3200" dirty="0" err="1"/>
              <a:t>luka</a:t>
            </a:r>
            <a:r>
              <a:rPr lang="en-US" sz="3200" dirty="0"/>
              <a:t>.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30" y="2147887"/>
            <a:ext cx="2371733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4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530" y="1985683"/>
            <a:ext cx="8996082" cy="2914929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 smtClean="0"/>
              <a:t>Menjaga</a:t>
            </a:r>
            <a:r>
              <a:rPr lang="en-US" sz="3200" dirty="0" smtClean="0"/>
              <a:t> </a:t>
            </a:r>
            <a:r>
              <a:rPr lang="en-US" sz="3200" dirty="0" err="1"/>
              <a:t>kulit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radikal</a:t>
            </a:r>
            <a:r>
              <a:rPr lang="en-US" sz="3200" dirty="0"/>
              <a:t> </a:t>
            </a:r>
            <a:r>
              <a:rPr lang="en-US" sz="3200" dirty="0" err="1"/>
              <a:t>bebas</a:t>
            </a:r>
            <a:r>
              <a:rPr lang="en-US" sz="3200" dirty="0"/>
              <a:t> </a:t>
            </a:r>
            <a:r>
              <a:rPr lang="en-US" sz="3200" dirty="0" err="1"/>
              <a:t>penting</a:t>
            </a:r>
            <a:r>
              <a:rPr lang="en-US" sz="3200" dirty="0"/>
              <a:t> agar </a:t>
            </a:r>
            <a:r>
              <a:rPr lang="en-US" sz="3200" dirty="0" err="1"/>
              <a:t>kulit</a:t>
            </a:r>
            <a:r>
              <a:rPr lang="en-US" sz="3200" dirty="0"/>
              <a:t> </a:t>
            </a:r>
            <a:r>
              <a:rPr lang="en-US" sz="3200" dirty="0" err="1"/>
              <a:t>tetap</a:t>
            </a:r>
            <a:r>
              <a:rPr lang="en-US" sz="3200" dirty="0"/>
              <a:t> </a:t>
            </a:r>
            <a:r>
              <a:rPr lang="en-US" sz="3200" dirty="0" err="1"/>
              <a:t>terlihat</a:t>
            </a:r>
            <a:r>
              <a:rPr lang="en-US" sz="3200" dirty="0"/>
              <a:t> </a:t>
            </a:r>
            <a:r>
              <a:rPr lang="en-US" sz="3200" dirty="0" err="1"/>
              <a:t>segar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awet</a:t>
            </a:r>
            <a:r>
              <a:rPr lang="en-US" sz="3200" dirty="0"/>
              <a:t> </a:t>
            </a:r>
            <a:r>
              <a:rPr lang="en-US" sz="3200" dirty="0" err="1"/>
              <a:t>muda</a:t>
            </a:r>
            <a:r>
              <a:rPr lang="en-US" sz="3200" dirty="0"/>
              <a:t>. </a:t>
            </a:r>
            <a:r>
              <a:rPr lang="en-US" sz="3200" dirty="0" err="1" smtClean="0"/>
              <a:t>lemak</a:t>
            </a:r>
            <a:r>
              <a:rPr lang="en-US" sz="3200" dirty="0" smtClean="0"/>
              <a:t> </a:t>
            </a:r>
            <a:r>
              <a:rPr lang="en-US" sz="3200" dirty="0" err="1"/>
              <a:t>kakao</a:t>
            </a:r>
            <a:r>
              <a:rPr lang="en-US" sz="3200" dirty="0"/>
              <a:t> </a:t>
            </a:r>
            <a:r>
              <a:rPr lang="en-US" sz="3200" dirty="0" err="1"/>
              <a:t>juga</a:t>
            </a:r>
            <a:r>
              <a:rPr lang="en-US" sz="3200" dirty="0"/>
              <a:t> </a:t>
            </a:r>
            <a:r>
              <a:rPr lang="en-US" sz="3200" dirty="0" err="1"/>
              <a:t>memiliki</a:t>
            </a:r>
            <a:r>
              <a:rPr lang="en-US" sz="3200" dirty="0"/>
              <a:t> </a:t>
            </a:r>
            <a:r>
              <a:rPr lang="en-US" sz="3200" dirty="0" err="1"/>
              <a:t>sifat</a:t>
            </a:r>
            <a:r>
              <a:rPr lang="en-US" sz="3200" dirty="0"/>
              <a:t> anti-</a:t>
            </a:r>
            <a:r>
              <a:rPr lang="en-US" sz="3200" dirty="0" err="1"/>
              <a:t>inflamasi</a:t>
            </a:r>
            <a:r>
              <a:rPr lang="en-US" sz="3200" dirty="0"/>
              <a:t> yang </a:t>
            </a:r>
            <a:r>
              <a:rPr lang="en-US" sz="3200" dirty="0" err="1"/>
              <a:t>melindungi</a:t>
            </a:r>
            <a:r>
              <a:rPr lang="en-US" sz="3200" dirty="0"/>
              <a:t> </a:t>
            </a:r>
            <a:r>
              <a:rPr lang="en-US" sz="3200" dirty="0" err="1"/>
              <a:t>diri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peradangan</a:t>
            </a:r>
            <a:r>
              <a:rPr lang="en-US" sz="3200" dirty="0"/>
              <a:t>. </a:t>
            </a:r>
            <a:r>
              <a:rPr lang="en-US" sz="3200" dirty="0" err="1"/>
              <a:t>Sifat</a:t>
            </a:r>
            <a:r>
              <a:rPr lang="en-US" sz="3200" dirty="0"/>
              <a:t> anti-</a:t>
            </a:r>
            <a:r>
              <a:rPr lang="en-US" sz="3200" dirty="0" err="1"/>
              <a:t>inflamasi</a:t>
            </a:r>
            <a:r>
              <a:rPr lang="en-US" sz="3200" dirty="0"/>
              <a:t> </a:t>
            </a:r>
            <a:r>
              <a:rPr lang="en-US" sz="3200" dirty="0" err="1"/>
              <a:t>itu</a:t>
            </a:r>
            <a:r>
              <a:rPr lang="en-US" sz="3200" dirty="0"/>
              <a:t> </a:t>
            </a:r>
            <a:r>
              <a:rPr lang="en-US" sz="3200" dirty="0" err="1"/>
              <a:t>membuat</a:t>
            </a:r>
            <a:r>
              <a:rPr lang="en-US" sz="3200" dirty="0"/>
              <a:t> </a:t>
            </a:r>
            <a:r>
              <a:rPr lang="en-US" sz="3200" dirty="0" err="1"/>
              <a:t>kulit</a:t>
            </a:r>
            <a:r>
              <a:rPr lang="en-US" sz="3200" dirty="0"/>
              <a:t> </a:t>
            </a:r>
            <a:r>
              <a:rPr lang="en-US" sz="3200" dirty="0" err="1"/>
              <a:t>terhindar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kerusakan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8164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106" y="1264555"/>
            <a:ext cx="8772525" cy="4195763"/>
          </a:xfrm>
        </p:spPr>
        <p:txBody>
          <a:bodyPr>
            <a:noAutofit/>
          </a:bodyPr>
          <a:lstStyle/>
          <a:p>
            <a:pPr algn="just"/>
            <a:r>
              <a:rPr lang="en-US" sz="2800" dirty="0" err="1"/>
              <a:t>Lemak</a:t>
            </a:r>
            <a:r>
              <a:rPr lang="en-US" sz="2800" dirty="0"/>
              <a:t> </a:t>
            </a:r>
            <a:r>
              <a:rPr lang="en-US" sz="2800" dirty="0" err="1"/>
              <a:t>kakao</a:t>
            </a:r>
            <a:r>
              <a:rPr lang="en-US" sz="2800" dirty="0"/>
              <a:t> </a:t>
            </a:r>
            <a:r>
              <a:rPr lang="en-US" sz="2800" dirty="0" err="1"/>
              <a:t>juga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asam</a:t>
            </a:r>
            <a:r>
              <a:rPr lang="en-US" sz="2800" dirty="0"/>
              <a:t> </a:t>
            </a:r>
            <a:r>
              <a:rPr lang="en-US" sz="2800" dirty="0" err="1"/>
              <a:t>lemak</a:t>
            </a:r>
            <a:r>
              <a:rPr lang="en-US" sz="2800" dirty="0"/>
              <a:t> yang </a:t>
            </a:r>
            <a:r>
              <a:rPr lang="en-US" sz="2800" dirty="0" err="1"/>
              <a:t>tinggi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bahan</a:t>
            </a:r>
            <a:r>
              <a:rPr lang="en-US" sz="2800" dirty="0" smtClean="0"/>
              <a:t> </a:t>
            </a:r>
            <a:r>
              <a:rPr lang="en-US" sz="2800" dirty="0" err="1" smtClean="0"/>
              <a:t>baku</a:t>
            </a:r>
            <a:r>
              <a:rPr lang="en-US" sz="2800" dirty="0" smtClean="0"/>
              <a:t> </a:t>
            </a:r>
            <a:r>
              <a:rPr lang="en-US" sz="2800" dirty="0" err="1" smtClean="0"/>
              <a:t>pembuatan</a:t>
            </a:r>
            <a:r>
              <a:rPr lang="en-US" sz="2800" dirty="0" smtClean="0"/>
              <a:t> </a:t>
            </a:r>
            <a:r>
              <a:rPr lang="en-US" sz="2800" dirty="0" err="1" smtClean="0"/>
              <a:t>aneka</a:t>
            </a:r>
            <a:r>
              <a:rPr lang="en-US" sz="2800" dirty="0" smtClean="0"/>
              <a:t> </a:t>
            </a:r>
            <a:r>
              <a:rPr lang="en-US" sz="2800" dirty="0" err="1" smtClean="0"/>
              <a:t>ragam</a:t>
            </a:r>
            <a:r>
              <a:rPr lang="en-US" sz="2800" dirty="0" smtClean="0"/>
              <a:t> </a:t>
            </a:r>
            <a:r>
              <a:rPr lang="en-US" sz="2800" dirty="0" err="1" smtClean="0"/>
              <a:t>kosmetik</a:t>
            </a:r>
            <a:r>
              <a:rPr lang="en-US" sz="2800" dirty="0" smtClean="0"/>
              <a:t>. </a:t>
            </a:r>
            <a:r>
              <a:rPr lang="en-US" sz="2800" dirty="0" err="1"/>
              <a:t>Lemak</a:t>
            </a:r>
            <a:r>
              <a:rPr lang="en-US" sz="2800" dirty="0"/>
              <a:t> </a:t>
            </a:r>
            <a:r>
              <a:rPr lang="en-US" sz="2800" dirty="0" err="1"/>
              <a:t>kakao</a:t>
            </a:r>
            <a:r>
              <a:rPr lang="en-US" sz="2800" dirty="0"/>
              <a:t> </a:t>
            </a:r>
            <a:r>
              <a:rPr lang="en-US" sz="2800" dirty="0" err="1"/>
              <a:t>mengandung</a:t>
            </a:r>
            <a:r>
              <a:rPr lang="en-US" sz="2800" dirty="0"/>
              <a:t> </a:t>
            </a:r>
            <a:r>
              <a:rPr lang="en-US" sz="2800" dirty="0" err="1"/>
              <a:t>asam</a:t>
            </a:r>
            <a:r>
              <a:rPr lang="en-US" sz="2800" dirty="0"/>
              <a:t> </a:t>
            </a:r>
            <a:r>
              <a:rPr lang="en-US" sz="2800" dirty="0" err="1"/>
              <a:t>oleat</a:t>
            </a:r>
            <a:r>
              <a:rPr lang="en-US" sz="2800" dirty="0"/>
              <a:t>, </a:t>
            </a:r>
            <a:r>
              <a:rPr lang="en-US" sz="2800" dirty="0" err="1"/>
              <a:t>pamitat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stearat</a:t>
            </a:r>
            <a:r>
              <a:rPr lang="en-US" sz="2800" dirty="0"/>
              <a:t> yang </a:t>
            </a:r>
            <a:r>
              <a:rPr lang="en-US" sz="2800" dirty="0" err="1"/>
              <a:t>menyehatkan</a:t>
            </a:r>
            <a:r>
              <a:rPr lang="en-US" sz="2800" dirty="0"/>
              <a:t> </a:t>
            </a:r>
            <a:r>
              <a:rPr lang="en-US" sz="2800" dirty="0" err="1"/>
              <a:t>kulit</a:t>
            </a:r>
            <a:r>
              <a:rPr lang="en-US" sz="2800" dirty="0" smtClean="0"/>
              <a:t>. </a:t>
            </a:r>
          </a:p>
          <a:p>
            <a:pPr algn="just"/>
            <a:r>
              <a:rPr lang="en-US" sz="2800" dirty="0" err="1" smtClean="0"/>
              <a:t>Ketiga</a:t>
            </a:r>
            <a:r>
              <a:rPr lang="en-US" sz="2800" dirty="0" smtClean="0"/>
              <a:t> </a:t>
            </a:r>
            <a:r>
              <a:rPr lang="en-US" sz="2800" dirty="0" err="1"/>
              <a:t>kandungan</a:t>
            </a:r>
            <a:r>
              <a:rPr lang="en-US" sz="2800" dirty="0"/>
              <a:t> </a:t>
            </a:r>
            <a:r>
              <a:rPr lang="en-US" sz="2800" dirty="0" err="1"/>
              <a:t>itu</a:t>
            </a:r>
            <a:r>
              <a:rPr lang="en-US" sz="2800" dirty="0"/>
              <a:t> </a:t>
            </a:r>
            <a:r>
              <a:rPr lang="en-US" sz="2800" dirty="0" err="1"/>
              <a:t>membuat</a:t>
            </a:r>
            <a:r>
              <a:rPr lang="en-US" sz="2800" dirty="0"/>
              <a:t> </a:t>
            </a:r>
            <a:r>
              <a:rPr lang="en-US" sz="2800" dirty="0" err="1"/>
              <a:t>lemak</a:t>
            </a:r>
            <a:r>
              <a:rPr lang="en-US" sz="2800" dirty="0"/>
              <a:t> </a:t>
            </a:r>
            <a:r>
              <a:rPr lang="en-US" sz="2800" dirty="0" err="1"/>
              <a:t>kakao</a:t>
            </a:r>
            <a:r>
              <a:rPr lang="en-US" sz="2800" dirty="0"/>
              <a:t> </a:t>
            </a:r>
            <a:r>
              <a:rPr lang="en-US" sz="2800" dirty="0" err="1"/>
              <a:t>baik</a:t>
            </a:r>
            <a:r>
              <a:rPr lang="en-US" sz="2800" dirty="0"/>
              <a:t> </a:t>
            </a:r>
            <a:r>
              <a:rPr lang="en-US" sz="2800" dirty="0" err="1"/>
              <a:t>digunakan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melembapkan</a:t>
            </a:r>
            <a:r>
              <a:rPr lang="en-US" sz="2800" dirty="0"/>
              <a:t> </a:t>
            </a:r>
            <a:r>
              <a:rPr lang="en-US" sz="2800" dirty="0" err="1"/>
              <a:t>kulit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area </a:t>
            </a:r>
            <a:r>
              <a:rPr lang="en-US" sz="2800" dirty="0" err="1"/>
              <a:t>bibir</a:t>
            </a:r>
            <a:r>
              <a:rPr lang="en-US" sz="2800" dirty="0"/>
              <a:t>.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khasiatnya</a:t>
            </a:r>
            <a:r>
              <a:rPr lang="en-US" sz="2800" dirty="0"/>
              <a:t> </a:t>
            </a:r>
            <a:r>
              <a:rPr lang="en-US" sz="2800" dirty="0" err="1"/>
              <a:t>itu</a:t>
            </a:r>
            <a:r>
              <a:rPr lang="en-US" sz="2800" dirty="0"/>
              <a:t>, </a:t>
            </a:r>
            <a:r>
              <a:rPr lang="en-US" sz="2800" dirty="0" err="1"/>
              <a:t>tak</a:t>
            </a:r>
            <a:r>
              <a:rPr lang="en-US" sz="2800" dirty="0"/>
              <a:t> </a:t>
            </a:r>
            <a:r>
              <a:rPr lang="en-US" sz="2800" dirty="0" err="1"/>
              <a:t>aneh</a:t>
            </a:r>
            <a:r>
              <a:rPr lang="en-US" sz="2800" dirty="0"/>
              <a:t> </a:t>
            </a:r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banyak</a:t>
            </a:r>
            <a:r>
              <a:rPr lang="en-US" sz="2800" dirty="0"/>
              <a:t> </a:t>
            </a:r>
            <a:r>
              <a:rPr lang="en-US" sz="2800" dirty="0" err="1"/>
              <a:t>produk</a:t>
            </a:r>
            <a:r>
              <a:rPr lang="en-US" sz="2800" dirty="0"/>
              <a:t> </a:t>
            </a:r>
            <a:r>
              <a:rPr lang="en-US" sz="2800" dirty="0" err="1"/>
              <a:t>kosmetik</a:t>
            </a:r>
            <a:r>
              <a:rPr lang="en-US" sz="2800" dirty="0"/>
              <a:t> yang </a:t>
            </a: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dirty="0" err="1" smtClean="0"/>
              <a:t>lemak</a:t>
            </a:r>
            <a:r>
              <a:rPr lang="en-US" sz="2800" dirty="0" smtClean="0"/>
              <a:t> </a:t>
            </a:r>
            <a:r>
              <a:rPr lang="en-US" sz="2800" dirty="0" err="1" smtClean="0"/>
              <a:t>kakao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/>
              <a:t>bahan</a:t>
            </a:r>
            <a:r>
              <a:rPr lang="en-US" sz="2800" dirty="0"/>
              <a:t> </a:t>
            </a:r>
            <a:r>
              <a:rPr lang="en-US" sz="2800" dirty="0" err="1"/>
              <a:t>dasarnya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46574">
            <a:off x="885826" y="4314826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2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5603" y="521276"/>
            <a:ext cx="7855441" cy="774384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 smtClean="0"/>
              <a:t>Aneka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kosmetik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Lemak</a:t>
            </a:r>
            <a:r>
              <a:rPr lang="en-US" dirty="0" smtClean="0"/>
              <a:t> </a:t>
            </a:r>
            <a:r>
              <a:rPr lang="en-US" dirty="0" err="1" smtClean="0"/>
              <a:t>kakao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73" y="4811121"/>
            <a:ext cx="2057401" cy="177352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5603" y="3247869"/>
            <a:ext cx="1892113" cy="14410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86675" y="2891178"/>
            <a:ext cx="3600382" cy="2807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471716" y="465312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Sabun</a:t>
            </a:r>
            <a:r>
              <a:rPr lang="en-US" b="1" dirty="0" smtClean="0"/>
              <a:t> </a:t>
            </a:r>
            <a:r>
              <a:rPr lang="en-US" b="1" dirty="0" err="1" smtClean="0"/>
              <a:t>kesetan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28647" y="585812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9139" y="1295660"/>
            <a:ext cx="2761727" cy="2371550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5313684" y="3732964"/>
            <a:ext cx="1302178" cy="9905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2778661">
            <a:off x="3673372" y="2726731"/>
            <a:ext cx="900112" cy="7664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8889959">
            <a:off x="7142385" y="2648596"/>
            <a:ext cx="1089756" cy="7684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3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1" y="3238500"/>
            <a:ext cx="2152650" cy="2428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49" y="395287"/>
            <a:ext cx="3047830" cy="2428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75" y="3238500"/>
            <a:ext cx="4848225" cy="3033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3151" y="866950"/>
            <a:ext cx="2761727" cy="171908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272088" y="1400175"/>
            <a:ext cx="700087" cy="1028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3014663" y="2586038"/>
            <a:ext cx="118586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8385881">
            <a:off x="5129384" y="2607708"/>
            <a:ext cx="1271587" cy="17850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1589173" y="584653"/>
            <a:ext cx="4032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Kosmetik</a:t>
            </a:r>
            <a:r>
              <a:rPr lang="en-US" b="1" dirty="0" smtClean="0"/>
              <a:t> </a:t>
            </a:r>
            <a:r>
              <a:rPr lang="en-US" b="1" dirty="0" err="1" smtClean="0"/>
              <a:t>Berbahan</a:t>
            </a:r>
            <a:r>
              <a:rPr lang="en-US" b="1" dirty="0" smtClean="0"/>
              <a:t> </a:t>
            </a:r>
            <a:r>
              <a:rPr lang="en-US" b="1" dirty="0" err="1" smtClean="0"/>
              <a:t>Lemak</a:t>
            </a:r>
            <a:r>
              <a:rPr lang="en-US" b="1" dirty="0" smtClean="0"/>
              <a:t> </a:t>
            </a:r>
            <a:r>
              <a:rPr lang="en-US" b="1" dirty="0" err="1" smtClean="0"/>
              <a:t>Kakao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629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Manfat</a:t>
            </a:r>
            <a:r>
              <a:rPr lang="en-US" dirty="0" smtClean="0"/>
              <a:t> </a:t>
            </a:r>
            <a:r>
              <a:rPr lang="en-US" dirty="0" err="1" smtClean="0"/>
              <a:t>lemak</a:t>
            </a:r>
            <a:r>
              <a:rPr lang="en-US" dirty="0" smtClean="0"/>
              <a:t> </a:t>
            </a:r>
            <a:r>
              <a:rPr lang="en-US" dirty="0" err="1" smtClean="0"/>
              <a:t>kakao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pangan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47047"/>
            <a:ext cx="7724682" cy="1402976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 smtClean="0"/>
              <a:t>Lemak</a:t>
            </a:r>
            <a:r>
              <a:rPr lang="en-US" sz="3200" dirty="0" smtClean="0"/>
              <a:t> </a:t>
            </a:r>
            <a:r>
              <a:rPr lang="en-US" sz="3200" dirty="0" err="1" smtClean="0"/>
              <a:t>kakao</a:t>
            </a:r>
            <a:r>
              <a:rPr lang="en-US" sz="3200" dirty="0" smtClean="0"/>
              <a:t>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digunakan</a:t>
            </a:r>
            <a:r>
              <a:rPr lang="en-US" sz="3200" dirty="0" smtClean="0"/>
              <a:t> </a:t>
            </a:r>
            <a:r>
              <a:rPr lang="en-US" sz="3200" dirty="0" err="1" smtClean="0"/>
              <a:t>sebagai</a:t>
            </a:r>
            <a:r>
              <a:rPr lang="en-US" sz="3200" dirty="0" smtClean="0"/>
              <a:t> </a:t>
            </a:r>
            <a:r>
              <a:rPr lang="en-US" sz="3200" dirty="0" err="1" smtClean="0"/>
              <a:t>bahan</a:t>
            </a:r>
            <a:r>
              <a:rPr lang="en-US" sz="3200" dirty="0" smtClean="0"/>
              <a:t> </a:t>
            </a:r>
            <a:r>
              <a:rPr lang="en-US" sz="3200" dirty="0" err="1" smtClean="0"/>
              <a:t>makan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minuman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meyehatkan</a:t>
            </a:r>
            <a:r>
              <a:rPr lang="en-US" sz="3200" dirty="0" smtClean="0"/>
              <a:t>, </a:t>
            </a:r>
            <a:r>
              <a:rPr lang="en-US" sz="3200" dirty="0" err="1" smtClean="0"/>
              <a:t>meiliki</a:t>
            </a:r>
            <a:r>
              <a:rPr lang="en-US" sz="3200" dirty="0" smtClean="0"/>
              <a:t> </a:t>
            </a:r>
            <a:r>
              <a:rPr lang="en-US" sz="3200" dirty="0" err="1" smtClean="0"/>
              <a:t>tekstur</a:t>
            </a:r>
            <a:r>
              <a:rPr lang="en-US" sz="3200" dirty="0" smtClean="0"/>
              <a:t> yang </a:t>
            </a:r>
            <a:r>
              <a:rPr lang="en-US" sz="3200" dirty="0" err="1" smtClean="0"/>
              <a:t>baik</a:t>
            </a:r>
            <a:r>
              <a:rPr lang="en-US" sz="3200" dirty="0" smtClean="0"/>
              <a:t>. Ada </a:t>
            </a:r>
            <a:r>
              <a:rPr lang="en-US" sz="3200" dirty="0" err="1" smtClean="0"/>
              <a:t>beragam</a:t>
            </a:r>
            <a:r>
              <a:rPr lang="en-US" sz="3200" dirty="0" smtClean="0"/>
              <a:t> </a:t>
            </a:r>
            <a:r>
              <a:rPr lang="en-US" sz="3200" dirty="0" err="1" smtClean="0"/>
              <a:t>produk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diolah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bahan</a:t>
            </a:r>
            <a:r>
              <a:rPr lang="en-US" sz="3200" dirty="0" smtClean="0"/>
              <a:t> </a:t>
            </a:r>
            <a:r>
              <a:rPr lang="en-US" sz="3200" dirty="0" err="1" smtClean="0"/>
              <a:t>tambahan</a:t>
            </a:r>
            <a:r>
              <a:rPr lang="en-US" sz="3200" dirty="0" smtClean="0"/>
              <a:t> </a:t>
            </a:r>
            <a:r>
              <a:rPr lang="en-US" sz="3200" dirty="0" err="1" smtClean="0"/>
              <a:t>lemak</a:t>
            </a:r>
            <a:r>
              <a:rPr lang="en-US" sz="3200" dirty="0" smtClean="0"/>
              <a:t> </a:t>
            </a:r>
            <a:r>
              <a:rPr lang="en-US" sz="3200" dirty="0" err="1" smtClean="0"/>
              <a:t>kakao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3974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936" y="638399"/>
            <a:ext cx="8911687" cy="64747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Aneka </a:t>
            </a:r>
            <a:r>
              <a:rPr lang="en-US" b="1" dirty="0" err="1" smtClean="0"/>
              <a:t>olahan</a:t>
            </a:r>
            <a:r>
              <a:rPr lang="en-US" b="1" dirty="0" smtClean="0"/>
              <a:t> </a:t>
            </a:r>
            <a:r>
              <a:rPr lang="en-US" b="1" dirty="0" err="1" smtClean="0"/>
              <a:t>pangan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lemak</a:t>
            </a:r>
            <a:r>
              <a:rPr lang="en-US" b="1" dirty="0" smtClean="0"/>
              <a:t> </a:t>
            </a:r>
            <a:r>
              <a:rPr lang="en-US" b="1" dirty="0" err="1" smtClean="0"/>
              <a:t>kakao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3574" y="2182151"/>
            <a:ext cx="1456959" cy="1091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0455" y="2230036"/>
            <a:ext cx="1683965" cy="1117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44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0215" y="4184026"/>
            <a:ext cx="1297360" cy="11910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125" y="3860252"/>
            <a:ext cx="1427774" cy="11248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730" y="1514498"/>
            <a:ext cx="1443038" cy="2328839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 rot="5400000">
            <a:off x="4632656" y="2183994"/>
            <a:ext cx="771525" cy="671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2299607">
            <a:off x="4709124" y="3432155"/>
            <a:ext cx="771525" cy="671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300323" y="2201589"/>
            <a:ext cx="573456" cy="728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3359101">
            <a:off x="7058473" y="3437658"/>
            <a:ext cx="655683" cy="728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4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466942"/>
            <a:ext cx="8094125" cy="1280890"/>
          </a:xfrm>
        </p:spPr>
        <p:txBody>
          <a:bodyPr/>
          <a:lstStyle/>
          <a:p>
            <a:pPr algn="ctr"/>
            <a:r>
              <a:rPr lang="en-US" dirty="0" smtClean="0"/>
              <a:t>Aneka </a:t>
            </a:r>
            <a:r>
              <a:rPr lang="en-US" dirty="0" err="1" smtClean="0"/>
              <a:t>Olahan</a:t>
            </a:r>
            <a:r>
              <a:rPr lang="en-US" dirty="0" smtClean="0"/>
              <a:t> </a:t>
            </a:r>
            <a:r>
              <a:rPr lang="en-US" dirty="0" err="1" smtClean="0"/>
              <a:t>Minuman</a:t>
            </a:r>
            <a:r>
              <a:rPr lang="en-US" dirty="0" smtClean="0"/>
              <a:t> </a:t>
            </a:r>
            <a:r>
              <a:rPr lang="en-US" dirty="0" err="1" smtClean="0"/>
              <a:t>berbahan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 </a:t>
            </a:r>
            <a:r>
              <a:rPr lang="en-US" dirty="0" err="1" smtClean="0"/>
              <a:t>lemak</a:t>
            </a:r>
            <a:r>
              <a:rPr lang="en-US" dirty="0" smtClean="0"/>
              <a:t> </a:t>
            </a:r>
            <a:r>
              <a:rPr lang="en-US" dirty="0" err="1" smtClean="0"/>
              <a:t>kakao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2184" y="4559402"/>
            <a:ext cx="3048000" cy="1823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522" t="7004" r="30617" b="7740"/>
          <a:stretch/>
        </p:blipFill>
        <p:spPr>
          <a:xfrm>
            <a:off x="8026561" y="3857957"/>
            <a:ext cx="2185988" cy="1428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5268" y="3960260"/>
            <a:ext cx="1730018" cy="1224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1665" y="1934044"/>
            <a:ext cx="3182388" cy="1652120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 rot="19195511">
            <a:off x="4042065" y="3398466"/>
            <a:ext cx="613423" cy="7143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 rot="16200000">
            <a:off x="5749212" y="3603072"/>
            <a:ext cx="613423" cy="7143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12790633">
            <a:off x="7339271" y="3296360"/>
            <a:ext cx="613423" cy="7143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7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Freehand521 BT" panose="03080802030307080304" pitchFamily="66" charset="0"/>
              </a:rPr>
              <a:t>Terima</a:t>
            </a:r>
            <a:r>
              <a:rPr lang="en-US" dirty="0" smtClean="0">
                <a:latin typeface="Freehand521 BT" panose="03080802030307080304" pitchFamily="66" charset="0"/>
              </a:rPr>
              <a:t> </a:t>
            </a:r>
            <a:r>
              <a:rPr lang="en-US" dirty="0" err="1" smtClean="0">
                <a:latin typeface="Freehand521 BT" panose="03080802030307080304" pitchFamily="66" charset="0"/>
              </a:rPr>
              <a:t>Kasih</a:t>
            </a:r>
            <a:r>
              <a:rPr lang="en-US" dirty="0" smtClean="0">
                <a:latin typeface="Freehand521 BT" panose="03080802030307080304" pitchFamily="66" charset="0"/>
              </a:rPr>
              <a:t>…</a:t>
            </a:r>
            <a:endParaRPr lang="en-US" dirty="0">
              <a:latin typeface="Freehand521 BT" panose="03080802030307080304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76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538" y="624110"/>
            <a:ext cx="4822288" cy="718915"/>
          </a:xfrm>
        </p:spPr>
        <p:txBody>
          <a:bodyPr/>
          <a:lstStyle/>
          <a:p>
            <a:pPr algn="just"/>
            <a:r>
              <a:rPr lang="en-US" b="1" dirty="0" err="1" smtClean="0"/>
              <a:t>Struktur</a:t>
            </a:r>
            <a:r>
              <a:rPr lang="en-US" b="1" dirty="0" smtClean="0"/>
              <a:t> </a:t>
            </a:r>
            <a:r>
              <a:rPr lang="en-US" b="1" dirty="0" err="1" smtClean="0"/>
              <a:t>Buah</a:t>
            </a:r>
            <a:r>
              <a:rPr lang="en-US" b="1" dirty="0" smtClean="0"/>
              <a:t> </a:t>
            </a:r>
            <a:r>
              <a:rPr lang="en-US" b="1" dirty="0" err="1" smtClean="0"/>
              <a:t>Kakao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80" y="1728781"/>
            <a:ext cx="9147174" cy="4414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6479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5336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sz="half" idx="1"/>
          </p:nvPr>
        </p:nvSpPr>
        <p:spPr>
          <a:xfrm>
            <a:off x="3753413" y="1597026"/>
            <a:ext cx="7395878" cy="4689474"/>
          </a:xfrm>
        </p:spPr>
        <p:txBody>
          <a:bodyPr>
            <a:noAutofit/>
          </a:bodyPr>
          <a:lstStyle/>
          <a:p>
            <a:pPr algn="just"/>
            <a:r>
              <a:rPr lang="id-ID" sz="2400" dirty="0"/>
              <a:t>Biji kakao didefinisikan sebagai biji yang dihasilkan oleh tanaman kakao (</a:t>
            </a:r>
            <a:r>
              <a:rPr lang="id-ID" sz="2400" i="1" dirty="0"/>
              <a:t>Theobroma cacao </a:t>
            </a:r>
            <a:r>
              <a:rPr lang="id-ID" sz="2400" i="1" dirty="0" smtClean="0"/>
              <a:t>L</a:t>
            </a:r>
            <a:r>
              <a:rPr lang="id-ID" sz="2400" dirty="0" smtClean="0"/>
              <a:t>)</a:t>
            </a:r>
            <a:r>
              <a:rPr lang="en-US" sz="2400" dirty="0"/>
              <a:t>. </a:t>
            </a:r>
            <a:r>
              <a:rPr lang="id-ID" sz="2400" dirty="0"/>
              <a:t>Biji kakao mengandung berbagai macam komponen kimia, zat gizi, dan senyawa bioaktif di dalamnya</a:t>
            </a:r>
            <a:r>
              <a:rPr lang="id-ID" sz="2400" dirty="0" smtClean="0"/>
              <a:t>.</a:t>
            </a:r>
            <a:endParaRPr lang="en-US" sz="2400" dirty="0" smtClean="0"/>
          </a:p>
          <a:p>
            <a:pPr algn="just"/>
            <a:r>
              <a:rPr lang="id-ID" sz="2400" dirty="0" smtClean="0"/>
              <a:t> </a:t>
            </a:r>
            <a:r>
              <a:rPr lang="id-ID" sz="2400" dirty="0"/>
              <a:t>Komposisi kimia ini bervariasi setelah mengalami proses pengolahan menjadi produk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err="1" smtClean="0"/>
              <a:t>Istilah</a:t>
            </a:r>
            <a:r>
              <a:rPr lang="en-US" sz="2400" dirty="0" smtClean="0"/>
              <a:t> </a:t>
            </a:r>
            <a:r>
              <a:rPr lang="en-US" sz="2400" b="1" i="1" dirty="0" err="1" smtClean="0"/>
              <a:t>kakao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biji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belum</a:t>
            </a:r>
            <a:r>
              <a:rPr lang="en-US" sz="2400" dirty="0" smtClean="0"/>
              <a:t> di </a:t>
            </a:r>
            <a:r>
              <a:rPr lang="en-US" sz="2400" dirty="0" err="1" smtClean="0"/>
              <a:t>sangrai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istilah</a:t>
            </a:r>
            <a:r>
              <a:rPr lang="en-US" sz="2400" dirty="0" smtClean="0"/>
              <a:t> </a:t>
            </a:r>
            <a:r>
              <a:rPr lang="en-US" sz="2400" b="1" i="1" dirty="0" err="1" smtClean="0"/>
              <a:t>kokoa</a:t>
            </a:r>
            <a:r>
              <a:rPr lang="en-US" sz="2400" dirty="0" smtClean="0"/>
              <a:t> 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biji</a:t>
            </a:r>
            <a:r>
              <a:rPr lang="en-US" sz="2400" dirty="0" smtClean="0"/>
              <a:t> </a:t>
            </a:r>
            <a:r>
              <a:rPr lang="en-US" sz="2400" dirty="0" err="1" smtClean="0"/>
              <a:t>kakao</a:t>
            </a:r>
            <a:r>
              <a:rPr lang="en-US" sz="2400" dirty="0" smtClean="0"/>
              <a:t> yang </a:t>
            </a:r>
            <a:r>
              <a:rPr lang="en-US" sz="2400" dirty="0" err="1" smtClean="0"/>
              <a:t>sudah</a:t>
            </a:r>
            <a:r>
              <a:rPr lang="en-US" sz="2400" dirty="0" smtClean="0"/>
              <a:t> di </a:t>
            </a:r>
            <a:r>
              <a:rPr lang="en-US" sz="2400" dirty="0" err="1" smtClean="0"/>
              <a:t>sangrai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14475"/>
            <a:ext cx="2909887" cy="537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7451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sz="half" idx="1"/>
          </p:nvPr>
        </p:nvSpPr>
        <p:spPr>
          <a:xfrm>
            <a:off x="2257425" y="2000435"/>
            <a:ext cx="9266704" cy="4100327"/>
          </a:xfrm>
        </p:spPr>
        <p:txBody>
          <a:bodyPr>
            <a:noAutofit/>
          </a:bodyPr>
          <a:lstStyle/>
          <a:p>
            <a:pPr algn="just"/>
            <a:r>
              <a:rPr lang="en-US" sz="2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Salah </a:t>
            </a:r>
            <a:r>
              <a:rPr lang="en-US" sz="2800" b="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satu</a:t>
            </a:r>
            <a:r>
              <a:rPr lang="en-US" sz="2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pemanfaatan</a:t>
            </a:r>
            <a:r>
              <a:rPr lang="en-US" sz="2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kakao</a:t>
            </a:r>
            <a:r>
              <a:rPr lang="en-US" sz="2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yaitu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dirty="0" err="1" smtClean="0">
                <a:latin typeface="Arial Narrow" panose="020B0606020202030204" pitchFamily="34" charset="0"/>
              </a:rPr>
              <a:t>dapat</a:t>
            </a:r>
            <a:r>
              <a:rPr lang="en-US" sz="2800" dirty="0" smtClean="0">
                <a:latin typeface="Arial Narrow" panose="020B060602020203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diolah</a:t>
            </a:r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menjadi</a:t>
            </a:r>
            <a:r>
              <a:rPr lang="en-US" sz="2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Lemak</a:t>
            </a:r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kakao</a:t>
            </a:r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 </a:t>
            </a:r>
            <a:r>
              <a:rPr lang="en-US" sz="2800" b="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Lemak</a:t>
            </a:r>
            <a:r>
              <a:rPr lang="en-US" sz="2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kakao</a:t>
            </a:r>
            <a:r>
              <a:rPr lang="en-US" sz="2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merupakan</a:t>
            </a:r>
            <a:r>
              <a:rPr lang="en-US" sz="2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lemak</a:t>
            </a:r>
            <a:r>
              <a:rPr lang="en-US" sz="2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alami</a:t>
            </a:r>
            <a:r>
              <a:rPr lang="en-US" sz="2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yang </a:t>
            </a:r>
            <a:r>
              <a:rPr lang="en-US" sz="2800" b="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diperolah</a:t>
            </a:r>
            <a:r>
              <a:rPr lang="en-US" sz="2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dari</a:t>
            </a:r>
            <a:r>
              <a:rPr lang="en-US" sz="2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nib</a:t>
            </a:r>
            <a:r>
              <a:rPr lang="en-US" sz="2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kakao</a:t>
            </a:r>
            <a:r>
              <a:rPr lang="en-US" sz="2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hasil</a:t>
            </a:r>
            <a:r>
              <a:rPr lang="en-US" sz="2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proses </a:t>
            </a:r>
            <a:r>
              <a:rPr lang="en-US" sz="2800" b="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pengempaan</a:t>
            </a:r>
            <a:r>
              <a:rPr lang="en-US" sz="2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hidroulik</a:t>
            </a:r>
            <a:r>
              <a:rPr lang="en-US" sz="2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atau</a:t>
            </a:r>
            <a:r>
              <a:rPr lang="en-US" sz="2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pengempaan</a:t>
            </a:r>
            <a:r>
              <a:rPr lang="en-US" sz="2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dengan</a:t>
            </a:r>
            <a:r>
              <a:rPr lang="en-US" sz="2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expler</a:t>
            </a:r>
            <a:r>
              <a:rPr lang="en-US" sz="2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en-US" sz="2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Lemak</a:t>
            </a:r>
            <a:r>
              <a:rPr lang="en-US" sz="2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kakao</a:t>
            </a:r>
            <a:r>
              <a:rPr lang="en-US" sz="2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dapat</a:t>
            </a:r>
            <a:r>
              <a:rPr lang="en-US" sz="2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digunakan</a:t>
            </a:r>
            <a:r>
              <a:rPr lang="en-US" sz="2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sebagai</a:t>
            </a:r>
            <a:r>
              <a:rPr lang="en-US" sz="2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en-US" sz="2800" b="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ahan</a:t>
            </a:r>
            <a:r>
              <a:rPr lang="en-US" sz="2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k</a:t>
            </a:r>
            <a:r>
              <a:rPr lang="en-US" sz="2800" b="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osmetikm</a:t>
            </a:r>
            <a:r>
              <a:rPr lang="en-US" sz="2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US" sz="2800" b="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aneka</a:t>
            </a:r>
            <a:r>
              <a:rPr lang="en-US" sz="2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produk</a:t>
            </a:r>
            <a:r>
              <a:rPr lang="en-US" sz="2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olahan</a:t>
            </a:r>
            <a:r>
              <a:rPr lang="en-US" sz="2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dan</a:t>
            </a:r>
            <a:r>
              <a:rPr lang="en-US" sz="2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minuman</a:t>
            </a:r>
            <a:r>
              <a:rPr lang="en-US" sz="2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en-US" sz="2800" b="0" dirty="0">
              <a:solidFill>
                <a:schemeClr val="tx1"/>
              </a:solidFill>
              <a:latin typeface="Arial Narrow" panose="020B0606020202030204" pitchFamily="34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5265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3" t="4838" r="10241"/>
          <a:stretch/>
        </p:blipFill>
        <p:spPr>
          <a:xfrm>
            <a:off x="3500438" y="1671638"/>
            <a:ext cx="5272087" cy="5057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300162" y="428622"/>
            <a:ext cx="7900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FISIKO KIMIA BIJI KERING KAKAO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87697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770" y="538382"/>
            <a:ext cx="8911687" cy="1280890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 err="1" smtClean="0"/>
              <a:t>Mutu</a:t>
            </a:r>
            <a:r>
              <a:rPr lang="en-US" dirty="0" smtClean="0"/>
              <a:t> </a:t>
            </a:r>
            <a:r>
              <a:rPr lang="en-US" dirty="0" err="1" smtClean="0"/>
              <a:t>biji</a:t>
            </a:r>
            <a:r>
              <a:rPr lang="en-US" dirty="0" smtClean="0"/>
              <a:t> </a:t>
            </a:r>
            <a:r>
              <a:rPr lang="en-US" dirty="0" err="1" smtClean="0"/>
              <a:t>kakao</a:t>
            </a:r>
            <a:r>
              <a:rPr lang="en-US" dirty="0" smtClean="0"/>
              <a:t> </a:t>
            </a:r>
            <a:r>
              <a:rPr lang="en-US" dirty="0" err="1" smtClean="0"/>
              <a:t>diklasifikasikan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r>
              <a:rPr lang="en-US" dirty="0" smtClean="0"/>
              <a:t> SNI.01-2323-2000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 t="16850" r="2431" b="6960"/>
          <a:stretch/>
        </p:blipFill>
        <p:spPr>
          <a:xfrm>
            <a:off x="2443165" y="1914523"/>
            <a:ext cx="8535443" cy="4171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9" y="4872037"/>
            <a:ext cx="1800226" cy="147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69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44" y="547637"/>
            <a:ext cx="8027728" cy="701753"/>
          </a:xfrm>
        </p:spPr>
        <p:txBody>
          <a:bodyPr>
            <a:noAutofit/>
          </a:bodyPr>
          <a:lstStyle/>
          <a:p>
            <a:pPr algn="just"/>
            <a:r>
              <a:rPr lang="en-US" b="1" dirty="0"/>
              <a:t>Proses </a:t>
            </a:r>
            <a:r>
              <a:rPr lang="en-US" b="1" dirty="0" err="1" smtClean="0"/>
              <a:t>Pengolahan</a:t>
            </a:r>
            <a:r>
              <a:rPr lang="en-US" b="1" dirty="0" smtClean="0"/>
              <a:t> </a:t>
            </a:r>
            <a:r>
              <a:rPr lang="en-US" b="1" dirty="0" err="1" smtClean="0"/>
              <a:t>Lemak</a:t>
            </a:r>
            <a:r>
              <a:rPr lang="en-US" b="1" dirty="0" smtClean="0"/>
              <a:t> </a:t>
            </a:r>
            <a:r>
              <a:rPr lang="en-US" b="1" dirty="0" err="1" smtClean="0"/>
              <a:t>kakao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826"/>
          <a:stretch/>
        </p:blipFill>
        <p:spPr>
          <a:xfrm>
            <a:off x="4398870" y="1304364"/>
            <a:ext cx="3448050" cy="49888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920" y="4291713"/>
            <a:ext cx="1402202" cy="11522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895" y="5572477"/>
            <a:ext cx="1415023" cy="1218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9210" y="3339072"/>
            <a:ext cx="3160059" cy="2143125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007224" y="4410635"/>
            <a:ext cx="391646" cy="806823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427694" y="4410635"/>
            <a:ext cx="1419226" cy="806823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26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866" y="591669"/>
            <a:ext cx="5972851" cy="708215"/>
          </a:xfrm>
        </p:spPr>
        <p:txBody>
          <a:bodyPr/>
          <a:lstStyle/>
          <a:p>
            <a:pPr algn="ctr"/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Lemak</a:t>
            </a:r>
            <a:r>
              <a:rPr lang="en-US" dirty="0"/>
              <a:t> </a:t>
            </a:r>
            <a:r>
              <a:rPr lang="en-US" dirty="0" err="1"/>
              <a:t>kakao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57084"/>
            <a:ext cx="8915400" cy="3777622"/>
          </a:xfrm>
        </p:spPr>
        <p:txBody>
          <a:bodyPr>
            <a:noAutofit/>
          </a:bodyPr>
          <a:lstStyle/>
          <a:p>
            <a:pPr algn="just"/>
            <a:r>
              <a:rPr lang="en-US" sz="2400" dirty="0" err="1"/>
              <a:t>Lemak</a:t>
            </a:r>
            <a:r>
              <a:rPr lang="en-US" sz="2400" dirty="0"/>
              <a:t> </a:t>
            </a:r>
            <a:r>
              <a:rPr lang="en-US" sz="2400" dirty="0" err="1"/>
              <a:t>kakao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lemak</a:t>
            </a:r>
            <a:r>
              <a:rPr lang="en-US" sz="2400" dirty="0"/>
              <a:t> yang paling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makanan</a:t>
            </a:r>
            <a:r>
              <a:rPr lang="en-US" sz="2400" dirty="0"/>
              <a:t> </a:t>
            </a:r>
            <a:r>
              <a:rPr lang="en-US" sz="2400" dirty="0" err="1"/>
              <a:t>cokelat</a:t>
            </a:r>
            <a:r>
              <a:rPr lang="en-US" sz="2400" dirty="0"/>
              <a:t>. </a:t>
            </a:r>
            <a:r>
              <a:rPr lang="en-US" sz="2400" dirty="0" err="1"/>
              <a:t>Lemak</a:t>
            </a:r>
            <a:r>
              <a:rPr lang="en-US" sz="2400" dirty="0"/>
              <a:t> </a:t>
            </a:r>
            <a:r>
              <a:rPr lang="en-US" sz="2400" dirty="0" err="1"/>
              <a:t>kakao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/>
              <a:t>lemak</a:t>
            </a:r>
            <a:r>
              <a:rPr lang="en-US" sz="2400" dirty="0"/>
              <a:t> </a:t>
            </a:r>
            <a:r>
              <a:rPr lang="en-US" sz="2400" dirty="0" err="1"/>
              <a:t>padat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titik</a:t>
            </a:r>
            <a:r>
              <a:rPr lang="en-US" sz="2400" dirty="0"/>
              <a:t> </a:t>
            </a:r>
            <a:r>
              <a:rPr lang="en-US" sz="2400" dirty="0" err="1"/>
              <a:t>leleh</a:t>
            </a:r>
            <a:r>
              <a:rPr lang="en-US" sz="2400" dirty="0"/>
              <a:t> 32-35 °C </a:t>
            </a:r>
            <a:r>
              <a:rPr lang="en-US" sz="2400" dirty="0" err="1"/>
              <a:t>berwarna</a:t>
            </a:r>
            <a:r>
              <a:rPr lang="en-US" sz="2400" dirty="0"/>
              <a:t> </a:t>
            </a:r>
            <a:r>
              <a:rPr lang="en-US" sz="2400" dirty="0" err="1"/>
              <a:t>kuning</a:t>
            </a:r>
            <a:r>
              <a:rPr lang="en-US" sz="2400" dirty="0"/>
              <a:t> </a:t>
            </a:r>
            <a:r>
              <a:rPr lang="en-US" sz="2400" dirty="0" err="1"/>
              <a:t>terang</a:t>
            </a:r>
            <a:r>
              <a:rPr lang="en-US" sz="2400" dirty="0"/>
              <a:t> yang </a:t>
            </a:r>
            <a:r>
              <a:rPr lang="en-US" sz="2400" dirty="0" err="1"/>
              <a:t>diperoleh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biji</a:t>
            </a:r>
            <a:r>
              <a:rPr lang="en-US" sz="2400" dirty="0"/>
              <a:t> </a:t>
            </a:r>
            <a:r>
              <a:rPr lang="en-US" sz="2400" dirty="0" err="1"/>
              <a:t>kakao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/>
            <a:r>
              <a:rPr lang="en-US" sz="2400" dirty="0" err="1" smtClean="0"/>
              <a:t>Lemak</a:t>
            </a:r>
            <a:r>
              <a:rPr lang="en-US" sz="2400" dirty="0" smtClean="0"/>
              <a:t> </a:t>
            </a:r>
            <a:r>
              <a:rPr lang="en-US" sz="2400" dirty="0" err="1"/>
              <a:t>kakao</a:t>
            </a:r>
            <a:r>
              <a:rPr lang="en-US" sz="2400" dirty="0"/>
              <a:t>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 smtClean="0"/>
              <a:t>keras</a:t>
            </a:r>
            <a:r>
              <a:rPr lang="en-US" sz="2400" dirty="0" smtClean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rapuh</a:t>
            </a:r>
            <a:r>
              <a:rPr lang="en-US" sz="2400" dirty="0"/>
              <a:t> </a:t>
            </a:r>
            <a:r>
              <a:rPr lang="en-US" sz="2400" dirty="0" err="1"/>
              <a:t>dibawah</a:t>
            </a:r>
            <a:r>
              <a:rPr lang="en-US" sz="2400" dirty="0"/>
              <a:t> </a:t>
            </a:r>
            <a:r>
              <a:rPr lang="en-US" sz="2400" dirty="0" err="1"/>
              <a:t>suhu</a:t>
            </a:r>
            <a:r>
              <a:rPr lang="en-US" sz="2400" dirty="0"/>
              <a:t> </a:t>
            </a:r>
            <a:r>
              <a:rPr lang="en-US" sz="2400" dirty="0" err="1"/>
              <a:t>ruang</a:t>
            </a:r>
            <a:r>
              <a:rPr lang="en-US" sz="2400" dirty="0"/>
              <a:t>,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ketika</a:t>
            </a:r>
            <a:r>
              <a:rPr lang="en-US" sz="2400" dirty="0"/>
              <a:t> </a:t>
            </a:r>
            <a:r>
              <a:rPr lang="en-US" sz="2400" dirty="0" err="1"/>
              <a:t>dimakan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meleleh</a:t>
            </a:r>
            <a:r>
              <a:rPr lang="en-US" sz="2400" dirty="0"/>
              <a:t> </a:t>
            </a:r>
            <a:r>
              <a:rPr lang="en-US" sz="2400" dirty="0" err="1"/>
              <a:t>sempurna</a:t>
            </a:r>
            <a:r>
              <a:rPr lang="en-US" sz="2400" dirty="0"/>
              <a:t> di </a:t>
            </a:r>
            <a:r>
              <a:rPr lang="en-US" sz="2400" dirty="0" err="1"/>
              <a:t>mulut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tekstur</a:t>
            </a:r>
            <a:r>
              <a:rPr lang="en-US" sz="2400" dirty="0"/>
              <a:t> yang </a:t>
            </a:r>
            <a:r>
              <a:rPr lang="en-US" sz="2400" dirty="0" err="1"/>
              <a:t>lembut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/>
              <a:t>industri</a:t>
            </a:r>
            <a:r>
              <a:rPr lang="en-US" sz="2400" dirty="0"/>
              <a:t> </a:t>
            </a:r>
            <a:r>
              <a:rPr lang="en-US" sz="2400" dirty="0" err="1" smtClean="0"/>
              <a:t>pengolahan</a:t>
            </a:r>
            <a:r>
              <a:rPr lang="en-US" sz="2400" dirty="0" smtClean="0"/>
              <a:t> </a:t>
            </a:r>
            <a:r>
              <a:rPr lang="en-US" sz="2400" dirty="0" err="1"/>
              <a:t>produk-produk</a:t>
            </a:r>
            <a:r>
              <a:rPr lang="en-US" sz="2400" dirty="0"/>
              <a:t> </a:t>
            </a:r>
            <a:r>
              <a:rPr lang="en-US" sz="2400" dirty="0" err="1"/>
              <a:t>cokelat</a:t>
            </a:r>
            <a:r>
              <a:rPr lang="en-US" sz="2400" dirty="0"/>
              <a:t>, </a:t>
            </a:r>
            <a:r>
              <a:rPr lang="en-US" sz="2400" dirty="0" err="1"/>
              <a:t>lemak</a:t>
            </a:r>
            <a:r>
              <a:rPr lang="en-US" sz="2400" dirty="0"/>
              <a:t> </a:t>
            </a:r>
            <a:r>
              <a:rPr lang="en-US" sz="2400" dirty="0" err="1"/>
              <a:t>kakao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bahan</a:t>
            </a:r>
            <a:r>
              <a:rPr lang="en-US" sz="2400" dirty="0"/>
              <a:t> </a:t>
            </a:r>
            <a:r>
              <a:rPr lang="en-US" sz="2400" dirty="0" err="1"/>
              <a:t>baku</a:t>
            </a:r>
            <a:r>
              <a:rPr lang="en-US" sz="2400" dirty="0"/>
              <a:t> yang </a:t>
            </a:r>
            <a:r>
              <a:rPr lang="en-US" sz="2400" dirty="0" err="1"/>
              <a:t>berkontribusi</a:t>
            </a:r>
            <a:r>
              <a:rPr lang="en-US" sz="2400" dirty="0"/>
              <a:t> </a:t>
            </a:r>
            <a:r>
              <a:rPr lang="en-US" sz="2400" dirty="0" err="1"/>
              <a:t>penting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sifat</a:t>
            </a:r>
            <a:r>
              <a:rPr lang="en-US" sz="2400" dirty="0"/>
              <a:t> </a:t>
            </a:r>
            <a:r>
              <a:rPr lang="en-US" sz="2400" dirty="0" err="1"/>
              <a:t>tekstural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sensori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72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844</TotalTime>
  <Words>964</Words>
  <Application>Microsoft Office PowerPoint</Application>
  <PresentationFormat>Widescreen</PresentationFormat>
  <Paragraphs>172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Andalus</vt:lpstr>
      <vt:lpstr>Arial</vt:lpstr>
      <vt:lpstr>Arial MT</vt:lpstr>
      <vt:lpstr>Arial Narrow</vt:lpstr>
      <vt:lpstr>Calibri</vt:lpstr>
      <vt:lpstr>Century Gothic</vt:lpstr>
      <vt:lpstr>Freehand521 BT</vt:lpstr>
      <vt:lpstr>Ink Free</vt:lpstr>
      <vt:lpstr>Times New Roman</vt:lpstr>
      <vt:lpstr>Wingdings 3</vt:lpstr>
      <vt:lpstr>Wisp</vt:lpstr>
      <vt:lpstr>Karakteristik dan Pemanfaatan Lemak kakao (Theobroma cocoa L) </vt:lpstr>
      <vt:lpstr>Kakao (Theobroma cocoa L)</vt:lpstr>
      <vt:lpstr>Struktur Buah Kakao</vt:lpstr>
      <vt:lpstr>PowerPoint Presentation</vt:lpstr>
      <vt:lpstr>PowerPoint Presentation</vt:lpstr>
      <vt:lpstr>PowerPoint Presentation</vt:lpstr>
      <vt:lpstr>Mutu biji kakao diklasifikasikan berdasarkan standar mutu SNI.01-2323-2000</vt:lpstr>
      <vt:lpstr>Proses Pengolahan Lemak kakao</vt:lpstr>
      <vt:lpstr>Karakteristik Lemak kakao</vt:lpstr>
      <vt:lpstr>Faktor – Faktor yang Mempengaruhi Keterbatasan Produksi Lemak Kakao</vt:lpstr>
      <vt:lpstr>PowerPoint Presentation</vt:lpstr>
      <vt:lpstr>Tabel. Gliserida penyusun lemak kakao</vt:lpstr>
      <vt:lpstr>Sifat – sifat lemak kakao</vt:lpstr>
      <vt:lpstr>Tabel sifat – sifat Lemak kakao</vt:lpstr>
      <vt:lpstr>PowerPoint Presentation</vt:lpstr>
      <vt:lpstr>PowerPoint Presentation</vt:lpstr>
      <vt:lpstr>Manfaat Lemak Kakao</vt:lpstr>
      <vt:lpstr>PowerPoint Presentation</vt:lpstr>
      <vt:lpstr>Stantar Mutu Lemak Kakao (SNI.3748:2009)</vt:lpstr>
      <vt:lpstr>Manfaat lemak kakao sebagai bahan pembuatan kosmetik</vt:lpstr>
      <vt:lpstr>PowerPoint Presentation</vt:lpstr>
      <vt:lpstr>PowerPoint Presentation</vt:lpstr>
      <vt:lpstr>Aneka Produk kosmetik dari Lemak kakao</vt:lpstr>
      <vt:lpstr>PowerPoint Presentation</vt:lpstr>
      <vt:lpstr>Manfat lemak kakao sebagai bahan pangan</vt:lpstr>
      <vt:lpstr>Aneka olahan pangan dari lemak kakao</vt:lpstr>
      <vt:lpstr>Aneka Olahan Minuman berbahan tambahan lemak kakao</vt:lpstr>
      <vt:lpstr>Terima Kasih…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Lemak Cacao</dc:title>
  <dc:creator>ismail - [2010]</dc:creator>
  <cp:lastModifiedBy>ismail - [2010]</cp:lastModifiedBy>
  <cp:revision>69</cp:revision>
  <dcterms:created xsi:type="dcterms:W3CDTF">2022-09-23T10:11:47Z</dcterms:created>
  <dcterms:modified xsi:type="dcterms:W3CDTF">2022-10-03T20:04:14Z</dcterms:modified>
</cp:coreProperties>
</file>