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0" r:id="rId3"/>
    <p:sldId id="281" r:id="rId4"/>
    <p:sldId id="259" r:id="rId5"/>
    <p:sldId id="260" r:id="rId6"/>
    <p:sldId id="283" r:id="rId7"/>
    <p:sldId id="282" r:id="rId8"/>
    <p:sldId id="284" r:id="rId9"/>
    <p:sldId id="287" r:id="rId10"/>
    <p:sldId id="288" r:id="rId11"/>
    <p:sldId id="292" r:id="rId12"/>
    <p:sldId id="290" r:id="rId13"/>
    <p:sldId id="294" r:id="rId14"/>
    <p:sldId id="291" r:id="rId15"/>
    <p:sldId id="293" r:id="rId16"/>
    <p:sldId id="320" r:id="rId17"/>
    <p:sldId id="258" r:id="rId18"/>
    <p:sldId id="295" r:id="rId19"/>
    <p:sldId id="296" r:id="rId20"/>
    <p:sldId id="297" r:id="rId21"/>
    <p:sldId id="299" r:id="rId22"/>
    <p:sldId id="300" r:id="rId23"/>
    <p:sldId id="302" r:id="rId24"/>
    <p:sldId id="301" r:id="rId25"/>
    <p:sldId id="303" r:id="rId26"/>
    <p:sldId id="304" r:id="rId27"/>
    <p:sldId id="305" r:id="rId28"/>
    <p:sldId id="307" r:id="rId29"/>
    <p:sldId id="306" r:id="rId30"/>
    <p:sldId id="261" r:id="rId31"/>
    <p:sldId id="262" r:id="rId32"/>
    <p:sldId id="309" r:id="rId33"/>
    <p:sldId id="313" r:id="rId34"/>
    <p:sldId id="311" r:id="rId35"/>
    <p:sldId id="314" r:id="rId36"/>
    <p:sldId id="316" r:id="rId37"/>
    <p:sldId id="315" r:id="rId38"/>
    <p:sldId id="317" r:id="rId39"/>
    <p:sldId id="318" r:id="rId40"/>
    <p:sldId id="319" r:id="rId41"/>
    <p:sldId id="279" r:id="rId42"/>
  </p:sldIdLst>
  <p:sldSz cx="12192000" cy="6858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poppins-bold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214578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381000" y="5016500"/>
            <a:ext cx="5626100" cy="6477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17500" y="1625600"/>
            <a:ext cx="6172200" cy="2507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6000" dirty="0" err="1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atin typeface="Poppins"/>
                <a:ea typeface="Poppins"/>
                <a:cs typeface="Poppins"/>
              </a:rPr>
              <a:t>Pengujian</a:t>
            </a:r>
            <a:r>
              <a:rPr kumimoji="1" lang="en-US" altLang="zh-CN" sz="6000" dirty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6000" dirty="0" err="1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atin typeface="Poppins"/>
                <a:ea typeface="Poppins"/>
                <a:cs typeface="Poppins"/>
              </a:rPr>
              <a:t>Hipotesis</a:t>
            </a:r>
            <a:endParaRPr kumimoji="1"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529777" y="5054600"/>
            <a:ext cx="5274123" cy="5588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800" dirty="0">
                <a:ln w="12700">
                  <a:noFill/>
                </a:ln>
                <a:solidFill>
                  <a:srgbClr val="0C746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Amalia Fitri, M. Pd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66DB8-AF7F-3E7C-6A86-93EACD75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ED75-54AA-5A74-E26D-612146E0DEEF}"/>
              </a:ext>
            </a:extLst>
          </p:cNvPr>
          <p:cNvSpPr txBox="1"/>
          <p:nvPr/>
        </p:nvSpPr>
        <p:spPr>
          <a:xfrm>
            <a:off x="74509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F7D6400-42BA-5EA3-7FCA-197890D7AC5F}"/>
              </a:ext>
            </a:extLst>
          </p:cNvPr>
          <p:cNvSpPr txBox="1"/>
          <p:nvPr/>
        </p:nvSpPr>
        <p:spPr>
          <a:xfrm>
            <a:off x="673511" y="1105545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E85C4E1-810D-AC70-68FE-967A1F21DDF4}"/>
              </a:ext>
            </a:extLst>
          </p:cNvPr>
          <p:cNvSpPr txBox="1"/>
          <p:nvPr/>
        </p:nvSpPr>
        <p:spPr>
          <a:xfrm>
            <a:off x="899395" y="1305035"/>
            <a:ext cx="5916611" cy="402248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7BCB8000-04FE-7743-8DA8-7EDA23DC86FA}"/>
              </a:ext>
            </a:extLst>
          </p:cNvPr>
          <p:cNvSpPr txBox="1"/>
          <p:nvPr/>
        </p:nvSpPr>
        <p:spPr>
          <a:xfrm>
            <a:off x="6980931" y="2106132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41B34FBD-13C3-5F95-4CAA-60005F9A1C8E}"/>
              </a:ext>
            </a:extLst>
          </p:cNvPr>
          <p:cNvSpPr txBox="1"/>
          <p:nvPr/>
        </p:nvSpPr>
        <p:spPr>
          <a:xfrm>
            <a:off x="7096690" y="2337707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A8318C70-C9F1-566C-C42D-C9F9D22954D7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 err="1"/>
              <a:t>Hipotesis</a:t>
            </a:r>
            <a:r>
              <a:rPr lang="en-US" sz="3200" b="1" dirty="0"/>
              <a:t> </a:t>
            </a:r>
            <a:r>
              <a:rPr lang="en-US" sz="3200" b="1" dirty="0" err="1"/>
              <a:t>Tipe</a:t>
            </a:r>
            <a:r>
              <a:rPr lang="en-US" sz="3200" b="1" dirty="0"/>
              <a:t> C (Uji </a:t>
            </a:r>
            <a:r>
              <a:rPr lang="en-US" sz="3200" b="1" dirty="0" err="1"/>
              <a:t>Pihak</a:t>
            </a:r>
            <a:r>
              <a:rPr lang="en-US" sz="3200" b="1" dirty="0"/>
              <a:t> Kiri)</a:t>
            </a:r>
            <a:endParaRPr lang="id-ID" sz="32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131E63B-539A-A748-9880-6365231410DC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3B5A11DA-A15B-B653-D450-D18BE4B7451B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D75839-BD3B-CB6B-83B2-C91F6483D745}"/>
                  </a:ext>
                </a:extLst>
              </p:cNvPr>
              <p:cNvSpPr txBox="1"/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Untuk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tipe</a:t>
                </a:r>
                <a:r>
                  <a:rPr lang="en-US" dirty="0"/>
                  <a:t> C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luasnya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berada</a:t>
                </a:r>
                <a:r>
                  <a:rPr lang="en-US" dirty="0"/>
                  <a:t> di </a:t>
                </a:r>
                <a:r>
                  <a:rPr lang="en-US" dirty="0" err="1"/>
                  <a:t>ujung</a:t>
                </a:r>
                <a:r>
                  <a:rPr lang="en-US" dirty="0"/>
                  <a:t> </a:t>
                </a:r>
                <a:r>
                  <a:rPr lang="en-US" dirty="0" err="1"/>
                  <a:t>kiri</a:t>
                </a:r>
                <a:r>
                  <a:rPr lang="en-US" dirty="0"/>
                  <a:t>).</a:t>
                </a:r>
                <a:endParaRPr lang="id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D75839-BD3B-CB6B-83B2-C91F6483D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blipFill>
                <a:blip r:embed="rId2"/>
                <a:stretch>
                  <a:fillRect l="-871" t="-4717" b="-141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8560FCA-83C5-BABD-3DC3-7A6EC508050D}"/>
              </a:ext>
            </a:extLst>
          </p:cNvPr>
          <p:cNvSpPr txBox="1"/>
          <p:nvPr/>
        </p:nvSpPr>
        <p:spPr>
          <a:xfrm>
            <a:off x="5029914" y="371384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13BAF-BA03-9D85-25E2-DAECC361254B}"/>
              </a:ext>
            </a:extLst>
          </p:cNvPr>
          <p:cNvSpPr txBox="1"/>
          <p:nvPr/>
        </p:nvSpPr>
        <p:spPr>
          <a:xfrm>
            <a:off x="1550114" y="3632869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0F5EBC-5DFC-C3B9-C05D-BEA8C8582DFA}"/>
                  </a:ext>
                </a:extLst>
              </p:cNvPr>
              <p:cNvSpPr txBox="1"/>
              <p:nvPr/>
            </p:nvSpPr>
            <p:spPr>
              <a:xfrm>
                <a:off x="7341314" y="2571879"/>
                <a:ext cx="452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Tipe C: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&lt;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Atau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&lt;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0F5EBC-5DFC-C3B9-C05D-BEA8C8582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314" y="2571879"/>
                <a:ext cx="4521200" cy="1200329"/>
              </a:xfrm>
              <a:prstGeom prst="rect">
                <a:avLst/>
              </a:prstGeom>
              <a:blipFill>
                <a:blip r:embed="rId3"/>
                <a:stretch>
                  <a:fillRect l="-1078" t="-14213" b="-563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993BF2B-91F5-3255-2A8D-D844248E0DA9}"/>
              </a:ext>
            </a:extLst>
          </p:cNvPr>
          <p:cNvSpPr txBox="1"/>
          <p:nvPr/>
        </p:nvSpPr>
        <p:spPr>
          <a:xfrm>
            <a:off x="7262709" y="4297584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DK =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NK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F5CF0-EA7E-FEBA-9B17-0AD51FD36EE6}"/>
              </a:ext>
            </a:extLst>
          </p:cNvPr>
          <p:cNvSpPr txBox="1"/>
          <p:nvPr/>
        </p:nvSpPr>
        <p:spPr>
          <a:xfrm>
            <a:off x="2537999" y="443445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NK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D830B-8B12-46DC-BCC8-E9436B3A47A1}"/>
              </a:ext>
            </a:extLst>
          </p:cNvPr>
          <p:cNvPicPr/>
          <p:nvPr/>
        </p:nvPicPr>
        <p:blipFill rotWithShape="1">
          <a:blip r:embed="rId4"/>
          <a:srcRect l="64476" t="62078" r="17508" b="24860"/>
          <a:stretch/>
        </p:blipFill>
        <p:spPr bwMode="auto">
          <a:xfrm>
            <a:off x="1420399" y="2435048"/>
            <a:ext cx="4210050" cy="183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2447C-7281-76E4-A02E-066DB1ECF6B2}"/>
              </a:ext>
            </a:extLst>
          </p:cNvPr>
          <p:cNvSpPr txBox="1"/>
          <p:nvPr/>
        </p:nvSpPr>
        <p:spPr>
          <a:xfrm>
            <a:off x="1750599" y="3937078"/>
            <a:ext cx="787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D835A-D22E-B7D2-11FC-4DD23BA65936}"/>
                  </a:ext>
                </a:extLst>
              </p:cNvPr>
              <p:cNvSpPr txBox="1"/>
              <p:nvPr/>
            </p:nvSpPr>
            <p:spPr>
              <a:xfrm>
                <a:off x="2468149" y="3933880"/>
                <a:ext cx="558800" cy="3949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id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7D835A-D22E-B7D2-11FC-4DD23BA6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9" y="3933880"/>
                <a:ext cx="558800" cy="394916"/>
              </a:xfrm>
              <a:prstGeom prst="rect">
                <a:avLst/>
              </a:prstGeom>
              <a:blipFill>
                <a:blip r:embed="rId5"/>
                <a:stretch>
                  <a:fillRect r="-54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74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D1DE5-1B04-2743-ED90-2E27CF271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8CBD4-F185-7CE6-432F-DEEE38ED8091}"/>
              </a:ext>
            </a:extLst>
          </p:cNvPr>
          <p:cNvSpPr txBox="1"/>
          <p:nvPr/>
        </p:nvSpPr>
        <p:spPr>
          <a:xfrm>
            <a:off x="74509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C81913E-88F7-2BD7-8DE2-C71EC7787809}"/>
              </a:ext>
            </a:extLst>
          </p:cNvPr>
          <p:cNvSpPr txBox="1"/>
          <p:nvPr/>
        </p:nvSpPr>
        <p:spPr>
          <a:xfrm>
            <a:off x="673511" y="1105545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F7516E4-6EEE-8E5B-FC13-FF4D919C610C}"/>
              </a:ext>
            </a:extLst>
          </p:cNvPr>
          <p:cNvSpPr txBox="1"/>
          <p:nvPr/>
        </p:nvSpPr>
        <p:spPr>
          <a:xfrm>
            <a:off x="899395" y="1305035"/>
            <a:ext cx="5916611" cy="402248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D1E7E5A-9962-0790-FD99-CD52D3848A7D}"/>
              </a:ext>
            </a:extLst>
          </p:cNvPr>
          <p:cNvSpPr txBox="1"/>
          <p:nvPr/>
        </p:nvSpPr>
        <p:spPr>
          <a:xfrm>
            <a:off x="6980931" y="2106132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1DBE95D-8D8F-FC77-74A5-729A2748369A}"/>
              </a:ext>
            </a:extLst>
          </p:cNvPr>
          <p:cNvSpPr txBox="1"/>
          <p:nvPr/>
        </p:nvSpPr>
        <p:spPr>
          <a:xfrm>
            <a:off x="7096690" y="2337707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E9469ED-B758-C913-4DDA-0E45759A924D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 err="1"/>
              <a:t>Hipotesis</a:t>
            </a:r>
            <a:r>
              <a:rPr lang="en-US" sz="3200" b="1" dirty="0"/>
              <a:t> </a:t>
            </a:r>
            <a:r>
              <a:rPr lang="en-US" sz="3200" b="1" dirty="0" err="1"/>
              <a:t>Tipe</a:t>
            </a:r>
            <a:r>
              <a:rPr lang="en-US" sz="3200" b="1" dirty="0"/>
              <a:t> C (Uji </a:t>
            </a:r>
            <a:r>
              <a:rPr lang="en-US" sz="3200" b="1" dirty="0" err="1"/>
              <a:t>Pihak</a:t>
            </a:r>
            <a:r>
              <a:rPr lang="en-US" sz="3200" b="1" dirty="0"/>
              <a:t> Kiri)</a:t>
            </a:r>
            <a:endParaRPr lang="id-ID" sz="32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CB3E01F-CB27-868E-D11E-9529360D80DE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8EFDEA4-C626-E0B6-B64B-2C4DB69137D6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96DB7B-AB51-DC20-E673-C532EC598E56}"/>
                  </a:ext>
                </a:extLst>
              </p:cNvPr>
              <p:cNvSpPr txBox="1"/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Untuk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tipe</a:t>
                </a:r>
                <a:r>
                  <a:rPr lang="en-US" dirty="0"/>
                  <a:t> C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luasnya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berada</a:t>
                </a:r>
                <a:r>
                  <a:rPr lang="en-US" dirty="0"/>
                  <a:t> di </a:t>
                </a:r>
                <a:r>
                  <a:rPr lang="en-US" dirty="0" err="1"/>
                  <a:t>ujung</a:t>
                </a:r>
                <a:r>
                  <a:rPr lang="en-US" dirty="0"/>
                  <a:t> </a:t>
                </a:r>
                <a:r>
                  <a:rPr lang="en-US" dirty="0" err="1"/>
                  <a:t>kiri</a:t>
                </a:r>
                <a:r>
                  <a:rPr lang="en-US" dirty="0"/>
                  <a:t>).</a:t>
                </a:r>
                <a:endParaRPr lang="id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96DB7B-AB51-DC20-E673-C532EC59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blipFill>
                <a:blip r:embed="rId2"/>
                <a:stretch>
                  <a:fillRect l="-871" t="-4717" b="-141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99E1515-0C19-E368-E5C1-52AA93B84699}"/>
              </a:ext>
            </a:extLst>
          </p:cNvPr>
          <p:cNvSpPr txBox="1"/>
          <p:nvPr/>
        </p:nvSpPr>
        <p:spPr>
          <a:xfrm>
            <a:off x="5029914" y="371384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9EFF03-192E-8E90-9410-307B40BCBED3}"/>
              </a:ext>
            </a:extLst>
          </p:cNvPr>
          <p:cNvSpPr txBox="1"/>
          <p:nvPr/>
        </p:nvSpPr>
        <p:spPr>
          <a:xfrm>
            <a:off x="1550114" y="3632869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1C7720-9F30-5B2E-F6E2-68F4087EFF01}"/>
                  </a:ext>
                </a:extLst>
              </p:cNvPr>
              <p:cNvSpPr txBox="1"/>
              <p:nvPr/>
            </p:nvSpPr>
            <p:spPr>
              <a:xfrm>
                <a:off x="7341314" y="2571879"/>
                <a:ext cx="452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Tipe C: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&lt;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Atau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&lt;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1C7720-9F30-5B2E-F6E2-68F4087EF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314" y="2571879"/>
                <a:ext cx="4521200" cy="1200329"/>
              </a:xfrm>
              <a:prstGeom prst="rect">
                <a:avLst/>
              </a:prstGeom>
              <a:blipFill>
                <a:blip r:embed="rId3"/>
                <a:stretch>
                  <a:fillRect l="-1078" t="-14213" b="-563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4D006D4-3081-A0EE-3723-5AC322EF97CF}"/>
              </a:ext>
            </a:extLst>
          </p:cNvPr>
          <p:cNvSpPr txBox="1"/>
          <p:nvPr/>
        </p:nvSpPr>
        <p:spPr>
          <a:xfrm>
            <a:off x="7262709" y="4297584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DK =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NK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6B323-CC83-48D5-C889-10BB2C8D854C}"/>
              </a:ext>
            </a:extLst>
          </p:cNvPr>
          <p:cNvSpPr txBox="1"/>
          <p:nvPr/>
        </p:nvSpPr>
        <p:spPr>
          <a:xfrm>
            <a:off x="2537999" y="443445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NK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361CF-1A02-A77C-C56B-03465CD12E9C}"/>
              </a:ext>
            </a:extLst>
          </p:cNvPr>
          <p:cNvPicPr/>
          <p:nvPr/>
        </p:nvPicPr>
        <p:blipFill rotWithShape="1">
          <a:blip r:embed="rId4"/>
          <a:srcRect l="64476" t="62078" r="17508" b="24860"/>
          <a:stretch/>
        </p:blipFill>
        <p:spPr bwMode="auto">
          <a:xfrm>
            <a:off x="1420399" y="2435048"/>
            <a:ext cx="4210050" cy="183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DB2A-51C3-FE86-1105-4178C730D74E}"/>
              </a:ext>
            </a:extLst>
          </p:cNvPr>
          <p:cNvSpPr txBox="1"/>
          <p:nvPr/>
        </p:nvSpPr>
        <p:spPr>
          <a:xfrm>
            <a:off x="1750599" y="3915306"/>
            <a:ext cx="787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A9853-CE4A-329F-75D5-14874B76F61F}"/>
                  </a:ext>
                </a:extLst>
              </p:cNvPr>
              <p:cNvSpPr txBox="1"/>
              <p:nvPr/>
            </p:nvSpPr>
            <p:spPr>
              <a:xfrm>
                <a:off x="2468149" y="3977424"/>
                <a:ext cx="558800" cy="3949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id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BA9853-CE4A-329F-75D5-14874B76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9" y="3977424"/>
                <a:ext cx="558800" cy="394916"/>
              </a:xfrm>
              <a:prstGeom prst="rect">
                <a:avLst/>
              </a:prstGeom>
              <a:blipFill>
                <a:blip r:embed="rId5"/>
                <a:stretch>
                  <a:fillRect r="-54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8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10000"/>
              <a:lumOff val="90000"/>
              <a:alpha val="4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591567" y="2453039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21502" y="2503829"/>
            <a:ext cx="2935867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r>
              <a:rPr lang="en-US" sz="1700" b="1" dirty="0" err="1"/>
              <a:t>Merumuskan</a:t>
            </a:r>
            <a:r>
              <a:rPr lang="en-US" sz="1700" b="1" dirty="0"/>
              <a:t> </a:t>
            </a:r>
            <a:r>
              <a:rPr lang="en-US" sz="1700" b="1" dirty="0" err="1"/>
              <a:t>hipotesis</a:t>
            </a:r>
            <a:r>
              <a:rPr lang="en-US" sz="1700" b="1" dirty="0"/>
              <a:t> statistic (H</a:t>
            </a:r>
            <a:r>
              <a:rPr lang="en-US" b="1" baseline="-25000" dirty="0"/>
              <a:t>0</a:t>
            </a:r>
            <a:r>
              <a:rPr lang="en-US" sz="1700" b="1" dirty="0"/>
              <a:t> dan H</a:t>
            </a:r>
            <a:r>
              <a:rPr lang="en-US" sz="1700" b="1" baseline="-25000" dirty="0"/>
              <a:t>1</a:t>
            </a:r>
            <a:r>
              <a:rPr lang="en-US" sz="1700" b="1" dirty="0"/>
              <a:t>)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336891" y="2637312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57369" y="2788462"/>
            <a:ext cx="6781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559709" y="2453039"/>
            <a:ext cx="3807152" cy="879204"/>
          </a:xfrm>
          <a:prstGeom prst="rect">
            <a:avLst/>
          </a:prstGeom>
          <a:solidFill>
            <a:schemeClr val="accent2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89644" y="2503829"/>
            <a:ext cx="2835537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r>
              <a:rPr lang="id-ID" sz="1700" b="1" dirty="0"/>
              <a:t>Memilih distribusi sampling dan me</a:t>
            </a:r>
            <a:r>
              <a:rPr lang="en-US" sz="1700" b="1" dirty="0" err="1"/>
              <a:t>nentukan</a:t>
            </a:r>
            <a:r>
              <a:rPr lang="id-ID" sz="1700" b="1" dirty="0"/>
              <a:t> nilai/taraf signifikasi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9305033" y="2637312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725511" y="2788462"/>
            <a:ext cx="7416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1559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591567" y="3787729"/>
            <a:ext cx="3807152" cy="879204"/>
          </a:xfrm>
          <a:prstGeom prst="rect">
            <a:avLst/>
          </a:prstGeom>
          <a:solidFill>
            <a:schemeClr val="accent2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821502" y="3838519"/>
            <a:ext cx="2702295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r>
              <a:rPr lang="id-ID" sz="1700" b="1" dirty="0"/>
              <a:t>Melakukan perhitungan dengan dengan statistik yang sesuai</a:t>
            </a:r>
          </a:p>
        </p:txBody>
      </p:sp>
      <p:sp>
        <p:nvSpPr>
          <p:cNvPr id="15" name="标题 1"/>
          <p:cNvSpPr txBox="1"/>
          <p:nvPr/>
        </p:nvSpPr>
        <p:spPr>
          <a:xfrm>
            <a:off x="4336891" y="397200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757369" y="4123152"/>
            <a:ext cx="7543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1559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559709" y="3787729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789644" y="3838519"/>
            <a:ext cx="2702295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7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Menentukan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nilai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kritis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ea typeface="Poppins"/>
                <a:cs typeface="Poppins"/>
              </a:rPr>
              <a:t> dan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daerah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ea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ea typeface="Poppins"/>
                <a:cs typeface="Poppins"/>
              </a:rPr>
              <a:t>kritis</a:t>
            </a:r>
            <a:endParaRPr kumimoji="1" lang="zh-CN" altLang="en-US" sz="1700" dirty="0"/>
          </a:p>
        </p:txBody>
      </p:sp>
      <p:sp>
        <p:nvSpPr>
          <p:cNvPr id="19" name="标题 1"/>
          <p:cNvSpPr txBox="1"/>
          <p:nvPr/>
        </p:nvSpPr>
        <p:spPr>
          <a:xfrm>
            <a:off x="9305033" y="397200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725511" y="4123152"/>
            <a:ext cx="7924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04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1591567" y="5122420"/>
            <a:ext cx="3807152" cy="879204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1821502" y="5173209"/>
            <a:ext cx="2840725" cy="7815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700" dirty="0" err="1">
                <a:ln w="12700">
                  <a:noFill/>
                </a:ln>
                <a:latin typeface="Poppins"/>
                <a:cs typeface="Poppins"/>
              </a:rPr>
              <a:t>Menentukan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cs typeface="Poppins"/>
              </a:rPr>
              <a:t> Keputusan uji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cs typeface="Poppins"/>
              </a:rPr>
              <a:t>mengenai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cs typeface="Poppins"/>
              </a:rPr>
              <a:t> H</a:t>
            </a:r>
            <a:r>
              <a:rPr kumimoji="1" lang="en-US" altLang="zh-CN" sz="1700" baseline="-25000" dirty="0">
                <a:ln w="12700">
                  <a:noFill/>
                </a:ln>
                <a:latin typeface="Poppins"/>
                <a:cs typeface="Poppins"/>
              </a:rPr>
              <a:t>0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cs typeface="Poppins"/>
              </a:rPr>
              <a:t> dan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cs typeface="Poppins"/>
              </a:rPr>
              <a:t>menarik</a:t>
            </a:r>
            <a:r>
              <a:rPr kumimoji="1" lang="en-US" altLang="zh-CN" sz="1700" dirty="0">
                <a:ln w="12700">
                  <a:noFill/>
                </a:ln>
                <a:latin typeface="Poppins"/>
                <a:cs typeface="Poppins"/>
              </a:rPr>
              <a:t> </a:t>
            </a:r>
            <a:r>
              <a:rPr kumimoji="1" lang="en-US" altLang="zh-CN" sz="1700" dirty="0" err="1">
                <a:ln w="12700">
                  <a:noFill/>
                </a:ln>
                <a:latin typeface="Poppins"/>
                <a:cs typeface="Poppins"/>
              </a:rPr>
              <a:t>kesimpulan</a:t>
            </a:r>
            <a:endParaRPr kumimoji="1" lang="zh-CN" altLang="en-US" sz="1700" dirty="0"/>
          </a:p>
        </p:txBody>
      </p:sp>
      <p:sp>
        <p:nvSpPr>
          <p:cNvPr id="23" name="标题 1"/>
          <p:cNvSpPr txBox="1"/>
          <p:nvPr/>
        </p:nvSpPr>
        <p:spPr>
          <a:xfrm>
            <a:off x="4336891" y="5306693"/>
            <a:ext cx="1295400" cy="828413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ahLst/>
            <a:cxnLst/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757369" y="5457843"/>
            <a:ext cx="7797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14FDE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05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889014" y="421153"/>
            <a:ext cx="106190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4000" b="1" dirty="0" err="1"/>
              <a:t>Prosedur</a:t>
            </a:r>
            <a:r>
              <a:rPr lang="en-US" sz="4000" b="1" dirty="0"/>
              <a:t> </a:t>
            </a:r>
            <a:r>
              <a:rPr lang="en-US" sz="4000" b="1" dirty="0" err="1"/>
              <a:t>Pengujian</a:t>
            </a:r>
            <a:r>
              <a:rPr lang="en-US" sz="4000" b="1" dirty="0"/>
              <a:t> </a:t>
            </a:r>
            <a:r>
              <a:rPr lang="en-US" sz="4000" b="1" dirty="0" err="1"/>
              <a:t>Hipotesis</a:t>
            </a:r>
            <a:r>
              <a:rPr lang="en-US" sz="4000" b="1" dirty="0"/>
              <a:t> </a:t>
            </a:r>
            <a:r>
              <a:rPr lang="en-US" sz="4000" b="1" dirty="0" err="1"/>
              <a:t>Statistik</a:t>
            </a:r>
            <a:endParaRPr kumimoji="1" lang="zh-CN" altLang="en-US" sz="2400" b="1" dirty="0"/>
          </a:p>
        </p:txBody>
      </p:sp>
      <p:sp>
        <p:nvSpPr>
          <p:cNvPr id="31" name="标题 1"/>
          <p:cNvSpPr txBox="1"/>
          <p:nvPr/>
        </p:nvSpPr>
        <p:spPr>
          <a:xfrm rot="16200000">
            <a:off x="433600" y="446435"/>
            <a:ext cx="360000" cy="360000"/>
          </a:xfrm>
          <a:prstGeom prst="diamond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16200000">
            <a:off x="292966" y="446435"/>
            <a:ext cx="360000" cy="360000"/>
          </a:xfrm>
          <a:prstGeom prst="diamond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3D2A-4460-C83C-21E3-A17780FC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C372D-D747-9EB5-0850-008B90C1C0BB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8588A60-127B-D3B3-0D3A-4F1F7793E4C5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E9B1134-2A6A-7A3F-A6F7-8A0C9338AC6A}"/>
              </a:ext>
            </a:extLst>
          </p:cNvPr>
          <p:cNvSpPr txBox="1"/>
          <p:nvPr/>
        </p:nvSpPr>
        <p:spPr>
          <a:xfrm>
            <a:off x="899396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2C9EC5F-CFAA-82C9-F017-4FAE5E42484B}"/>
              </a:ext>
            </a:extLst>
          </p:cNvPr>
          <p:cNvSpPr txBox="1"/>
          <p:nvPr/>
        </p:nvSpPr>
        <p:spPr>
          <a:xfrm>
            <a:off x="6318110" y="1834890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5D69E9A1-4D06-436F-C247-5EF1E7A68A2D}"/>
                  </a:ext>
                </a:extLst>
              </p:cNvPr>
              <p:cNvSpPr txBox="1"/>
              <p:nvPr/>
            </p:nvSpPr>
            <p:spPr>
              <a:xfrm>
                <a:off x="6540222" y="2034381"/>
                <a:ext cx="4914884" cy="332898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kumimoji="1" lang="en-US" altLang="zh-CN" dirty="0"/>
                  <a:t>Jika </a:t>
                </a:r>
                <a:r>
                  <a:rPr kumimoji="1" lang="en-US" altLang="zh-CN" dirty="0" err="1"/>
                  <a:t>nilai</a:t>
                </a:r>
                <a:r>
                  <a:rPr kumimoji="1" lang="en-US" altLang="zh-CN" dirty="0"/>
                  <a:t> statistic uji yang </a:t>
                </a:r>
                <a:r>
                  <a:rPr kumimoji="1" lang="en-US" altLang="zh-CN" dirty="0" err="1"/>
                  <a:t>diperoleh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adalah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dan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dirty="0"/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maka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atau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terletak</a:t>
                </a:r>
                <a:r>
                  <a:rPr kumimoji="1" lang="en-US" altLang="zh-CN" dirty="0"/>
                  <a:t> di Daerah </a:t>
                </a:r>
                <a:r>
                  <a:rPr kumimoji="1" lang="en-US" altLang="zh-CN" dirty="0" err="1"/>
                  <a:t>Kritis</a:t>
                </a:r>
                <a:r>
                  <a:rPr kumimoji="1" lang="en-US" altLang="zh-CN" dirty="0"/>
                  <a:t>. </a:t>
                </a:r>
                <a:r>
                  <a:rPr kumimoji="1" lang="en-US" altLang="zh-CN" dirty="0" err="1"/>
                  <a:t>Dengan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demikian</a:t>
                </a:r>
                <a:r>
                  <a:rPr kumimoji="1" lang="en-US" altLang="zh-CN" dirty="0"/>
                  <a:t> H</a:t>
                </a:r>
                <a:r>
                  <a:rPr kumimoji="1" lang="en-US" altLang="zh-CN" baseline="-25000" dirty="0"/>
                  <a:t>0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ditolak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5D69E9A1-4D06-436F-C247-5EF1E7A6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22" y="2034381"/>
                <a:ext cx="4914884" cy="3328988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3F1CFD3C-A5C5-4AD2-80C4-CA67201BD569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Tingkat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Signifikansi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Amatan</a:t>
            </a:r>
            <a:endParaRPr kumimoji="1" lang="zh-CN" altLang="en-US" sz="3200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78E7CC94-8B39-F02C-DBD5-108BA8596E27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5AB0D236-0E0C-6662-69BC-EBFFC72F4E4C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450B73-921B-7128-4FF8-9EFFDB5A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/>
          <a:stretch>
            <a:fillRect/>
          </a:stretch>
        </p:blipFill>
        <p:spPr>
          <a:xfrm>
            <a:off x="982708" y="2279110"/>
            <a:ext cx="4323257" cy="2388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FCD2B7-1C9A-C7BF-B9F5-7FEE8F1A268A}"/>
                  </a:ext>
                </a:extLst>
              </p:cNvPr>
              <p:cNvSpPr txBox="1"/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Kaitan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D" dirty="0"/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dirty="0"/>
                  <a:t> pada uji </a:t>
                </a:r>
                <a:r>
                  <a:rPr lang="en-ID" dirty="0" err="1"/>
                  <a:t>pihak</a:t>
                </a:r>
                <a:r>
                  <a:rPr lang="en-ID" dirty="0"/>
                  <a:t> </a:t>
                </a:r>
                <a:r>
                  <a:rPr lang="en-ID" dirty="0" err="1"/>
                  <a:t>kanan</a:t>
                </a:r>
                <a:endParaRPr lang="en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FCD2B7-1C9A-C7BF-B9F5-7FEE8F1A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blipFill>
                <a:blip r:embed="rId4"/>
                <a:stretch>
                  <a:fillRect l="-1117" t="-10000" b="-2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8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CC45-950D-505C-ED3A-7BCE439A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659DA-2126-4DFC-DA35-CB8964A415B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71339CA1-5A8B-E899-4427-A4762B21695B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D586CD7-60B2-D460-BFA9-B9DFBE7E1F7F}"/>
              </a:ext>
            </a:extLst>
          </p:cNvPr>
          <p:cNvSpPr txBox="1"/>
          <p:nvPr/>
        </p:nvSpPr>
        <p:spPr>
          <a:xfrm>
            <a:off x="899396" y="2034381"/>
            <a:ext cx="5294576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737C5A2-3D4D-6660-2F42-835E6D5C21F0}"/>
              </a:ext>
            </a:extLst>
          </p:cNvPr>
          <p:cNvSpPr txBox="1"/>
          <p:nvPr/>
        </p:nvSpPr>
        <p:spPr>
          <a:xfrm>
            <a:off x="6726702" y="1844528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95E80B6C-3F92-35C8-BB09-CB9CE37A9E2F}"/>
                  </a:ext>
                </a:extLst>
              </p:cNvPr>
              <p:cNvSpPr txBox="1"/>
              <p:nvPr/>
            </p:nvSpPr>
            <p:spPr>
              <a:xfrm>
                <a:off x="6948813" y="2034381"/>
                <a:ext cx="4688016" cy="332898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kumimoji="1" lang="en-US" altLang="zh-CN" dirty="0"/>
                  <a:t>Jika </a:t>
                </a:r>
                <a:r>
                  <a:rPr kumimoji="1" lang="en-US" altLang="zh-CN" dirty="0" err="1"/>
                  <a:t>nilai</a:t>
                </a:r>
                <a:r>
                  <a:rPr kumimoji="1" lang="en-US" altLang="zh-CN" dirty="0"/>
                  <a:t> statistic uji yang </a:t>
                </a:r>
                <a:r>
                  <a:rPr kumimoji="1" lang="en-US" altLang="zh-CN" dirty="0" err="1"/>
                  <a:t>diperoleh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adalah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maka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terletak</a:t>
                </a:r>
                <a:r>
                  <a:rPr kumimoji="1" lang="en-US" altLang="zh-CN" dirty="0"/>
                  <a:t> di Daerah </a:t>
                </a:r>
                <a:r>
                  <a:rPr kumimoji="1" lang="en-US" altLang="zh-CN" dirty="0" err="1"/>
                  <a:t>Kritis</a:t>
                </a:r>
                <a:r>
                  <a:rPr kumimoji="1" lang="en-US" altLang="zh-CN" dirty="0"/>
                  <a:t>. </a:t>
                </a:r>
                <a:r>
                  <a:rPr kumimoji="1" lang="en-US" altLang="zh-CN" dirty="0" err="1"/>
                  <a:t>Dengan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demikian</a:t>
                </a:r>
                <a:r>
                  <a:rPr kumimoji="1" lang="en-US" altLang="zh-CN" dirty="0"/>
                  <a:t> H</a:t>
                </a:r>
                <a:r>
                  <a:rPr kumimoji="1" lang="en-US" altLang="zh-CN" baseline="-25000" dirty="0"/>
                  <a:t>0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ditolak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95E80B6C-3F92-35C8-BB09-CB9CE37A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813" y="2034381"/>
                <a:ext cx="4688016" cy="3328988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EA97AB86-16EB-F4F2-A5E8-206E23820491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Tingkat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Signifikansi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Amatan</a:t>
            </a: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6AEB830-C56E-1862-710F-D5F6D74130AB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0318364-21AA-CB23-7304-0A2E3D08BD2A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8DE60-7F42-0003-5C39-4508BDB08FF3}"/>
                  </a:ext>
                </a:extLst>
              </p:cNvPr>
              <p:cNvSpPr txBox="1"/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Kaitan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D" dirty="0"/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dirty="0"/>
                  <a:t> pada uji dua </a:t>
                </a:r>
                <a:r>
                  <a:rPr lang="en-ID" dirty="0" err="1"/>
                  <a:t>pihak</a:t>
                </a:r>
                <a:endParaRPr lang="en-ID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8DE60-7F42-0003-5C39-4508BDB08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blipFill>
                <a:blip r:embed="rId3"/>
                <a:stretch>
                  <a:fillRect l="-1117" t="-10000" b="-2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979F337-C062-298B-D1F2-E49169DF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b="70940"/>
          <a:stretch>
            <a:fillRect/>
          </a:stretch>
        </p:blipFill>
        <p:spPr>
          <a:xfrm>
            <a:off x="895622" y="2288748"/>
            <a:ext cx="4699635" cy="19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DC7A-EA88-7E14-D961-98E587C9C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2A7B4-5F9A-0FA4-6DBB-63E64316DB6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436CA33-DCDD-F266-722E-E5730F0F76B5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4494847-F2C2-23D0-14B3-868AA4BD6308}"/>
              </a:ext>
            </a:extLst>
          </p:cNvPr>
          <p:cNvSpPr txBox="1"/>
          <p:nvPr/>
        </p:nvSpPr>
        <p:spPr>
          <a:xfrm>
            <a:off x="899396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BEE97ED2-548C-31F5-4C51-BFD21F96F721}"/>
              </a:ext>
            </a:extLst>
          </p:cNvPr>
          <p:cNvSpPr txBox="1"/>
          <p:nvPr/>
        </p:nvSpPr>
        <p:spPr>
          <a:xfrm>
            <a:off x="6318110" y="1834890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EDFA7106-212B-B916-85F2-629E80DDF711}"/>
                  </a:ext>
                </a:extLst>
              </p:cNvPr>
              <p:cNvSpPr txBox="1"/>
              <p:nvPr/>
            </p:nvSpPr>
            <p:spPr>
              <a:xfrm>
                <a:off x="6540222" y="2034381"/>
                <a:ext cx="4914884" cy="332898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kumimoji="1" lang="en-US" altLang="zh-CN" dirty="0"/>
                  <a:t>Jika </a:t>
                </a:r>
                <a:r>
                  <a:rPr kumimoji="1" lang="en-US" altLang="zh-CN" dirty="0" err="1"/>
                  <a:t>nilai</a:t>
                </a:r>
                <a:r>
                  <a:rPr kumimoji="1" lang="en-US" altLang="zh-CN" dirty="0"/>
                  <a:t> statistic uji yang </a:t>
                </a:r>
                <a:r>
                  <a:rPr kumimoji="1" lang="en-US" altLang="zh-CN" dirty="0" err="1"/>
                  <a:t>diperoleh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adalah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maka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terletak</a:t>
                </a:r>
                <a:r>
                  <a:rPr kumimoji="1" lang="en-US" altLang="zh-CN" dirty="0"/>
                  <a:t> di Daerah </a:t>
                </a:r>
                <a:r>
                  <a:rPr kumimoji="1" lang="en-US" altLang="zh-CN" dirty="0" err="1"/>
                  <a:t>Kritis</a:t>
                </a:r>
                <a:r>
                  <a:rPr kumimoji="1" lang="en-US" altLang="zh-CN" dirty="0"/>
                  <a:t>. </a:t>
                </a:r>
                <a:r>
                  <a:rPr kumimoji="1" lang="en-US" altLang="zh-CN" dirty="0" err="1"/>
                  <a:t>Dengan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demikian</a:t>
                </a:r>
                <a:r>
                  <a:rPr kumimoji="1" lang="en-US" altLang="zh-CN" dirty="0"/>
                  <a:t> H</a:t>
                </a:r>
                <a:r>
                  <a:rPr kumimoji="1" lang="en-US" altLang="zh-CN" baseline="-25000" dirty="0"/>
                  <a:t>0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ditolak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EDFA7106-212B-B916-85F2-629E80DD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222" y="2034381"/>
                <a:ext cx="4914884" cy="3328988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>
            <a:extLst>
              <a:ext uri="{FF2B5EF4-FFF2-40B4-BE49-F238E27FC236}">
                <a16:creationId xmlns:a16="http://schemas.microsoft.com/office/drawing/2014/main" id="{E494ED1C-2DA1-7391-66E8-5BAF57797D60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Tingkat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Signifikansi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Amatan</a:t>
            </a:r>
            <a:endParaRPr kumimoji="1" lang="zh-CN" altLang="en-US" sz="3200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55325F0-5398-825F-A2E2-9FCF121E7218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51838F27-6580-0EC7-A350-72054EE4D592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010447-9F4A-06E4-F918-A2B0318D7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1" b="35874"/>
          <a:stretch>
            <a:fillRect/>
          </a:stretch>
        </p:blipFill>
        <p:spPr>
          <a:xfrm>
            <a:off x="968666" y="2279110"/>
            <a:ext cx="4591894" cy="2282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B4B986-631A-4610-905B-3C4658F08C6F}"/>
                  </a:ext>
                </a:extLst>
              </p:cNvPr>
              <p:cNvSpPr txBox="1"/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Kaitan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D" dirty="0"/>
                  <a:t> dan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D" dirty="0"/>
                  <a:t> pada uji </a:t>
                </a:r>
                <a:r>
                  <a:rPr lang="en-ID" dirty="0" err="1"/>
                  <a:t>pihak</a:t>
                </a:r>
                <a:r>
                  <a:rPr lang="en-ID" dirty="0"/>
                  <a:t> kiri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B4B986-631A-4610-905B-3C4658F0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5562600"/>
                <a:ext cx="4914884" cy="369332"/>
              </a:xfrm>
              <a:prstGeom prst="rect">
                <a:avLst/>
              </a:prstGeom>
              <a:blipFill>
                <a:blip r:embed="rId4"/>
                <a:stretch>
                  <a:fillRect l="-1117" t="-10000" b="-2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4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8756-00C0-C0B9-FAAC-00EFDBF3B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F0B8B-CD64-8283-D467-E5EC8BAEBBA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5FA389C-9BB7-F951-FE2D-154738DB6547}"/>
              </a:ext>
            </a:extLst>
          </p:cNvPr>
          <p:cNvSpPr txBox="1"/>
          <p:nvPr/>
        </p:nvSpPr>
        <p:spPr>
          <a:xfrm rot="2700000">
            <a:off x="1748706" y="1499763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8DC2473-7A4A-E4D3-1251-FC0D39E4DDA8}"/>
              </a:ext>
            </a:extLst>
          </p:cNvPr>
          <p:cNvSpPr txBox="1"/>
          <p:nvPr/>
        </p:nvSpPr>
        <p:spPr>
          <a:xfrm rot="2700000">
            <a:off x="3353511" y="2052360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2CE56E5-D510-2EAD-4F00-E0DF99F52BC6}"/>
              </a:ext>
            </a:extLst>
          </p:cNvPr>
          <p:cNvSpPr txBox="1"/>
          <p:nvPr/>
        </p:nvSpPr>
        <p:spPr>
          <a:xfrm>
            <a:off x="4055226" y="1874988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Pengujian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4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4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Rataan</a:t>
            </a:r>
            <a:endParaRPr kumimoji="1" lang="zh-CN" altLang="en-US" sz="2400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9F15EAD5-6DA6-DA78-50FF-ED5BA254E61B}"/>
              </a:ext>
            </a:extLst>
          </p:cNvPr>
          <p:cNvSpPr txBox="1"/>
          <p:nvPr/>
        </p:nvSpPr>
        <p:spPr>
          <a:xfrm rot="2700000">
            <a:off x="1748706" y="4044731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E5BADF0-2CDE-DCC7-638B-34AE97B83823}"/>
              </a:ext>
            </a:extLst>
          </p:cNvPr>
          <p:cNvSpPr txBox="1"/>
          <p:nvPr/>
        </p:nvSpPr>
        <p:spPr>
          <a:xfrm rot="2700000">
            <a:off x="3353511" y="4597328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0E89789-72DD-4F66-D66C-D9E5DEC175E1}"/>
              </a:ext>
            </a:extLst>
          </p:cNvPr>
          <p:cNvSpPr txBox="1"/>
          <p:nvPr/>
        </p:nvSpPr>
        <p:spPr>
          <a:xfrm>
            <a:off x="4055226" y="4429800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Pengujian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Proporsi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dan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Variansi</a:t>
            </a:r>
            <a:endParaRPr kumimoji="1" lang="zh-CN" altLang="en-US" sz="2000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78F46970-514A-057C-5F69-CE9093368617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32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 sz="3200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59471D95-C7FB-3E59-251B-43146ABC1F7B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CF0BCF1F-25EA-8F0D-3264-7D6D6DE200D6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4F14A86B-BEFD-7A29-A30B-D5D06E37F701}"/>
              </a:ext>
            </a:extLst>
          </p:cNvPr>
          <p:cNvSpPr txBox="1"/>
          <p:nvPr/>
        </p:nvSpPr>
        <p:spPr>
          <a:xfrm>
            <a:off x="2300775" y="1805941"/>
            <a:ext cx="630918" cy="7887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000" dirty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 sz="3000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51DB4124-55E3-7EA6-9F68-E0D08FD2FF46}"/>
              </a:ext>
            </a:extLst>
          </p:cNvPr>
          <p:cNvSpPr txBox="1"/>
          <p:nvPr/>
        </p:nvSpPr>
        <p:spPr>
          <a:xfrm>
            <a:off x="2300775" y="4429800"/>
            <a:ext cx="630918" cy="7887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000" dirty="0">
                <a:ln w="12700">
                  <a:noFill/>
                </a:ln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7324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-22578" y="-12700"/>
            <a:ext cx="12214578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6150575" y="4049442"/>
            <a:ext cx="5690363" cy="117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000" dirty="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Uji </a:t>
            </a:r>
            <a:r>
              <a:rPr kumimoji="1" lang="en-US" altLang="zh-CN" sz="3000" dirty="0" err="1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3000" dirty="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000" dirty="0" err="1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Rataan</a:t>
            </a:r>
            <a:endParaRPr kumimoji="1"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6829882" y="1066383"/>
            <a:ext cx="3800017" cy="2646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600">
                <a:ln w="12700">
                  <a:noFill/>
                </a:ln>
                <a:gradFill>
                  <a:gsLst>
                    <a:gs pos="8000">
                      <a:schemeClr val="accent1">
                        <a:lumMod val="40000"/>
                        <a:lumOff val="60000"/>
                        <a:alpha val="0"/>
                      </a:schemeClr>
                    </a:gs>
                    <a:gs pos="72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0F3F0-BFDD-695F-40DB-F3B401690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EB2A9-E616-0B7F-F40C-66EC0355252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57C7085-CB08-8F6F-69FB-F375A684E71C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A0DB295-5D4B-3CE6-AA68-A2DAC171AFC6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Uji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Mengenai Rata-rata</a:t>
            </a:r>
            <a:endParaRPr kumimoji="1" lang="zh-CN" altLang="en-US" sz="3200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7988EBB-7918-052C-8BAA-6975D82863D8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B74E7C1-7095-FA9C-86BC-24F48DD512FE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5619C62-6E8D-952B-7F53-E876C3ED2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916"/>
                  </p:ext>
                </p:extLst>
              </p:nvPr>
            </p:nvGraphicFramePr>
            <p:xfrm>
              <a:off x="1320958" y="1052952"/>
              <a:ext cx="10032842" cy="5809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528">
                      <a:extLst>
                        <a:ext uri="{9D8B030D-6E8A-4147-A177-3AD203B41FA5}">
                          <a16:colId xmlns:a16="http://schemas.microsoft.com/office/drawing/2014/main" val="656212662"/>
                        </a:ext>
                      </a:extLst>
                    </a:gridCol>
                    <a:gridCol w="4027714">
                      <a:extLst>
                        <a:ext uri="{9D8B030D-6E8A-4147-A177-3AD203B41FA5}">
                          <a16:colId xmlns:a16="http://schemas.microsoft.com/office/drawing/2014/main" val="1082903026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3508047504"/>
                        </a:ext>
                      </a:extLst>
                    </a:gridCol>
                  </a:tblGrid>
                  <a:tr h="534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684814"/>
                      </a:ext>
                    </a:extLst>
                  </a:tr>
                  <a:tr h="76038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Populasi normal,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diketahui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065125"/>
                      </a:ext>
                    </a:extLst>
                  </a:tr>
                  <a:tr h="101704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Populasi normal,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tak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diketahui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1133829"/>
                      </a:ext>
                    </a:extLst>
                  </a:tr>
                  <a:tr h="14051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Populasi normal dan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independen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dan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diketahui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2640375"/>
                      </a:ext>
                    </a:extLst>
                  </a:tr>
                  <a:tr h="1728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Populasi normal dan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independen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dan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tak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diketahui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D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4831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5619C62-6E8D-952B-7F53-E876C3ED2E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916"/>
                  </p:ext>
                </p:extLst>
              </p:nvPr>
            </p:nvGraphicFramePr>
            <p:xfrm>
              <a:off x="1320958" y="1052952"/>
              <a:ext cx="10032842" cy="5809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528">
                      <a:extLst>
                        <a:ext uri="{9D8B030D-6E8A-4147-A177-3AD203B41FA5}">
                          <a16:colId xmlns:a16="http://schemas.microsoft.com/office/drawing/2014/main" val="656212662"/>
                        </a:ext>
                      </a:extLst>
                    </a:gridCol>
                    <a:gridCol w="4027714">
                      <a:extLst>
                        <a:ext uri="{9D8B030D-6E8A-4147-A177-3AD203B41FA5}">
                          <a16:colId xmlns:a16="http://schemas.microsoft.com/office/drawing/2014/main" val="1082903026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3508047504"/>
                        </a:ext>
                      </a:extLst>
                    </a:gridCol>
                  </a:tblGrid>
                  <a:tr h="534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8684814"/>
                      </a:ext>
                    </a:extLst>
                  </a:tr>
                  <a:tr h="816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69403" r="-411146" b="-5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69403" r="-100908" b="-547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69403" r="-603" b="-547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8065125"/>
                      </a:ext>
                    </a:extLst>
                  </a:tr>
                  <a:tr h="10923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126816" r="-411146" b="-310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126816" r="-100908" b="-310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126816" r="-603" b="-310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1133829"/>
                      </a:ext>
                    </a:extLst>
                  </a:tr>
                  <a:tr h="1509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163710" r="-411146" b="-123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163710" r="-100908" b="-1237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163710" r="-603" b="-123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2640375"/>
                      </a:ext>
                    </a:extLst>
                  </a:tr>
                  <a:tr h="18566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214426" r="-411146" b="-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214426" r="-100908" b="-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214426" r="-603" b="-6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48315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0337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A0EE61A-5696-CA8F-F336-E18CB7B39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825697"/>
                  </p:ext>
                </p:extLst>
              </p:nvPr>
            </p:nvGraphicFramePr>
            <p:xfrm>
              <a:off x="1088571" y="704397"/>
              <a:ext cx="10032842" cy="5201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528">
                      <a:extLst>
                        <a:ext uri="{9D8B030D-6E8A-4147-A177-3AD203B41FA5}">
                          <a16:colId xmlns:a16="http://schemas.microsoft.com/office/drawing/2014/main" val="2028203248"/>
                        </a:ext>
                      </a:extLst>
                    </a:gridCol>
                    <a:gridCol w="4027714">
                      <a:extLst>
                        <a:ext uri="{9D8B030D-6E8A-4147-A177-3AD203B41FA5}">
                          <a16:colId xmlns:a16="http://schemas.microsoft.com/office/drawing/2014/main" val="2015732718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1813254333"/>
                        </a:ext>
                      </a:extLst>
                    </a:gridCol>
                  </a:tblGrid>
                  <a:tr h="649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303676"/>
                      </a:ext>
                    </a:extLst>
                  </a:tr>
                  <a:tr h="6496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Populasi normal dan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independen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dan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tak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diketahui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skw"/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Sup>
                                                      <m:sSubSup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bSup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skw"/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Sup>
                                                      <m:sSubSup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  <m:sup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bSup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1175059"/>
                      </a:ext>
                    </a:extLst>
                  </a:tr>
                  <a:tr h="6496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Populasi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tidak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independent (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populasi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berpasangan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), 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populasi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normal, dan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tak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diketahui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= Standar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deviasi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ID" dirty="0" err="1">
                              <a:solidFill>
                                <a:schemeClr val="tx1"/>
                              </a:solidFill>
                            </a:rPr>
                            <a:t>dari</a:t>
                          </a:r>
                          <a:r>
                            <a:rPr lang="en-ID" dirty="0">
                              <a:solidFill>
                                <a:schemeClr val="tx1"/>
                              </a:solidFill>
                            </a:rPr>
                            <a:t> D</a:t>
                          </a:r>
                        </a:p>
                        <a:p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9284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A0EE61A-5696-CA8F-F336-E18CB7B39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825697"/>
                  </p:ext>
                </p:extLst>
              </p:nvPr>
            </p:nvGraphicFramePr>
            <p:xfrm>
              <a:off x="1088571" y="704397"/>
              <a:ext cx="10032842" cy="52014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6528">
                      <a:extLst>
                        <a:ext uri="{9D8B030D-6E8A-4147-A177-3AD203B41FA5}">
                          <a16:colId xmlns:a16="http://schemas.microsoft.com/office/drawing/2014/main" val="2028203248"/>
                        </a:ext>
                      </a:extLst>
                    </a:gridCol>
                    <a:gridCol w="4027714">
                      <a:extLst>
                        <a:ext uri="{9D8B030D-6E8A-4147-A177-3AD203B41FA5}">
                          <a16:colId xmlns:a16="http://schemas.microsoft.com/office/drawing/2014/main" val="2015732718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1813254333"/>
                        </a:ext>
                      </a:extLst>
                    </a:gridCol>
                  </a:tblGrid>
                  <a:tr h="6496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303676"/>
                      </a:ext>
                    </a:extLst>
                  </a:tr>
                  <a:tr h="31388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21748" r="-411146" b="-45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21748" r="-100908" b="-45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21748" r="-603" b="-45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1175059"/>
                      </a:ext>
                    </a:extLst>
                  </a:tr>
                  <a:tr h="14129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" t="-270259" r="-411146" b="-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17" t="-270259" r="-100908" b="-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8567" t="-270259" r="-603" b="-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09284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357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E3EE-B0C6-7C1F-0A12-6BF4D3CE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8883E-94DE-2B00-AA82-7444A1D0BE97}"/>
              </a:ext>
            </a:extLst>
          </p:cNvPr>
          <p:cNvSpPr txBox="1"/>
          <p:nvPr/>
        </p:nvSpPr>
        <p:spPr>
          <a:xfrm>
            <a:off x="32658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9C83632-55D7-F063-268F-1B51C48D70E4}"/>
              </a:ext>
            </a:extLst>
          </p:cNvPr>
          <p:cNvSpPr txBox="1"/>
          <p:nvPr/>
        </p:nvSpPr>
        <p:spPr>
          <a:xfrm>
            <a:off x="0" y="6724650"/>
            <a:ext cx="12191741" cy="133510"/>
          </a:xfrm>
          <a:custGeom>
            <a:avLst/>
            <a:gdLst>
              <a:gd name="connsiteX0" fmla="*/ 0 w 12191741"/>
              <a:gd name="connsiteY0" fmla="*/ 0 h 341410"/>
              <a:gd name="connsiteX1" fmla="*/ 12191742 w 12191741"/>
              <a:gd name="connsiteY1" fmla="*/ 0 h 341410"/>
              <a:gd name="connsiteX2" fmla="*/ 12191742 w 12191741"/>
              <a:gd name="connsiteY2" fmla="*/ 341410 h 341410"/>
              <a:gd name="connsiteX3" fmla="*/ 0 w 12191741"/>
              <a:gd name="connsiteY3" fmla="*/ 341410 h 341410"/>
            </a:gdLst>
            <a:ahLst/>
            <a:cxnLst/>
            <a:rect l="l" t="t" r="r" b="b"/>
            <a:pathLst>
              <a:path w="12191741" h="341410">
                <a:moveTo>
                  <a:pt x="0" y="0"/>
                </a:moveTo>
                <a:lnTo>
                  <a:pt x="12191742" y="0"/>
                </a:lnTo>
                <a:lnTo>
                  <a:pt x="12191742" y="341410"/>
                </a:lnTo>
                <a:lnTo>
                  <a:pt x="0" y="3414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8604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026A16-AFBD-FFF2-22C3-A7B51A3AB5D4}"/>
              </a:ext>
            </a:extLst>
          </p:cNvPr>
          <p:cNvSpPr/>
          <p:nvPr/>
        </p:nvSpPr>
        <p:spPr>
          <a:xfrm>
            <a:off x="1502229" y="1404257"/>
            <a:ext cx="8567057" cy="2111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Mengapa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harus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melakukan</a:t>
            </a:r>
            <a:r>
              <a:rPr lang="en-US" sz="2800" b="1" dirty="0">
                <a:solidFill>
                  <a:schemeClr val="tx1"/>
                </a:solidFill>
              </a:rPr>
              <a:t> Uji </a:t>
            </a:r>
            <a:r>
              <a:rPr lang="en-US" sz="2800" b="1" dirty="0" err="1">
                <a:solidFill>
                  <a:schemeClr val="tx1"/>
                </a:solidFill>
              </a:rPr>
              <a:t>Hipotesis</a:t>
            </a:r>
            <a:r>
              <a:rPr lang="en-US" sz="2800" b="1" dirty="0">
                <a:solidFill>
                  <a:schemeClr val="tx1"/>
                </a:solidFill>
              </a:rPr>
              <a:t> ?</a:t>
            </a:r>
            <a:endParaRPr lang="en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5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CB51C-4C79-85CE-0D99-E362EF43AFA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E785B7E-1C34-09DC-1ED8-3E4C8EDFF2DF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8DA46A-C3CB-56B7-7CD6-782EE86E518F}"/>
                  </a:ext>
                </a:extLst>
              </p:cNvPr>
              <p:cNvSpPr txBox="1"/>
              <p:nvPr/>
            </p:nvSpPr>
            <p:spPr>
              <a:xfrm>
                <a:off x="899396" y="2034381"/>
                <a:ext cx="5969490" cy="396364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pPr algn="just"/>
                <a:r>
                  <a:rPr kumimoji="1" lang="en-US" altLang="zh-CN" dirty="0"/>
                  <a:t>Menurut </a:t>
                </a:r>
                <a:r>
                  <a:rPr kumimoji="1" lang="en-US" altLang="zh-CN" dirty="0" err="1"/>
                  <a:t>pengalaman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selama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beberapa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tahun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terakhir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ini</a:t>
                </a:r>
                <a:r>
                  <a:rPr kumimoji="1" lang="en-US" altLang="zh-CN" dirty="0"/>
                  <a:t>, pada </a:t>
                </a:r>
                <a:r>
                  <a:rPr kumimoji="1" lang="en-US" altLang="zh-CN" dirty="0" err="1"/>
                  <a:t>ujian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matematika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standar</a:t>
                </a:r>
                <a:r>
                  <a:rPr kumimoji="1" lang="en-US" altLang="zh-CN" dirty="0"/>
                  <a:t> yang </a:t>
                </a:r>
                <a:r>
                  <a:rPr kumimoji="1" lang="en-US" altLang="zh-CN" dirty="0" err="1"/>
                  <a:t>diberikan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kepada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sisw-siswi</a:t>
                </a:r>
                <a:r>
                  <a:rPr kumimoji="1" lang="en-US" altLang="zh-CN" dirty="0"/>
                  <a:t> SMU di </a:t>
                </a:r>
                <a:r>
                  <a:rPr kumimoji="1" lang="en-US" altLang="zh-CN" dirty="0" err="1"/>
                  <a:t>Pekalongan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diperoleh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rerata</a:t>
                </a:r>
                <a:r>
                  <a:rPr kumimoji="1" lang="en-US" altLang="zh-CN" dirty="0"/>
                  <a:t> 74,5 </a:t>
                </a:r>
                <a:r>
                  <a:rPr kumimoji="1" lang="en-US" altLang="zh-CN" dirty="0" err="1"/>
                  <a:t>dengan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standar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deviasi</a:t>
                </a:r>
                <a:r>
                  <a:rPr kumimoji="1" lang="en-US" altLang="zh-CN" dirty="0"/>
                  <a:t> 8,0. </a:t>
                </a:r>
                <a:r>
                  <a:rPr kumimoji="1" lang="en-US" altLang="zh-CN" dirty="0" err="1"/>
                  <a:t>Tahun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ini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dilaksanakan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metode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baru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untuk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dapat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meningkatkan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kemampuan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siswa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dalam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bidang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studi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matematika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tersebut</a:t>
                </a:r>
                <a:r>
                  <a:rPr kumimoji="1" lang="en-US" altLang="zh-CN" dirty="0"/>
                  <a:t>. </a:t>
                </a:r>
                <a:r>
                  <a:rPr kumimoji="1" lang="en-US" altLang="zh-CN" dirty="0" err="1"/>
                  <a:t>Setelah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metode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baru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tersebut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dilaksanakan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secara</a:t>
                </a:r>
                <a:r>
                  <a:rPr kumimoji="1" lang="en-US" altLang="zh-CN" dirty="0"/>
                  <a:t> random pada </a:t>
                </a:r>
                <a:r>
                  <a:rPr kumimoji="1" lang="en-US" altLang="zh-CN" dirty="0" err="1"/>
                  <a:t>populasinya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 err="1"/>
                  <a:t>Diambil</a:t>
                </a:r>
                <a:r>
                  <a:rPr kumimoji="1" lang="en-US" altLang="zh-CN" dirty="0"/>
                  <a:t> 200 </a:t>
                </a:r>
                <a:r>
                  <a:rPr kumimoji="1" lang="en-US" altLang="zh-CN" dirty="0" err="1"/>
                  <a:t>siswa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untuk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dites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dengan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ujian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matematika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standar</a:t>
                </a:r>
                <a:r>
                  <a:rPr kumimoji="1" lang="en-US" altLang="zh-CN" dirty="0"/>
                  <a:t> dan </a:t>
                </a:r>
                <a:r>
                  <a:rPr kumimoji="1" lang="en-US" altLang="zh-CN" dirty="0" err="1"/>
                  <a:t>ternyata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dari</a:t>
                </a:r>
                <a:r>
                  <a:rPr kumimoji="1" lang="en-US" altLang="zh-CN" dirty="0"/>
                  <a:t> 200 </a:t>
                </a:r>
                <a:r>
                  <a:rPr kumimoji="1" lang="en-US" altLang="zh-CN" dirty="0" err="1"/>
                  <a:t>siswa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tersebut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diperoleh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rerata</a:t>
                </a:r>
                <a:r>
                  <a:rPr kumimoji="1" lang="en-US" altLang="zh-CN" dirty="0"/>
                  <a:t> 75,9. Jika </a:t>
                </a:r>
                <a:r>
                  <a:rPr kumimoji="1" lang="en-US" altLang="zh-CN" dirty="0" err="1"/>
                  <a:t>diambil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5%, </a:t>
                </a:r>
                <a:r>
                  <a:rPr kumimoji="1" lang="en-US" altLang="zh-CN" dirty="0" err="1"/>
                  <a:t>apakah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dapat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disimpulkan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bahwa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metode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baru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tersebut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dapat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meningkatkan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kemampuan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siswa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dalam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matematika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708DA46A-C3CB-56B7-7CD6-782EE86E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2034381"/>
                <a:ext cx="5969490" cy="3963648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F4812E51-8B96-144A-4D03-ECC45FDD7D28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1:</a:t>
            </a:r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A9F23AA-DBEC-325E-AD8C-C43790106484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0EC82E8A-79E6-2379-8202-5C02B4CF0912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9205169E-AA6A-06DA-B481-9209006F4261}"/>
                  </a:ext>
                </a:extLst>
              </p:cNvPr>
              <p:cNvSpPr txBox="1"/>
              <p:nvPr/>
            </p:nvSpPr>
            <p:spPr>
              <a:xfrm>
                <a:off x="6945086" y="2034381"/>
                <a:ext cx="5159828" cy="396364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id-ID" dirty="0"/>
                  <a:t>Solusi: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=200;   </m:t>
                    </m:r>
                    <m:acc>
                      <m:accPr>
                        <m:chr m:val="̅"/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75,9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;     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=8;      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74,5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Hipotesis statistik:</a:t>
                </a:r>
              </a:p>
              <a:p>
                <a:pPr marL="811213" indent="-811213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74,5 (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baru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meningkatkan</a:t>
                </a:r>
                <a:r>
                  <a:rPr lang="en-US" dirty="0"/>
                  <a:t> </a:t>
                </a:r>
                <a:r>
                  <a:rPr lang="en-US" dirty="0" err="1"/>
                  <a:t>kemampuan</a:t>
                </a:r>
                <a:r>
                  <a:rPr lang="en-US" dirty="0"/>
                  <a:t> </a:t>
                </a:r>
                <a:r>
                  <a:rPr lang="en-US" dirty="0" err="1"/>
                  <a:t>matematika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)</a:t>
                </a:r>
                <a:endParaRPr lang="id-ID" dirty="0"/>
              </a:p>
              <a:p>
                <a:pPr marL="811213" indent="-811213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74,5 (</a:t>
                </a:r>
                <a:r>
                  <a:rPr lang="en-US" dirty="0" err="1"/>
                  <a:t>metode</a:t>
                </a:r>
                <a:r>
                  <a:rPr lang="en-US" dirty="0"/>
                  <a:t> </a:t>
                </a:r>
                <a:r>
                  <a:rPr lang="en-US" dirty="0" err="1"/>
                  <a:t>baru</a:t>
                </a:r>
                <a:r>
                  <a:rPr lang="en-US" dirty="0"/>
                  <a:t> </a:t>
                </a:r>
                <a:r>
                  <a:rPr lang="en-US" dirty="0" err="1"/>
                  <a:t>meningkatkan</a:t>
                </a:r>
                <a:r>
                  <a:rPr lang="en-US" dirty="0"/>
                  <a:t> </a:t>
                </a:r>
                <a:r>
                  <a:rPr lang="en-US" dirty="0" err="1"/>
                  <a:t>kemampuan</a:t>
                </a:r>
                <a:r>
                  <a:rPr lang="en-US" dirty="0"/>
                  <a:t> </a:t>
                </a:r>
                <a:r>
                  <a:rPr lang="en-US" dirty="0" err="1"/>
                  <a:t>matematika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id-ID" dirty="0"/>
                  <a:t>Taraf signifikansi dan nilai Z tabel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d-ID" dirty="0"/>
                  <a:t> = 0,05 </a:t>
                </a:r>
                <a:r>
                  <a:rPr lang="id-ID" dirty="0">
                    <a:sym typeface="Wingdings" panose="05000000000000000000" pitchFamily="2" charset="2"/>
                  </a:rPr>
                  <a:t></a:t>
                </a:r>
                <a:r>
                  <a:rPr lang="id-ID" dirty="0"/>
                  <a:t> Z</a:t>
                </a:r>
                <a:r>
                  <a:rPr lang="id-ID" baseline="-25000" dirty="0"/>
                  <a:t>0,05</a:t>
                </a:r>
                <a:r>
                  <a:rPr lang="id-ID" dirty="0"/>
                  <a:t> = +1,64</a:t>
                </a:r>
                <a:r>
                  <a:rPr lang="en-US" dirty="0"/>
                  <a:t>5</a:t>
                </a:r>
                <a:endParaRPr lang="id-ID" dirty="0"/>
              </a:p>
              <a:p>
                <a:endParaRPr lang="id-ID" dirty="0"/>
              </a:p>
              <a:p>
                <a:pPr algn="just"/>
                <a:endParaRPr kumimoji="1" lang="zh-CN" altLang="en-US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9205169E-AA6A-06DA-B481-9209006F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086" y="2034381"/>
                <a:ext cx="5159828" cy="3963648"/>
              </a:xfrm>
              <a:prstGeom prst="roundRect">
                <a:avLst>
                  <a:gd name="adj" fmla="val 434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1">
                <a:extLst>
                  <a:ext uri="{FF2B5EF4-FFF2-40B4-BE49-F238E27FC236}">
                    <a16:creationId xmlns:a16="http://schemas.microsoft.com/office/drawing/2014/main" id="{BCC7A254-4540-4505-A621-16BC18F87EA3}"/>
                  </a:ext>
                </a:extLst>
              </p:cNvPr>
              <p:cNvSpPr/>
              <p:nvPr/>
            </p:nvSpPr>
            <p:spPr>
              <a:xfrm>
                <a:off x="8558150" y="661896"/>
                <a:ext cx="2969354" cy="1025027"/>
              </a:xfrm>
              <a:prstGeom prst="wedge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Z 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table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uji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satu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pihak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Z 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table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uji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dua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pihak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id-ID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1">
                <a:extLst>
                  <a:ext uri="{FF2B5EF4-FFF2-40B4-BE49-F238E27FC236}">
                    <a16:creationId xmlns:a16="http://schemas.microsoft.com/office/drawing/2014/main" id="{BCC7A254-4540-4505-A621-16BC18F87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150" y="661896"/>
                <a:ext cx="2969354" cy="1025027"/>
              </a:xfrm>
              <a:prstGeom prst="wedgeRectCallout">
                <a:avLst/>
              </a:prstGeom>
              <a:blipFill>
                <a:blip r:embed="rId4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62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20F93-8B13-0321-9439-54C5DD11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B36CA-1B86-5591-30D9-EE46EF11896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FD0D3CD-7232-DDB5-EFFF-EE2998FC735D}"/>
              </a:ext>
            </a:extLst>
          </p:cNvPr>
          <p:cNvSpPr txBox="1"/>
          <p:nvPr/>
        </p:nvSpPr>
        <p:spPr>
          <a:xfrm>
            <a:off x="673511" y="1310002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04BF064-6407-88DF-104B-91BDB4378D10}"/>
              </a:ext>
            </a:extLst>
          </p:cNvPr>
          <p:cNvSpPr txBox="1"/>
          <p:nvPr/>
        </p:nvSpPr>
        <p:spPr>
          <a:xfrm>
            <a:off x="899395" y="1509492"/>
            <a:ext cx="10432633" cy="4518819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/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A527D20-7181-75A4-3840-058701C4E34D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FFF812E-FAB9-89CC-A3E5-4E0F207A97AC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430B939-5167-C936-2B8E-DECD917AACB2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1B6DF4-3076-37D3-C40E-51A31C510B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701" y="1545491"/>
                <a:ext cx="8534400" cy="556921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dirty="0"/>
              </a:p>
              <a:p>
                <a:r>
                  <a:rPr lang="id-ID" sz="1800" dirty="0"/>
                  <a:t>Kriteria pengujian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/>
                  <a:t>	</a:t>
                </a:r>
                <a:r>
                  <a:rPr lang="id-ID" sz="1800" dirty="0"/>
                  <a:t>Terima H</a:t>
                </a:r>
                <a:r>
                  <a:rPr lang="id-ID" sz="1800" baseline="-25000" dirty="0"/>
                  <a:t>0</a:t>
                </a:r>
                <a:r>
                  <a:rPr lang="id-ID" sz="1800" dirty="0"/>
                  <a:t> jika Z</a:t>
                </a:r>
                <a:r>
                  <a:rPr lang="en-US" sz="1800" baseline="-25000" dirty="0" err="1"/>
                  <a:t>obs</a:t>
                </a:r>
                <a:r>
                  <a:rPr lang="id-ID" sz="1800" dirty="0"/>
                  <a:t> </a:t>
                </a:r>
                <a14:m>
                  <m:oMath xmlns:m="http://schemas.openxmlformats.org/officeDocument/2006/math">
                    <m:r>
                      <a:rPr lang="id-ID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sz="1800" dirty="0"/>
                  <a:t> Z </a:t>
                </a:r>
                <a:r>
                  <a:rPr lang="id-ID" sz="1800" baseline="-25000" dirty="0"/>
                  <a:t>tabel</a:t>
                </a:r>
                <a:r>
                  <a:rPr lang="id-ID" sz="180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/>
                  <a:t>	</a:t>
                </a:r>
                <a:r>
                  <a:rPr lang="id-ID" sz="1800" dirty="0"/>
                  <a:t>Tolak H</a:t>
                </a:r>
                <a:r>
                  <a:rPr lang="id-ID" sz="1800" baseline="-25000" dirty="0"/>
                  <a:t>0</a:t>
                </a:r>
                <a:r>
                  <a:rPr lang="id-ID" sz="1800" dirty="0"/>
                  <a:t> jika Z</a:t>
                </a:r>
                <a:r>
                  <a:rPr lang="en-US" sz="1800" baseline="-25000" dirty="0" err="1"/>
                  <a:t>obs</a:t>
                </a:r>
                <a:r>
                  <a:rPr lang="id-ID" sz="1800" dirty="0"/>
                  <a:t> </a:t>
                </a:r>
                <a:r>
                  <a:rPr lang="en-US" sz="1800" dirty="0"/>
                  <a:t>&gt;</a:t>
                </a:r>
                <a:r>
                  <a:rPr lang="id-ID" sz="1800" dirty="0"/>
                  <a:t> Z</a:t>
                </a:r>
                <a:r>
                  <a:rPr lang="id-ID" sz="1800" baseline="-25000" dirty="0"/>
                  <a:t>tabel</a:t>
                </a:r>
                <a:endParaRPr lang="id-ID" sz="1800" dirty="0"/>
              </a:p>
              <a:p>
                <a:r>
                  <a:rPr lang="en-US" sz="1800" dirty="0" err="1"/>
                  <a:t>Komputasi</a:t>
                </a:r>
                <a:r>
                  <a:rPr lang="en-US" sz="1800" dirty="0"/>
                  <a:t>/</a:t>
                </a:r>
                <a:r>
                  <a:rPr lang="en-US" sz="1800" dirty="0" err="1"/>
                  <a:t>perhitungan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statistik</a:t>
                </a:r>
                <a:endParaRPr lang="id-ID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id-ID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id-ID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d-ID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id-ID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d-ID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d-ID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d-ID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1800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id-ID" sz="1800" dirty="0"/>
              </a:p>
              <a:p>
                <a:pPr marL="0" indent="0">
                  <a:buNone/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id-ID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75,9</m:t>
                        </m:r>
                        <m:r>
                          <a:rPr lang="id-ID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74,5</m:t>
                        </m:r>
                      </m:num>
                      <m:den>
                        <m:f>
                          <m:fPr>
                            <m:ctrlPr>
                              <a:rPr lang="id-ID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d-ID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id-ID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id-ID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8/14,142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1,4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0,566</m:t>
                        </m:r>
                      </m:den>
                    </m:f>
                    <m:r>
                      <a:rPr lang="id-ID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2,474</m:t>
                    </m:r>
                  </m:oMath>
                </a14:m>
                <a:endParaRPr lang="en-US" sz="1800" dirty="0"/>
              </a:p>
              <a:p>
                <a:r>
                  <a:rPr lang="id-ID" sz="1800" dirty="0"/>
                  <a:t>Simpulan</a:t>
                </a:r>
              </a:p>
              <a:p>
                <a:pPr marL="444500" indent="-444500">
                  <a:buFont typeface="Arial" panose="020B0604020202020204" pitchFamily="34" charset="0"/>
                  <a:buNone/>
                </a:pPr>
                <a:r>
                  <a:rPr lang="en-US" sz="1800" dirty="0"/>
                  <a:t>	</a:t>
                </a:r>
                <a:r>
                  <a:rPr lang="id-ID" sz="1800" dirty="0"/>
                  <a:t>Karena Z</a:t>
                </a:r>
                <a:r>
                  <a:rPr lang="en-US" sz="1800" baseline="-25000" dirty="0" err="1"/>
                  <a:t>obs</a:t>
                </a:r>
                <a:r>
                  <a:rPr lang="id-ID" sz="1800" dirty="0"/>
                  <a:t> </a:t>
                </a:r>
                <a:r>
                  <a:rPr lang="en-US" sz="1800" dirty="0"/>
                  <a:t>&gt;</a:t>
                </a:r>
                <a:r>
                  <a:rPr lang="id-ID" sz="1800" dirty="0"/>
                  <a:t> Z</a:t>
                </a:r>
                <a:r>
                  <a:rPr lang="id-ID" sz="1800" baseline="-25000" dirty="0"/>
                  <a:t>tabel</a:t>
                </a:r>
                <a:r>
                  <a:rPr lang="id-ID" sz="1800" dirty="0"/>
                  <a:t> (</a:t>
                </a:r>
                <a:r>
                  <a:rPr lang="en-US" sz="1800" dirty="0"/>
                  <a:t>2,474 &gt;</a:t>
                </a:r>
                <a:r>
                  <a:rPr lang="id-ID" sz="1800" dirty="0"/>
                  <a:t> 1,64</a:t>
                </a:r>
                <a:r>
                  <a:rPr lang="en-US" sz="1800" dirty="0"/>
                  <a:t>5</a:t>
                </a:r>
                <a:r>
                  <a:rPr lang="id-ID" sz="1800" dirty="0"/>
                  <a:t>) maka H</a:t>
                </a:r>
                <a:r>
                  <a:rPr lang="id-ID" sz="1800" baseline="-25000" dirty="0"/>
                  <a:t>0</a:t>
                </a:r>
                <a:r>
                  <a:rPr lang="id-ID" sz="1800" dirty="0"/>
                  <a:t> dit</a:t>
                </a:r>
                <a:r>
                  <a:rPr lang="en-US" sz="1800" dirty="0" err="1"/>
                  <a:t>olak</a:t>
                </a:r>
                <a:r>
                  <a:rPr lang="id-ID" sz="1800" dirty="0"/>
                  <a:t>. Dengan demikian terdapat peningkatan kinerja </a:t>
                </a:r>
                <a:r>
                  <a:rPr lang="en-US" sz="1800" dirty="0" err="1"/>
                  <a:t>karyawan</a:t>
                </a:r>
                <a:r>
                  <a:rPr lang="id-ID" sz="1800" dirty="0"/>
                  <a:t> setelah mengikuti kegiatan pelatihan </a:t>
                </a:r>
                <a:r>
                  <a:rPr lang="en-US" sz="1800" dirty="0" err="1"/>
                  <a:t>karyawan</a:t>
                </a:r>
                <a:r>
                  <a:rPr lang="id-ID" sz="1800" dirty="0"/>
                  <a:t>. </a:t>
                </a:r>
              </a:p>
              <a:p>
                <a:endParaRPr lang="en-US" sz="1800" dirty="0"/>
              </a:p>
              <a:p>
                <a:endParaRPr lang="id-ID" sz="1800" dirty="0"/>
              </a:p>
              <a:p>
                <a:endParaRPr lang="id-ID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91B6DF4-3076-37D3-C40E-51A31C510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01" y="1545491"/>
                <a:ext cx="8534400" cy="5569211"/>
              </a:xfrm>
              <a:prstGeom prst="rect">
                <a:avLst/>
              </a:prstGeom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35CC079-83DB-FA20-5F0C-6A003B9483C4}"/>
              </a:ext>
            </a:extLst>
          </p:cNvPr>
          <p:cNvPicPr/>
          <p:nvPr/>
        </p:nvPicPr>
        <p:blipFill>
          <a:blip r:embed="rId3"/>
          <a:srcRect l="13886" t="15000" r="24282" b="12750"/>
          <a:stretch>
            <a:fillRect/>
          </a:stretch>
        </p:blipFill>
        <p:spPr bwMode="auto">
          <a:xfrm>
            <a:off x="8426653" y="3092991"/>
            <a:ext cx="2743835" cy="196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73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92AB-5103-F0E2-689E-A31F46E9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97020-DA4F-3C69-DEE4-4486FFF250A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5F7C01E-5BD0-9A83-1A29-C225752512E3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22A8AA5-18F8-9A93-FA2A-B7B55004D782}"/>
              </a:ext>
            </a:extLst>
          </p:cNvPr>
          <p:cNvSpPr txBox="1"/>
          <p:nvPr/>
        </p:nvSpPr>
        <p:spPr>
          <a:xfrm>
            <a:off x="899396" y="2034381"/>
            <a:ext cx="5969490" cy="396364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/>
            <a:r>
              <a:rPr lang="id-ID" dirty="0"/>
              <a:t>Seorang mahasiswa meneliti tentang rata-rata prestasi belajar matematika siswa kelas 7 MTs NW Pancor sebanyak 20 orang yang diberi perlakuan dengan media pembelajaran menggunakan Adobe flash CS.5. Rata-rata hasil UAS pada semester sebelumnya diketahui sebesar 6,0. Berikut adalah data hasil penelitian yang dikumpulkan.</a:t>
            </a:r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D86BE63-3F8B-61C0-478F-5FA18FC52E59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2:</a:t>
            </a:r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0D97568-90F6-1AEB-91C1-573CB8A7323A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E679626-C781-009B-4960-49CB9CE9D34A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EE1B964-8FF8-2882-45CE-A8B549C20829}"/>
              </a:ext>
            </a:extLst>
          </p:cNvPr>
          <p:cNvSpPr txBox="1"/>
          <p:nvPr/>
        </p:nvSpPr>
        <p:spPr>
          <a:xfrm>
            <a:off x="7121906" y="2034381"/>
            <a:ext cx="4983008" cy="396364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/>
            <a:endParaRPr kumimoji="1" lang="zh-CN" alt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00008A8-A1A1-5428-6E15-2F3BBA99B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93882"/>
              </p:ext>
            </p:extLst>
          </p:nvPr>
        </p:nvGraphicFramePr>
        <p:xfrm>
          <a:off x="7819313" y="2304807"/>
          <a:ext cx="3588193" cy="3422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671">
                  <a:extLst>
                    <a:ext uri="{9D8B030D-6E8A-4147-A177-3AD203B41FA5}">
                      <a16:colId xmlns:a16="http://schemas.microsoft.com/office/drawing/2014/main" val="1015562920"/>
                    </a:ext>
                  </a:extLst>
                </a:gridCol>
                <a:gridCol w="100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Skor UAS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id-ID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Skor UAS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d-ID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D327875-8451-3C16-78B7-BA8406F8BF16}"/>
              </a:ext>
            </a:extLst>
          </p:cNvPr>
          <p:cNvSpPr txBox="1"/>
          <p:nvPr/>
        </p:nvSpPr>
        <p:spPr>
          <a:xfrm>
            <a:off x="1611086" y="5822946"/>
            <a:ext cx="1010194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/>
              <a:t>Dengan taraf signifikansi (α = 5%), apakah peneliti dapat meyakini bahwa rata-rata skor hasil ujian sekolah mata pelajaran matematika siswa kelas 7 MTs NW Pancor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6,0</a:t>
            </a:r>
            <a:r>
              <a:rPr lang="id-ID" dirty="0"/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972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C78E1-9272-2CB8-A872-B301732C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8E385-21EF-2F29-0AC1-76EA131D1C0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CF7D6E7-93DF-2181-04D3-E16ED7C31CE5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D8A29799-41F0-7EEA-396B-016D7AC303C7}"/>
                  </a:ext>
                </a:extLst>
              </p:cNvPr>
              <p:cNvSpPr txBox="1"/>
              <p:nvPr/>
            </p:nvSpPr>
            <p:spPr>
              <a:xfrm>
                <a:off x="899396" y="2034381"/>
                <a:ext cx="5969490" cy="396364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id-ID" dirty="0"/>
                  <a:t>Solusi: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=20;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6,0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;       </m:t>
                    </m:r>
                  </m:oMath>
                </a14:m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Hipotesis statistik:</a:t>
                </a:r>
              </a:p>
              <a:p>
                <a:pPr marL="720725" indent="-720725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6,0</m:t>
                    </m:r>
                  </m:oMath>
                </a14:m>
                <a:r>
                  <a:rPr lang="en-US" dirty="0"/>
                  <a:t> (rata-rata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ujian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6,0)</a:t>
                </a:r>
                <a:endParaRPr lang="id-ID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6,0</m:t>
                    </m:r>
                  </m:oMath>
                </a14:m>
                <a:r>
                  <a:rPr lang="en-US" dirty="0"/>
                  <a:t> (rata-rata hasil </a:t>
                </a:r>
                <a:r>
                  <a:rPr lang="en-US" dirty="0" err="1"/>
                  <a:t>ujian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lebih dari 6,0)</a:t>
                </a:r>
                <a:endParaRPr lang="id-ID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id-ID" dirty="0"/>
                  <a:t>Taraf signifikansi dan nilai </a:t>
                </a:r>
                <a:r>
                  <a:rPr lang="en-US" dirty="0"/>
                  <a:t>t</a:t>
                </a:r>
                <a:r>
                  <a:rPr lang="id-ID" dirty="0"/>
                  <a:t> tabel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d-ID" dirty="0"/>
                  <a:t> = 0,05 </a:t>
                </a:r>
                <a:r>
                  <a:rPr lang="id-ID" dirty="0">
                    <a:sym typeface="Wingdings" panose="05000000000000000000" pitchFamily="2" charset="2"/>
                  </a:rPr>
                  <a:t></a:t>
                </a:r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baseline="-25000" dirty="0"/>
                  <a:t>0,05</a:t>
                </a:r>
                <a:r>
                  <a:rPr lang="id-ID" dirty="0"/>
                  <a:t> = 1,</a:t>
                </a:r>
                <a:r>
                  <a:rPr lang="en-US" dirty="0"/>
                  <a:t>729</a:t>
                </a:r>
                <a:endParaRPr lang="id-ID" dirty="0"/>
              </a:p>
              <a:p>
                <a:endParaRPr lang="id-ID" dirty="0"/>
              </a:p>
              <a:p>
                <a:pPr algn="just"/>
                <a:endParaRPr kumimoji="1" lang="zh-CN" altLang="en-US" dirty="0"/>
              </a:p>
              <a:p>
                <a:pPr algn="just"/>
                <a:endParaRPr kumimoji="1" lang="zh-CN" altLang="en-US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D8A29799-41F0-7EEA-396B-016D7AC30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2034381"/>
                <a:ext cx="5969490" cy="3963648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61122405-4FF1-9992-5671-A1ED4CD2EA49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23EEC54-FD7F-B929-81C9-9408E71A3546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405251F-649E-DFD4-CFAE-5CE68AACB864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00729FC8-68E9-92E2-C20C-A8E615AF7C0C}"/>
                  </a:ext>
                </a:extLst>
              </p:cNvPr>
              <p:cNvSpPr txBox="1"/>
              <p:nvPr/>
            </p:nvSpPr>
            <p:spPr>
              <a:xfrm>
                <a:off x="7121906" y="2034381"/>
                <a:ext cx="4983008" cy="396364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pPr marL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231F2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nary>
                      </m:num>
                      <m:den>
                        <m: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124</m:t>
                        </m:r>
                      </m:num>
                      <m:den>
                        <m: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=6,2</m:t>
                    </m:r>
                  </m:oMath>
                </a14:m>
                <a:endParaRPr lang="id-ID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d-ID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231F2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id-ID" i="1">
                                        <a:solidFill>
                                          <a:srgbClr val="231F2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231F2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nary>
                              </m:e>
                              <m:sup>
                                <m: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i="1">
                                        <a:solidFill>
                                          <a:srgbClr val="231F2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id-ID" i="1">
                                            <a:solidFill>
                                              <a:srgbClr val="231F2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231F2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den>
                        </m:f>
                      </m:e>
                    </m:rad>
                  </m:oMath>
                </a14:m>
                <a:endParaRPr lang="id-ID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d-ID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id-ID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051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231F2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846</m:t>
                            </m:r>
                          </m:num>
                          <m:den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19</m:t>
                            </m:r>
                          </m:den>
                        </m:f>
                        <m:r>
                          <a:rPr lang="id-ID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d-ID" i="1">
                                        <a:solidFill>
                                          <a:srgbClr val="231F2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d-ID" i="1">
                                        <a:solidFill>
                                          <a:srgbClr val="231F2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124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d-ID" i="1">
                                    <a:solidFill>
                                      <a:srgbClr val="231F2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d-ID" i="1">
                                <a:solidFill>
                                  <a:srgbClr val="231F2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20(19)</m:t>
                            </m:r>
                          </m:den>
                        </m:f>
                      </m:e>
                    </m:rad>
                    <m:r>
                      <a:rPr lang="id-ID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=2,02</m:t>
                    </m:r>
                  </m:oMath>
                </a14:m>
                <a:endParaRPr lang="id-ID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00729FC8-68E9-92E2-C20C-A8E615AF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06" y="2034381"/>
                <a:ext cx="4983008" cy="3963648"/>
              </a:xfrm>
              <a:prstGeom prst="roundRect">
                <a:avLst>
                  <a:gd name="adj" fmla="val 434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7">
                <a:extLst>
                  <a:ext uri="{FF2B5EF4-FFF2-40B4-BE49-F238E27FC236}">
                    <a16:creationId xmlns:a16="http://schemas.microsoft.com/office/drawing/2014/main" id="{7E8699FE-4A31-2DF7-2D6E-3592F4A6BC44}"/>
                  </a:ext>
                </a:extLst>
              </p:cNvPr>
              <p:cNvSpPr/>
              <p:nvPr/>
            </p:nvSpPr>
            <p:spPr>
              <a:xfrm>
                <a:off x="9525000" y="664366"/>
                <a:ext cx="2489200" cy="1380334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t 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table</a:t>
                </a:r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uji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satu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pihak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t 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table</a:t>
                </a:r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−1,,</m:t>
                        </m:r>
                        <m:f>
                          <m:f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uji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dua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pihak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endParaRPr lang="id-ID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ular Callout 7">
                <a:extLst>
                  <a:ext uri="{FF2B5EF4-FFF2-40B4-BE49-F238E27FC236}">
                    <a16:creationId xmlns:a16="http://schemas.microsoft.com/office/drawing/2014/main" id="{7E8699FE-4A31-2DF7-2D6E-3592F4A6B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664366"/>
                <a:ext cx="2489200" cy="1380334"/>
              </a:xfrm>
              <a:prstGeom prst="wedgeRoundRectCallout">
                <a:avLst/>
              </a:prstGeom>
              <a:blipFill>
                <a:blip r:embed="rId4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BA0B3-0920-C15F-C4B3-A3DAFDF46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02B3-ACC2-0315-E950-57EB1ED259C7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2163EEA-F30F-5218-37ED-C42C9886769B}"/>
              </a:ext>
            </a:extLst>
          </p:cNvPr>
          <p:cNvSpPr txBox="1"/>
          <p:nvPr/>
        </p:nvSpPr>
        <p:spPr>
          <a:xfrm>
            <a:off x="673511" y="1310002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0955BBE-0416-85D0-65CA-463DF03F4607}"/>
              </a:ext>
            </a:extLst>
          </p:cNvPr>
          <p:cNvSpPr txBox="1"/>
          <p:nvPr/>
        </p:nvSpPr>
        <p:spPr>
          <a:xfrm>
            <a:off x="899395" y="1497438"/>
            <a:ext cx="10432633" cy="5012334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/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2E4A466-1AB6-863B-CE2E-E7254B90F445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DF9C6CF-8B97-7ED0-6606-A9FEB174E2F9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68207F2-E1B9-2481-4F38-6E0C3B41FBC7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122B3E-4665-E948-BC87-CC620A31699E}"/>
              </a:ext>
            </a:extLst>
          </p:cNvPr>
          <p:cNvSpPr txBox="1">
            <a:spLocks/>
          </p:cNvSpPr>
          <p:nvPr/>
        </p:nvSpPr>
        <p:spPr>
          <a:xfrm>
            <a:off x="1059701" y="1545491"/>
            <a:ext cx="8534400" cy="5569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2C81A1-3AFF-07DB-61AB-972087EE1F56}"/>
                  </a:ext>
                </a:extLst>
              </p:cNvPr>
              <p:cNvSpPr txBox="1"/>
              <p:nvPr/>
            </p:nvSpPr>
            <p:spPr>
              <a:xfrm>
                <a:off x="1234904" y="1671552"/>
                <a:ext cx="5918200" cy="473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>
                    <a:cs typeface="Arial" panose="020B0604020202020204" pitchFamily="34" charset="0"/>
                  </a:rPr>
                  <a:t>Kriteria pengujian</a:t>
                </a:r>
              </a:p>
              <a:p>
                <a:r>
                  <a:rPr lang="id-ID" dirty="0">
                    <a:cs typeface="Arial" panose="020B0604020202020204" pitchFamily="34" charset="0"/>
                  </a:rPr>
                  <a:t>Terima H</a:t>
                </a:r>
                <a:r>
                  <a:rPr lang="id-ID" baseline="-25000" dirty="0">
                    <a:cs typeface="Arial" panose="020B0604020202020204" pitchFamily="34" charset="0"/>
                  </a:rPr>
                  <a:t>0</a:t>
                </a:r>
                <a:r>
                  <a:rPr lang="id-ID" dirty="0">
                    <a:cs typeface="Arial" panose="020B0604020202020204" pitchFamily="34" charset="0"/>
                  </a:rPr>
                  <a:t> jika</a:t>
                </a:r>
                <a:r>
                  <a:rPr lang="en-US" dirty="0">
                    <a:cs typeface="Arial" panose="020B0604020202020204" pitchFamily="34" charset="0"/>
                  </a:rPr>
                  <a:t> -</a:t>
                </a:r>
                <a:r>
                  <a:rPr lang="id-ID" dirty="0">
                    <a:cs typeface="Arial" panose="020B0604020202020204" pitchFamily="34" charset="0"/>
                  </a:rPr>
                  <a:t>1,7</a:t>
                </a:r>
                <a:r>
                  <a:rPr lang="en-US" dirty="0">
                    <a:cs typeface="Arial" panose="020B0604020202020204" pitchFamily="34" charset="0"/>
                  </a:rPr>
                  <a:t>29</a:t>
                </a:r>
                <a:r>
                  <a:rPr lang="id-ID" dirty="0">
                    <a:cs typeface="Arial" panose="020B0604020202020204" pitchFamily="34" charset="0"/>
                  </a:rPr>
                  <a:t> ≤ t</a:t>
                </a:r>
                <a:r>
                  <a:rPr lang="id-ID" baseline="-25000" dirty="0">
                    <a:cs typeface="Arial" panose="020B0604020202020204" pitchFamily="34" charset="0"/>
                  </a:rPr>
                  <a:t>hitung</a:t>
                </a:r>
                <a:r>
                  <a:rPr lang="id-ID" dirty="0">
                    <a:cs typeface="Arial" panose="020B0604020202020204" pitchFamily="34" charset="0"/>
                  </a:rPr>
                  <a:t> ≤ 1,</a:t>
                </a:r>
                <a:r>
                  <a:rPr lang="en-US" dirty="0">
                    <a:cs typeface="Arial" panose="020B0604020202020204" pitchFamily="34" charset="0"/>
                  </a:rPr>
                  <a:t>729</a:t>
                </a:r>
                <a:endParaRPr lang="id-ID" dirty="0">
                  <a:cs typeface="Arial" panose="020B0604020202020204" pitchFamily="34" charset="0"/>
                </a:endParaRPr>
              </a:p>
              <a:p>
                <a:r>
                  <a:rPr lang="id-ID" dirty="0">
                    <a:cs typeface="Arial" panose="020B0604020202020204" pitchFamily="34" charset="0"/>
                  </a:rPr>
                  <a:t>Tolak H</a:t>
                </a:r>
                <a:r>
                  <a:rPr lang="id-ID" baseline="-25000" dirty="0">
                    <a:cs typeface="Arial" panose="020B0604020202020204" pitchFamily="34" charset="0"/>
                  </a:rPr>
                  <a:t>0</a:t>
                </a:r>
                <a:r>
                  <a:rPr lang="id-ID" dirty="0">
                    <a:cs typeface="Arial" panose="020B0604020202020204" pitchFamily="34" charset="0"/>
                  </a:rPr>
                  <a:t> jika t</a:t>
                </a:r>
                <a:r>
                  <a:rPr lang="id-ID" baseline="-25000" dirty="0">
                    <a:cs typeface="Arial" panose="020B0604020202020204" pitchFamily="34" charset="0"/>
                  </a:rPr>
                  <a:t>hitung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&gt;</a:t>
                </a:r>
                <a:r>
                  <a:rPr lang="id-ID" dirty="0">
                    <a:cs typeface="Arial" panose="020B0604020202020204" pitchFamily="34" charset="0"/>
                  </a:rPr>
                  <a:t> 1,7</a:t>
                </a:r>
                <a:r>
                  <a:rPr lang="en-US" dirty="0">
                    <a:cs typeface="Arial" panose="020B0604020202020204" pitchFamily="34" charset="0"/>
                  </a:rPr>
                  <a:t>29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atau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id-ID" dirty="0">
                    <a:cs typeface="Arial" panose="020B0604020202020204" pitchFamily="34" charset="0"/>
                  </a:rPr>
                  <a:t>t</a:t>
                </a:r>
                <a:r>
                  <a:rPr lang="id-ID" baseline="-25000" dirty="0">
                    <a:cs typeface="Arial" panose="020B0604020202020204" pitchFamily="34" charset="0"/>
                  </a:rPr>
                  <a:t>hitung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&lt;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-</a:t>
                </a:r>
                <a:r>
                  <a:rPr lang="id-ID" dirty="0">
                    <a:cs typeface="Arial" panose="020B0604020202020204" pitchFamily="34" charset="0"/>
                  </a:rPr>
                  <a:t>1,7</a:t>
                </a:r>
                <a:r>
                  <a:rPr lang="en-US" dirty="0">
                    <a:cs typeface="Arial" panose="020B0604020202020204" pitchFamily="34" charset="0"/>
                  </a:rPr>
                  <a:t>29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endParaRPr lang="en-US" dirty="0">
                  <a:cs typeface="Arial" panose="020B0604020202020204" pitchFamily="34" charset="0"/>
                </a:endParaRPr>
              </a:p>
              <a:p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en-US" dirty="0" err="1">
                    <a:cs typeface="Arial" panose="020B0604020202020204" pitchFamily="34" charset="0"/>
                  </a:rPr>
                  <a:t>Komputasi</a:t>
                </a:r>
                <a:r>
                  <a:rPr lang="en-US" dirty="0">
                    <a:cs typeface="Arial" panose="020B0604020202020204" pitchFamily="34" charset="0"/>
                  </a:rPr>
                  <a:t>/</a:t>
                </a:r>
                <a:r>
                  <a:rPr lang="en-US" dirty="0" err="1">
                    <a:cs typeface="Arial" panose="020B0604020202020204" pitchFamily="34" charset="0"/>
                  </a:rPr>
                  <a:t>perhitungan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statistik</a:t>
                </a:r>
                <a:endParaRPr lang="id-ID" dirty="0">
                  <a:cs typeface="Arial" panose="020B0604020202020204" pitchFamily="34" charset="0"/>
                </a:endParaRPr>
              </a:p>
              <a:p>
                <a:r>
                  <a:rPr lang="id-ID" dirty="0">
                    <a:cs typeface="Arial" panose="020B0604020202020204" pitchFamily="34" charset="0"/>
                  </a:rPr>
                  <a:t> </a:t>
                </a:r>
              </a:p>
              <a:p>
                <a:r>
                  <a:rPr lang="en-US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id-ID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id-ID" dirty="0">
                  <a:cs typeface="Arial" panose="020B0604020202020204" pitchFamily="34" charset="0"/>
                </a:endParaRPr>
              </a:p>
              <a:p>
                <a:r>
                  <a:rPr lang="id-ID" dirty="0">
                    <a:cs typeface="Arial" panose="020B0604020202020204" pitchFamily="34" charset="0"/>
                  </a:rPr>
                  <a:t> </a:t>
                </a:r>
              </a:p>
              <a:p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6,2−6,0</m:t>
                        </m:r>
                      </m:num>
                      <m:den>
                        <m:f>
                          <m:f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2,02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0,2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0,45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=0,44</m:t>
                    </m:r>
                  </m:oMath>
                </a14:m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id-ID" dirty="0">
                    <a:cs typeface="Arial" panose="020B0604020202020204" pitchFamily="34" charset="0"/>
                  </a:rPr>
                  <a:t>Simpulan</a:t>
                </a:r>
              </a:p>
              <a:p>
                <a:pPr marL="444500" indent="-444500"/>
                <a:r>
                  <a:rPr lang="en-US" dirty="0">
                    <a:cs typeface="Arial" panose="020B0604020202020204" pitchFamily="34" charset="0"/>
                  </a:rPr>
                  <a:t>	</a:t>
                </a:r>
                <a:r>
                  <a:rPr lang="id-ID" dirty="0">
                    <a:cs typeface="Arial" panose="020B0604020202020204" pitchFamily="34" charset="0"/>
                  </a:rPr>
                  <a:t>Karena 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t</a:t>
                </a:r>
                <a:r>
                  <a:rPr lang="en-US" baseline="-25000" dirty="0" err="1">
                    <a:cs typeface="Arial" panose="020B0604020202020204" pitchFamily="34" charset="0"/>
                  </a:rPr>
                  <a:t>obs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t</a:t>
                </a:r>
                <a:r>
                  <a:rPr lang="id-ID" baseline="-25000" dirty="0">
                    <a:cs typeface="Arial" panose="020B0604020202020204" pitchFamily="34" charset="0"/>
                  </a:rPr>
                  <a:t>tabel</a:t>
                </a:r>
                <a:r>
                  <a:rPr lang="id-ID" dirty="0"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cs typeface="Arial" panose="020B0604020202020204" pitchFamily="34" charset="0"/>
                  </a:rPr>
                  <a:t>(0,44 </a:t>
                </a:r>
                <a:r>
                  <a:rPr lang="id-ID" dirty="0">
                    <a:cs typeface="Arial" panose="020B0604020202020204" pitchFamily="34" charset="0"/>
                  </a:rPr>
                  <a:t>≤ 1,7</a:t>
                </a:r>
                <a:r>
                  <a:rPr lang="en-US" dirty="0">
                    <a:cs typeface="Arial" panose="020B0604020202020204" pitchFamily="34" charset="0"/>
                  </a:rPr>
                  <a:t>29) </a:t>
                </a:r>
                <a:r>
                  <a:rPr lang="en-US" dirty="0" err="1">
                    <a:cs typeface="Arial" panose="020B0604020202020204" pitchFamily="34" charset="0"/>
                  </a:rPr>
                  <a:t>maka</a:t>
                </a:r>
                <a:r>
                  <a:rPr lang="en-US" dirty="0">
                    <a:cs typeface="Arial" panose="020B0604020202020204" pitchFamily="34" charset="0"/>
                  </a:rPr>
                  <a:t> H</a:t>
                </a:r>
                <a:r>
                  <a:rPr lang="en-US" baseline="-25000" dirty="0">
                    <a:cs typeface="Arial" panose="020B0604020202020204" pitchFamily="34" charset="0"/>
                  </a:rPr>
                  <a:t>0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diterima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sehingga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dapat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disimpulkan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cs typeface="Arial" panose="020B0604020202020204" pitchFamily="34" charset="0"/>
                  </a:rPr>
                  <a:t>bahwa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:r>
                  <a:rPr lang="id-ID" dirty="0"/>
                  <a:t>rata-rata skor hasil ujian sekolah mata pelajaran matematika siswa kelas 7 MTs NW Pancor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6,0</a:t>
                </a:r>
                <a:endParaRPr lang="id-ID" dirty="0">
                  <a:cs typeface="Arial" panose="020B0604020202020204" pitchFamily="34" charset="0"/>
                </a:endParaRP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2C81A1-3AFF-07DB-61AB-972087EE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904" y="1671552"/>
                <a:ext cx="5918200" cy="4735335"/>
              </a:xfrm>
              <a:prstGeom prst="rect">
                <a:avLst/>
              </a:prstGeom>
              <a:blipFill>
                <a:blip r:embed="rId2"/>
                <a:stretch>
                  <a:fillRect l="-928" t="-6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74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4F9D-CC87-B26D-BE22-612F87E6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6D776-3518-0FFE-99D9-855D051EA3F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A42DF6B-702A-C5D7-F8E5-83B663263494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88C6335-700A-21AB-F44C-F9CAD97DB3CE}"/>
              </a:ext>
            </a:extLst>
          </p:cNvPr>
          <p:cNvSpPr txBox="1"/>
          <p:nvPr/>
        </p:nvSpPr>
        <p:spPr>
          <a:xfrm>
            <a:off x="899395" y="2034381"/>
            <a:ext cx="10696782" cy="396364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>
              <a:lnSpc>
                <a:spcPct val="160000"/>
              </a:lnSpc>
            </a:pPr>
            <a:endParaRPr lang="en-US" b="1" dirty="0"/>
          </a:p>
          <a:p>
            <a:pPr>
              <a:lnSpc>
                <a:spcPct val="160000"/>
              </a:lnSpc>
            </a:pPr>
            <a:r>
              <a:rPr lang="id-ID" dirty="0"/>
              <a:t>Suatu penelitian dilakukan untuk mengetahui perbedaan prestasi belajar mahasiswa program studi pendidikan matematika yang berasal dari SMA (IPA) dengan mahasiswa yang berasal dari SMA (Non-IPA). Untuk itu diambil sampel sebanyak 15 orang mahasiswa dari lulusan SMA (IPA) dan 10 orang mahasiswa dari lulusan SMA (non-IPA). Data diambil setelah ujian akhir semester. Mahasiswa SMA (IPA) mencapai rata-rata prestasi belajar sebesar 75 dengan simpangan baku 20 dan mahasiswa lulusan SMA (Non-IPA) mencapai rata-rata prestasi belajar sebesar 70 dengan simpangan baku 6. Lakukan uji hipotesis dengan statistik yang sesuai, apakah rata-rata prestasi belajar mahasiswa </a:t>
            </a:r>
            <a:r>
              <a:rPr lang="en-US" dirty="0"/>
              <a:t>SMA (IPA)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SMA (non-IPA) </a:t>
            </a:r>
            <a:r>
              <a:rPr lang="id-ID" dirty="0"/>
              <a:t>pada taraf signifikansi 5%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normal dan </a:t>
            </a:r>
            <a:r>
              <a:rPr lang="en-US" dirty="0" err="1"/>
              <a:t>variansinya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. </a:t>
            </a:r>
            <a:endParaRPr lang="id-ID" dirty="0"/>
          </a:p>
          <a:p>
            <a:pPr>
              <a:lnSpc>
                <a:spcPct val="160000"/>
              </a:lnSpc>
            </a:pPr>
            <a:r>
              <a:rPr lang="id-ID" dirty="0"/>
              <a:t>.</a:t>
            </a:r>
          </a:p>
          <a:p>
            <a:pPr>
              <a:lnSpc>
                <a:spcPct val="160000"/>
              </a:lnSpc>
            </a:pPr>
            <a:endParaRPr lang="en-US" b="1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AF620FC-1818-7FED-4C8D-B1E89F1BFFC1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3:</a:t>
            </a:r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B9EA096-E7BB-75B8-70C0-6A12340EADEA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42A2A10-DBE4-4D41-3BC8-19D20F700DFB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0511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273BA-FB97-3B58-9190-F48B77E6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25FCE-F2B2-CF59-6B3A-CB3F7701C89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7FAEC35-18E5-B991-085B-7CFD2A7B2BB2}"/>
              </a:ext>
            </a:extLst>
          </p:cNvPr>
          <p:cNvSpPr txBox="1"/>
          <p:nvPr/>
        </p:nvSpPr>
        <p:spPr>
          <a:xfrm>
            <a:off x="673511" y="169773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BD380F1-F1EA-56E9-1AFF-51C1A2CF72B5}"/>
                  </a:ext>
                </a:extLst>
              </p:cNvPr>
              <p:cNvSpPr txBox="1"/>
              <p:nvPr/>
            </p:nvSpPr>
            <p:spPr>
              <a:xfrm>
                <a:off x="899396" y="1897221"/>
                <a:ext cx="5370775" cy="4692990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id-ID" dirty="0"/>
                  <a:t>Solusi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=15;     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=10;         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=20;        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id-ID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=75;               </m:t>
                    </m:r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id-ID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d-ID" i="1">
                        <a:latin typeface="Cambria Math" panose="02040503050406030204" pitchFamily="18" charset="0"/>
                      </a:rPr>
                      <m:t>=70</m:t>
                    </m:r>
                  </m:oMath>
                </a14:m>
                <a:endParaRPr lang="id-ID" dirty="0"/>
              </a:p>
              <a:p>
                <a:endParaRPr lang="en-US" dirty="0"/>
              </a:p>
              <a:p>
                <a:r>
                  <a:rPr lang="id-ID" dirty="0"/>
                  <a:t>Hipotesis statistik:</a:t>
                </a:r>
              </a:p>
              <a:p>
                <a:pPr marL="446088" indent="-446088"/>
                <a:r>
                  <a:rPr lang="id-ID" dirty="0"/>
                  <a:t>H</a:t>
                </a:r>
                <a:r>
                  <a:rPr lang="en-US" baseline="-25000" dirty="0"/>
                  <a:t>0</a:t>
                </a:r>
                <a:r>
                  <a:rPr lang="id-ID" dirty="0"/>
                  <a:t> : µ</a:t>
                </a:r>
                <a:r>
                  <a:rPr lang="id-ID" baseline="-25000" dirty="0"/>
                  <a:t>1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dirty="0"/>
                  <a:t> µ</a:t>
                </a:r>
                <a:r>
                  <a:rPr lang="id-ID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(</a:t>
                </a:r>
                <a:r>
                  <a:rPr lang="id-ID" dirty="0"/>
                  <a:t>rata-rata prestasi belajar mahasiswa </a:t>
                </a:r>
                <a:r>
                  <a:rPr lang="en-US" dirty="0"/>
                  <a:t>SMA (IPA)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mahasiswa</a:t>
                </a:r>
                <a:r>
                  <a:rPr lang="en-US" dirty="0"/>
                  <a:t> SMA (non-IPA))</a:t>
                </a:r>
                <a:endParaRPr lang="id-ID" dirty="0"/>
              </a:p>
              <a:p>
                <a:pPr marL="446088" indent="-446088"/>
                <a:r>
                  <a:rPr lang="id-ID" dirty="0"/>
                  <a:t>H</a:t>
                </a:r>
                <a:r>
                  <a:rPr lang="en-US" baseline="-25000" dirty="0"/>
                  <a:t>1</a:t>
                </a:r>
                <a:r>
                  <a:rPr lang="id-ID" dirty="0"/>
                  <a:t> : µ</a:t>
                </a:r>
                <a:r>
                  <a:rPr lang="id-ID" baseline="-25000" dirty="0"/>
                  <a:t>1</a:t>
                </a:r>
                <a:r>
                  <a:rPr lang="id-ID" dirty="0"/>
                  <a:t> </a:t>
                </a:r>
                <a:r>
                  <a:rPr lang="en-US" dirty="0"/>
                  <a:t>&gt;</a:t>
                </a:r>
                <a:r>
                  <a:rPr lang="id-ID" dirty="0"/>
                  <a:t> µ</a:t>
                </a:r>
                <a:r>
                  <a:rPr lang="id-ID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(</a:t>
                </a:r>
                <a:r>
                  <a:rPr lang="id-ID" dirty="0"/>
                  <a:t>rata-rata prestasi belajar mahasiswa </a:t>
                </a:r>
                <a:r>
                  <a:rPr lang="en-US" dirty="0"/>
                  <a:t>SMA (IPA)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mahasiswa</a:t>
                </a:r>
                <a:r>
                  <a:rPr lang="en-US" dirty="0"/>
                  <a:t> SMA (non-IPA))</a:t>
                </a:r>
                <a:endParaRPr lang="id-ID" dirty="0"/>
              </a:p>
              <a:p>
                <a:endParaRPr lang="en-US" dirty="0"/>
              </a:p>
              <a:p>
                <a:r>
                  <a:rPr lang="id-ID" dirty="0"/>
                  <a:t>Taraf signifikansi dan nilai </a:t>
                </a:r>
                <a:r>
                  <a:rPr lang="en-US" dirty="0"/>
                  <a:t>t</a:t>
                </a:r>
                <a:r>
                  <a:rPr lang="id-ID" dirty="0"/>
                  <a:t> tabel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d-ID" dirty="0"/>
                  <a:t> = 0,05 </a:t>
                </a:r>
                <a:r>
                  <a:rPr lang="id-ID" dirty="0">
                    <a:sym typeface="Wingdings" panose="05000000000000000000" pitchFamily="2" charset="2"/>
                  </a:rPr>
                  <a:t>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(23,0,05)</m:t>
                        </m:r>
                      </m:sub>
                    </m:sSub>
                  </m:oMath>
                </a14:m>
                <a:r>
                  <a:rPr lang="id-ID" dirty="0"/>
                  <a:t> = 1,</a:t>
                </a:r>
                <a:r>
                  <a:rPr lang="en-US" dirty="0"/>
                  <a:t>714</a:t>
                </a:r>
                <a:endParaRPr lang="id-ID" dirty="0"/>
              </a:p>
              <a:p>
                <a:r>
                  <a:rPr lang="id-ID" dirty="0"/>
                  <a:t>Kriteria pengujian</a:t>
                </a:r>
              </a:p>
              <a:p>
                <a:r>
                  <a:rPr lang="id-ID" dirty="0"/>
                  <a:t>Terima H</a:t>
                </a:r>
                <a:r>
                  <a:rPr lang="id-ID" baseline="-25000" dirty="0"/>
                  <a:t>0</a:t>
                </a:r>
                <a:r>
                  <a:rPr lang="id-ID" dirty="0"/>
                  <a:t> jika</a:t>
                </a:r>
                <a:r>
                  <a:rPr lang="en-US" dirty="0"/>
                  <a:t>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dirty="0"/>
                  <a:t> </a:t>
                </a:r>
                <a:r>
                  <a:rPr lang="id-ID" baseline="-25000" dirty="0"/>
                  <a:t>tabel</a:t>
                </a:r>
                <a:r>
                  <a:rPr lang="id-ID" dirty="0"/>
                  <a:t> </a:t>
                </a:r>
              </a:p>
              <a:p>
                <a:r>
                  <a:rPr lang="id-ID" dirty="0"/>
                  <a:t>Tolak H</a:t>
                </a:r>
                <a:r>
                  <a:rPr lang="id-ID" baseline="-25000" dirty="0"/>
                  <a:t>0</a:t>
                </a:r>
                <a:r>
                  <a:rPr lang="id-ID" dirty="0"/>
                  <a:t> jika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:r>
                  <a:rPr lang="en-US" dirty="0"/>
                  <a:t>&gt;</a:t>
                </a:r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baseline="-25000" dirty="0"/>
                  <a:t>tabel</a:t>
                </a:r>
                <a:r>
                  <a:rPr lang="en-US" baseline="-25000" dirty="0"/>
                  <a:t> </a:t>
                </a:r>
                <a:endParaRPr lang="id-ID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BD380F1-F1EA-56E9-1AFF-51C1A2CF7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1897221"/>
                <a:ext cx="5370775" cy="4692990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8AA7D1AB-38D7-4741-45C0-C151288C208C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FF87EEA-2DE6-4E3D-2A68-A3B78ABF96EE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0BD1E47-C241-F7D1-EEFA-7E7D5122C2E1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A378AB38-5603-F90F-9CCD-0EF26A93226F}"/>
                  </a:ext>
                </a:extLst>
              </p:cNvPr>
              <p:cNvSpPr txBox="1"/>
              <p:nvPr/>
            </p:nvSpPr>
            <p:spPr>
              <a:xfrm>
                <a:off x="6574971" y="2034380"/>
                <a:ext cx="5529943" cy="4605905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en-US" dirty="0"/>
                  <a:t>Komputasi/</a:t>
                </a:r>
                <a:r>
                  <a:rPr lang="en-US" dirty="0" err="1"/>
                  <a:t>perhitungan</a:t>
                </a:r>
                <a:r>
                  <a:rPr lang="en-US" dirty="0"/>
                  <a:t> </a:t>
                </a:r>
                <a:r>
                  <a:rPr lang="en-US" dirty="0" err="1"/>
                  <a:t>statistik</a:t>
                </a:r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d-ID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d-ID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d-ID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=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15−1</m:t>
                            </m:r>
                          </m:e>
                        </m:d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10−1</m:t>
                            </m:r>
                          </m:e>
                        </m:d>
                        <m:sSup>
                          <m:sSupPr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id-ID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15+10−2</m:t>
                        </m:r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5.924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=257,565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16,049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75−70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16,049</m:t>
                        </m:r>
                        <m:rad>
                          <m:radPr>
                            <m:degHide m:val="on"/>
                            <m:ctrlPr>
                              <a:rPr lang="id-ID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id-ID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id-ID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id-ID" dirty="0"/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6,5519</m:t>
                        </m:r>
                      </m:den>
                    </m:f>
                    <m:r>
                      <a:rPr lang="id-I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0,763</m:t>
                    </m:r>
                  </m:oMath>
                </a14:m>
                <a:endParaRPr lang="id-ID" dirty="0"/>
              </a:p>
              <a:p>
                <a:r>
                  <a:rPr lang="id-ID" dirty="0"/>
                  <a:t>Simpulan</a:t>
                </a:r>
              </a:p>
              <a:p>
                <a:pPr marL="444500" indent="-444500">
                  <a:buNone/>
                </a:pPr>
                <a:r>
                  <a:rPr lang="en-US" dirty="0"/>
                  <a:t>	</a:t>
                </a:r>
                <a:r>
                  <a:rPr lang="id-ID" dirty="0"/>
                  <a:t>Karena</a:t>
                </a:r>
                <a:r>
                  <a:rPr lang="en-US" dirty="0"/>
                  <a:t> t</a:t>
                </a:r>
                <a:r>
                  <a:rPr lang="id-ID" baseline="-25000" dirty="0"/>
                  <a:t>hitung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dirty="0"/>
                  <a:t> </a:t>
                </a:r>
                <a:r>
                  <a:rPr lang="id-ID" baseline="-25000" dirty="0"/>
                  <a:t>tabel</a:t>
                </a:r>
                <a:r>
                  <a:rPr lang="id-ID" dirty="0"/>
                  <a:t> (</a:t>
                </a:r>
                <a:r>
                  <a:rPr lang="en-US" dirty="0"/>
                  <a:t>0,763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1,714) </a:t>
                </a:r>
                <a:r>
                  <a:rPr lang="en-US" dirty="0" err="1"/>
                  <a:t>maka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diterima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disimpulkan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id-ID" dirty="0"/>
                  <a:t>rata-rata prestasi belajar mahasiswa </a:t>
                </a:r>
                <a:r>
                  <a:rPr lang="en-US" dirty="0"/>
                  <a:t>SMA (IPA)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prestasi</a:t>
                </a:r>
                <a:r>
                  <a:rPr lang="en-US" dirty="0"/>
                  <a:t> </a:t>
                </a:r>
                <a:r>
                  <a:rPr lang="en-US" dirty="0" err="1"/>
                  <a:t>belajar</a:t>
                </a:r>
                <a:r>
                  <a:rPr lang="en-US" dirty="0"/>
                  <a:t> </a:t>
                </a:r>
                <a:r>
                  <a:rPr lang="en-US" dirty="0" err="1"/>
                  <a:t>mahasiswa</a:t>
                </a:r>
                <a:r>
                  <a:rPr lang="en-US" dirty="0"/>
                  <a:t> SMA (non-IPA) </a:t>
                </a:r>
                <a:r>
                  <a:rPr lang="id-ID" dirty="0"/>
                  <a:t>. </a:t>
                </a:r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A378AB38-5603-F90F-9CCD-0EF26A93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2034380"/>
                <a:ext cx="5529943" cy="4605905"/>
              </a:xfrm>
              <a:prstGeom prst="roundRect">
                <a:avLst>
                  <a:gd name="adj" fmla="val 434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3819617-B836-31F7-3793-4C1674E84EAC}"/>
              </a:ext>
            </a:extLst>
          </p:cNvPr>
          <p:cNvSpPr txBox="1"/>
          <p:nvPr/>
        </p:nvSpPr>
        <p:spPr>
          <a:xfrm>
            <a:off x="930974" y="475427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Solusi: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504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E8D6-F7F1-B1B5-1CAC-3F3DD06A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220C3-A7FB-8268-134A-E590D5A3FE2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F9D7CDC-5DAC-1D34-72E1-F1CDB6CDEAEB}"/>
              </a:ext>
            </a:extLst>
          </p:cNvPr>
          <p:cNvSpPr txBox="1"/>
          <p:nvPr/>
        </p:nvSpPr>
        <p:spPr>
          <a:xfrm>
            <a:off x="596235" y="1346002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80EBEA6B-B944-F300-2B5F-69D2F30BCE44}"/>
                  </a:ext>
                </a:extLst>
              </p:cNvPr>
              <p:cNvSpPr txBox="1"/>
              <p:nvPr/>
            </p:nvSpPr>
            <p:spPr>
              <a:xfrm>
                <a:off x="822118" y="1545493"/>
                <a:ext cx="10900719" cy="4757336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Seseorang </a:t>
                </a:r>
                <a:r>
                  <a:rPr lang="en-US" dirty="0" err="1"/>
                  <a:t>ingin</a:t>
                </a:r>
                <a:r>
                  <a:rPr lang="en-US" dirty="0"/>
                  <a:t> </a:t>
                </a:r>
                <a:r>
                  <a:rPr lang="en-US" dirty="0" err="1"/>
                  <a:t>menunjukkan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Perempuan dan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kemampuannya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matematika</a:t>
                </a:r>
                <a:r>
                  <a:rPr lang="en-US" dirty="0"/>
                  <a:t>.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 </a:t>
                </a:r>
                <a:r>
                  <a:rPr lang="en-US" dirty="0" err="1"/>
                  <a:t>ia</a:t>
                </a:r>
                <a:r>
                  <a:rPr lang="en-US" dirty="0"/>
                  <a:t> </a:t>
                </a:r>
                <a:r>
                  <a:rPr lang="en-US" dirty="0" err="1"/>
                  <a:t>mengambil</a:t>
                </a:r>
                <a:r>
                  <a:rPr lang="en-US" dirty="0"/>
                  <a:t> 12 </a:t>
                </a:r>
                <a:r>
                  <a:rPr lang="en-US" dirty="0" err="1"/>
                  <a:t>perempuan</a:t>
                </a:r>
                <a:r>
                  <a:rPr lang="en-US" dirty="0"/>
                  <a:t> dan 16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. Nilai </a:t>
                </a:r>
                <a:r>
                  <a:rPr lang="en-US" dirty="0" err="1"/>
                  <a:t>mereka</a:t>
                </a:r>
                <a:r>
                  <a:rPr lang="en-US" dirty="0"/>
                  <a:t> Adalah: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Perempuan: 51	71	76	81	67	98	58	69	87	74	79	    81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Laki-</a:t>
                </a:r>
                <a:r>
                  <a:rPr lang="en-US" dirty="0" err="1"/>
                  <a:t>laki</a:t>
                </a:r>
                <a:r>
                  <a:rPr lang="en-US" dirty="0"/>
                  <a:t>	   : 68	72	77	79	68	80	54	63	89	74	66	    86	77	73	74	87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Jika </a:t>
                </a:r>
                <a:r>
                  <a:rPr lang="en-US" dirty="0" err="1"/>
                  <a:t>diasumsikan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sampel-sampel</a:t>
                </a:r>
                <a:r>
                  <a:rPr lang="en-US" dirty="0"/>
                  <a:t> </a:t>
                </a:r>
                <a:r>
                  <a:rPr lang="en-US" dirty="0" err="1"/>
                  <a:t>tadi</a:t>
                </a:r>
                <a:r>
                  <a:rPr lang="en-US" dirty="0"/>
                  <a:t> </a:t>
                </a:r>
                <a:r>
                  <a:rPr lang="en-US" dirty="0" err="1"/>
                  <a:t>diambil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yang normal yang </a:t>
                </a:r>
                <a:r>
                  <a:rPr lang="en-US" dirty="0" err="1"/>
                  <a:t>variansinya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tetapi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diketahui</a:t>
                </a:r>
                <a:r>
                  <a:rPr lang="en-US" dirty="0"/>
                  <a:t>, dan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bagaimana</a:t>
                </a:r>
                <a:r>
                  <a:rPr lang="en-US" dirty="0"/>
                  <a:t> Kesimpulan </a:t>
                </a:r>
                <a:r>
                  <a:rPr lang="en-US" dirty="0" err="1"/>
                  <a:t>penelitian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80EBEA6B-B944-F300-2B5F-69D2F30B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8" y="1545493"/>
                <a:ext cx="10900719" cy="4757336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93FA02AB-D552-052D-BA31-A93E88E11F04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4:</a:t>
            </a:r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A224063-24B6-9101-AA0B-E618D8724B9D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C4116B4-7619-D76E-0FFD-7D98F9D66AAC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263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64ED-5E89-7B0D-8C98-470E88E0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A2707-D45D-F69B-4736-9DE3CD46758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71F379A-5C18-3291-595D-C6D2EC5B1A3B}"/>
              </a:ext>
            </a:extLst>
          </p:cNvPr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1015FF0C-D44D-CA54-B984-315443366736}"/>
                  </a:ext>
                </a:extLst>
              </p:cNvPr>
              <p:cNvSpPr txBox="1"/>
              <p:nvPr/>
            </p:nvSpPr>
            <p:spPr>
              <a:xfrm>
                <a:off x="899396" y="2034380"/>
                <a:ext cx="5529943" cy="3963649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en-US" dirty="0" err="1"/>
                  <a:t>Setelah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,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rerata</a:t>
                </a:r>
                <a:r>
                  <a:rPr lang="en-US" dirty="0"/>
                  <a:t> dan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:</a:t>
                </a:r>
                <a:endParaRPr lang="id-ID" dirty="0"/>
              </a:p>
              <a:p>
                <a:r>
                  <a:rPr lang="en-US" dirty="0"/>
                  <a:t>Perempuan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=892</m:t>
                    </m:r>
                  </m:oMath>
                </a14:m>
                <a:r>
                  <a:rPr lang="en-US" dirty="0"/>
                  <a:t>;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=68044</m:t>
                    </m:r>
                  </m:oMath>
                </a14:m>
                <a:r>
                  <a:rPr lang="en-US" dirty="0"/>
                  <a:t>;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=74,333</m:t>
                    </m:r>
                  </m:oMath>
                </a14:m>
                <a:r>
                  <a:rPr lang="en-US" dirty="0"/>
                  <a:t>;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12,572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Laki-</a:t>
                </a:r>
                <a:r>
                  <a:rPr lang="en-US" dirty="0" err="1"/>
                  <a:t>laki</a:t>
                </a:r>
                <a:r>
                  <a:rPr lang="en-US" dirty="0"/>
                  <a:t>     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1187</m:t>
                    </m:r>
                  </m:oMath>
                </a14:m>
                <a:r>
                  <a:rPr lang="en-US" dirty="0"/>
                  <a:t>;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339;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=74,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188</m:t>
                    </m:r>
                  </m:oMath>
                </a14:m>
                <a:r>
                  <a:rPr lang="en-US" dirty="0"/>
                  <a:t>;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b="0" i="0" dirty="0" smtClean="0"/>
                      <m:t>23</m:t>
                    </m:r>
                    <m:r>
                      <m:rPr>
                        <m:nor/>
                      </m:rPr>
                      <a:rPr lang="en-US" dirty="0"/>
                      <m:t>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Misalnya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adalah </a:t>
                </a:r>
                <a:r>
                  <a:rPr lang="en-US" dirty="0" err="1"/>
                  <a:t>rerata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perempuan</a:t>
                </a:r>
                <a:r>
                  <a:rPr lang="en-US" dirty="0"/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adalah </a:t>
                </a:r>
                <a:r>
                  <a:rPr lang="en-US" dirty="0" err="1"/>
                  <a:t>rerata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id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1015FF0C-D44D-CA54-B984-31544336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96" y="2034380"/>
                <a:ext cx="5529943" cy="3963649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4A0E4DF8-0BA5-E85B-05EF-E1F0778D0E18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E16C2E1-2086-199F-950A-57D795CB111A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CC293EB-64BB-E340-D66C-DD77A70B2165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7DA557ED-4BF5-2A17-DB6B-5FB21A414B01}"/>
                  </a:ext>
                </a:extLst>
              </p:cNvPr>
              <p:cNvSpPr txBox="1"/>
              <p:nvPr/>
            </p:nvSpPr>
            <p:spPr>
              <a:xfrm>
                <a:off x="6574971" y="2034381"/>
                <a:ext cx="5529943" cy="3963648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id-ID" dirty="0"/>
                  <a:t>Hipotesis statistik:</a:t>
                </a:r>
              </a:p>
              <a:p>
                <a:r>
                  <a:rPr lang="id-ID" dirty="0"/>
                  <a:t>H</a:t>
                </a:r>
                <a:r>
                  <a:rPr lang="en-US" baseline="-25000" dirty="0"/>
                  <a:t>0</a:t>
                </a:r>
                <a:r>
                  <a:rPr lang="id-ID" dirty="0"/>
                  <a:t> : µ</a:t>
                </a:r>
                <a:r>
                  <a:rPr lang="id-ID" baseline="-25000" dirty="0"/>
                  <a:t>1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d-ID" dirty="0"/>
                  <a:t> µ</a:t>
                </a:r>
                <a:r>
                  <a:rPr lang="id-ID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perempuan</a:t>
                </a:r>
                <a:r>
                  <a:rPr lang="en-US" dirty="0"/>
                  <a:t> dan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kemampuannya</a:t>
                </a:r>
                <a:r>
                  <a:rPr lang="en-US" dirty="0"/>
                  <a:t>)</a:t>
                </a:r>
                <a:endParaRPr lang="id-ID" dirty="0"/>
              </a:p>
              <a:p>
                <a:r>
                  <a:rPr lang="id-ID" dirty="0"/>
                  <a:t>H</a:t>
                </a:r>
                <a:r>
                  <a:rPr lang="en-US" baseline="-25000" dirty="0"/>
                  <a:t>1</a:t>
                </a:r>
                <a:r>
                  <a:rPr lang="id-ID" dirty="0"/>
                  <a:t> : µ</a:t>
                </a:r>
                <a:r>
                  <a:rPr lang="id-ID" baseline="-25000" dirty="0"/>
                  <a:t>1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d-ID" dirty="0"/>
                  <a:t> µ</a:t>
                </a:r>
                <a:r>
                  <a:rPr lang="id-ID" baseline="-25000" dirty="0"/>
                  <a:t>2</a:t>
                </a:r>
                <a:r>
                  <a:rPr lang="en-US" baseline="-25000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perempuan</a:t>
                </a:r>
                <a:r>
                  <a:rPr lang="en-US" dirty="0"/>
                  <a:t> dan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kemampuannya</a:t>
                </a:r>
                <a:r>
                  <a:rPr lang="en-US" dirty="0"/>
                  <a:t>)</a:t>
                </a:r>
                <a:endParaRPr lang="id-ID" dirty="0"/>
              </a:p>
              <a:p>
                <a:endParaRPr lang="en-US" dirty="0"/>
              </a:p>
              <a:p>
                <a:r>
                  <a:rPr lang="id-ID" dirty="0"/>
                  <a:t>Taraf signifikansi dan nilai </a:t>
                </a:r>
                <a:r>
                  <a:rPr lang="en-US" dirty="0"/>
                  <a:t>t</a:t>
                </a:r>
                <a:r>
                  <a:rPr lang="id-ID" dirty="0"/>
                  <a:t> tabel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d-ID" dirty="0"/>
                  <a:t> = 0,05 </a:t>
                </a:r>
                <a:r>
                  <a:rPr lang="id-ID" dirty="0">
                    <a:sym typeface="Wingdings" panose="05000000000000000000" pitchFamily="2" charset="2"/>
                  </a:rPr>
                  <a:t>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d-ID" dirty="0"/>
                  <a:t> = </a:t>
                </a:r>
                <a:r>
                  <a:rPr lang="en-US" dirty="0"/>
                  <a:t>2,056</a:t>
                </a:r>
                <a:endParaRPr lang="id-ID" dirty="0"/>
              </a:p>
              <a:p>
                <a:endParaRPr lang="en-US" dirty="0"/>
              </a:p>
              <a:p>
                <a:r>
                  <a:rPr lang="id-ID" dirty="0"/>
                  <a:t>Kriteria pengujian</a:t>
                </a:r>
              </a:p>
              <a:p>
                <a:r>
                  <a:rPr lang="id-ID" dirty="0"/>
                  <a:t>Terima H</a:t>
                </a:r>
                <a:r>
                  <a:rPr lang="id-ID" baseline="-25000" dirty="0"/>
                  <a:t>0</a:t>
                </a:r>
                <a:r>
                  <a:rPr lang="id-ID" dirty="0"/>
                  <a:t> jika</a:t>
                </a:r>
                <a:r>
                  <a:rPr lang="id-ID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-</a:t>
                </a:r>
                <a:r>
                  <a:rPr lang="en-US" dirty="0"/>
                  <a:t>t</a:t>
                </a:r>
                <a:r>
                  <a:rPr lang="id-ID" dirty="0"/>
                  <a:t> </a:t>
                </a:r>
                <a:r>
                  <a:rPr lang="id-ID" baseline="-25000" dirty="0"/>
                  <a:t>tabel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dirty="0"/>
                  <a:t> </a:t>
                </a:r>
                <a:r>
                  <a:rPr lang="id-ID" baseline="-25000" dirty="0"/>
                  <a:t>tabel</a:t>
                </a:r>
                <a:r>
                  <a:rPr lang="id-ID" dirty="0"/>
                  <a:t> </a:t>
                </a:r>
              </a:p>
              <a:p>
                <a:r>
                  <a:rPr lang="id-ID" dirty="0"/>
                  <a:t>Tolak H</a:t>
                </a:r>
                <a:r>
                  <a:rPr lang="id-ID" baseline="-25000" dirty="0"/>
                  <a:t>0</a:t>
                </a:r>
                <a:r>
                  <a:rPr lang="id-ID" dirty="0"/>
                  <a:t> jika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:r>
                  <a:rPr lang="en-US" dirty="0"/>
                  <a:t>&lt;</a:t>
                </a:r>
                <a:r>
                  <a:rPr lang="id-ID" dirty="0"/>
                  <a:t> </a:t>
                </a:r>
                <a:r>
                  <a:rPr lang="en-US" dirty="0"/>
                  <a:t>-t</a:t>
                </a:r>
                <a:r>
                  <a:rPr lang="id-ID" baseline="-25000" dirty="0"/>
                  <a:t>tabel</a:t>
                </a:r>
                <a:r>
                  <a:rPr lang="en-US" baseline="-25000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:r>
                  <a:rPr lang="en-US" dirty="0"/>
                  <a:t>&gt;</a:t>
                </a:r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baseline="-25000" dirty="0"/>
                  <a:t>tabel</a:t>
                </a:r>
                <a:r>
                  <a:rPr lang="en-US" baseline="-25000" dirty="0"/>
                  <a:t> 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7DA557ED-4BF5-2A17-DB6B-5FB21A414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2034381"/>
                <a:ext cx="5529943" cy="3963648"/>
              </a:xfrm>
              <a:prstGeom prst="roundRect">
                <a:avLst>
                  <a:gd name="adj" fmla="val 434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8BA65A3C-1BA6-F175-4D50-08255B0CCFE7}"/>
              </a:ext>
            </a:extLst>
          </p:cNvPr>
          <p:cNvSpPr txBox="1"/>
          <p:nvPr/>
        </p:nvSpPr>
        <p:spPr>
          <a:xfrm>
            <a:off x="930974" y="475427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Solusi:</a:t>
            </a:r>
            <a:endParaRPr kumimoji="1" lang="zh-CN" alt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452D8-1E70-2ADB-1695-795BC2AE93B4}"/>
              </a:ext>
            </a:extLst>
          </p:cNvPr>
          <p:cNvSpPr txBox="1"/>
          <p:nvPr/>
        </p:nvSpPr>
        <p:spPr>
          <a:xfrm>
            <a:off x="3200400" y="206829"/>
            <a:ext cx="43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8866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9CC77-47E8-A77F-D1DD-59A53B4E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7FDCD-CC24-ADF3-A09F-E37A45A228E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2488868-9838-EF77-CA80-6E6B6DE96B93}"/>
              </a:ext>
            </a:extLst>
          </p:cNvPr>
          <p:cNvSpPr txBox="1"/>
          <p:nvPr/>
        </p:nvSpPr>
        <p:spPr>
          <a:xfrm>
            <a:off x="732011" y="462781"/>
            <a:ext cx="490449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50EE6CAE-F3D0-EB0C-6CD6-8DECD537888B}"/>
                  </a:ext>
                </a:extLst>
              </p:cNvPr>
              <p:cNvSpPr txBox="1"/>
              <p:nvPr/>
            </p:nvSpPr>
            <p:spPr>
              <a:xfrm>
                <a:off x="859530" y="650620"/>
                <a:ext cx="10696782" cy="5744599"/>
              </a:xfrm>
              <a:prstGeom prst="roundRect">
                <a:avLst>
                  <a:gd name="adj" fmla="val 4347"/>
                </a:avLst>
              </a:pr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 vert="horz" wrap="square" lIns="91440" tIns="45720" rIns="91440" bIns="45720" rtlCol="0" anchor="ctr"/>
              <a:lstStyle/>
              <a:p>
                <a:r>
                  <a:rPr lang="en-US" dirty="0"/>
                  <a:t>Komputasi/</a:t>
                </a:r>
                <a:r>
                  <a:rPr lang="en-US" dirty="0" err="1"/>
                  <a:t>perhitungan</a:t>
                </a:r>
                <a:r>
                  <a:rPr lang="en-US" dirty="0"/>
                  <a:t> </a:t>
                </a:r>
                <a:r>
                  <a:rPr lang="en-US" dirty="0" err="1"/>
                  <a:t>statistik</a:t>
                </a:r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id-ID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=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12,572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9,232</m:t>
                            </m:r>
                          </m:e>
                          <m:sup>
                            <m:r>
                              <a:rPr lang="id-ID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3017,054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116,041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	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116,041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772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= 0 (</a:t>
                </a:r>
                <a:r>
                  <a:rPr lang="en-US" dirty="0" err="1">
                    <a:latin typeface="Cambria Math" panose="02040503050406030204" pitchFamily="18" charset="0"/>
                  </a:rPr>
                  <a:t>sebab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tidak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dibicarakan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selisih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rerata</a:t>
                </a:r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d-ID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4,333</m:t>
                        </m:r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4,188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772</m:t>
                        </m:r>
                        <m:rad>
                          <m:radPr>
                            <m:degHide m:val="on"/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id-ID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d-ID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0,145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4,113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=0,035</m:t>
                    </m:r>
                  </m:oMath>
                </a14:m>
                <a:endParaRPr lang="id-ID" sz="2000" dirty="0"/>
              </a:p>
              <a:p>
                <a:endParaRPr lang="en-US" dirty="0"/>
              </a:p>
              <a:p>
                <a:r>
                  <a:rPr lang="id-ID" dirty="0"/>
                  <a:t>Simpulan</a:t>
                </a:r>
              </a:p>
              <a:p>
                <a:pPr marL="444500" indent="-444500">
                  <a:buNone/>
                </a:pPr>
                <a:r>
                  <a:rPr lang="en-US" dirty="0"/>
                  <a:t>	</a:t>
                </a:r>
                <a:r>
                  <a:rPr lang="id-ID" dirty="0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obs</a:t>
                </a:r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d-ID" dirty="0"/>
                  <a:t> </a:t>
                </a:r>
                <a:r>
                  <a:rPr lang="en-US" dirty="0"/>
                  <a:t>t</a:t>
                </a:r>
                <a:r>
                  <a:rPr lang="id-ID" dirty="0"/>
                  <a:t> </a:t>
                </a:r>
                <a:r>
                  <a:rPr lang="id-ID" baseline="-25000" dirty="0"/>
                  <a:t>tabel</a:t>
                </a:r>
                <a:r>
                  <a:rPr lang="id-ID" dirty="0"/>
                  <a:t> (</a:t>
                </a:r>
                <a:r>
                  <a:rPr lang="en-US" dirty="0"/>
                  <a:t>0,035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2,056) </a:t>
                </a:r>
                <a:r>
                  <a:rPr lang="en-US" dirty="0" err="1"/>
                  <a:t>maka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diterima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disimpulkan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siswa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 dan Perempuan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kemampuannya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matematika</a:t>
                </a:r>
                <a:r>
                  <a:rPr lang="en-US" dirty="0"/>
                  <a:t>.</a:t>
                </a:r>
                <a:endParaRPr lang="id-ID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50EE6CAE-F3D0-EB0C-6CD6-8DECD537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0" y="650620"/>
                <a:ext cx="10696782" cy="5744599"/>
              </a:xfrm>
              <a:prstGeom prst="roundRect">
                <a:avLst>
                  <a:gd name="adj" fmla="val 4347"/>
                </a:avLst>
              </a:prstGeom>
              <a:blipFill>
                <a:blip r:embed="rId2"/>
                <a:stretch>
                  <a:fillRect/>
                </a:stretch>
              </a:blipFill>
              <a:ln w="12700" cap="rnd">
                <a:noFill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>
            <a:extLst>
              <a:ext uri="{FF2B5EF4-FFF2-40B4-BE49-F238E27FC236}">
                <a16:creationId xmlns:a16="http://schemas.microsoft.com/office/drawing/2014/main" id="{89C03C4D-54AD-0A5A-D18C-2A72BA73EC23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endParaRPr kumimoji="1" lang="zh-CN" altLang="en-US" sz="32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073EC91-77BA-46CD-07BA-75FCC1B38F82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46093DE-5095-B56D-8421-B28223F132FC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54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0CB59-0A11-33C1-B0CF-B8C724F5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0C1EA-4097-E8EA-B863-8A714C71BB8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AF72906-ECC7-0428-166D-E450F24E14F7}"/>
              </a:ext>
            </a:extLst>
          </p:cNvPr>
          <p:cNvSpPr txBox="1"/>
          <p:nvPr/>
        </p:nvSpPr>
        <p:spPr>
          <a:xfrm>
            <a:off x="0" y="6724650"/>
            <a:ext cx="12191741" cy="133510"/>
          </a:xfrm>
          <a:custGeom>
            <a:avLst/>
            <a:gdLst>
              <a:gd name="connsiteX0" fmla="*/ 0 w 12191741"/>
              <a:gd name="connsiteY0" fmla="*/ 0 h 341410"/>
              <a:gd name="connsiteX1" fmla="*/ 12191742 w 12191741"/>
              <a:gd name="connsiteY1" fmla="*/ 0 h 341410"/>
              <a:gd name="connsiteX2" fmla="*/ 12191742 w 12191741"/>
              <a:gd name="connsiteY2" fmla="*/ 341410 h 341410"/>
              <a:gd name="connsiteX3" fmla="*/ 0 w 12191741"/>
              <a:gd name="connsiteY3" fmla="*/ 341410 h 341410"/>
            </a:gdLst>
            <a:ahLst/>
            <a:cxnLst/>
            <a:rect l="l" t="t" r="r" b="b"/>
            <a:pathLst>
              <a:path w="12191741" h="341410">
                <a:moveTo>
                  <a:pt x="0" y="0"/>
                </a:moveTo>
                <a:lnTo>
                  <a:pt x="12191742" y="0"/>
                </a:lnTo>
                <a:lnTo>
                  <a:pt x="12191742" y="341410"/>
                </a:lnTo>
                <a:lnTo>
                  <a:pt x="0" y="3414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8604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5E6DD-4A63-B208-6296-4A94D3269278}"/>
              </a:ext>
            </a:extLst>
          </p:cNvPr>
          <p:cNvSpPr/>
          <p:nvPr/>
        </p:nvSpPr>
        <p:spPr>
          <a:xfrm>
            <a:off x="3010097" y="1075469"/>
            <a:ext cx="5499100" cy="45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/>
              <a:t>Populasi</a:t>
            </a:r>
            <a:r>
              <a:rPr lang="en-US" sz="2300" b="1" dirty="0"/>
              <a:t> </a:t>
            </a:r>
            <a:endParaRPr lang="id-ID" sz="23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C85217-8C77-6080-2C76-7F073D7A520A}"/>
              </a:ext>
            </a:extLst>
          </p:cNvPr>
          <p:cNvSpPr/>
          <p:nvPr/>
        </p:nvSpPr>
        <p:spPr>
          <a:xfrm>
            <a:off x="5929509" y="3471234"/>
            <a:ext cx="1817688" cy="1409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Sampel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id-ID" b="1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6A32C3-4253-1AAA-5DB4-3FDC0BFEFDF6}"/>
              </a:ext>
            </a:extLst>
          </p:cNvPr>
          <p:cNvCxnSpPr/>
          <p:nvPr/>
        </p:nvCxnSpPr>
        <p:spPr>
          <a:xfrm flipV="1">
            <a:off x="7104940" y="1423812"/>
            <a:ext cx="2032907" cy="3755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C9E55B-0431-7F08-479A-C77DD95D451B}"/>
                  </a:ext>
                </a:extLst>
              </p:cNvPr>
              <p:cNvSpPr txBox="1"/>
              <p:nvPr/>
            </p:nvSpPr>
            <p:spPr>
              <a:xfrm>
                <a:off x="9137847" y="950283"/>
                <a:ext cx="193493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/>
                  <a:t>Parameter:</a:t>
                </a:r>
              </a:p>
              <a:p>
                <a:r>
                  <a:rPr lang="en-US" sz="2300" b="1" dirty="0" err="1"/>
                  <a:t>Rataan</a:t>
                </a:r>
                <a:r>
                  <a:rPr lang="en-US" sz="2300" b="1" dirty="0"/>
                  <a:t> (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300" b="1" dirty="0"/>
                  <a:t>), </a:t>
                </a:r>
                <a:r>
                  <a:rPr lang="en-US" sz="2300" b="1" dirty="0" err="1"/>
                  <a:t>simpangan</a:t>
                </a:r>
                <a:r>
                  <a:rPr lang="en-US" sz="2300" b="1" dirty="0"/>
                  <a:t> </a:t>
                </a:r>
                <a:r>
                  <a:rPr lang="en-US" sz="2300" b="1" dirty="0" err="1"/>
                  <a:t>baku</a:t>
                </a:r>
                <a:r>
                  <a:rPr lang="en-US" sz="2300" b="1" dirty="0"/>
                  <a:t> (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300" b="1" dirty="0"/>
                  <a:t>)</a:t>
                </a:r>
                <a:endParaRPr lang="id-ID" sz="23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C9E55B-0431-7F08-479A-C77DD95D4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47" y="950283"/>
                <a:ext cx="1934936" cy="1508105"/>
              </a:xfrm>
              <a:prstGeom prst="rect">
                <a:avLst/>
              </a:prstGeom>
              <a:blipFill>
                <a:blip r:embed="rId2"/>
                <a:stretch>
                  <a:fillRect l="-4732" t="-3239" b="-80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8D950F-37CF-1A6F-1B0C-53BB194535E9}"/>
                  </a:ext>
                </a:extLst>
              </p:cNvPr>
              <p:cNvSpPr txBox="1"/>
              <p:nvPr/>
            </p:nvSpPr>
            <p:spPr>
              <a:xfrm>
                <a:off x="8509197" y="4657796"/>
                <a:ext cx="193493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/>
                  <a:t>Statistik:</a:t>
                </a:r>
              </a:p>
              <a:p>
                <a:r>
                  <a:rPr lang="en-US" sz="2300" b="1" dirty="0"/>
                  <a:t>Rataan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300" b="1" dirty="0"/>
                  <a:t>), </a:t>
                </a:r>
                <a:r>
                  <a:rPr lang="en-US" sz="2300" b="1" dirty="0" err="1"/>
                  <a:t>simpangan</a:t>
                </a:r>
                <a:r>
                  <a:rPr lang="en-US" sz="2300" b="1" dirty="0"/>
                  <a:t> </a:t>
                </a:r>
                <a:r>
                  <a:rPr lang="en-US" sz="2300" b="1" dirty="0" err="1"/>
                  <a:t>baku</a:t>
                </a:r>
                <a:r>
                  <a:rPr lang="en-US" sz="2300" b="1" dirty="0"/>
                  <a:t> (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300" b="1" dirty="0"/>
                  <a:t>)</a:t>
                </a:r>
                <a:endParaRPr lang="id-ID" sz="2300" b="1" dirty="0"/>
              </a:p>
              <a:p>
                <a:endParaRPr lang="id-ID" sz="23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8D950F-37CF-1A6F-1B0C-53BB19453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197" y="4657796"/>
                <a:ext cx="1934936" cy="1862048"/>
              </a:xfrm>
              <a:prstGeom prst="rect">
                <a:avLst/>
              </a:prstGeom>
              <a:blipFill>
                <a:blip r:embed="rId3"/>
                <a:stretch>
                  <a:fillRect l="-4732" t="-228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8C1A7A-AB34-68B2-0955-02482BF419BA}"/>
              </a:ext>
            </a:extLst>
          </p:cNvPr>
          <p:cNvCxnSpPr>
            <a:endCxn id="25" idx="1"/>
          </p:cNvCxnSpPr>
          <p:nvPr/>
        </p:nvCxnSpPr>
        <p:spPr>
          <a:xfrm>
            <a:off x="7394772" y="4312138"/>
            <a:ext cx="1114425" cy="1276682"/>
          </a:xfrm>
          <a:prstGeom prst="straightConnector1">
            <a:avLst/>
          </a:prstGeom>
          <a:ln w="38100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0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flipH="1">
            <a:off x="-22578" y="-12700"/>
            <a:ext cx="12214578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6150575" y="4049442"/>
            <a:ext cx="5690363" cy="1179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3000" dirty="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Uji </a:t>
            </a:r>
            <a:r>
              <a:rPr kumimoji="1" lang="en-US" altLang="zh-CN" sz="3000" dirty="0" err="1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3000" dirty="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000" dirty="0" err="1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Varians</a:t>
            </a:r>
            <a:r>
              <a:rPr kumimoji="1" lang="en-US" altLang="zh-CN" sz="3000" dirty="0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 dan </a:t>
            </a:r>
            <a:r>
              <a:rPr kumimoji="1" lang="en-US" altLang="zh-CN" sz="3000" dirty="0" err="1">
                <a:ln w="12700">
                  <a:noFill/>
                </a:ln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atin typeface="poppins-bold"/>
                <a:ea typeface="poppins-bold"/>
                <a:cs typeface="poppins-bold"/>
              </a:rPr>
              <a:t>Proporsi</a:t>
            </a:r>
            <a:endParaRPr kumimoji="1"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6829882" y="1066383"/>
            <a:ext cx="3800017" cy="2646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6600">
                <a:ln w="12700">
                  <a:noFill/>
                </a:ln>
                <a:gradFill>
                  <a:gsLst>
                    <a:gs pos="8000">
                      <a:schemeClr val="accent1">
                        <a:lumMod val="40000"/>
                        <a:lumOff val="60000"/>
                        <a:alpha val="0"/>
                      </a:schemeClr>
                    </a:gs>
                    <a:gs pos="72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0"/>
                </a:gra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Statistik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 Uji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mengenai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Variansi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 dan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cs typeface="poppins-bold"/>
              </a:rPr>
              <a:t>Proporsi</a:t>
            </a:r>
            <a:endParaRPr kumimoji="1" lang="zh-CN" altLang="en-US" dirty="0"/>
          </a:p>
        </p:txBody>
      </p:sp>
      <p:sp>
        <p:nvSpPr>
          <p:cNvPr id="14" name="标题 1"/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B801971-697F-682D-FF5F-4DE0EB1495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066338"/>
                  </p:ext>
                </p:extLst>
              </p:nvPr>
            </p:nvGraphicFramePr>
            <p:xfrm>
              <a:off x="822119" y="1574800"/>
              <a:ext cx="9682051" cy="510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9028">
                      <a:extLst>
                        <a:ext uri="{9D8B030D-6E8A-4147-A177-3AD203B41FA5}">
                          <a16:colId xmlns:a16="http://schemas.microsoft.com/office/drawing/2014/main" val="1704827826"/>
                        </a:ext>
                      </a:extLst>
                    </a:gridCol>
                    <a:gridCol w="2824810">
                      <a:extLst>
                        <a:ext uri="{9D8B030D-6E8A-4147-A177-3AD203B41FA5}">
                          <a16:colId xmlns:a16="http://schemas.microsoft.com/office/drawing/2014/main" val="1411623056"/>
                        </a:ext>
                      </a:extLst>
                    </a:gridCol>
                    <a:gridCol w="4528213">
                      <a:extLst>
                        <a:ext uri="{9D8B030D-6E8A-4147-A177-3AD203B41FA5}">
                          <a16:colId xmlns:a16="http://schemas.microsoft.com/office/drawing/2014/main" val="3678297794"/>
                        </a:ext>
                      </a:extLst>
                    </a:gridCol>
                  </a:tblGrid>
                  <a:tr h="45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7333214"/>
                      </a:ext>
                    </a:extLst>
                  </a:tr>
                  <a:tr h="8723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normal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D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8021682"/>
                      </a:ext>
                    </a:extLst>
                  </a:tr>
                  <a:tr h="8751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normal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131054"/>
                      </a:ext>
                    </a:extLst>
                  </a:tr>
                  <a:tr h="8854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binomial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rad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5355490"/>
                      </a:ext>
                    </a:extLst>
                  </a:tr>
                  <a:tr h="201142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binomial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rad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7992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B801971-697F-682D-FF5F-4DE0EB1495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066338"/>
                  </p:ext>
                </p:extLst>
              </p:nvPr>
            </p:nvGraphicFramePr>
            <p:xfrm>
              <a:off x="822119" y="1574800"/>
              <a:ext cx="9682051" cy="510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9028">
                      <a:extLst>
                        <a:ext uri="{9D8B030D-6E8A-4147-A177-3AD203B41FA5}">
                          <a16:colId xmlns:a16="http://schemas.microsoft.com/office/drawing/2014/main" val="1704827826"/>
                        </a:ext>
                      </a:extLst>
                    </a:gridCol>
                    <a:gridCol w="2824810">
                      <a:extLst>
                        <a:ext uri="{9D8B030D-6E8A-4147-A177-3AD203B41FA5}">
                          <a16:colId xmlns:a16="http://schemas.microsoft.com/office/drawing/2014/main" val="1411623056"/>
                        </a:ext>
                      </a:extLst>
                    </a:gridCol>
                    <a:gridCol w="4528213">
                      <a:extLst>
                        <a:ext uri="{9D8B030D-6E8A-4147-A177-3AD203B41FA5}">
                          <a16:colId xmlns:a16="http://schemas.microsoft.com/office/drawing/2014/main" val="3678297794"/>
                        </a:ext>
                      </a:extLst>
                    </a:gridCol>
                  </a:tblGrid>
                  <a:tr h="4559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ID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Persyaratan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Statistik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Uji</a:t>
                          </a: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7333214"/>
                      </a:ext>
                    </a:extLst>
                  </a:tr>
                  <a:tr h="87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55944" r="-317277" b="-4349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normal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844" t="-55944" r="-538" b="-4349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021682"/>
                      </a:ext>
                    </a:extLst>
                  </a:tr>
                  <a:tr h="8751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154861" r="-317277" b="-331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normal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844" t="-154861" r="-538" b="-331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5131054"/>
                      </a:ext>
                    </a:extLst>
                  </a:tr>
                  <a:tr h="8854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253103" r="-317277" b="-22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binomial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844" t="-253103" r="-538" b="-22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5355490"/>
                      </a:ext>
                    </a:extLst>
                  </a:tr>
                  <a:tr h="20114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2" t="-155152" r="-317277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Populasi</a:t>
                          </a:r>
                          <a:r>
                            <a:rPr lang="en-US" dirty="0"/>
                            <a:t> binomial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3844" t="-155152" r="-538" b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99275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6E55-3E93-E2C1-D58F-EA341131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ADCE9-7C63-DF53-037E-4C725EC2C59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BBDA68A-A63E-813E-140A-59692065AEA8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5A17389-7697-D10E-B207-80C9CD7CE1D4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FE2EDACB-307B-A105-851F-F533E74F98F9}"/>
              </a:ext>
            </a:extLst>
          </p:cNvPr>
          <p:cNvSpPr txBox="1"/>
          <p:nvPr/>
        </p:nvSpPr>
        <p:spPr>
          <a:xfrm>
            <a:off x="1819362" y="2395992"/>
            <a:ext cx="8799108" cy="353617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>
              <a:lnSpc>
                <a:spcPct val="130000"/>
              </a:lnSpc>
            </a:pPr>
            <a:r>
              <a:rPr lang="id-ID" sz="2000" dirty="0"/>
              <a:t>Kepala Dinas Pendidikan dan Kebudayaan Kabupaten Pekalongan menyatakan bahwa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id-ID" sz="2000" dirty="0"/>
              <a:t>85% siswa SMPN pada tahun 2015 mencapai KKM yang ditetapkan. Sebagai seorang peneliti, apakah Anda percaya dengan pernyataan tersebut, jika dari 150 orang siswa yang diambil secara </a:t>
            </a:r>
            <a:r>
              <a:rPr lang="en-US" sz="2000" dirty="0" err="1"/>
              <a:t>acak</a:t>
            </a:r>
            <a:r>
              <a:rPr lang="en-US" sz="2000" dirty="0"/>
              <a:t> </a:t>
            </a:r>
            <a:r>
              <a:rPr lang="id-ID" sz="2000" dirty="0"/>
              <a:t>terdapat 130 siswa yang  mencapai KKM? (gunakan taraf signifikansi 1%)</a:t>
            </a:r>
          </a:p>
          <a:p>
            <a:pPr>
              <a:lnSpc>
                <a:spcPct val="130000"/>
              </a:lnSpc>
            </a:pPr>
            <a:endParaRPr lang="id-ID" sz="2000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45C89A5A-23D6-F491-E3A1-37416794D931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1: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C150F4A-1D12-7397-5D4C-5B255D3F6ABF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74BBEA8-96D2-5A9B-F469-2E06227AEA5E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B6AAE28D-F109-E7FC-FA15-81897EFBA221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Soal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328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416C-F2DC-F31E-56ED-CD372D39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EA282A-13F8-1CCD-FFFE-6A401183049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53D56F4-29A9-F2AB-E2F8-1A2CD1C27625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2197C52-C59D-DAE6-A56E-D5A422D752AC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8D8C2DD-A1CD-BDBF-630E-DA7E60DFB124}"/>
              </a:ext>
            </a:extLst>
          </p:cNvPr>
          <p:cNvSpPr txBox="1"/>
          <p:nvPr/>
        </p:nvSpPr>
        <p:spPr>
          <a:xfrm>
            <a:off x="6868108" y="2737502"/>
            <a:ext cx="536780" cy="5367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DE155FAF-C082-5211-CB60-D723A8F6BCE7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dirty="0"/>
                  <a:t>Hipotesis :</a:t>
                </a:r>
              </a:p>
              <a:p>
                <a:pPr marL="811213" indent="-365125"/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85% (</a:t>
                </a:r>
                <a:r>
                  <a:rPr lang="id-ID" dirty="0"/>
                  <a:t>85% siswa SMPN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id-ID" dirty="0"/>
                  <a:t>mencapai KKM yang ditetapkan</a:t>
                </a:r>
                <a:r>
                  <a:rPr lang="en-US" dirty="0"/>
                  <a:t>)</a:t>
                </a:r>
              </a:p>
              <a:p>
                <a:pPr marL="811213" indent="-274638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 </m:t>
                    </m:r>
                  </m:oMath>
                </a14:m>
                <a:r>
                  <a:rPr lang="en-US" dirty="0"/>
                  <a:t> 85% (</a:t>
                </a:r>
                <a:r>
                  <a:rPr lang="id-ID" dirty="0"/>
                  <a:t>85% siswa SMPN mencapai KKM yang ditetapkan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Kriteria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Terima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hitung</a:t>
                </a:r>
                <a:r>
                  <a:rPr lang="en-US" dirty="0"/>
                  <a:t> ≤ 2,32 </a:t>
                </a:r>
              </a:p>
              <a:p>
                <a:pPr lvl="1"/>
                <a:r>
                  <a:rPr lang="en-US" dirty="0"/>
                  <a:t>Tolak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hitung</a:t>
                </a:r>
                <a:r>
                  <a:rPr lang="en-US" dirty="0"/>
                  <a:t> &gt; 2,32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Rumus yang </a:t>
                </a:r>
                <a:r>
                  <a:rPr lang="en-US" dirty="0" err="1"/>
                  <a:t>digunakan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id-ID" sz="19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id-ID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9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d-ID" sz="19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d-ID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𝑛𝑃</m:t>
                            </m:r>
                          </m:e>
                          <m:sub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id-ID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id-ID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19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id-ID" sz="19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id-ID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19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id-ID" sz="19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id-ID" sz="1900" dirty="0"/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id-ID" sz="19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id-ID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900" i="1">
                            <a:latin typeface="Cambria Math" panose="02040503050406030204" pitchFamily="18" charset="0"/>
                          </a:rPr>
                          <m:t>130−150(0,85)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d-ID" sz="19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d-ID" sz="1900" i="1">
                                <a:latin typeface="Cambria Math" panose="02040503050406030204" pitchFamily="18" charset="0"/>
                              </a:rPr>
                              <m:t>150(0,85)(1−0,85)</m:t>
                            </m:r>
                          </m:e>
                        </m:rad>
                      </m:den>
                    </m:f>
                    <m:r>
                      <a:rPr lang="id-ID" sz="1900" i="1">
                        <a:latin typeface="Cambria Math" panose="02040503050406030204" pitchFamily="18" charset="0"/>
                      </a:rPr>
                      <m:t>=0,57</m:t>
                    </m:r>
                  </m:oMath>
                </a14:m>
                <a:endParaRPr lang="en-US" sz="19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DE155FAF-C082-5211-CB60-D723A8F6B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blipFill>
                <a:blip r:embed="rId2"/>
                <a:stretch>
                  <a:fillRect l="-938" t="-70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E5BFA3FA-FF0E-0F49-5095-BC990D45A82C}"/>
              </a:ext>
            </a:extLst>
          </p:cNvPr>
          <p:cNvSpPr txBox="1"/>
          <p:nvPr/>
        </p:nvSpPr>
        <p:spPr>
          <a:xfrm>
            <a:off x="7493665" y="2371202"/>
            <a:ext cx="4483102" cy="394958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endParaRPr lang="en-US" dirty="0"/>
          </a:p>
          <a:p>
            <a:r>
              <a:rPr lang="id-ID" dirty="0"/>
              <a:t>Kriteria pengambilan keputusan</a:t>
            </a:r>
          </a:p>
          <a:p>
            <a:pPr>
              <a:buNone/>
            </a:pPr>
            <a:r>
              <a:rPr lang="en-US" dirty="0"/>
              <a:t>Karena </a:t>
            </a:r>
            <a:r>
              <a:rPr lang="en-US" dirty="0" err="1"/>
              <a:t>Z</a:t>
            </a:r>
            <a:r>
              <a:rPr lang="en-US" baseline="-25000" dirty="0" err="1"/>
              <a:t>hitung</a:t>
            </a:r>
            <a:r>
              <a:rPr lang="en-US" dirty="0"/>
              <a:t> (0,57) &lt; 2,32 </a:t>
            </a:r>
            <a:r>
              <a:rPr lang="en-US" dirty="0" err="1"/>
              <a:t>maka</a:t>
            </a:r>
            <a:r>
              <a:rPr lang="en-US" dirty="0"/>
              <a:t> H0 </a:t>
            </a:r>
            <a:r>
              <a:rPr lang="en-US" dirty="0" err="1"/>
              <a:t>diterima</a:t>
            </a:r>
            <a:r>
              <a:rPr lang="id-ID" dirty="0"/>
              <a:t>. Dengan demikian dapat disimpulkan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id-ID" dirty="0"/>
              <a:t>pernyataan Kepala Dinas Pendidikan dan Kebudayaan Kabupaten Pekalongan bahwa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id-ID" dirty="0"/>
              <a:t>85% siswa SMP mencapai KKM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id-ID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04A2AC1-2EAC-EC38-0A2E-C389EFB8B4A4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1: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78E5F055-8278-B9F2-4931-02C828E76F5F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F9207FC-F37E-C120-334C-CD6E908598BB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48F9AE9-F33F-970F-36EB-6C574C6E5148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25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CFAA-0B00-9E4D-9549-DE9362AA4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2E81E-6196-5692-074E-4544078EEC21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F818354-A0E3-5002-2593-329907BD4B09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3174253-D9BA-C38F-9B38-C0EFD33B3EC4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05C0E5BB-63DC-CDCE-5EEE-39F69C010671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Sebuah</a:t>
                </a:r>
                <a:r>
                  <a:rPr lang="en-US" sz="2000" dirty="0"/>
                  <a:t> Perusahaan </a:t>
                </a:r>
                <a:r>
                  <a:rPr lang="en-US" sz="2000" dirty="0" err="1"/>
                  <a:t>mengatakan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bahwa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sebelum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diadakan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perubahan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proses </a:t>
                </a:r>
                <a:r>
                  <a:rPr lang="en-US" sz="2000" dirty="0" err="1"/>
                  <a:t>produksi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standar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deviasi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produksinya</a:t>
                </a:r>
                <a:r>
                  <a:rPr lang="en-US" sz="2000" dirty="0"/>
                  <a:t> Adalah 240 gram. </a:t>
                </a:r>
                <a:r>
                  <a:rPr lang="en-US" sz="2000" dirty="0" err="1"/>
                  <a:t>Setelah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diadakan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perubahan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proses </a:t>
                </a:r>
                <a:r>
                  <a:rPr lang="en-US" sz="2000" dirty="0" err="1"/>
                  <a:t>produksi</a:t>
                </a:r>
                <a:r>
                  <a:rPr lang="en-US" sz="2000" dirty="0"/>
                  <a:t>, Perusahaan </a:t>
                </a:r>
                <a:r>
                  <a:rPr lang="en-US" sz="2000" dirty="0" err="1"/>
                  <a:t>tersebut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ingin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melihat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apakah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standar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deviasinya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masih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standar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deviasi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sebelum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diadakan</a:t>
                </a:r>
                <a:r>
                  <a:rPr lang="en-US" sz="2000" dirty="0"/>
                  <a:t> proses </a:t>
                </a:r>
                <a:r>
                  <a:rPr lang="en-US" sz="2000" dirty="0" err="1"/>
                  <a:t>produksi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penelitian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mengambil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sampel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berukuran</a:t>
                </a:r>
                <a:r>
                  <a:rPr lang="en-US" sz="2000" dirty="0"/>
                  <a:t> 8 dan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sampel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tersebut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ternyata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diperoleh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standar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deviasi</a:t>
                </a:r>
                <a:r>
                  <a:rPr lang="en-US" sz="2000" dirty="0"/>
                  <a:t> 300 gram. Jika </a:t>
                </a:r>
                <a:r>
                  <a:rPr lang="en-US" sz="2000" dirty="0" err="1"/>
                  <a:t>diambil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=2%, </a:t>
                </a:r>
                <a:r>
                  <a:rPr lang="en-US" sz="2000" dirty="0" err="1"/>
                  <a:t>bagaimana</a:t>
                </a:r>
                <a:r>
                  <a:rPr lang="en-US" sz="2000" dirty="0"/>
                  <a:t> Kesimpulan </a:t>
                </a:r>
                <a:r>
                  <a:rPr lang="en-US" sz="2000" dirty="0" err="1"/>
                  <a:t>penelitian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itu</a:t>
                </a:r>
                <a:r>
                  <a:rPr lang="en-US" sz="2000" dirty="0"/>
                  <a:t>? </a:t>
                </a:r>
                <a:endParaRPr lang="id-ID" sz="2000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05C0E5BB-63DC-CDCE-5EEE-39F69C010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blipFill>
                <a:blip r:embed="rId2"/>
                <a:stretch>
                  <a:fillRect l="-716" r="-64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16BB8D3B-01DE-0074-6298-8F98F7DBA127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2: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4FC7BD0-7D60-FE02-E666-E7CC1A99469D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673E686E-A617-6F12-975B-4D9FF48AD270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E578019-A7E0-7528-0870-D18B363065BB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Soal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7599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E1EBF-E951-4B68-B421-F93EC67E1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9D2F0-5ECF-4A4C-6833-60456174356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0F6FAFFA-B70F-8B90-945F-C6EF735B1B67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5F0164B-6399-FC6A-5C3A-48119311B442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8E43FF8B-8ADA-E21E-3328-AA84068B3A16}"/>
              </a:ext>
            </a:extLst>
          </p:cNvPr>
          <p:cNvSpPr txBox="1"/>
          <p:nvPr/>
        </p:nvSpPr>
        <p:spPr>
          <a:xfrm>
            <a:off x="6868108" y="2737502"/>
            <a:ext cx="536780" cy="5367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BD7F700B-E6E2-66B8-C8DD-AC83F4591D9F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dirty="0"/>
                  <a:t>Hipotesis :</a:t>
                </a:r>
              </a:p>
              <a:p>
                <a:pPr marL="811213" indent="-365125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240 (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yang </a:t>
                </a:r>
                <a:r>
                  <a:rPr lang="en-US" dirty="0" err="1"/>
                  <a:t>lalu</a:t>
                </a:r>
                <a:r>
                  <a:rPr lang="en-US" dirty="0"/>
                  <a:t>)</a:t>
                </a:r>
              </a:p>
              <a:p>
                <a:pPr marL="811213" indent="-365125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240 (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berubah</a:t>
                </a:r>
                <a:r>
                  <a:rPr lang="en-US" dirty="0"/>
                  <a:t>)</a:t>
                </a:r>
              </a:p>
              <a:p>
                <a:pPr marL="811213" indent="-811213"/>
                <a:endParaRPr lang="en-US" dirty="0"/>
              </a:p>
              <a:p>
                <a:r>
                  <a:rPr lang="en-US" dirty="0" err="1"/>
                  <a:t>Kriteria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Terima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1,239≤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≤ 18,475 </a:t>
                </a:r>
              </a:p>
              <a:p>
                <a:pPr lvl="1"/>
                <a:r>
                  <a:rPr lang="en-US" dirty="0"/>
                  <a:t>Tolak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dirty="0"/>
                      <m:t>1,239</m:t>
                    </m:r>
                  </m:oMath>
                </a14:m>
                <a:r>
                  <a:rPr lang="en-US" dirty="0"/>
                  <a:t> atau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18,475 </a:t>
                </a:r>
              </a:p>
              <a:p>
                <a:r>
                  <a:rPr lang="en-US" dirty="0"/>
                  <a:t>Rumus yang </a:t>
                </a:r>
                <a:r>
                  <a:rPr lang="en-US" dirty="0" err="1"/>
                  <a:t>digunakan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240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d-ID" sz="1900" dirty="0"/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630000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57600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=10,938</m:t>
                    </m:r>
                  </m:oMath>
                </a14:m>
                <a:endParaRPr lang="en-US" sz="19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BD7F700B-E6E2-66B8-C8DD-AC83F4591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blipFill>
                <a:blip r:embed="rId2"/>
                <a:stretch>
                  <a:fillRect l="-938" t="-70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21EAE067-1104-BAEC-6762-27204B20E9E0}"/>
                  </a:ext>
                </a:extLst>
              </p:cNvPr>
              <p:cNvSpPr txBox="1"/>
              <p:nvPr/>
            </p:nvSpPr>
            <p:spPr>
              <a:xfrm>
                <a:off x="7493665" y="2371202"/>
                <a:ext cx="4483102" cy="394958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endParaRPr lang="en-US" dirty="0"/>
              </a:p>
              <a:p>
                <a:r>
                  <a:rPr lang="id-ID" dirty="0"/>
                  <a:t>Kriteria pengambilan keputusan</a:t>
                </a:r>
              </a:p>
              <a:p>
                <a:pPr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D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𝑜𝑏𝑠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(10,938) &lt; 18,475 </a:t>
                </a:r>
                <a:r>
                  <a:rPr lang="en-US" dirty="0" err="1"/>
                  <a:t>maka</a:t>
                </a:r>
                <a:r>
                  <a:rPr lang="en-US" dirty="0"/>
                  <a:t> H0 </a:t>
                </a:r>
                <a:r>
                  <a:rPr lang="en-US" dirty="0" err="1"/>
                  <a:t>diterima</a:t>
                </a:r>
                <a:r>
                  <a:rPr lang="id-ID" dirty="0"/>
                  <a:t>. Dengan demikian dapat disimpulkan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terjadi</a:t>
                </a:r>
                <a:r>
                  <a:rPr lang="en-US" dirty="0"/>
                  <a:t> </a:t>
                </a:r>
                <a:r>
                  <a:rPr lang="en-US" dirty="0" err="1"/>
                  <a:t>perubahan</a:t>
                </a:r>
                <a:r>
                  <a:rPr lang="en-US" dirty="0"/>
                  <a:t>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.</a:t>
                </a:r>
                <a:endParaRPr lang="id-ID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21EAE067-1104-BAEC-6762-27204B20E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665" y="2371202"/>
                <a:ext cx="4483102" cy="3949588"/>
              </a:xfrm>
              <a:prstGeom prst="rect">
                <a:avLst/>
              </a:prstGeom>
              <a:blipFill>
                <a:blip r:embed="rId3"/>
                <a:stretch>
                  <a:fillRect l="-1087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210EEE8B-53D1-1FB4-E735-77852597EE4C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2: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1FB1458-6735-D6B1-48C8-A12206473D18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A75B2A6-02CB-8BDB-F234-EC64E0206237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54B91EB-0E93-A24E-4D9F-A5387C6FE9B1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9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58F5-8414-D7AF-0079-A50EDDB9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C7C2E-9AAE-1E61-4D5E-0A24BEBD8BD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A051F87-5B89-6E0A-F072-2845C327582E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DBD3446-6E25-5FFE-6B27-260013F3BFE2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7C43AC14-9E54-38C2-C58C-AA11A1F71590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Pemilik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A dan </a:t>
                </a:r>
                <a:r>
                  <a:rPr lang="en-US" sz="2000" dirty="0" err="1"/>
                  <a:t>pemilik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B </a:t>
                </a:r>
                <a:r>
                  <a:rPr lang="en-US" sz="2000" dirty="0" err="1"/>
                  <a:t>saling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mengklaim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bahwa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dipunyainya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lebih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baik</a:t>
                </a:r>
                <a:r>
                  <a:rPr lang="en-US" sz="2000" dirty="0"/>
                  <a:t>. Pak Budi, </a:t>
                </a:r>
                <a:r>
                  <a:rPr lang="en-US" sz="2000" dirty="0" err="1"/>
                  <a:t>sebagai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peneliti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menduga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bahwa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keduanya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baiknya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menguji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apakah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dugaannya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benar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ia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proporsi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diterima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atau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tidaknya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peserta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di PTN </a:t>
                </a:r>
                <a:r>
                  <a:rPr lang="en-US" sz="2000" dirty="0" err="1"/>
                  <a:t>sebagai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indikator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kualitas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Secara</a:t>
                </a:r>
                <a:r>
                  <a:rPr lang="en-US" sz="2000" dirty="0"/>
                  <a:t> random,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diambil</a:t>
                </a:r>
                <a:r>
                  <a:rPr lang="en-US" sz="2000" dirty="0"/>
                  <a:t> 100 orang </a:t>
                </a:r>
                <a:r>
                  <a:rPr lang="en-US" sz="2000" dirty="0" err="1"/>
                  <a:t>peserta</a:t>
                </a:r>
                <a:r>
                  <a:rPr lang="en-US" sz="2000" dirty="0"/>
                  <a:t>, dan </a:t>
                </a:r>
                <a:r>
                  <a:rPr lang="en-US" sz="2000" dirty="0" err="1"/>
                  <a:t>ter-nyata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diterima</a:t>
                </a:r>
                <a:r>
                  <a:rPr lang="en-US" sz="2000" dirty="0"/>
                  <a:t> di PTN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75 orang. Dari </a:t>
                </a:r>
                <a:r>
                  <a:rPr lang="en-US" sz="2000" dirty="0" err="1"/>
                  <a:t>Bimbingan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Tes</a:t>
                </a:r>
                <a:r>
                  <a:rPr lang="en-US" sz="2000" dirty="0"/>
                  <a:t> B, </a:t>
                </a:r>
                <a:r>
                  <a:rPr lang="en-US" sz="2000" dirty="0" err="1"/>
                  <a:t>diambil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secara</a:t>
                </a:r>
                <a:r>
                  <a:rPr lang="en-US" sz="2000" dirty="0"/>
                  <a:t> random 200 orang, dan </a:t>
                </a:r>
                <a:r>
                  <a:rPr lang="en-US" sz="2000" dirty="0" err="1"/>
                  <a:t>ternyata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diterima</a:t>
                </a:r>
                <a:r>
                  <a:rPr lang="en-US" sz="2000" dirty="0"/>
                  <a:t> di PTN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130 orang.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mengambil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= 1% </a:t>
                </a:r>
                <a:r>
                  <a:rPr lang="en-US" sz="2000" dirty="0" err="1"/>
                  <a:t>bagaimana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kesimpulan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penelitian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itu</a:t>
                </a:r>
                <a:r>
                  <a:rPr lang="en-US" sz="2000" dirty="0"/>
                  <a:t>?</a:t>
                </a:r>
                <a:endParaRPr lang="id-ID" sz="2000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7C43AC14-9E54-38C2-C58C-AA11A1F7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blipFill>
                <a:blip r:embed="rId2"/>
                <a:stretch>
                  <a:fillRect l="-716" b="-5690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5A0FC73C-1B46-E13A-34E8-41E1FFE7A552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3: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D169801-DD37-E8EB-FCFA-7C15A3FCEAD3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1CD68D34-DFBB-8B2B-407F-EAC56C2BCF72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4FBED3FD-8297-D806-B701-26E4D81EB39A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Soal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827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31BB-04C0-1D9C-46AB-D2ABB1E5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C2902-48D9-171A-1367-F1FA1C5A61C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46636BD-BB8F-4F85-C413-FCF3DD269098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36CCBFF-A40F-C0F4-2DFD-BCC16ED71E97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EBAEB75-7CD2-714C-FA7C-8B7BDF12D91F}"/>
              </a:ext>
            </a:extLst>
          </p:cNvPr>
          <p:cNvSpPr txBox="1"/>
          <p:nvPr/>
        </p:nvSpPr>
        <p:spPr>
          <a:xfrm>
            <a:off x="7493665" y="2750042"/>
            <a:ext cx="536780" cy="5367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9B7D5B87-2B17-AFBC-1B19-7E1441E8C2DE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dirty="0"/>
                  <a:t>Hipotesis :</a:t>
                </a:r>
              </a:p>
              <a:p>
                <a:pPr marL="811213" indent="-365125"/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A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baiknya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B)</a:t>
                </a:r>
              </a:p>
              <a:p>
                <a:pPr marL="811213" indent="-365125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A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baiknya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B)</a:t>
                </a:r>
              </a:p>
              <a:p>
                <a:pPr marL="811213" indent="-811213"/>
                <a:endParaRPr lang="en-US" dirty="0"/>
              </a:p>
              <a:p>
                <a:r>
                  <a:rPr lang="en-US" dirty="0" err="1"/>
                  <a:t>Kriteria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Terima</a:t>
                </a:r>
                <a:r>
                  <a:rPr lang="en-US" dirty="0"/>
                  <a:t>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-2,575 ≤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≤ 2,575 </a:t>
                </a:r>
              </a:p>
              <a:p>
                <a:pPr lvl="1"/>
                <a:r>
                  <a:rPr lang="en-US" dirty="0"/>
                  <a:t>Tolak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jika</a:t>
                </a:r>
                <a:r>
                  <a:rPr lang="en-US" dirty="0"/>
                  <a:t> 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dirty="0"/>
                      <m:t>−2,575</m:t>
                    </m:r>
                  </m:oMath>
                </a14:m>
                <a:r>
                  <a:rPr lang="en-US" dirty="0"/>
                  <a:t>atau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2,575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Rumus yang </a:t>
                </a:r>
                <a:r>
                  <a:rPr lang="en-US" dirty="0" err="1"/>
                  <a:t>digunakan</a:t>
                </a:r>
                <a:r>
                  <a:rPr lang="en-US" dirty="0"/>
                  <a:t>:</a:t>
                </a:r>
              </a:p>
              <a:p>
                <a:pPr marL="446088"/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75+130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100+200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=0,683</m:t>
                    </m:r>
                  </m:oMath>
                </a14:m>
                <a:endParaRPr lang="en-US" sz="2000" dirty="0"/>
              </a:p>
              <a:p>
                <a:pPr indent="446088"/>
                <a:r>
                  <a:rPr lang="en-US" dirty="0"/>
                  <a:t> </a:t>
                </a:r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9B7D5B87-2B17-AFBC-1B19-7E1441E8C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5198658" cy="4324848"/>
              </a:xfrm>
              <a:prstGeom prst="rect">
                <a:avLst/>
              </a:prstGeom>
              <a:blipFill>
                <a:blip r:embed="rId2"/>
                <a:stretch>
                  <a:fillRect l="-938" t="-70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3064F8C5-AB59-C74C-54B5-3F83101A4DF3}"/>
                  </a:ext>
                </a:extLst>
              </p:cNvPr>
              <p:cNvSpPr txBox="1"/>
              <p:nvPr/>
            </p:nvSpPr>
            <p:spPr>
              <a:xfrm>
                <a:off x="7493665" y="2371202"/>
                <a:ext cx="4483102" cy="394958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0,683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0,683</m:t>
                                  </m:r>
                                </m:e>
                              </m:d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0,75−0,65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0,683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(0,683)(0,317)(0,015)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0,683(0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,317)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(0,015)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=1,754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3064F8C5-AB59-C74C-54B5-3F83101A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665" y="2371202"/>
                <a:ext cx="4483102" cy="3949588"/>
              </a:xfrm>
              <a:prstGeom prst="rect">
                <a:avLst/>
              </a:prstGeom>
              <a:blipFill>
                <a:blip r:embed="rId3"/>
                <a:stretch>
                  <a:fillRect b="-4321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5B69904E-9389-4ED6-20FE-EDA632FCD524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3: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4233C86-7B0E-7680-B7FD-9DFDA546A374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FC4BC57-CB5E-FEB1-A51C-EB4F10AA24D5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3C6E5C0-2977-14ED-4FC8-3AF979F4F505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3020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0F8FC-3B64-61CC-565E-405EA3F21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BA094-AC7B-DCA0-7B15-F8EC623A8CE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F889C39-4689-1C1E-859B-0CCA47EB0FFA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2ADB2E5-FA24-30D4-0761-5DF99E48D7B2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5B7777B4-FB3A-461C-7780-77CE2DC35F51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7861848" cy="432484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id-ID" dirty="0"/>
                  <a:t>Kriteria pengambilan keputusan</a:t>
                </a:r>
              </a:p>
              <a:p>
                <a:pPr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𝑜𝑏𝑠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(1,754) &lt; 2,575 </a:t>
                </a:r>
                <a:r>
                  <a:rPr lang="en-US" dirty="0" err="1"/>
                  <a:t>maka</a:t>
                </a:r>
                <a:r>
                  <a:rPr lang="en-US" dirty="0"/>
                  <a:t> H0 </a:t>
                </a:r>
                <a:r>
                  <a:rPr lang="en-US" dirty="0" err="1"/>
                  <a:t>diterima</a:t>
                </a:r>
                <a:r>
                  <a:rPr lang="id-ID" dirty="0"/>
                  <a:t>. Dengan demikian dapat disimpulkan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A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baiknya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bimbingan</a:t>
                </a:r>
                <a:r>
                  <a:rPr lang="en-US" dirty="0"/>
                  <a:t> </a:t>
                </a:r>
                <a:r>
                  <a:rPr lang="en-US" dirty="0" err="1"/>
                  <a:t>tes</a:t>
                </a:r>
                <a:r>
                  <a:rPr lang="en-US" dirty="0"/>
                  <a:t> B.</a:t>
                </a:r>
                <a:endParaRPr lang="id-ID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5B7777B4-FB3A-461C-7780-77CE2DC3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7861848" cy="4324848"/>
              </a:xfrm>
              <a:prstGeom prst="rect">
                <a:avLst/>
              </a:prstGeom>
              <a:blipFill>
                <a:blip r:embed="rId2"/>
                <a:stretch>
                  <a:fillRect l="-620" t="-70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AD676CF0-8678-DABE-773A-EBE61B97AF4E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3: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01D1A88-3031-A249-E9EE-36C7F8A9B6FB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0D53CBE-A47D-AEE0-3DBD-BE32C0AB5FC1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C35FF6C-B945-BB91-D9A5-D651DBA6270C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226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D233-8789-0AAD-9F8C-DAADB74C4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CE758-DDE9-1717-8F78-FB805E0390D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C721EA4-48CE-2A00-622C-5A9F99628546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CB7F4F2-9A0F-56E9-3F52-8B27599148F7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81C6D1CC-C01D-912F-FBE9-F39C4498163E}"/>
                  </a:ext>
                </a:extLst>
              </p:cNvPr>
              <p:cNvSpPr txBox="1"/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sz="2000" dirty="0"/>
                  <a:t>Untuk </a:t>
                </a:r>
                <a:r>
                  <a:rPr lang="en-US" sz="2000" dirty="0" err="1"/>
                  <a:t>melihat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apakah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distribusi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nilai-nilai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matematika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laki-laki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lebih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menyebar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dibandingkan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distribusi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nilai-nilai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matematika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anak-anak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perempuan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dilakukan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penelitian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mengambil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secara</a:t>
                </a:r>
                <a:r>
                  <a:rPr lang="en-US" sz="2000" dirty="0"/>
                  <a:t> random 21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laki-laki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perempuan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Ternyata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simpangan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21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laki-laki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4, </a:t>
                </a:r>
                <a:r>
                  <a:rPr lang="en-US" sz="2000" dirty="0" err="1"/>
                  <a:t>sedangkan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simpangan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baku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perempuann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Bagaimana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kesimpulan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penelitian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tersebut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jika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diambil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=1%</m:t>
                    </m:r>
                  </m:oMath>
                </a14:m>
                <a:r>
                  <a:rPr lang="en-US" sz="2000" dirty="0"/>
                  <a:t>? </a:t>
                </a:r>
                <a:endParaRPr lang="id-ID" sz="2000" dirty="0"/>
              </a:p>
              <a:p>
                <a:endParaRPr lang="id-ID" sz="2000" dirty="0"/>
              </a:p>
              <a:p>
                <a:pPr>
                  <a:lnSpc>
                    <a:spcPct val="130000"/>
                  </a:lnSpc>
                </a:pPr>
                <a:endParaRPr lang="id-ID" sz="2000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81C6D1CC-C01D-912F-FBE9-F39C4498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395992"/>
                <a:ext cx="8513358" cy="3536177"/>
              </a:xfrm>
              <a:prstGeom prst="rect">
                <a:avLst/>
              </a:prstGeom>
              <a:blipFill>
                <a:blip r:embed="rId2"/>
                <a:stretch>
                  <a:fillRect l="-716" t="-862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7DFE40CB-55A9-5ADE-33DA-862A0C5323EB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4: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FB5A074C-6374-1C4B-1D49-A118036F20AD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E03BD61-F8AD-62E7-A369-0FC1A90ACB2B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3AF0CEF-E656-DA2A-104D-E5A871AEF04C}"/>
              </a:ext>
            </a:extLst>
          </p:cNvPr>
          <p:cNvSpPr txBox="1"/>
          <p:nvPr/>
        </p:nvSpPr>
        <p:spPr>
          <a:xfrm>
            <a:off x="2012949" y="1864438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Soal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837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V="1">
            <a:off x="2692493" y="2110438"/>
            <a:ext cx="1188000" cy="1188000"/>
          </a:xfrm>
          <a:prstGeom prst="pie">
            <a:avLst>
              <a:gd name="adj1" fmla="val 5412188"/>
              <a:gd name="adj2" fmla="val 1620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V="1">
            <a:off x="8298807" y="2110438"/>
            <a:ext cx="1188000" cy="1188000"/>
          </a:xfrm>
          <a:prstGeom prst="pie">
            <a:avLst>
              <a:gd name="adj1" fmla="val 5412188"/>
              <a:gd name="adj2" fmla="val 1620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>
            <a:off x="588000" y="2704441"/>
            <a:ext cx="11016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miter/>
            <a:tailEnd type="none"/>
          </a:ln>
        </p:spPr>
      </p:cxnSp>
      <p:sp>
        <p:nvSpPr>
          <p:cNvPr id="6" name="标题 1"/>
          <p:cNvSpPr txBox="1"/>
          <p:nvPr/>
        </p:nvSpPr>
        <p:spPr>
          <a:xfrm rot="5400000">
            <a:off x="2538670" y="1958123"/>
            <a:ext cx="1495647" cy="1495647"/>
          </a:xfrm>
          <a:prstGeom prst="pie">
            <a:avLst>
              <a:gd name="adj1" fmla="val 5412188"/>
              <a:gd name="adj2" fmla="val 1620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5400000">
            <a:off x="8144984" y="1958123"/>
            <a:ext cx="1495647" cy="1495647"/>
          </a:xfrm>
          <a:prstGeom prst="pie">
            <a:avLst>
              <a:gd name="adj1" fmla="val 5412188"/>
              <a:gd name="adj2" fmla="val 1620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46493" y="2958944"/>
            <a:ext cx="468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20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20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Statistik</a:t>
            </a:r>
            <a:endParaRPr kumimoji="1" lang="zh-CN" altLang="en-US" sz="2000" dirty="0"/>
          </a:p>
        </p:txBody>
      </p:sp>
      <p:sp>
        <p:nvSpPr>
          <p:cNvPr id="11" name="标题 1"/>
          <p:cNvSpPr txBox="1"/>
          <p:nvPr/>
        </p:nvSpPr>
        <p:spPr>
          <a:xfrm>
            <a:off x="946493" y="3531128"/>
            <a:ext cx="4680000" cy="18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lang="en-US" sz="1900" dirty="0" err="1"/>
              <a:t>Hipotesis</a:t>
            </a:r>
            <a:r>
              <a:rPr lang="en-US" sz="1900" dirty="0"/>
              <a:t> </a:t>
            </a:r>
            <a:r>
              <a:rPr lang="en-US" sz="1900" dirty="0" err="1"/>
              <a:t>statistik</a:t>
            </a:r>
            <a:r>
              <a:rPr lang="en-US" sz="1900" dirty="0"/>
              <a:t> </a:t>
            </a:r>
            <a:r>
              <a:rPr lang="en-US" sz="1900" dirty="0" err="1"/>
              <a:t>adalah</a:t>
            </a:r>
            <a:r>
              <a:rPr lang="en-US" sz="1900" dirty="0"/>
              <a:t> </a:t>
            </a:r>
            <a:r>
              <a:rPr lang="en-US" sz="1900" dirty="0" err="1"/>
              <a:t>suatu</a:t>
            </a:r>
            <a:r>
              <a:rPr lang="en-US" sz="1900" dirty="0"/>
              <a:t> </a:t>
            </a:r>
            <a:r>
              <a:rPr lang="en-US" sz="1900" dirty="0" err="1"/>
              <a:t>anggapan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pernyataan</a:t>
            </a:r>
            <a:r>
              <a:rPr lang="en-US" sz="1900" dirty="0"/>
              <a:t> yang </a:t>
            </a:r>
            <a:r>
              <a:rPr lang="en-US" sz="1900" dirty="0" err="1"/>
              <a:t>mungkin</a:t>
            </a:r>
            <a:r>
              <a:rPr lang="en-US" sz="1900" dirty="0"/>
              <a:t> </a:t>
            </a:r>
            <a:r>
              <a:rPr lang="en-US" sz="1900" dirty="0" err="1"/>
              <a:t>benar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mengenai</a:t>
            </a:r>
            <a:r>
              <a:rPr lang="en-US" sz="1900" dirty="0"/>
              <a:t> </a:t>
            </a:r>
            <a:r>
              <a:rPr lang="en-US" sz="1900" dirty="0" err="1"/>
              <a:t>satu</a:t>
            </a:r>
            <a:r>
              <a:rPr lang="en-US" sz="1900" dirty="0"/>
              <a:t> </a:t>
            </a:r>
            <a:r>
              <a:rPr lang="en-US" sz="1900" dirty="0" err="1"/>
              <a:t>populasi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lebih</a:t>
            </a:r>
            <a:endParaRPr kumimoji="1" lang="zh-CN" altLang="en-US" sz="1900" dirty="0"/>
          </a:p>
        </p:txBody>
      </p:sp>
      <p:sp>
        <p:nvSpPr>
          <p:cNvPr id="12" name="标题 1"/>
          <p:cNvSpPr txBox="1"/>
          <p:nvPr/>
        </p:nvSpPr>
        <p:spPr>
          <a:xfrm>
            <a:off x="6552807" y="2958944"/>
            <a:ext cx="4680000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Penerimaan</a:t>
            </a:r>
            <a:r>
              <a:rPr kumimoji="1" lang="en-US" altLang="zh-CN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endParaRPr kumimoji="1" lang="zh-CN" altLang="en-US" dirty="0"/>
          </a:p>
        </p:txBody>
      </p:sp>
      <p:sp>
        <p:nvSpPr>
          <p:cNvPr id="13" name="标题 1"/>
          <p:cNvSpPr txBox="1"/>
          <p:nvPr/>
        </p:nvSpPr>
        <p:spPr>
          <a:xfrm>
            <a:off x="6552807" y="3531128"/>
            <a:ext cx="4680000" cy="18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cukupnya</a:t>
            </a:r>
            <a:r>
              <a:rPr lang="en-US" dirty="0"/>
              <a:t> data/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4" name="标题 1"/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dan Konsep Dasar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B2A14-EF45-E307-A1BC-3D136986F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21FB4-210F-01A0-1B82-C3B741D6EFD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D5E1A5C-01CF-B384-648B-E908A1BB597D}"/>
              </a:ext>
            </a:extLst>
          </p:cNvPr>
          <p:cNvSpPr txBox="1"/>
          <p:nvPr/>
        </p:nvSpPr>
        <p:spPr>
          <a:xfrm>
            <a:off x="-425651" y="1825991"/>
            <a:ext cx="7353672" cy="82296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04C6D80-8209-CEE9-2258-B94347BB4F77}"/>
              </a:ext>
            </a:extLst>
          </p:cNvPr>
          <p:cNvSpPr txBox="1"/>
          <p:nvPr/>
        </p:nvSpPr>
        <p:spPr>
          <a:xfrm>
            <a:off x="1201540" y="2750042"/>
            <a:ext cx="470021" cy="5367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F039A3F-47E4-2974-42F6-922C21AA6DA7}"/>
              </a:ext>
            </a:extLst>
          </p:cNvPr>
          <p:cNvSpPr txBox="1"/>
          <p:nvPr/>
        </p:nvSpPr>
        <p:spPr>
          <a:xfrm>
            <a:off x="7093615" y="2738612"/>
            <a:ext cx="536780" cy="5367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38090" tIns="38090" rIns="38090" bIns="38090" rtlCol="0" anchor="ctr"/>
          <a:lstStyle/>
          <a:p>
            <a:pPr algn="l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DF7B437D-E64E-9960-ACB0-F5C92892FC45}"/>
                  </a:ext>
                </a:extLst>
              </p:cNvPr>
              <p:cNvSpPr txBox="1"/>
              <p:nvPr/>
            </p:nvSpPr>
            <p:spPr>
              <a:xfrm>
                <a:off x="1819362" y="2174078"/>
                <a:ext cx="5198658" cy="4546762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dirty="0"/>
                  <a:t>Misal</a:t>
                </a:r>
              </a:p>
              <a:p>
                <a:pPr marL="354013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adalah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 </a:t>
                </a:r>
                <a:r>
                  <a:rPr lang="en-US" dirty="0" err="1"/>
                  <a:t>anak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</a:p>
              <a:p>
                <a:pPr marL="35401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adalah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 </a:t>
                </a:r>
                <a:r>
                  <a:rPr lang="en-US" dirty="0" err="1"/>
                  <a:t>anak</a:t>
                </a:r>
                <a:r>
                  <a:rPr lang="en-US" dirty="0"/>
                  <a:t> Perempuan.</a:t>
                </a:r>
              </a:p>
              <a:p>
                <a:r>
                  <a:rPr lang="en-US" dirty="0" err="1"/>
                  <a:t>Hipotesis</a:t>
                </a:r>
                <a:r>
                  <a:rPr lang="en-US" dirty="0"/>
                  <a:t> :</a:t>
                </a:r>
              </a:p>
              <a:p>
                <a:pPr marL="811213" indent="-365125"/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distribusi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anak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menyebar</a:t>
                </a:r>
                <a:r>
                  <a:rPr lang="en-US" dirty="0"/>
                  <a:t>)</a:t>
                </a:r>
              </a:p>
              <a:p>
                <a:pPr marL="811213" indent="-365125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(distribusi nilai </a:t>
                </a:r>
                <a:r>
                  <a:rPr lang="en-US" dirty="0" err="1"/>
                  <a:t>anak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 lebih menyebar)</a:t>
                </a:r>
              </a:p>
              <a:p>
                <a:r>
                  <a:rPr lang="en-US" dirty="0"/>
                  <a:t>Taraf </a:t>
                </a:r>
                <a:r>
                  <a:rPr lang="en-US" dirty="0" err="1"/>
                  <a:t>Signifikansi</a:t>
                </a:r>
                <a:endParaRPr lang="en-US" dirty="0"/>
              </a:p>
              <a:p>
                <a:pPr marL="446088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0,01 </a:t>
                </a:r>
              </a:p>
              <a:p>
                <a:r>
                  <a:rPr lang="en-US" dirty="0" err="1"/>
                  <a:t>Kriteria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ID" dirty="0"/>
                  <a:t>Terima H</a:t>
                </a:r>
                <a:r>
                  <a:rPr lang="en-ID" baseline="-25000" dirty="0"/>
                  <a:t>0</a:t>
                </a:r>
                <a:r>
                  <a:rPr lang="en-ID" dirty="0"/>
                  <a:t> </a:t>
                </a:r>
                <a:r>
                  <a:rPr lang="en-ID" dirty="0" err="1"/>
                  <a:t>jika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d-ID" baseline="-25000" dirty="0"/>
                  <a:t>hitung</a:t>
                </a:r>
                <a:r>
                  <a:rPr lang="id-ID" dirty="0"/>
                  <a:t> 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5,36</m:t>
                    </m:r>
                  </m:oMath>
                </a14:m>
                <a:r>
                  <a:rPr lang="en-ID" dirty="0"/>
                  <a:t>. </a:t>
                </a:r>
              </a:p>
              <a:p>
                <a:pPr lvl="1"/>
                <a:r>
                  <a:rPr lang="en-ID" dirty="0" err="1"/>
                  <a:t>Tolak</a:t>
                </a:r>
                <a:r>
                  <a:rPr lang="en-ID" dirty="0"/>
                  <a:t> H</a:t>
                </a:r>
                <a:r>
                  <a:rPr lang="en-ID" baseline="-25000" dirty="0"/>
                  <a:t>0</a:t>
                </a:r>
                <a:r>
                  <a:rPr lang="en-ID" dirty="0"/>
                  <a:t> jika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d-ID" baseline="-25000" dirty="0"/>
                  <a:t>hitung</a:t>
                </a:r>
                <a:r>
                  <a:rPr lang="id-ID" dirty="0"/>
                  <a:t> </a:t>
                </a:r>
                <a:r>
                  <a:rPr lang="id-ID" baseline="-25000" dirty="0"/>
                  <a:t> </a:t>
                </a:r>
                <a:r>
                  <a:rPr lang="id-ID" dirty="0"/>
                  <a:t>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Rumus yang </a:t>
                </a:r>
                <a:r>
                  <a:rPr lang="en-US" dirty="0" err="1"/>
                  <a:t>digunakan</a:t>
                </a:r>
                <a:r>
                  <a:rPr lang="en-US" dirty="0"/>
                  <a:t>:</a:t>
                </a:r>
              </a:p>
              <a:p>
                <a:pPr marL="446088"/>
                <a:r>
                  <a:rPr lang="en-US" dirty="0"/>
                  <a:t> </a:t>
                </a:r>
                <a:endParaRPr lang="en-US" sz="2000" dirty="0"/>
              </a:p>
              <a:p>
                <a:pPr indent="446088"/>
                <a:r>
                  <a:rPr lang="en-US" dirty="0"/>
                  <a:t> </a:t>
                </a:r>
                <a:endParaRPr lang="en-I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DF7B437D-E64E-9960-ACB0-F5C92892F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62" y="2174078"/>
                <a:ext cx="5198658" cy="4546762"/>
              </a:xfrm>
              <a:prstGeom prst="rect">
                <a:avLst/>
              </a:prstGeom>
              <a:blipFill>
                <a:blip r:embed="rId2"/>
                <a:stretch>
                  <a:fillRect l="-938" t="-804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854E4EA3-C78C-59BC-4074-43FE9A2E900B}"/>
                  </a:ext>
                </a:extLst>
              </p:cNvPr>
              <p:cNvSpPr txBox="1"/>
              <p:nvPr/>
            </p:nvSpPr>
            <p:spPr>
              <a:xfrm>
                <a:off x="7669646" y="2359772"/>
                <a:ext cx="4483102" cy="3949588"/>
              </a:xfrm>
              <a:prstGeom prst="rect">
                <a:avLst/>
              </a:prstGeom>
              <a:noFill/>
              <a:ln cap="sq">
                <a:noFill/>
              </a:ln>
            </p:spPr>
            <p:txBody>
              <a:bodyPr vert="horz" wrap="square" lIns="91440" tIns="45720" rIns="91440" bIns="45720" rtlCol="0" anchor="t"/>
              <a:lstStyle/>
              <a:p>
                <a:r>
                  <a:rPr lang="en-US" dirty="0" err="1"/>
                  <a:t>Rumus</a:t>
                </a:r>
                <a:r>
                  <a:rPr lang="en-US" dirty="0"/>
                  <a:t> yang </a:t>
                </a:r>
                <a:r>
                  <a:rPr lang="en-US" dirty="0" err="1"/>
                  <a:t>digunakan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d-ID" dirty="0"/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ra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id-ID" dirty="0"/>
                  <a:t>Kriteria pengambilan keputusan</a:t>
                </a:r>
              </a:p>
              <a:p>
                <a:pPr marL="622300" indent="0">
                  <a:buNone/>
                </a:pP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d-ID" baseline="-25000" dirty="0"/>
                  <a:t>hitung</a:t>
                </a:r>
                <a:r>
                  <a:rPr lang="id-ID" dirty="0"/>
                  <a:t> 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5,36 </m:t>
                    </m:r>
                  </m:oMath>
                </a14:m>
                <a:r>
                  <a:rPr lang="en-US" dirty="0" err="1"/>
                  <a:t>maka</a:t>
                </a:r>
                <a:r>
                  <a:rPr lang="en-US" dirty="0"/>
                  <a:t> H0 </a:t>
                </a:r>
                <a:r>
                  <a:rPr lang="en-US" dirty="0" err="1"/>
                  <a:t>diterima</a:t>
                </a:r>
                <a:r>
                  <a:rPr lang="id-ID" dirty="0"/>
                  <a:t>. Dengan demikian dapat disimpulkan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:r>
                  <a:rPr lang="en-US" dirty="0" err="1"/>
                  <a:t>distribusi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anak</a:t>
                </a:r>
                <a:r>
                  <a:rPr lang="en-US" dirty="0"/>
                  <a:t> </a:t>
                </a:r>
                <a:r>
                  <a:rPr lang="en-US" dirty="0" err="1"/>
                  <a:t>laki-laki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menyebar</a:t>
                </a:r>
                <a:r>
                  <a:rPr lang="en-US" dirty="0"/>
                  <a:t> </a:t>
                </a:r>
                <a:r>
                  <a:rPr lang="en-US" dirty="0" err="1"/>
                  <a:t>daripada</a:t>
                </a:r>
                <a:r>
                  <a:rPr lang="en-US" dirty="0"/>
                  <a:t> </a:t>
                </a:r>
                <a:r>
                  <a:rPr lang="en-US" dirty="0" err="1"/>
                  <a:t>distribusi</a:t>
                </a:r>
                <a:r>
                  <a:rPr lang="en-US" dirty="0"/>
                  <a:t> </a:t>
                </a:r>
                <a:r>
                  <a:rPr lang="en-US" dirty="0" err="1"/>
                  <a:t>anak</a:t>
                </a:r>
                <a:r>
                  <a:rPr lang="en-US" dirty="0"/>
                  <a:t> </a:t>
                </a:r>
                <a:r>
                  <a:rPr lang="en-US" dirty="0" err="1"/>
                  <a:t>perempuan</a:t>
                </a:r>
                <a:r>
                  <a:rPr lang="id-ID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854E4EA3-C78C-59BC-4074-43FE9A2E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646" y="2359772"/>
                <a:ext cx="4483102" cy="3949588"/>
              </a:xfrm>
              <a:prstGeom prst="rect">
                <a:avLst/>
              </a:prstGeom>
              <a:blipFill>
                <a:blip r:embed="rId3"/>
                <a:stretch>
                  <a:fillRect l="-1087" t="-772"/>
                </a:stretch>
              </a:blipFill>
              <a:ln cap="sq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954F48EA-C8CC-A8ED-001B-DEB1920695DC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Contoh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4:</a:t>
            </a:r>
            <a:endParaRPr kumimoji="1"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BB1DFBC-D401-F81B-F823-7BD6B04F253B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E8952B5-18D4-431C-6344-75E986A88390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4B5BD83-4BD5-A149-6832-F2117191A1FF}"/>
              </a:ext>
            </a:extLst>
          </p:cNvPr>
          <p:cNvSpPr txBox="1"/>
          <p:nvPr/>
        </p:nvSpPr>
        <p:spPr>
          <a:xfrm>
            <a:off x="2092959" y="1135732"/>
            <a:ext cx="3429000" cy="50676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 dirty="0">
                <a:ln w="12700">
                  <a:noFill/>
                </a:ln>
                <a:solidFill>
                  <a:srgbClr val="19E7DD">
                    <a:alpha val="100000"/>
                  </a:srgbClr>
                </a:solidFill>
                <a:latin typeface="poppins-bold"/>
                <a:cs typeface="poppins-bold"/>
              </a:rPr>
              <a:t>Solusi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908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-22578" y="-12700"/>
            <a:ext cx="12214578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381000" y="5016500"/>
            <a:ext cx="5626100" cy="6477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17500" y="1625600"/>
            <a:ext cx="6172200" cy="2507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710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29777" y="5054600"/>
            <a:ext cx="5274123" cy="55880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1800" dirty="0">
                <a:ln w="12700">
                  <a:noFill/>
                </a:ln>
                <a:solidFill>
                  <a:srgbClr val="0C746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Here is where your presentation begins</a:t>
            </a:r>
            <a:endParaRPr kumimoji="1"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418198" y="676734"/>
            <a:ext cx="2112733" cy="26501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ahLst/>
            <a:cxnLst/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73511" y="1834890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99396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133814" y="2326735"/>
            <a:ext cx="446048" cy="44604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213996" y="2843330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Nol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/>
              <p:cNvSpPr txBox="1"/>
              <p:nvPr/>
            </p:nvSpPr>
            <p:spPr>
              <a:xfrm>
                <a:off x="1213996" y="3654830"/>
                <a:ext cx="4285685" cy="1377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lang="en-US" dirty="0"/>
                  <a:t>Hipotesis </a:t>
                </a:r>
                <a:r>
                  <a:rPr lang="en-US" dirty="0" err="1"/>
                  <a:t>nol</a:t>
                </a:r>
                <a:r>
                  <a:rPr lang="en-US" dirty="0"/>
                  <a:t> (H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hipotesis</a:t>
                </a:r>
                <a:r>
                  <a:rPr lang="en-US" dirty="0"/>
                  <a:t> yang </a:t>
                </a:r>
                <a:r>
                  <a:rPr lang="en-US" dirty="0" err="1"/>
                  <a:t>dirumuskan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harapan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ditolak</a:t>
                </a:r>
                <a:r>
                  <a:rPr lang="en-US" dirty="0"/>
                  <a:t> (</a:t>
                </a:r>
                <a:r>
                  <a:rPr lang="en-US" dirty="0" err="1"/>
                  <a:t>hipotesis</a:t>
                </a:r>
                <a:r>
                  <a:rPr lang="en-US" dirty="0"/>
                  <a:t> yang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id-ID" dirty="0"/>
                  <a:t>tidak terdapat perbedaan, tidak mencapai KKM, tidak ada peningkatan dll)</a:t>
                </a:r>
                <a:r>
                  <a:rPr lang="en-US" dirty="0"/>
                  <a:t>.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memuat</a:t>
                </a:r>
                <a:r>
                  <a:rPr lang="en-US" dirty="0"/>
                  <a:t> </a:t>
                </a:r>
                <a:r>
                  <a:rPr lang="en-US" dirty="0" err="1"/>
                  <a:t>tanda</a:t>
                </a:r>
                <a:r>
                  <a:rPr lang="en-US" dirty="0"/>
                  <a:t> =,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≤, ≥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7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96" y="3654830"/>
                <a:ext cx="4285685" cy="1377158"/>
              </a:xfrm>
              <a:prstGeom prst="rect">
                <a:avLst/>
              </a:prstGeom>
              <a:blipFill>
                <a:blip r:embed="rId2"/>
                <a:stretch>
                  <a:fillRect l="-3272" t="-5778" r="-2703" b="-30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/>
          <p:cNvSpPr txBox="1"/>
          <p:nvPr/>
        </p:nvSpPr>
        <p:spPr>
          <a:xfrm>
            <a:off x="6318110" y="1834890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540222" y="2034381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774640" y="2354504"/>
            <a:ext cx="446048" cy="3905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854822" y="2843330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r>
              <a:rPr kumimoji="1" lang="en-US" altLang="zh-CN" sz="1600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1600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Alternatif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1"/>
              <p:cNvSpPr txBox="1"/>
              <p:nvPr/>
            </p:nvSpPr>
            <p:spPr>
              <a:xfrm>
                <a:off x="6854822" y="3654830"/>
                <a:ext cx="4285685" cy="1377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rtlCol="0" anchor="t"/>
              <a:lstStyle/>
              <a:p>
                <a:r>
                  <a:rPr lang="en-US" dirty="0"/>
                  <a:t>Hipotesis </a:t>
                </a:r>
                <a:r>
                  <a:rPr lang="en-US" dirty="0" err="1"/>
                  <a:t>tandingan</a:t>
                </a:r>
                <a:r>
                  <a:rPr lang="en-US" dirty="0"/>
                  <a:t>/</a:t>
                </a:r>
                <a:r>
                  <a:rPr lang="en-US" dirty="0" err="1"/>
                  <a:t>alternatif</a:t>
                </a:r>
                <a:r>
                  <a:rPr lang="en-US" dirty="0"/>
                  <a:t> (H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H</a:t>
                </a:r>
                <a:r>
                  <a:rPr lang="en-US" baseline="-25000" dirty="0"/>
                  <a:t>a</a:t>
                </a:r>
                <a:r>
                  <a:rPr lang="en-US" dirty="0"/>
                  <a:t>)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hipotesis</a:t>
                </a:r>
                <a:r>
                  <a:rPr lang="en-US" dirty="0"/>
                  <a:t> yang </a:t>
                </a:r>
                <a:r>
                  <a:rPr lang="en-US" dirty="0" err="1"/>
                  <a:t>dirumuskan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harapan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diterima</a:t>
                </a:r>
                <a:r>
                  <a:rPr lang="en-US" dirty="0"/>
                  <a:t> (</a:t>
                </a:r>
                <a:r>
                  <a:rPr lang="en-US" dirty="0" err="1"/>
                  <a:t>hipotesis</a:t>
                </a:r>
                <a:r>
                  <a:rPr lang="en-US" dirty="0"/>
                  <a:t> yang </a:t>
                </a:r>
                <a:r>
                  <a:rPr lang="en-US" dirty="0" err="1"/>
                  <a:t>menyatakan</a:t>
                </a:r>
                <a:r>
                  <a:rPr lang="en-US" dirty="0"/>
                  <a:t> </a:t>
                </a:r>
                <a:r>
                  <a:rPr lang="id-ID" dirty="0"/>
                  <a:t>ada perbedaan, mencapai KKM, ada peningkatan, dll</a:t>
                </a:r>
                <a:r>
                  <a:rPr lang="en-US" dirty="0"/>
                  <a:t>).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memuat</a:t>
                </a:r>
                <a:r>
                  <a:rPr lang="en-US" dirty="0"/>
                  <a:t> </a:t>
                </a:r>
                <a:r>
                  <a:rPr lang="en-US" dirty="0" err="1"/>
                  <a:t>tanda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≠,</m:t>
                    </m:r>
                    <m:r>
                      <m:rPr>
                        <m:nor/>
                      </m:rPr>
                      <a:rPr lang="en-US" dirty="0"/>
                      <m:t>&gt;, &lt;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2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22" y="3654830"/>
                <a:ext cx="4285685" cy="1377158"/>
              </a:xfrm>
              <a:prstGeom prst="rect">
                <a:avLst/>
              </a:prstGeom>
              <a:blipFill>
                <a:blip r:embed="rId3"/>
                <a:stretch>
                  <a:fillRect l="-3267" t="-5778" r="-994" b="-30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endParaRPr kumimoji="1" lang="zh-CN" altLang="en-US" dirty="0"/>
          </a:p>
        </p:txBody>
      </p:sp>
      <p:sp>
        <p:nvSpPr>
          <p:cNvPr id="14" name="标题 1"/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D733-1DAD-6456-B67A-7FAAB9B2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DFE49-C932-BA01-DB70-8AF0A243EB2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CF5484F7-8D77-A66E-774C-5A98C1F61AE3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Rumusan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Hipotesis</a:t>
            </a: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B86868B-4B5A-B85B-85F8-1D566B4A76C5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48600744-A6CB-1656-D2EA-E08E9EEEDA70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974AB6E-8FE3-1452-7BA1-9CFDC26BB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094131"/>
                  </p:ext>
                </p:extLst>
              </p:nvPr>
            </p:nvGraphicFramePr>
            <p:xfrm>
              <a:off x="516493" y="2669401"/>
              <a:ext cx="9473544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9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08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Dua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Kanan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Kiri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ID" i="1"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ID" i="1" smtClean="0">
                                  <a:latin typeface="Cambria Math"/>
                                  <a:ea typeface="+mn-ea"/>
                                </a:rPr>
                                <m:t>≤</m:t>
                              </m:r>
                            </m:oMath>
                          </a14:m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ID" i="1" smtClean="0">
                                  <a:latin typeface="Cambria Math"/>
                                  <a:ea typeface="+mn-ea"/>
                                </a:rPr>
                                <m:t>≥</m:t>
                              </m:r>
                            </m:oMath>
                          </a14:m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4974AB6E-8FE3-1452-7BA1-9CFDC26BB4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094131"/>
                  </p:ext>
                </p:extLst>
              </p:nvPr>
            </p:nvGraphicFramePr>
            <p:xfrm>
              <a:off x="516493" y="2669401"/>
              <a:ext cx="9473544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9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08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Dua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Kanan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Kiri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" t="-62264" r="-173989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984" t="-62264" r="-94499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205" t="-62264" r="-839" b="-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09FF573-A04F-9BF6-84C8-5FB368FE2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3694"/>
                  </p:ext>
                </p:extLst>
              </p:nvPr>
            </p:nvGraphicFramePr>
            <p:xfrm>
              <a:off x="516493" y="4888230"/>
              <a:ext cx="9473544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9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08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Dua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Kanan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Kiri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b="0" i="1" smtClean="0">
                                  <a:latin typeface="Cambria Math"/>
                                  <a:ea typeface="+mn-ea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D" dirty="0"/>
                                <m:t> </m:t>
                              </m:r>
                            </m:oMath>
                          </a14:m>
                          <a:endParaRPr lang="en-ID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b="0" i="1" smtClean="0">
                                  <a:latin typeface="Cambria Math"/>
                                  <a:ea typeface="+mn-ea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D" dirty="0"/>
                                <m:t> </m:t>
                              </m:r>
                            </m:oMath>
                          </a14:m>
                          <a:endParaRPr lang="en-ID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ID" b="0" i="1" smtClean="0">
                                  <a:latin typeface="Cambria Math"/>
                                  <a:ea typeface="+mn-ea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D" dirty="0"/>
                            <a:t> </a:t>
                          </a:r>
                        </a:p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D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D" i="1">
                                  <a:latin typeface="Cambria Math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D" dirty="0"/>
                                <m:t> </m:t>
                              </m:r>
                            </m:oMath>
                          </a14:m>
                          <a:endParaRPr lang="en-ID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E09FF573-A04F-9BF6-84C8-5FB368FE2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3694"/>
                  </p:ext>
                </p:extLst>
              </p:nvPr>
            </p:nvGraphicFramePr>
            <p:xfrm>
              <a:off x="516493" y="4888230"/>
              <a:ext cx="9473544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5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9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08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Dua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Kanan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Uji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Satu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Pihak</a:t>
                          </a:r>
                          <a:r>
                            <a:rPr lang="en-US" dirty="0"/>
                            <a:t> (</a:t>
                          </a:r>
                          <a:r>
                            <a:rPr lang="en-US" dirty="0" err="1"/>
                            <a:t>Kiri</a:t>
                          </a:r>
                          <a:r>
                            <a:rPr lang="en-US" dirty="0"/>
                            <a:t>)</a:t>
                          </a:r>
                          <a:endParaRPr lang="id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" t="-43709" r="-173989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1984" t="-43709" r="-94499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6205" t="-43709" r="-839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A1DADD8-A836-BF8A-3031-AE6CC68235E3}"/>
              </a:ext>
            </a:extLst>
          </p:cNvPr>
          <p:cNvSpPr txBox="1"/>
          <p:nvPr/>
        </p:nvSpPr>
        <p:spPr>
          <a:xfrm>
            <a:off x="420915" y="157353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Hipotesis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Rerata</a:t>
            </a:r>
            <a:endParaRPr lang="id-ID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89CAC-5450-BC25-832F-320B633FB9E3}"/>
              </a:ext>
            </a:extLst>
          </p:cNvPr>
          <p:cNvSpPr txBox="1"/>
          <p:nvPr/>
        </p:nvSpPr>
        <p:spPr>
          <a:xfrm>
            <a:off x="420915" y="4030464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Rumusan</a:t>
            </a:r>
            <a:r>
              <a:rPr lang="en-US" b="1" dirty="0"/>
              <a:t> </a:t>
            </a:r>
            <a:r>
              <a:rPr lang="en-US" b="1" dirty="0" err="1"/>
              <a:t>Hipotesis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Rerata</a:t>
            </a:r>
            <a:endParaRPr lang="id-ID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E704D-96EB-6183-3B45-68D3EA4E6F11}"/>
              </a:ext>
            </a:extLst>
          </p:cNvPr>
          <p:cNvSpPr txBox="1"/>
          <p:nvPr/>
        </p:nvSpPr>
        <p:spPr>
          <a:xfrm>
            <a:off x="1309915" y="4399796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A</a:t>
            </a:r>
            <a:endParaRPr lang="id-ID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89991-F8AB-CDAA-4FA6-7EE0E3768858}"/>
              </a:ext>
            </a:extLst>
          </p:cNvPr>
          <p:cNvSpPr txBox="1"/>
          <p:nvPr/>
        </p:nvSpPr>
        <p:spPr>
          <a:xfrm>
            <a:off x="4637315" y="215773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B</a:t>
            </a:r>
            <a:endParaRPr lang="id-ID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544CC-4D2C-D26E-5B85-8840B91FEDA4}"/>
              </a:ext>
            </a:extLst>
          </p:cNvPr>
          <p:cNvSpPr txBox="1"/>
          <p:nvPr/>
        </p:nvSpPr>
        <p:spPr>
          <a:xfrm>
            <a:off x="7774215" y="2134592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C</a:t>
            </a:r>
            <a:endParaRPr lang="id-ID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0CAE9D-756D-FE9A-3981-2B6A0292DE3E}"/>
              </a:ext>
            </a:extLst>
          </p:cNvPr>
          <p:cNvSpPr txBox="1"/>
          <p:nvPr/>
        </p:nvSpPr>
        <p:spPr>
          <a:xfrm>
            <a:off x="1309915" y="2180967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A</a:t>
            </a:r>
            <a:endParaRPr lang="id-ID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2F5AF-6441-5DFC-8B53-F0334C05E9B5}"/>
              </a:ext>
            </a:extLst>
          </p:cNvPr>
          <p:cNvSpPr txBox="1"/>
          <p:nvPr/>
        </p:nvSpPr>
        <p:spPr>
          <a:xfrm>
            <a:off x="4637315" y="4429998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B</a:t>
            </a:r>
            <a:endParaRPr lang="id-ID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69A38-A0A5-BBA8-BCBE-9BDC12A93FB6}"/>
              </a:ext>
            </a:extLst>
          </p:cNvPr>
          <p:cNvSpPr txBox="1"/>
          <p:nvPr/>
        </p:nvSpPr>
        <p:spPr>
          <a:xfrm>
            <a:off x="7774215" y="443996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Tipe</a:t>
            </a:r>
            <a:r>
              <a:rPr lang="en-US" b="1" dirty="0"/>
              <a:t> C</a:t>
            </a:r>
            <a:endParaRPr lang="id-ID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FBE713-AD38-5F17-6911-5947EBDC28DE}"/>
              </a:ext>
            </a:extLst>
          </p:cNvPr>
          <p:cNvSpPr txBox="1"/>
          <p:nvPr/>
        </p:nvSpPr>
        <p:spPr>
          <a:xfrm>
            <a:off x="10208677" y="2527062"/>
            <a:ext cx="183424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dua </a:t>
            </a:r>
            <a:r>
              <a:rPr lang="en-US" dirty="0" err="1"/>
              <a:t>ekor</a:t>
            </a:r>
            <a:r>
              <a:rPr lang="en-US" dirty="0"/>
              <a:t>/</a:t>
            </a:r>
            <a:r>
              <a:rPr lang="en-US" dirty="0" err="1"/>
              <a:t>pihak</a:t>
            </a:r>
            <a:endParaRPr lang="en-ID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F2AD8-95F5-9F2D-3B93-BBCA40E48E06}"/>
              </a:ext>
            </a:extLst>
          </p:cNvPr>
          <p:cNvSpPr txBox="1"/>
          <p:nvPr/>
        </p:nvSpPr>
        <p:spPr>
          <a:xfrm>
            <a:off x="10234695" y="4654828"/>
            <a:ext cx="183424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B,C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/</a:t>
            </a:r>
            <a:r>
              <a:rPr lang="en-US" dirty="0" err="1"/>
              <a:t>pihak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B1B04D-DA47-382A-20EB-F7DCD016F038}"/>
                  </a:ext>
                </a:extLst>
              </p:cNvPr>
              <p:cNvSpPr txBox="1"/>
              <p:nvPr/>
            </p:nvSpPr>
            <p:spPr>
              <a:xfrm>
                <a:off x="642257" y="6346371"/>
                <a:ext cx="9347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Tanda &gt; </a:t>
                </a:r>
                <a:r>
                  <a:rPr lang="en-US" dirty="0" err="1"/>
                  <a:t>berarti</a:t>
                </a:r>
                <a:r>
                  <a:rPr lang="en-US" dirty="0"/>
                  <a:t> </a:t>
                </a:r>
                <a:r>
                  <a:rPr lang="en-US" dirty="0" err="1"/>
                  <a:t>lebih</a:t>
                </a:r>
                <a:r>
                  <a:rPr lang="en-US" dirty="0"/>
                  <a:t> </a:t>
                </a:r>
                <a:r>
                  <a:rPr lang="en-US" dirty="0" err="1"/>
                  <a:t>baik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, </a:t>
                </a:r>
                <a:r>
                  <a:rPr lang="en-US" dirty="0" err="1"/>
                  <a:t>tanda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 err="1"/>
                  <a:t>berarti</a:t>
                </a:r>
                <a:r>
                  <a:rPr lang="en-ID" dirty="0"/>
                  <a:t> </a:t>
                </a:r>
                <a:r>
                  <a:rPr lang="en-ID" dirty="0" err="1"/>
                  <a:t>tidak</a:t>
                </a:r>
                <a:r>
                  <a:rPr lang="en-ID" dirty="0"/>
                  <a:t> </a:t>
                </a:r>
                <a:r>
                  <a:rPr lang="en-ID" dirty="0" err="1"/>
                  <a:t>lebih</a:t>
                </a:r>
                <a:r>
                  <a:rPr lang="en-ID" dirty="0"/>
                  <a:t> </a:t>
                </a:r>
                <a:r>
                  <a:rPr lang="en-ID" dirty="0" err="1"/>
                  <a:t>baik</a:t>
                </a:r>
                <a:r>
                  <a:rPr lang="en-ID" dirty="0"/>
                  <a:t> </a:t>
                </a:r>
                <a:r>
                  <a:rPr lang="en-ID" dirty="0" err="1"/>
                  <a:t>daripada</a:t>
                </a:r>
                <a:r>
                  <a:rPr lang="en-ID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B1B04D-DA47-382A-20EB-F7DCD016F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" y="6346371"/>
                <a:ext cx="9347780" cy="369332"/>
              </a:xfrm>
              <a:prstGeom prst="rect">
                <a:avLst/>
              </a:prstGeom>
              <a:blipFill>
                <a:blip r:embed="rId4"/>
                <a:stretch>
                  <a:fillRect l="-522" t="-8197" b="-245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1D87-3373-F1CD-2526-772D0D38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25579-1787-0A4D-52F3-F0F946993EE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E6FE8F1-CC57-EFA3-4E1D-276AE0A00B60}"/>
              </a:ext>
            </a:extLst>
          </p:cNvPr>
          <p:cNvSpPr txBox="1"/>
          <p:nvPr/>
        </p:nvSpPr>
        <p:spPr>
          <a:xfrm>
            <a:off x="673511" y="1105545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966AAB1-D7C3-F8E6-CF26-71FFE3EB2005}"/>
              </a:ext>
            </a:extLst>
          </p:cNvPr>
          <p:cNvSpPr txBox="1"/>
          <p:nvPr/>
        </p:nvSpPr>
        <p:spPr>
          <a:xfrm>
            <a:off x="899396" y="1305036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B7A9044-44A9-10D3-755D-4CE79A285E4D}"/>
              </a:ext>
            </a:extLst>
          </p:cNvPr>
          <p:cNvSpPr txBox="1"/>
          <p:nvPr/>
        </p:nvSpPr>
        <p:spPr>
          <a:xfrm>
            <a:off x="3133814" y="1597390"/>
            <a:ext cx="446048" cy="446048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0F23B8A-1EE7-A41D-9AD4-7DD1CC5B5738}"/>
              </a:ext>
            </a:extLst>
          </p:cNvPr>
          <p:cNvSpPr txBox="1"/>
          <p:nvPr/>
        </p:nvSpPr>
        <p:spPr>
          <a:xfrm>
            <a:off x="1213996" y="2113985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Kesalahan</a:t>
            </a:r>
            <a:r>
              <a:rPr kumimoji="1" lang="en-US" altLang="zh-CN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Tipe</a:t>
            </a:r>
            <a:r>
              <a:rPr kumimoji="1" lang="en-US" altLang="zh-CN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I</a:t>
            </a:r>
            <a:endParaRPr kumimoji="1"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A219FAA-0757-3D64-F5EA-69E16095A3AE}"/>
              </a:ext>
            </a:extLst>
          </p:cNvPr>
          <p:cNvSpPr txBox="1"/>
          <p:nvPr/>
        </p:nvSpPr>
        <p:spPr>
          <a:xfrm>
            <a:off x="1213996" y="2925485"/>
            <a:ext cx="4285685" cy="1377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lang="en-US" dirty="0" err="1"/>
              <a:t>Kesalahan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C88A19D-516D-3643-0695-A4CD0DB91117}"/>
              </a:ext>
            </a:extLst>
          </p:cNvPr>
          <p:cNvSpPr txBox="1"/>
          <p:nvPr/>
        </p:nvSpPr>
        <p:spPr>
          <a:xfrm>
            <a:off x="6318110" y="1105545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343F831-74E6-5405-C581-D3ED6BA6DF9C}"/>
              </a:ext>
            </a:extLst>
          </p:cNvPr>
          <p:cNvSpPr txBox="1"/>
          <p:nvPr/>
        </p:nvSpPr>
        <p:spPr>
          <a:xfrm>
            <a:off x="6540222" y="1305036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BEA775B3-955D-69A9-6DB7-467403050ED3}"/>
              </a:ext>
            </a:extLst>
          </p:cNvPr>
          <p:cNvSpPr txBox="1"/>
          <p:nvPr/>
        </p:nvSpPr>
        <p:spPr>
          <a:xfrm>
            <a:off x="8774640" y="1625159"/>
            <a:ext cx="446048" cy="39050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D3F24D9-883B-3DF5-FA3C-33A72B2E709E}"/>
              </a:ext>
            </a:extLst>
          </p:cNvPr>
          <p:cNvSpPr txBox="1"/>
          <p:nvPr/>
        </p:nvSpPr>
        <p:spPr>
          <a:xfrm>
            <a:off x="6854822" y="2113985"/>
            <a:ext cx="4285685" cy="72210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Kesalahan</a:t>
            </a:r>
            <a:r>
              <a:rPr kumimoji="1" lang="en-US" altLang="zh-CN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dirty="0" err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Tipe</a:t>
            </a:r>
            <a:r>
              <a:rPr kumimoji="1" lang="en-US" altLang="zh-CN" dirty="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II</a:t>
            </a:r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60ADDFB-F0C5-A983-8569-B8A7A53E5553}"/>
              </a:ext>
            </a:extLst>
          </p:cNvPr>
          <p:cNvSpPr txBox="1"/>
          <p:nvPr/>
        </p:nvSpPr>
        <p:spPr>
          <a:xfrm>
            <a:off x="6854822" y="2925485"/>
            <a:ext cx="4285685" cy="1377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lang="en-US" dirty="0" err="1"/>
              <a:t>Kesalahan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padahal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salah</a:t>
            </a:r>
            <a:endParaRPr kumimoji="1" lang="zh-CN" altLang="en-US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2E6995E-61B4-B1BC-B2C6-9EFA7F8D32C9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Tipe</a:t>
            </a:r>
            <a:r>
              <a:rPr kumimoji="1" lang="en-US" altLang="zh-CN" sz="32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</a:t>
            </a:r>
            <a:r>
              <a:rPr kumimoji="1" lang="en-US" altLang="zh-CN" sz="3200" dirty="0" err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Kesalahan</a:t>
            </a:r>
            <a:endParaRPr kumimoji="1"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B9FFB5BD-EA7B-3C9F-7AB5-9A8089038B11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636F38A0-70E7-F239-0A6A-0721A30C5038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80B21E-2021-0259-7762-28D778DBE4C7}"/>
                  </a:ext>
                </a:extLst>
              </p:cNvPr>
              <p:cNvSpPr txBox="1"/>
              <p:nvPr/>
            </p:nvSpPr>
            <p:spPr>
              <a:xfrm>
                <a:off x="1295400" y="4062190"/>
                <a:ext cx="9682604" cy="23977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Peluang </a:t>
                </a:r>
                <a:r>
                  <a:rPr lang="en-US" dirty="0" err="1"/>
                  <a:t>melakukan</a:t>
                </a:r>
                <a:r>
                  <a:rPr lang="en-US" dirty="0"/>
                  <a:t> </a:t>
                </a:r>
                <a:r>
                  <a:rPr lang="en-US" dirty="0" err="1"/>
                  <a:t>kesalahan</a:t>
                </a:r>
                <a:r>
                  <a:rPr lang="en-US" dirty="0"/>
                  <a:t> </a:t>
                </a:r>
                <a:r>
                  <a:rPr lang="en-US" dirty="0" err="1"/>
                  <a:t>jenis</a:t>
                </a:r>
                <a:r>
                  <a:rPr lang="en-US" dirty="0"/>
                  <a:t> I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keberartian</a:t>
                </a:r>
                <a:r>
                  <a:rPr lang="en-US" dirty="0"/>
                  <a:t> </a:t>
                </a:r>
                <a:r>
                  <a:rPr lang="en-US" dirty="0" err="1"/>
                  <a:t>uji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kesalahan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taraf</a:t>
                </a:r>
                <a:r>
                  <a:rPr lang="en-US" dirty="0"/>
                  <a:t> </a:t>
                </a:r>
                <a:r>
                  <a:rPr lang="en-US" dirty="0" err="1"/>
                  <a:t>nyata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tingkat</a:t>
                </a:r>
                <a:r>
                  <a:rPr lang="en-US" dirty="0"/>
                  <a:t> </a:t>
                </a:r>
                <a:r>
                  <a:rPr lang="en-US" dirty="0" err="1"/>
                  <a:t>signifikansi</a:t>
                </a:r>
                <a:r>
                  <a:rPr lang="en-US" dirty="0"/>
                  <a:t> </a:t>
                </a:r>
                <a:r>
                  <a:rPr lang="en-US" dirty="0" err="1"/>
                  <a:t>uji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Peluang</a:t>
                </a:r>
                <a:r>
                  <a:rPr lang="en-US" dirty="0"/>
                  <a:t> </a:t>
                </a:r>
                <a:r>
                  <a:rPr lang="en-US" dirty="0" err="1"/>
                  <a:t>melakukan</a:t>
                </a:r>
                <a:r>
                  <a:rPr lang="en-US" dirty="0"/>
                  <a:t> </a:t>
                </a:r>
                <a:r>
                  <a:rPr lang="en-US" dirty="0" err="1"/>
                  <a:t>kesalahan</a:t>
                </a:r>
                <a:r>
                  <a:rPr lang="en-US" dirty="0"/>
                  <a:t> </a:t>
                </a:r>
                <a:r>
                  <a:rPr lang="en-US" dirty="0" err="1"/>
                  <a:t>jenis</a:t>
                </a:r>
                <a:r>
                  <a:rPr lang="en-US" dirty="0"/>
                  <a:t> II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Dikaitkan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kurva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densitas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luas</a:t>
                </a:r>
                <a:r>
                  <a:rPr lang="en-US" dirty="0"/>
                  <a:t> </a:t>
                </a:r>
                <a:r>
                  <a:rPr lang="en-US" dirty="0" err="1"/>
                  <a:t>daerah</a:t>
                </a:r>
                <a:r>
                  <a:rPr lang="en-US" dirty="0"/>
                  <a:t> di </a:t>
                </a:r>
                <a:r>
                  <a:rPr lang="en-US" dirty="0" err="1"/>
                  <a:t>bawah</a:t>
                </a:r>
                <a:r>
                  <a:rPr lang="en-US" dirty="0"/>
                  <a:t> </a:t>
                </a:r>
                <a:r>
                  <a:rPr lang="en-US" dirty="0" err="1"/>
                  <a:t>kurva</a:t>
                </a:r>
                <a:r>
                  <a:rPr lang="en-US" dirty="0"/>
                  <a:t>, </a:t>
                </a:r>
                <a:r>
                  <a:rPr lang="en-US" dirty="0" err="1"/>
                  <a:t>dan</a:t>
                </a:r>
                <a:r>
                  <a:rPr lang="en-US" dirty="0"/>
                  <a:t> di </a:t>
                </a:r>
                <a:r>
                  <a:rPr lang="en-US" dirty="0" err="1"/>
                  <a:t>atas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mendatar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dibatasi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menegak</a:t>
                </a:r>
                <a:r>
                  <a:rPr lang="en-US" dirty="0"/>
                  <a:t> yang </a:t>
                </a:r>
                <a:r>
                  <a:rPr lang="en-US" dirty="0" err="1"/>
                  <a:t>melewati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titikmisal</a:t>
                </a:r>
                <a:r>
                  <a:rPr lang="en-US" dirty="0"/>
                  <a:t> </a:t>
                </a:r>
                <a:r>
                  <a:rPr lang="en-US" dirty="0" err="1"/>
                  <a:t>melewati</a:t>
                </a:r>
                <a:r>
                  <a:rPr lang="en-US" dirty="0"/>
                  <a:t> </a:t>
                </a:r>
                <a:r>
                  <a:rPr lang="en-US" dirty="0" err="1"/>
                  <a:t>titik</a:t>
                </a:r>
                <a:r>
                  <a:rPr lang="en-US" dirty="0"/>
                  <a:t> Z=z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apabila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densitasnya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distribusi</a:t>
                </a:r>
                <a:r>
                  <a:rPr lang="en-US" dirty="0"/>
                  <a:t> normal </a:t>
                </a:r>
                <a:r>
                  <a:rPr lang="en-US" dirty="0" err="1"/>
                  <a:t>standar</a:t>
                </a:r>
                <a:r>
                  <a:rPr lang="en-US" dirty="0"/>
                  <a:t>. Nilai z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disebut</a:t>
                </a:r>
                <a:r>
                  <a:rPr lang="en-US" dirty="0"/>
                  <a:t>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kritis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harga</a:t>
                </a:r>
                <a:r>
                  <a:rPr lang="en-US" dirty="0"/>
                  <a:t> </a:t>
                </a:r>
                <a:r>
                  <a:rPr lang="en-US" dirty="0" err="1"/>
                  <a:t>kritis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80B21E-2021-0259-7762-28D778DBE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62190"/>
                <a:ext cx="9682604" cy="2397708"/>
              </a:xfrm>
              <a:prstGeom prst="rect">
                <a:avLst/>
              </a:prstGeom>
              <a:blipFill>
                <a:blip r:embed="rId2"/>
                <a:stretch>
                  <a:fillRect l="-567" b="-30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7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412F-D750-6C82-D6B3-1533FC3D5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C8490-DA84-C2E8-F341-166FB62E7307}"/>
              </a:ext>
            </a:extLst>
          </p:cNvPr>
          <p:cNvSpPr txBox="1"/>
          <p:nvPr/>
        </p:nvSpPr>
        <p:spPr>
          <a:xfrm>
            <a:off x="74509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F0B1BEDF-0F1D-29D0-67A3-16AD1683BEE4}"/>
              </a:ext>
            </a:extLst>
          </p:cNvPr>
          <p:cNvSpPr txBox="1"/>
          <p:nvPr/>
        </p:nvSpPr>
        <p:spPr>
          <a:xfrm>
            <a:off x="673511" y="1105545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078D9D8-0672-B79C-8851-818C390EDAAC}"/>
              </a:ext>
            </a:extLst>
          </p:cNvPr>
          <p:cNvSpPr txBox="1"/>
          <p:nvPr/>
        </p:nvSpPr>
        <p:spPr>
          <a:xfrm>
            <a:off x="899395" y="1305035"/>
            <a:ext cx="5916611" cy="402248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8BE8EB1-99B5-97A4-4E9C-FA1B60457E4C}"/>
              </a:ext>
            </a:extLst>
          </p:cNvPr>
          <p:cNvSpPr txBox="1"/>
          <p:nvPr/>
        </p:nvSpPr>
        <p:spPr>
          <a:xfrm>
            <a:off x="6980931" y="2106132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A3E978A-37DC-632D-872C-4A4196ABD067}"/>
              </a:ext>
            </a:extLst>
          </p:cNvPr>
          <p:cNvSpPr txBox="1"/>
          <p:nvPr/>
        </p:nvSpPr>
        <p:spPr>
          <a:xfrm>
            <a:off x="7096690" y="2337707"/>
            <a:ext cx="4914884" cy="3328988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5F440684-0AEF-9E3A-EA83-089F742E9E91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 err="1"/>
              <a:t>Hipotesis</a:t>
            </a:r>
            <a:r>
              <a:rPr lang="en-US" sz="3200" b="1" dirty="0"/>
              <a:t> </a:t>
            </a:r>
            <a:r>
              <a:rPr lang="en-US" sz="3200" b="1" dirty="0" err="1"/>
              <a:t>Tipe</a:t>
            </a:r>
            <a:r>
              <a:rPr lang="en-US" sz="3200" b="1" dirty="0"/>
              <a:t> A (Uji Dua </a:t>
            </a:r>
            <a:r>
              <a:rPr lang="en-US" sz="3200" b="1" dirty="0" err="1"/>
              <a:t>Pihak</a:t>
            </a:r>
            <a:r>
              <a:rPr lang="en-US" sz="3200" b="1" dirty="0"/>
              <a:t> )</a:t>
            </a:r>
            <a:endParaRPr lang="id-ID" sz="32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EA4963E9-EEEA-2BB0-71A0-E2CB73F676D6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F62124A7-58DF-562A-2808-92C985E9F004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803E7-407F-C0FB-2A63-9268524B053F}"/>
                  </a:ext>
                </a:extLst>
              </p:cNvPr>
              <p:cNvSpPr txBox="1"/>
              <p:nvPr/>
            </p:nvSpPr>
            <p:spPr>
              <a:xfrm>
                <a:off x="1203614" y="1530479"/>
                <a:ext cx="55968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Untuk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tipe</a:t>
                </a:r>
                <a:r>
                  <a:rPr lang="en-US" dirty="0"/>
                  <a:t> A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luasnya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diarsir</a:t>
                </a:r>
                <a:r>
                  <a:rPr lang="en-US" dirty="0"/>
                  <a:t> </a:t>
                </a:r>
                <a:r>
                  <a:rPr lang="en-US" dirty="0" err="1"/>
                  <a:t>terbagi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 2 </a:t>
                </a:r>
                <a:r>
                  <a:rPr lang="en-US" dirty="0" err="1"/>
                  <a:t>bagian</a:t>
                </a:r>
                <a:r>
                  <a:rPr lang="en-US" dirty="0"/>
                  <a:t> yang </a:t>
                </a:r>
                <a:r>
                  <a:rPr lang="en-US" dirty="0" err="1"/>
                  <a:t>luasnya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, masing-masing </a:t>
                </a:r>
                <a:r>
                  <a:rPr lang="en-US" dirty="0" err="1"/>
                  <a:t>sebesar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  <a:endParaRPr lang="id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803E7-407F-C0FB-2A63-9268524B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14" y="1530479"/>
                <a:ext cx="5596891" cy="1200329"/>
              </a:xfrm>
              <a:prstGeom prst="rect">
                <a:avLst/>
              </a:prstGeom>
              <a:blipFill>
                <a:blip r:embed="rId2"/>
                <a:stretch>
                  <a:fillRect l="-4026" t="-2538" b="-548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CD43E08-6459-0307-EBE3-A57DC787F1C2}"/>
              </a:ext>
            </a:extLst>
          </p:cNvPr>
          <p:cNvPicPr/>
          <p:nvPr/>
        </p:nvPicPr>
        <p:blipFill rotWithShape="1">
          <a:blip r:embed="rId3"/>
          <a:srcRect l="64476" t="24241" r="16751" b="63101"/>
          <a:stretch/>
        </p:blipFill>
        <p:spPr bwMode="auto">
          <a:xfrm>
            <a:off x="813514" y="2714231"/>
            <a:ext cx="5916612" cy="2206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8F182-5443-0564-5D3E-E1B501096D9B}"/>
                  </a:ext>
                </a:extLst>
              </p:cNvPr>
              <p:cNvSpPr txBox="1"/>
              <p:nvPr/>
            </p:nvSpPr>
            <p:spPr>
              <a:xfrm>
                <a:off x="2109089" y="4279357"/>
                <a:ext cx="558800" cy="52905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id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8F182-5443-0564-5D3E-E1B501096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089" y="4279357"/>
                <a:ext cx="558800" cy="529056"/>
              </a:xfrm>
              <a:prstGeom prst="rect">
                <a:avLst/>
              </a:prstGeom>
              <a:blipFill>
                <a:blip r:embed="rId4"/>
                <a:stretch>
                  <a:fillRect r="-76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B872FB-17E8-F4E4-7C96-DBD0EDD74353}"/>
                  </a:ext>
                </a:extLst>
              </p:cNvPr>
              <p:cNvSpPr txBox="1"/>
              <p:nvPr/>
            </p:nvSpPr>
            <p:spPr>
              <a:xfrm>
                <a:off x="4517686" y="4274734"/>
                <a:ext cx="558800" cy="52905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id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B872FB-17E8-F4E4-7C96-DBD0EDD74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86" y="4274734"/>
                <a:ext cx="558800" cy="529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B872103-A70A-74C4-C89E-9E03E323A61D}"/>
              </a:ext>
            </a:extLst>
          </p:cNvPr>
          <p:cNvSpPr txBox="1"/>
          <p:nvPr/>
        </p:nvSpPr>
        <p:spPr>
          <a:xfrm>
            <a:off x="4585414" y="48037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NK</a:t>
            </a:r>
            <a:endParaRPr lang="id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D49E9-A8D9-C89B-8931-BA9E512731E8}"/>
              </a:ext>
            </a:extLst>
          </p:cNvPr>
          <p:cNvSpPr txBox="1"/>
          <p:nvPr/>
        </p:nvSpPr>
        <p:spPr>
          <a:xfrm>
            <a:off x="2274014" y="480379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NK</a:t>
            </a:r>
            <a:endParaRPr lang="id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B1B741-A761-6721-DF34-E5BDFD4E8942}"/>
              </a:ext>
            </a:extLst>
          </p:cNvPr>
          <p:cNvSpPr txBox="1"/>
          <p:nvPr/>
        </p:nvSpPr>
        <p:spPr>
          <a:xfrm>
            <a:off x="5029914" y="371384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7A7771-8FCD-03CF-E956-B49B146DE3BB}"/>
              </a:ext>
            </a:extLst>
          </p:cNvPr>
          <p:cNvSpPr txBox="1"/>
          <p:nvPr/>
        </p:nvSpPr>
        <p:spPr>
          <a:xfrm>
            <a:off x="1550114" y="3632869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6B1432-9EE1-819F-4993-851D04C88A71}"/>
                  </a:ext>
                </a:extLst>
              </p:cNvPr>
              <p:cNvSpPr txBox="1"/>
              <p:nvPr/>
            </p:nvSpPr>
            <p:spPr>
              <a:xfrm>
                <a:off x="7341314" y="2571879"/>
                <a:ext cx="4521200" cy="150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Tipe A: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Atau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𝑎𝑡𝑎𝑢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6B1432-9EE1-819F-4993-851D04C8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314" y="2571879"/>
                <a:ext cx="4521200" cy="1504001"/>
              </a:xfrm>
              <a:prstGeom prst="rect">
                <a:avLst/>
              </a:prstGeom>
              <a:blipFill>
                <a:blip r:embed="rId6"/>
                <a:stretch>
                  <a:fillRect l="-1078" t="-38462" b="-838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5B98EBE-F120-1004-0C51-598A6D98CABC}"/>
              </a:ext>
            </a:extLst>
          </p:cNvPr>
          <p:cNvSpPr txBox="1"/>
          <p:nvPr/>
        </p:nvSpPr>
        <p:spPr>
          <a:xfrm>
            <a:off x="7036514" y="4388292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DK =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NK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978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41D2-4132-4484-0838-9B70691EE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71973-5F09-6CC6-8339-420F2D168645}"/>
              </a:ext>
            </a:extLst>
          </p:cNvPr>
          <p:cNvSpPr txBox="1"/>
          <p:nvPr/>
        </p:nvSpPr>
        <p:spPr>
          <a:xfrm>
            <a:off x="74509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F907189-E26E-40D9-75BF-9F38994F554B}"/>
              </a:ext>
            </a:extLst>
          </p:cNvPr>
          <p:cNvSpPr txBox="1"/>
          <p:nvPr/>
        </p:nvSpPr>
        <p:spPr>
          <a:xfrm>
            <a:off x="673511" y="1105545"/>
            <a:ext cx="444222" cy="44422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8885DF8-88CE-CFFD-6332-9B23C2AA93D6}"/>
              </a:ext>
            </a:extLst>
          </p:cNvPr>
          <p:cNvSpPr txBox="1"/>
          <p:nvPr/>
        </p:nvSpPr>
        <p:spPr>
          <a:xfrm>
            <a:off x="899395" y="1305035"/>
            <a:ext cx="5916611" cy="4022485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D1C357F-DFD9-F5B1-137D-B1F5B528618A}"/>
              </a:ext>
            </a:extLst>
          </p:cNvPr>
          <p:cNvSpPr txBox="1"/>
          <p:nvPr/>
        </p:nvSpPr>
        <p:spPr>
          <a:xfrm>
            <a:off x="6980931" y="2106132"/>
            <a:ext cx="444222" cy="444220"/>
          </a:xfrm>
          <a:prstGeom prst="ellipse">
            <a:avLst/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9C36A8E-1277-46A5-B5F5-2957BB88C30C}"/>
              </a:ext>
            </a:extLst>
          </p:cNvPr>
          <p:cNvSpPr txBox="1"/>
          <p:nvPr/>
        </p:nvSpPr>
        <p:spPr>
          <a:xfrm>
            <a:off x="7096690" y="2337707"/>
            <a:ext cx="4914884" cy="2432690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E454C496-57C8-A228-5312-1439C8F1A0B1}"/>
              </a:ext>
            </a:extLst>
          </p:cNvPr>
          <p:cNvSpPr txBox="1"/>
          <p:nvPr/>
        </p:nvSpPr>
        <p:spPr>
          <a:xfrm>
            <a:off x="822118" y="421001"/>
            <a:ext cx="10696782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r>
              <a:rPr lang="en-US" sz="3200" b="1" dirty="0" err="1"/>
              <a:t>Hipotesis</a:t>
            </a:r>
            <a:r>
              <a:rPr lang="en-US" sz="3200" b="1" dirty="0"/>
              <a:t> </a:t>
            </a:r>
            <a:r>
              <a:rPr lang="en-US" sz="3200" b="1" dirty="0" err="1"/>
              <a:t>Tipe</a:t>
            </a:r>
            <a:r>
              <a:rPr lang="en-US" sz="3200" b="1" dirty="0"/>
              <a:t> B (Uji </a:t>
            </a:r>
            <a:r>
              <a:rPr lang="en-US" sz="3200" b="1" dirty="0" err="1"/>
              <a:t>Pihak</a:t>
            </a:r>
            <a:r>
              <a:rPr lang="en-US" sz="3200" b="1" dirty="0"/>
              <a:t> Kanan)</a:t>
            </a:r>
            <a:endParaRPr lang="id-ID" sz="3200" b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C8852669-87D7-BE49-C80F-11122572BF9E}"/>
              </a:ext>
            </a:extLst>
          </p:cNvPr>
          <p:cNvSpPr txBox="1"/>
          <p:nvPr/>
        </p:nvSpPr>
        <p:spPr>
          <a:xfrm>
            <a:off x="273514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9CFEA3A2-1BAF-B98B-BC7E-E9A53ED80984}"/>
              </a:ext>
            </a:extLst>
          </p:cNvPr>
          <p:cNvSpPr txBox="1"/>
          <p:nvPr/>
        </p:nvSpPr>
        <p:spPr>
          <a:xfrm>
            <a:off x="519701" y="385001"/>
            <a:ext cx="540000" cy="540000"/>
          </a:xfrm>
          <a:prstGeom prst="ellipse">
            <a:avLst/>
          </a:prstGeom>
          <a:gradFill>
            <a:gsLst>
              <a:gs pos="500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68564-AC05-3889-30B7-1451FEF2A3D4}"/>
                  </a:ext>
                </a:extLst>
              </p:cNvPr>
              <p:cNvSpPr txBox="1"/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Untuk </a:t>
                </a:r>
                <a:r>
                  <a:rPr lang="en-US" dirty="0" err="1"/>
                  <a:t>hipotesis</a:t>
                </a:r>
                <a:r>
                  <a:rPr lang="en-US" dirty="0"/>
                  <a:t> </a:t>
                </a:r>
                <a:r>
                  <a:rPr lang="en-US" dirty="0" err="1"/>
                  <a:t>tipe</a:t>
                </a:r>
                <a:r>
                  <a:rPr lang="en-US" dirty="0"/>
                  <a:t> B </a:t>
                </a:r>
                <a:r>
                  <a:rPr lang="en-US" dirty="0" err="1"/>
                  <a:t>daerah</a:t>
                </a:r>
                <a:r>
                  <a:rPr lang="en-US" dirty="0"/>
                  <a:t> yang </a:t>
                </a:r>
                <a:r>
                  <a:rPr lang="en-US" dirty="0" err="1"/>
                  <a:t>luasnya</a:t>
                </a:r>
                <a:r>
                  <a:rPr lang="en-US" dirty="0"/>
                  <a:t> </a:t>
                </a:r>
                <a:r>
                  <a:rPr lang="en-US" dirty="0" err="1"/>
                  <a:t>sama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berada</a:t>
                </a:r>
                <a:r>
                  <a:rPr lang="en-US" dirty="0"/>
                  <a:t> di </a:t>
                </a:r>
                <a:r>
                  <a:rPr lang="en-US" dirty="0" err="1"/>
                  <a:t>ujung</a:t>
                </a:r>
                <a:r>
                  <a:rPr lang="en-US" dirty="0"/>
                  <a:t> </a:t>
                </a:r>
                <a:r>
                  <a:rPr lang="en-US" dirty="0" err="1"/>
                  <a:t>kanan</a:t>
                </a:r>
                <a:r>
                  <a:rPr lang="en-US" dirty="0"/>
                  <a:t>.</a:t>
                </a:r>
                <a:endParaRPr lang="id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68564-AC05-3889-30B7-1451FEF2A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14" y="1530479"/>
                <a:ext cx="5596891" cy="646331"/>
              </a:xfrm>
              <a:prstGeom prst="rect">
                <a:avLst/>
              </a:prstGeom>
              <a:blipFill>
                <a:blip r:embed="rId2"/>
                <a:stretch>
                  <a:fillRect l="-871" t="-4717" b="-1415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4FE9C0D-2618-A9C4-4814-756FB7D9C5CA}"/>
              </a:ext>
            </a:extLst>
          </p:cNvPr>
          <p:cNvSpPr txBox="1"/>
          <p:nvPr/>
        </p:nvSpPr>
        <p:spPr>
          <a:xfrm>
            <a:off x="4247889" y="477039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NK</a:t>
            </a:r>
            <a:endParaRPr lang="id-ID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9755A-9343-A1DF-6A1A-229B826C0579}"/>
              </a:ext>
            </a:extLst>
          </p:cNvPr>
          <p:cNvSpPr txBox="1"/>
          <p:nvPr/>
        </p:nvSpPr>
        <p:spPr>
          <a:xfrm>
            <a:off x="5029914" y="3713847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14748-32BE-FCCC-A95E-868A4E2FBFAF}"/>
              </a:ext>
            </a:extLst>
          </p:cNvPr>
          <p:cNvSpPr txBox="1"/>
          <p:nvPr/>
        </p:nvSpPr>
        <p:spPr>
          <a:xfrm>
            <a:off x="1550114" y="3632869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DK</a:t>
            </a:r>
            <a:endParaRPr lang="id-ID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6A5929-6E0C-7580-EDC5-AE1250323349}"/>
                  </a:ext>
                </a:extLst>
              </p:cNvPr>
              <p:cNvSpPr txBox="1"/>
              <p:nvPr/>
            </p:nvSpPr>
            <p:spPr>
              <a:xfrm>
                <a:off x="7341314" y="2571879"/>
                <a:ext cx="452120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Tipe B: DK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6A5929-6E0C-7580-EDC5-AE125032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314" y="2571879"/>
                <a:ext cx="4521200" cy="404983"/>
              </a:xfrm>
              <a:prstGeom prst="rect">
                <a:avLst/>
              </a:prstGeom>
              <a:blipFill>
                <a:blip r:embed="rId3"/>
                <a:stretch>
                  <a:fillRect l="-1078" t="-156061" b="-233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8AE41AA-0939-F69A-6011-2DC180D919EE}"/>
              </a:ext>
            </a:extLst>
          </p:cNvPr>
          <p:cNvSpPr txBox="1"/>
          <p:nvPr/>
        </p:nvSpPr>
        <p:spPr>
          <a:xfrm>
            <a:off x="7378468" y="3159849"/>
            <a:ext cx="500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Keterangan</a:t>
            </a:r>
            <a:r>
              <a:rPr lang="en-US" dirty="0"/>
              <a:t> :</a:t>
            </a:r>
          </a:p>
          <a:p>
            <a:r>
              <a:rPr lang="en-US" dirty="0"/>
              <a:t>DK =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penolakan</a:t>
            </a:r>
            <a:r>
              <a:rPr lang="en-US" dirty="0"/>
              <a:t> H</a:t>
            </a:r>
            <a:r>
              <a:rPr lang="en-US" baseline="-25000" dirty="0"/>
              <a:t>0</a:t>
            </a:r>
          </a:p>
          <a:p>
            <a:r>
              <a:rPr lang="en-US" dirty="0"/>
              <a:t>NK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9EE7E-295B-A0A9-F54E-F60480CD2ADA}"/>
              </a:ext>
            </a:extLst>
          </p:cNvPr>
          <p:cNvPicPr/>
          <p:nvPr/>
        </p:nvPicPr>
        <p:blipFill rotWithShape="1">
          <a:blip r:embed="rId4"/>
          <a:srcRect l="64552" t="42284" r="16221" b="43846"/>
          <a:stretch/>
        </p:blipFill>
        <p:spPr bwMode="auto">
          <a:xfrm>
            <a:off x="1390973" y="2642027"/>
            <a:ext cx="4705027" cy="1981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46EB7C-6D14-CA89-99B3-939064AFAD15}"/>
                  </a:ext>
                </a:extLst>
              </p:cNvPr>
              <p:cNvSpPr txBox="1"/>
              <p:nvPr/>
            </p:nvSpPr>
            <p:spPr>
              <a:xfrm>
                <a:off x="4261173" y="4359182"/>
                <a:ext cx="558800" cy="39639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id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46EB7C-6D14-CA89-99B3-939064AFA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173" y="4359182"/>
                <a:ext cx="558800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16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B234B"/>
      </a:dk2>
      <a:lt2>
        <a:srgbClr val="F3F7FC"/>
      </a:lt2>
      <a:accent1>
        <a:srgbClr val="19E7DD"/>
      </a:accent1>
      <a:accent2>
        <a:srgbClr val="01DD74"/>
      </a:accent2>
      <a:accent3>
        <a:srgbClr val="088EFC"/>
      </a:accent3>
      <a:accent4>
        <a:srgbClr val="3B99E4"/>
      </a:accent4>
      <a:accent5>
        <a:srgbClr val="63B8F1"/>
      </a:accent5>
      <a:accent6>
        <a:srgbClr val="B759BC"/>
      </a:accent6>
      <a:hlink>
        <a:srgbClr val="5FCBFB"/>
      </a:hlink>
      <a:folHlink>
        <a:srgbClr val="B759BC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3103</Words>
  <Application>Microsoft Office PowerPoint</Application>
  <PresentationFormat>Widescreen</PresentationFormat>
  <Paragraphs>433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Poppins</vt:lpstr>
      <vt:lpstr>Wingdings</vt:lpstr>
      <vt:lpstr>Times New Roman</vt:lpstr>
      <vt:lpstr>poppins-bold</vt:lpstr>
      <vt:lpstr>Calibri</vt:lpstr>
      <vt:lpstr>Arial</vt:lpstr>
      <vt:lpstr>Cambria Math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fitriamalia280186@gmail.com</cp:lastModifiedBy>
  <cp:revision>69</cp:revision>
  <dcterms:modified xsi:type="dcterms:W3CDTF">2025-09-23T04:52:25Z</dcterms:modified>
</cp:coreProperties>
</file>