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325" r:id="rId6"/>
    <p:sldId id="324" r:id="rId7"/>
    <p:sldId id="309" r:id="rId8"/>
    <p:sldId id="310" r:id="rId9"/>
    <p:sldId id="284" r:id="rId10"/>
  </p:sldIdLst>
  <p:sldSz cx="9144000" cy="5143500" type="screen16x9"/>
  <p:notesSz cx="6858000" cy="9144000"/>
  <p:embeddedFontLst>
    <p:embeddedFont>
      <p:font typeface="Oswald"/>
      <p:regular r:id="rId14"/>
    </p:embeddedFont>
    <p:embeddedFont>
      <p:font typeface="Tinos" panose="02020603050405020304"/>
      <p:regular r:id="rId15"/>
    </p:embeddedFont>
    <p:embeddedFont>
      <p:font typeface="Montserrat" panose="0000050000000000000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69" autoAdjust="0"/>
  </p:normalViewPr>
  <p:slideViewPr>
    <p:cSldViewPr snapToGrid="0">
      <p:cViewPr varScale="1">
        <p:scale>
          <a:sx n="78" d="100"/>
          <a:sy n="78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5ab2fac16_37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65ab2fac16_37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/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 panose="02020603050405020304"/>
              <a:buChar char="◈"/>
              <a:defRPr sz="30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 panose="02020603050405020304"/>
              <a:buChar char="◆"/>
              <a:defRPr sz="24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 panose="02020603050405020304"/>
              <a:buChar char="◇"/>
              <a:defRPr sz="24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 panose="02020603050405020304"/>
              <a:buChar char="⬥"/>
              <a:defRPr sz="18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 panose="02020603050405020304"/>
              <a:buChar char="⬦"/>
              <a:defRPr sz="18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 panose="02020603050405020304"/>
              <a:buChar char="⬦"/>
              <a:defRPr sz="18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 panose="02020603050405020304"/>
              <a:buChar char="⬦"/>
              <a:defRPr sz="18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 panose="02020603050405020304"/>
              <a:buChar char="⬦"/>
              <a:defRPr sz="18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 panose="02020603050405020304"/>
              <a:buChar char="⬦"/>
              <a:defRPr sz="1800">
                <a:solidFill>
                  <a:srgbClr val="25212A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9pPr>
          </a:lstStyle>
          <a:p/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1pPr>
            <a:lvl2pPr lvl="1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2pPr>
            <a:lvl3pPr lvl="2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3pPr>
            <a:lvl4pPr lvl="3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4pPr>
            <a:lvl5pPr lvl="4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5pPr>
            <a:lvl6pPr lvl="5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6pPr>
            <a:lvl7pPr lvl="6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7pPr>
            <a:lvl8pPr lvl="7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8pPr>
            <a:lvl9pPr lvl="8" algn="r">
              <a:buNone/>
              <a:defRPr sz="1200">
                <a:solidFill>
                  <a:srgbClr val="666666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2195400" y="811763"/>
            <a:ext cx="5307900" cy="28551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br>
              <a:rPr lang="en-US" sz="1600" b="0" i="1" dirty="0"/>
            </a:br>
            <a:br>
              <a:rPr lang="en-US" sz="1600" dirty="0"/>
            </a:br>
            <a:r>
              <a:rPr lang="en-US" sz="1600" dirty="0"/>
              <a:t>KONSEP </a:t>
            </a:r>
            <a:r>
              <a:rPr lang="en-US" sz="1600" dirty="0"/>
              <a:t>PUISI</a:t>
            </a:r>
            <a:br>
              <a:rPr lang="en-US" sz="1600" dirty="0"/>
            </a:br>
            <a:br>
              <a:rPr lang="en-US" sz="1600" dirty="0"/>
            </a:br>
            <a:r>
              <a:rPr lang="en-US" sz="1200" b="0" dirty="0"/>
              <a:t>oleh </a:t>
            </a:r>
            <a:br>
              <a:rPr lang="en-US" sz="1200" b="0" dirty="0"/>
            </a:br>
            <a:r>
              <a:rPr lang="en-US" sz="1200" b="0" dirty="0"/>
              <a:t>Hendra </a:t>
            </a:r>
            <a:r>
              <a:rPr lang="en-US" sz="1200" b="0" dirty="0" err="1"/>
              <a:t>Kasmi</a:t>
            </a:r>
            <a:br>
              <a:rPr lang="en-US" sz="1200" b="0" dirty="0"/>
            </a:br>
            <a:br>
              <a:rPr lang="en-US" sz="1200" b="0" dirty="0"/>
            </a:br>
            <a:br>
              <a:rPr lang="en-US" sz="1200" b="0" dirty="0"/>
            </a:br>
            <a:r>
              <a:rPr lang="en-US" sz="1200" b="0" dirty="0"/>
              <a:t>Universitas Bina Bangsa Getsempena</a:t>
            </a:r>
            <a:endParaRPr lang="en-US" sz="1600" b="0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1231641"/>
            <a:ext cx="3234300" cy="2698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1400" b="1" dirty="0"/>
              <a:t>DEFINISI PUISI</a:t>
            </a:r>
            <a:endParaRPr lang="en-US" sz="1400" b="1" dirty="0"/>
          </a:p>
          <a:p>
            <a:pPr marL="38100" indent="0">
              <a:buNone/>
            </a:pPr>
            <a:r>
              <a:rPr lang="en-US" sz="1200" b="1" dirty="0"/>
              <a:t>Puisi merupakan satu bentuk karya sastra yang berisi ungkapan hati, pikiran, dan perasaan penyair yang dituangkan dengan memanfaatkan segala daya bahasa, kreativitas dan imajinasi pengarang dengan rangkaian bahasa yang indah </a:t>
            </a:r>
            <a:endParaRPr lang="en-US" sz="1200" b="1" dirty="0"/>
          </a:p>
          <a:p>
            <a:pPr marL="38100" indent="0">
              <a:buNone/>
            </a:pPr>
            <a:endParaRPr lang="en-US" sz="1200" b="1" dirty="0"/>
          </a:p>
          <a:p>
            <a:pPr marL="38100" indent="0">
              <a:buNone/>
            </a:pPr>
            <a:endParaRPr lang="en-US" sz="12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1231641"/>
            <a:ext cx="3234300" cy="2698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1200" b="1" dirty="0"/>
              <a:t>JENIS-JENIS PUISI BERDASARKAN PERKEMBANGANNYA</a:t>
            </a:r>
            <a:endParaRPr lang="en-US" sz="1200" b="1" dirty="0"/>
          </a:p>
          <a:p>
            <a:pPr marL="38100" indent="0">
              <a:buNone/>
            </a:pPr>
            <a:r>
              <a:rPr lang="en-US" sz="1200" b="1" dirty="0"/>
              <a:t>1. Puisi Lama</a:t>
            </a:r>
            <a:endParaRPr lang="en-US" sz="1200" b="1" dirty="0"/>
          </a:p>
          <a:p>
            <a:pPr marL="38100" indent="0">
              <a:buNone/>
            </a:pPr>
            <a:r>
              <a:rPr lang="en-US" sz="1200" b="1" dirty="0"/>
              <a:t>    Syair, Pantun, Talibun, Gurindam, Seloka, </a:t>
            </a:r>
            <a:endParaRPr lang="en-US" sz="1200" b="1" dirty="0"/>
          </a:p>
          <a:p>
            <a:pPr marL="38100" indent="0">
              <a:buNone/>
            </a:pPr>
            <a:r>
              <a:rPr lang="en-US" sz="1200" b="1" dirty="0"/>
              <a:t>2. Puisi Baru</a:t>
            </a:r>
            <a:endParaRPr lang="en-US" sz="1200" b="1" dirty="0"/>
          </a:p>
          <a:p>
            <a:pPr marL="38100" indent="0">
              <a:buNone/>
            </a:pPr>
            <a:r>
              <a:rPr lang="en-US" sz="1200" b="1" dirty="0"/>
              <a:t>     Balada, Himne, Ode, Romansa</a:t>
            </a:r>
            <a:endParaRPr lang="en-US" sz="1200" b="1" dirty="0"/>
          </a:p>
          <a:p>
            <a:pPr marL="38100" indent="0">
              <a:buNone/>
            </a:pPr>
            <a:r>
              <a:rPr lang="en-US" sz="1200" b="1" dirty="0"/>
              <a:t>3. Puisi Modern</a:t>
            </a:r>
            <a:endParaRPr lang="en-US" sz="1200" b="1" dirty="0"/>
          </a:p>
          <a:p>
            <a:pPr marL="38100" indent="0">
              <a:buNone/>
            </a:pPr>
            <a:endParaRPr lang="en-US" sz="1200" b="1" dirty="0"/>
          </a:p>
          <a:p>
            <a:pPr marL="38100" indent="0">
              <a:buNone/>
            </a:pPr>
            <a:r>
              <a:rPr lang="en-US" sz="1200" b="1" dirty="0">
                <a:sym typeface="+mn-ea"/>
              </a:rPr>
              <a:t>JENIS-JENIS PUISI BERDASARKAN ISI</a:t>
            </a:r>
            <a:endParaRPr lang="en-US" sz="1200" b="1" dirty="0">
              <a:sym typeface="+mn-ea"/>
            </a:endParaRPr>
          </a:p>
          <a:p>
            <a:pPr marL="38100" indent="0">
              <a:buNone/>
            </a:pPr>
            <a:r>
              <a:rPr lang="en-US" sz="1200" b="1" dirty="0">
                <a:sym typeface="+mn-ea"/>
              </a:rPr>
              <a:t>1. Puisi Kamar</a:t>
            </a:r>
            <a:endParaRPr lang="en-US" sz="1200" b="1" dirty="0">
              <a:sym typeface="+mn-ea"/>
            </a:endParaRPr>
          </a:p>
          <a:p>
            <a:pPr marL="38100" indent="0">
              <a:buNone/>
            </a:pPr>
            <a:r>
              <a:rPr lang="en-US" sz="1200" b="1" dirty="0">
                <a:sym typeface="+mn-ea"/>
              </a:rPr>
              <a:t>2. Puisi Orasi</a:t>
            </a:r>
            <a:endParaRPr lang="en-US" sz="1200" b="1" dirty="0">
              <a:sym typeface="+mn-ea"/>
            </a:endParaRPr>
          </a:p>
          <a:p>
            <a:pPr marL="38100" indent="0">
              <a:buNone/>
            </a:pPr>
            <a:r>
              <a:rPr lang="en-US" sz="1200" b="1" dirty="0">
                <a:sym typeface="+mn-ea"/>
              </a:rPr>
              <a:t>3. Puisi Mbeling</a:t>
            </a:r>
            <a:endParaRPr lang="en-US" sz="1200" b="1" dirty="0"/>
          </a:p>
          <a:p>
            <a:pPr marL="38100" indent="0">
              <a:buNone/>
            </a:pPr>
            <a:endParaRPr lang="en-US" sz="12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2" name="Picture 1" descr="ilustrasi-puisi-asyik-boedio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425" y="1158875"/>
            <a:ext cx="2847975" cy="27717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1231641"/>
            <a:ext cx="3234300" cy="2698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1400" b="1" dirty="0"/>
              <a:t>STRUKTUR FISIK PUISI</a:t>
            </a:r>
            <a:endParaRPr lang="en-US" sz="1400" b="1" dirty="0"/>
          </a:p>
          <a:p>
            <a:pPr marL="38100" indent="0">
              <a:buNone/>
            </a:pPr>
            <a:r>
              <a:rPr lang="en-US" sz="1200" b="1" dirty="0"/>
              <a:t>1. Citraan </a:t>
            </a:r>
            <a:endParaRPr lang="en-US" sz="1200" b="1" dirty="0"/>
          </a:p>
          <a:p>
            <a:pPr marL="38100" indent="0">
              <a:buNone/>
            </a:pPr>
            <a:r>
              <a:rPr lang="en-US" sz="1200" b="1" dirty="0"/>
              <a:t>2. Larik</a:t>
            </a:r>
            <a:endParaRPr lang="en-US" sz="1200" b="1" dirty="0"/>
          </a:p>
          <a:p>
            <a:pPr marL="38100" indent="0">
              <a:buNone/>
            </a:pPr>
            <a:r>
              <a:rPr lang="en-US" sz="1200" b="1" dirty="0"/>
              <a:t>3. Diksi</a:t>
            </a:r>
            <a:endParaRPr lang="en-US" sz="1200" b="1" dirty="0"/>
          </a:p>
          <a:p>
            <a:pPr marL="38100" indent="0">
              <a:buNone/>
            </a:pPr>
            <a:r>
              <a:rPr lang="en-US" sz="1200" b="1" dirty="0"/>
              <a:t>4. Majas </a:t>
            </a:r>
            <a:endParaRPr lang="en-US" sz="1200" b="1" dirty="0"/>
          </a:p>
          <a:p>
            <a:pPr marL="38100" indent="0">
              <a:buNone/>
            </a:pPr>
            <a:r>
              <a:rPr lang="en-US" sz="1200" b="1" dirty="0"/>
              <a:t>5. Rima</a:t>
            </a:r>
            <a:endParaRPr lang="en-US" sz="1200" b="1" dirty="0"/>
          </a:p>
          <a:p>
            <a:pPr marL="38100" indent="0">
              <a:buNone/>
            </a:pPr>
            <a:r>
              <a:rPr lang="en-US" sz="1200" b="1" dirty="0"/>
              <a:t>6. Tipografi</a:t>
            </a:r>
            <a:endParaRPr lang="en-US" sz="1200" b="1" dirty="0"/>
          </a:p>
          <a:p>
            <a:pPr marL="38100" indent="0">
              <a:buNone/>
            </a:pPr>
            <a:endParaRPr lang="en-US" sz="1200" b="1" dirty="0"/>
          </a:p>
          <a:p>
            <a:endParaRPr lang="en-US" sz="12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4" name="Picture 3" descr="screenshot-20230307-184254-facebook-01-6467848c4addee312e30f1d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990" y="1158875"/>
            <a:ext cx="2748280" cy="27463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1231641"/>
            <a:ext cx="3234300" cy="2698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1200" dirty="0"/>
              <a:t>UNSUR BATIN PUISI</a:t>
            </a:r>
            <a:endParaRPr lang="en-US" sz="1200" dirty="0"/>
          </a:p>
          <a:p>
            <a:pPr marL="38100" indent="0">
              <a:buNone/>
            </a:pPr>
            <a:r>
              <a:rPr lang="en-US" sz="1200" b="1" dirty="0">
                <a:sym typeface="+mn-ea"/>
              </a:rPr>
              <a:t>1. Tema</a:t>
            </a:r>
            <a:endParaRPr lang="en-US" sz="1200" b="1" dirty="0"/>
          </a:p>
          <a:p>
            <a:pPr marL="38100" indent="0">
              <a:buNone/>
            </a:pPr>
            <a:r>
              <a:rPr lang="en-US" sz="1200" dirty="0">
                <a:sym typeface="+mn-ea"/>
              </a:rPr>
              <a:t>2. Perasaaan</a:t>
            </a:r>
            <a:endParaRPr lang="en-US" sz="1200" dirty="0"/>
          </a:p>
          <a:p>
            <a:pPr marL="38100" indent="0">
              <a:buNone/>
            </a:pPr>
            <a:r>
              <a:rPr lang="en-US" sz="1200" dirty="0">
                <a:sym typeface="+mn-ea"/>
              </a:rPr>
              <a:t>3. Nada</a:t>
            </a:r>
            <a:endParaRPr lang="en-US" sz="1200" dirty="0"/>
          </a:p>
          <a:p>
            <a:pPr marL="38100" indent="0">
              <a:buNone/>
            </a:pPr>
            <a:r>
              <a:rPr lang="en-US" sz="1200" dirty="0">
                <a:sym typeface="+mn-ea"/>
              </a:rPr>
              <a:t>4. Amanat</a:t>
            </a:r>
            <a:endParaRPr lang="en-US" sz="12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4" name="Picture 3" descr="rendra_lisong-1-750x4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060" y="965200"/>
            <a:ext cx="3203575" cy="307403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1231641"/>
            <a:ext cx="3234300" cy="2698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1100" b="1" dirty="0"/>
              <a:t>STRUKTUR BATIN PUISI</a:t>
            </a:r>
            <a:endParaRPr lang="en-US" sz="1100" dirty="0"/>
          </a:p>
          <a:p>
            <a:pPr marL="38100" indent="0">
              <a:buNone/>
            </a:pPr>
            <a:r>
              <a:rPr lang="en-US" sz="1100" b="1" dirty="0"/>
              <a:t>1. Tema</a:t>
            </a:r>
            <a:endParaRPr lang="en-US" sz="1100" b="1" dirty="0"/>
          </a:p>
          <a:p>
            <a:pPr marL="38100" indent="0">
              <a:buNone/>
            </a:pPr>
            <a:r>
              <a:rPr lang="en-US" sz="1100" dirty="0">
                <a:sym typeface="+mn-ea"/>
              </a:rPr>
              <a:t>2. Perasaaan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>
                <a:sym typeface="+mn-ea"/>
              </a:rPr>
              <a:t>3. Nada</a:t>
            </a:r>
            <a:endParaRPr lang="en-US" sz="1100" dirty="0"/>
          </a:p>
          <a:p>
            <a:pPr marL="38100" indent="0">
              <a:buNone/>
            </a:pPr>
            <a:r>
              <a:rPr lang="en-US" sz="1100" dirty="0">
                <a:sym typeface="+mn-ea"/>
              </a:rPr>
              <a:t>4. Amanat</a:t>
            </a:r>
            <a:endParaRPr lang="en-US" sz="1100" b="1" dirty="0"/>
          </a:p>
          <a:p>
            <a:pPr marL="38100" indent="0">
              <a:buNone/>
            </a:pPr>
            <a:endParaRPr lang="en-US" sz="11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925" y="1158825"/>
            <a:ext cx="2822426" cy="27716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"/>
          <p:cNvSpPr txBox="1"/>
          <p:nvPr/>
        </p:nvSpPr>
        <p:spPr>
          <a:xfrm>
            <a:off x="1688205" y="2209500"/>
            <a:ext cx="63825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43434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Terima</a:t>
            </a:r>
            <a:r>
              <a:rPr lang="en-GB" sz="1800" b="1" dirty="0">
                <a:solidFill>
                  <a:srgbClr val="43434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 Kasih, Sampai Jumpa!</a:t>
            </a:r>
            <a:endParaRPr sz="1800" b="1" dirty="0">
              <a:solidFill>
                <a:srgbClr val="434343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grpSp>
        <p:nvGrpSpPr>
          <p:cNvPr id="380" name="Google Shape;380;p40"/>
          <p:cNvGrpSpPr/>
          <p:nvPr/>
        </p:nvGrpSpPr>
        <p:grpSpPr>
          <a:xfrm>
            <a:off x="1305622" y="3290132"/>
            <a:ext cx="7148033" cy="892418"/>
            <a:chOff x="801125" y="3213932"/>
            <a:chExt cx="7762851" cy="892418"/>
          </a:xfrm>
        </p:grpSpPr>
        <p:grpSp>
          <p:nvGrpSpPr>
            <p:cNvPr id="381" name="Google Shape;381;p4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382" name="Google Shape;382;p4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434343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endParaRPr>
              </a:p>
            </p:txBody>
          </p:sp>
          <p:sp>
            <p:nvSpPr>
              <p:cNvPr id="383" name="Google Shape;383;p4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84" name="Google Shape;384;p4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385" name="Google Shape;385;p4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434343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endParaRPr>
              </a:p>
            </p:txBody>
          </p:sp>
          <p:sp>
            <p:nvSpPr>
              <p:cNvPr id="386" name="Google Shape;386;p4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87" name="Google Shape;387;p4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388" name="Google Shape;388;p4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434343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endParaRPr>
              </a:p>
            </p:txBody>
          </p:sp>
          <p:sp>
            <p:nvSpPr>
              <p:cNvPr id="389" name="Google Shape;389;p4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90" name="Google Shape;390;p4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391" name="Google Shape;391;p4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434343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endParaRPr>
              </a:p>
            </p:txBody>
          </p:sp>
          <p:sp>
            <p:nvSpPr>
              <p:cNvPr id="392" name="Google Shape;392;p4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WPS Presentation</Application>
  <PresentationFormat>On-screen Show (16:9)</PresentationFormat>
  <Paragraphs>55</Paragraphs>
  <Slides>7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Arial</vt:lpstr>
      <vt:lpstr>Oswald</vt:lpstr>
      <vt:lpstr>Tinos</vt:lpstr>
      <vt:lpstr>Montserrat</vt:lpstr>
      <vt:lpstr>Microsoft YaHei</vt:lpstr>
      <vt:lpstr>Arial Unicode MS</vt:lpstr>
      <vt:lpstr>Quintus template</vt:lpstr>
      <vt:lpstr>  PUISI  oleh  Hendra Kasmi   Universitas Bina Bangsa Getsempena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Penelitian Dosen Pemula  KAJIAN KEARIFAN LOKAL ACEH PADA TEKS CERPEN DALAM PEMBELAJARAN SASTRA DI SMA SE-BANDA ACEH  oleh  Hendra Kasmi Millata Zamana</dc:title>
  <dc:creator/>
  <cp:lastModifiedBy>HUMAS BBG</cp:lastModifiedBy>
  <cp:revision>52</cp:revision>
  <dcterms:created xsi:type="dcterms:W3CDTF">2023-07-12T14:09:00Z</dcterms:created>
  <dcterms:modified xsi:type="dcterms:W3CDTF">2023-11-09T13:57:33Z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B78B7E9D009C4132824B3E02DDCAC9FE</vt:lpwstr>
  </property>
  <property fmtid="{D5CDD505-2E9C-101B-9397-08002B2CF9AE}" pid="3" name="KSOProductBuildVer">
    <vt:lpwstr>1033-12.2.0.13266</vt:lpwstr>
  </property>
</Properties>
</file>