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4630400" cy="8229600"/>
  <p:notesSz cx="8229600" cy="14630400"/>
  <p:embeddedFontLst>
    <p:embeddedFont>
      <p:font typeface="Overpass Light" charset="0"/>
      <p:regular r:id="rId33"/>
    </p:embeddedFont>
    <p:embeddedFont>
      <p:font typeface="Calibri"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p:scale>
          <a:sx n="64" d="100"/>
          <a:sy n="64" d="100"/>
        </p:scale>
        <p:origin x="-384" y="-60"/>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565525" cy="731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660900" y="0"/>
            <a:ext cx="3567113" cy="731838"/>
          </a:xfrm>
          <a:prstGeom prst="rect">
            <a:avLst/>
          </a:prstGeom>
        </p:spPr>
        <p:txBody>
          <a:bodyPr vert="horz" lIns="91440" tIns="45720" rIns="91440" bIns="45720" rtlCol="0"/>
          <a:lstStyle>
            <a:lvl1pPr algn="r">
              <a:defRPr sz="1200"/>
            </a:lvl1pPr>
          </a:lstStyle>
          <a:p>
            <a:fld id="{C14266CF-F01E-4FAE-BADF-C6D7DE847ED6}" type="datetimeFigureOut">
              <a:rPr lang="en-US" smtClean="0"/>
              <a:t>1/6/2025</a:t>
            </a:fld>
            <a:endParaRPr lang="en-US"/>
          </a:p>
        </p:txBody>
      </p:sp>
      <p:sp>
        <p:nvSpPr>
          <p:cNvPr id="4" name="Slide Image Placeholder 3"/>
          <p:cNvSpPr>
            <a:spLocks noGrp="1" noRot="1" noChangeAspect="1"/>
          </p:cNvSpPr>
          <p:nvPr>
            <p:ph type="sldImg" idx="2"/>
          </p:nvPr>
        </p:nvSpPr>
        <p:spPr>
          <a:xfrm>
            <a:off x="-762000" y="1096963"/>
            <a:ext cx="9753600" cy="54864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822325" y="6950075"/>
            <a:ext cx="6584950" cy="65833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13896975"/>
            <a:ext cx="3565525" cy="7302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660900" y="13896975"/>
            <a:ext cx="3567113" cy="730250"/>
          </a:xfrm>
          <a:prstGeom prst="rect">
            <a:avLst/>
          </a:prstGeom>
        </p:spPr>
        <p:txBody>
          <a:bodyPr vert="horz" lIns="91440" tIns="45720" rIns="91440" bIns="45720" rtlCol="0" anchor="b"/>
          <a:lstStyle>
            <a:lvl1pPr algn="r">
              <a:defRPr sz="1200"/>
            </a:lvl1pPr>
          </a:lstStyle>
          <a:p>
            <a:fld id="{991A4B38-2D5A-4000-B496-A87CEFB5411B}" type="slidenum">
              <a:rPr lang="en-US" smtClean="0"/>
              <a:t>‹#›</a:t>
            </a:fld>
            <a:endParaRPr lang="en-US"/>
          </a:p>
        </p:txBody>
      </p:sp>
    </p:spTree>
    <p:extLst>
      <p:ext uri="{BB962C8B-B14F-4D97-AF65-F5344CB8AC3E}">
        <p14:creationId xmlns:p14="http://schemas.microsoft.com/office/powerpoint/2010/main" val="3459308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9F4BE"/>
          </a:solidFill>
          <a:ln/>
        </p:spPr>
      </p:sp>
      <p:sp>
        <p:nvSpPr>
          <p:cNvPr id="3" name="Shape 1"/>
          <p:cNvSpPr/>
          <p:nvPr/>
        </p:nvSpPr>
        <p:spPr>
          <a:xfrm>
            <a:off x="0" y="0"/>
            <a:ext cx="14630400" cy="8229600"/>
          </a:xfrm>
          <a:prstGeom prst="rect">
            <a:avLst/>
          </a:prstGeom>
          <a:solidFill>
            <a:srgbClr val="FFFDE6"/>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30.xm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875115"/>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233939"/>
                </a:solidFill>
                <a:latin typeface="Syne Bold" pitchFamily="34" charset="0"/>
                <a:ea typeface="Syne Bold" pitchFamily="34" charset="-122"/>
                <a:cs typeface="Syne Bold" pitchFamily="34" charset="-120"/>
              </a:rPr>
              <a:t>Pengantar: Apa Itu Google Workspace?</a:t>
            </a:r>
            <a:endParaRPr lang="en-US" sz="4450" dirty="0"/>
          </a:p>
        </p:txBody>
      </p:sp>
      <p:sp>
        <p:nvSpPr>
          <p:cNvPr id="4" name="Text 1"/>
          <p:cNvSpPr/>
          <p:nvPr/>
        </p:nvSpPr>
        <p:spPr>
          <a:xfrm>
            <a:off x="793790" y="3632835"/>
            <a:ext cx="7556421" cy="725805"/>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Google Workspace adalah suite aplikasi berbasis cloud yang membantu tim bekerja bersama dengan lebih mudah.</a:t>
            </a:r>
            <a:endParaRPr lang="en-US" sz="1750" dirty="0"/>
          </a:p>
        </p:txBody>
      </p:sp>
      <p:sp>
        <p:nvSpPr>
          <p:cNvPr id="5" name="Text 2"/>
          <p:cNvSpPr/>
          <p:nvPr/>
        </p:nvSpPr>
        <p:spPr>
          <a:xfrm>
            <a:off x="793790" y="4613791"/>
            <a:ext cx="7556421" cy="1088708"/>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Fitur-fitur Google Workspace yang meliputi Gmail, Docs, Sheets, dan Drive, memungkinkan kolaborasi real-time, penyimpanan cloud, dan akses dari perangkat apa pun.</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611624" y="754023"/>
            <a:ext cx="12584192" cy="546140"/>
          </a:xfrm>
          <a:prstGeom prst="rect">
            <a:avLst/>
          </a:prstGeom>
          <a:noFill/>
          <a:ln/>
        </p:spPr>
        <p:txBody>
          <a:bodyPr wrap="none" lIns="0" tIns="0" rIns="0" bIns="0" rtlCol="0" anchor="t"/>
          <a:lstStyle/>
          <a:p>
            <a:pPr marL="0" indent="0">
              <a:lnSpc>
                <a:spcPts val="4300"/>
              </a:lnSpc>
              <a:buNone/>
            </a:pPr>
            <a:r>
              <a:rPr lang="en-US" sz="3400" b="1" dirty="0">
                <a:solidFill>
                  <a:srgbClr val="233939"/>
                </a:solidFill>
                <a:latin typeface="Syne Bold" pitchFamily="34" charset="0"/>
                <a:ea typeface="Syne Bold" pitchFamily="34" charset="-122"/>
                <a:cs typeface="Syne Bold" pitchFamily="34" charset="-120"/>
              </a:rPr>
              <a:t>Memformat dan Mengedit Dokumen di Google Docs</a:t>
            </a:r>
            <a:endParaRPr lang="en-US" sz="3400" dirty="0"/>
          </a:p>
        </p:txBody>
      </p:sp>
      <p:sp>
        <p:nvSpPr>
          <p:cNvPr id="3" name="Shape 1"/>
          <p:cNvSpPr/>
          <p:nvPr/>
        </p:nvSpPr>
        <p:spPr>
          <a:xfrm>
            <a:off x="611624" y="1649611"/>
            <a:ext cx="1675805" cy="1391007"/>
          </a:xfrm>
          <a:prstGeom prst="roundRect">
            <a:avLst>
              <a:gd name="adj" fmla="val 5277"/>
            </a:avLst>
          </a:prstGeom>
          <a:solidFill>
            <a:srgbClr val="DDEEE6"/>
          </a:solidFill>
          <a:ln w="7620">
            <a:solidFill>
              <a:srgbClr val="C3D4CC"/>
            </a:solidFill>
            <a:prstDash val="solid"/>
          </a:ln>
        </p:spPr>
      </p:sp>
      <p:sp>
        <p:nvSpPr>
          <p:cNvPr id="4" name="Text 2"/>
          <p:cNvSpPr/>
          <p:nvPr/>
        </p:nvSpPr>
        <p:spPr>
          <a:xfrm>
            <a:off x="793909" y="2170271"/>
            <a:ext cx="85249" cy="349568"/>
          </a:xfrm>
          <a:prstGeom prst="rect">
            <a:avLst/>
          </a:prstGeom>
          <a:noFill/>
          <a:ln/>
        </p:spPr>
        <p:txBody>
          <a:bodyPr wrap="none" lIns="0" tIns="0" rIns="0" bIns="0" rtlCol="0" anchor="t"/>
          <a:lstStyle/>
          <a:p>
            <a:pPr marL="0" indent="0" algn="ctr">
              <a:lnSpc>
                <a:spcPts val="2750"/>
              </a:lnSpc>
              <a:buNone/>
            </a:pPr>
            <a:r>
              <a:rPr lang="en-US" sz="1700" b="1" dirty="0">
                <a:solidFill>
                  <a:srgbClr val="3B4E4E"/>
                </a:solidFill>
                <a:latin typeface="Syne Bold" pitchFamily="34" charset="0"/>
                <a:ea typeface="Syne Bold" pitchFamily="34" charset="-122"/>
                <a:cs typeface="Syne Bold" pitchFamily="34" charset="-120"/>
              </a:rPr>
              <a:t>1</a:t>
            </a:r>
            <a:endParaRPr lang="en-US" sz="1700" dirty="0"/>
          </a:p>
        </p:txBody>
      </p:sp>
      <p:sp>
        <p:nvSpPr>
          <p:cNvPr id="5" name="Text 3"/>
          <p:cNvSpPr/>
          <p:nvPr/>
        </p:nvSpPr>
        <p:spPr>
          <a:xfrm>
            <a:off x="2462093" y="1824276"/>
            <a:ext cx="2184678" cy="273010"/>
          </a:xfrm>
          <a:prstGeom prst="rect">
            <a:avLst/>
          </a:prstGeom>
          <a:noFill/>
          <a:ln/>
        </p:spPr>
        <p:txBody>
          <a:bodyPr wrap="none" lIns="0" tIns="0" rIns="0" bIns="0" rtlCol="0" anchor="t"/>
          <a:lstStyle/>
          <a:p>
            <a:pPr marL="0" indent="0" algn="l">
              <a:lnSpc>
                <a:spcPts val="2150"/>
              </a:lnSpc>
              <a:buNone/>
            </a:pPr>
            <a:r>
              <a:rPr lang="en-US" sz="1700" b="1" dirty="0">
                <a:solidFill>
                  <a:srgbClr val="3B4E4E"/>
                </a:solidFill>
                <a:latin typeface="Syne Bold" pitchFamily="34" charset="0"/>
                <a:ea typeface="Syne Bold" pitchFamily="34" charset="-122"/>
                <a:cs typeface="Syne Bold" pitchFamily="34" charset="-120"/>
              </a:rPr>
              <a:t>Memformat Teks</a:t>
            </a:r>
            <a:endParaRPr lang="en-US" sz="1700" dirty="0"/>
          </a:p>
        </p:txBody>
      </p:sp>
      <p:sp>
        <p:nvSpPr>
          <p:cNvPr id="6" name="Text 4"/>
          <p:cNvSpPr/>
          <p:nvPr/>
        </p:nvSpPr>
        <p:spPr>
          <a:xfrm>
            <a:off x="2462093" y="2202061"/>
            <a:ext cx="4591883" cy="279559"/>
          </a:xfrm>
          <a:prstGeom prst="rect">
            <a:avLst/>
          </a:prstGeom>
          <a:noFill/>
          <a:ln/>
        </p:spPr>
        <p:txBody>
          <a:bodyPr wrap="none" lIns="0" tIns="0" rIns="0" bIns="0" rtlCol="0" anchor="t"/>
          <a:lstStyle/>
          <a:p>
            <a:pPr marL="0" indent="0" algn="l">
              <a:lnSpc>
                <a:spcPts val="2200"/>
              </a:lnSpc>
              <a:buNone/>
            </a:pPr>
            <a:r>
              <a:rPr lang="en-US" sz="1350" dirty="0">
                <a:solidFill>
                  <a:srgbClr val="3B4E4E"/>
                </a:solidFill>
                <a:latin typeface="Overpass Light" pitchFamily="34" charset="0"/>
                <a:ea typeface="Overpass Light" pitchFamily="34" charset="-122"/>
                <a:cs typeface="Overpass Light" pitchFamily="34" charset="-120"/>
              </a:rPr>
              <a:t>Anda dapat dengan mudah memformat teks di Google Docs</a:t>
            </a:r>
            <a:endParaRPr lang="en-US" sz="1350" dirty="0"/>
          </a:p>
        </p:txBody>
      </p:sp>
      <p:sp>
        <p:nvSpPr>
          <p:cNvPr id="7" name="Text 5"/>
          <p:cNvSpPr/>
          <p:nvPr/>
        </p:nvSpPr>
        <p:spPr>
          <a:xfrm>
            <a:off x="2462093" y="2586395"/>
            <a:ext cx="4591883" cy="279559"/>
          </a:xfrm>
          <a:prstGeom prst="rect">
            <a:avLst/>
          </a:prstGeom>
          <a:noFill/>
          <a:ln/>
        </p:spPr>
        <p:txBody>
          <a:bodyPr wrap="none" lIns="0" tIns="0" rIns="0" bIns="0" rtlCol="0" anchor="t"/>
          <a:lstStyle/>
          <a:p>
            <a:pPr marL="0" indent="0" algn="l">
              <a:lnSpc>
                <a:spcPts val="2200"/>
              </a:lnSpc>
              <a:buNone/>
            </a:pPr>
            <a:r>
              <a:rPr lang="en-US" sz="1350" dirty="0">
                <a:solidFill>
                  <a:srgbClr val="3B4E4E"/>
                </a:solidFill>
                <a:latin typeface="Overpass Light" pitchFamily="34" charset="0"/>
                <a:ea typeface="Overpass Light" pitchFamily="34" charset="-122"/>
                <a:cs typeface="Overpass Light" pitchFamily="34" charset="-120"/>
              </a:rPr>
              <a:t>seperti mengubah font, ukuran, warna, dan gaya.</a:t>
            </a:r>
            <a:endParaRPr lang="en-US" sz="1350" dirty="0"/>
          </a:p>
        </p:txBody>
      </p:sp>
      <p:sp>
        <p:nvSpPr>
          <p:cNvPr id="8" name="Shape 6"/>
          <p:cNvSpPr/>
          <p:nvPr/>
        </p:nvSpPr>
        <p:spPr>
          <a:xfrm>
            <a:off x="2374702" y="3031093"/>
            <a:ext cx="11556802" cy="11430"/>
          </a:xfrm>
          <a:prstGeom prst="roundRect">
            <a:avLst>
              <a:gd name="adj" fmla="val 642240"/>
            </a:avLst>
          </a:prstGeom>
          <a:solidFill>
            <a:srgbClr val="C3D4CC"/>
          </a:solidFill>
          <a:ln/>
        </p:spPr>
      </p:sp>
      <p:sp>
        <p:nvSpPr>
          <p:cNvPr id="9" name="Shape 7"/>
          <p:cNvSpPr/>
          <p:nvPr/>
        </p:nvSpPr>
        <p:spPr>
          <a:xfrm>
            <a:off x="611624" y="3127891"/>
            <a:ext cx="3351728" cy="1391007"/>
          </a:xfrm>
          <a:prstGeom prst="roundRect">
            <a:avLst>
              <a:gd name="adj" fmla="val 5277"/>
            </a:avLst>
          </a:prstGeom>
          <a:solidFill>
            <a:srgbClr val="DDEEE6"/>
          </a:solidFill>
          <a:ln w="7620">
            <a:solidFill>
              <a:srgbClr val="C3D4CC"/>
            </a:solidFill>
            <a:prstDash val="solid"/>
          </a:ln>
        </p:spPr>
      </p:sp>
      <p:sp>
        <p:nvSpPr>
          <p:cNvPr id="10" name="Text 8"/>
          <p:cNvSpPr/>
          <p:nvPr/>
        </p:nvSpPr>
        <p:spPr>
          <a:xfrm>
            <a:off x="793909" y="3648551"/>
            <a:ext cx="136327" cy="349568"/>
          </a:xfrm>
          <a:prstGeom prst="rect">
            <a:avLst/>
          </a:prstGeom>
          <a:noFill/>
          <a:ln/>
        </p:spPr>
        <p:txBody>
          <a:bodyPr wrap="none" lIns="0" tIns="0" rIns="0" bIns="0" rtlCol="0" anchor="t"/>
          <a:lstStyle/>
          <a:p>
            <a:pPr marL="0" indent="0" algn="ctr">
              <a:lnSpc>
                <a:spcPts val="2750"/>
              </a:lnSpc>
              <a:buNone/>
            </a:pPr>
            <a:r>
              <a:rPr lang="en-US" sz="1700" b="1" dirty="0">
                <a:solidFill>
                  <a:srgbClr val="3B4E4E"/>
                </a:solidFill>
                <a:latin typeface="Syne Bold" pitchFamily="34" charset="0"/>
                <a:ea typeface="Syne Bold" pitchFamily="34" charset="-122"/>
                <a:cs typeface="Syne Bold" pitchFamily="34" charset="-120"/>
              </a:rPr>
              <a:t>2</a:t>
            </a:r>
            <a:endParaRPr lang="en-US" sz="1700" dirty="0"/>
          </a:p>
        </p:txBody>
      </p:sp>
      <p:sp>
        <p:nvSpPr>
          <p:cNvPr id="11" name="Text 9"/>
          <p:cNvSpPr/>
          <p:nvPr/>
        </p:nvSpPr>
        <p:spPr>
          <a:xfrm>
            <a:off x="4138017" y="3302556"/>
            <a:ext cx="2834759" cy="273010"/>
          </a:xfrm>
          <a:prstGeom prst="rect">
            <a:avLst/>
          </a:prstGeom>
          <a:noFill/>
          <a:ln/>
        </p:spPr>
        <p:txBody>
          <a:bodyPr wrap="none" lIns="0" tIns="0" rIns="0" bIns="0" rtlCol="0" anchor="t"/>
          <a:lstStyle/>
          <a:p>
            <a:pPr marL="0" indent="0" algn="l">
              <a:lnSpc>
                <a:spcPts val="2150"/>
              </a:lnSpc>
              <a:buNone/>
            </a:pPr>
            <a:r>
              <a:rPr lang="en-US" sz="1700" b="1" dirty="0">
                <a:solidFill>
                  <a:srgbClr val="3B4E4E"/>
                </a:solidFill>
                <a:latin typeface="Syne Bold" pitchFamily="34" charset="0"/>
                <a:ea typeface="Syne Bold" pitchFamily="34" charset="-122"/>
                <a:cs typeface="Syne Bold" pitchFamily="34" charset="-120"/>
              </a:rPr>
              <a:t>Menambahkan Elemen</a:t>
            </a:r>
            <a:endParaRPr lang="en-US" sz="1700" dirty="0"/>
          </a:p>
        </p:txBody>
      </p:sp>
      <p:sp>
        <p:nvSpPr>
          <p:cNvPr id="12" name="Text 10"/>
          <p:cNvSpPr/>
          <p:nvPr/>
        </p:nvSpPr>
        <p:spPr>
          <a:xfrm>
            <a:off x="4138017" y="3680341"/>
            <a:ext cx="4047768" cy="279559"/>
          </a:xfrm>
          <a:prstGeom prst="rect">
            <a:avLst/>
          </a:prstGeom>
          <a:noFill/>
          <a:ln/>
        </p:spPr>
        <p:txBody>
          <a:bodyPr wrap="none" lIns="0" tIns="0" rIns="0" bIns="0" rtlCol="0" anchor="t"/>
          <a:lstStyle/>
          <a:p>
            <a:pPr marL="0" indent="0" algn="l">
              <a:lnSpc>
                <a:spcPts val="2200"/>
              </a:lnSpc>
              <a:buNone/>
            </a:pPr>
            <a:r>
              <a:rPr lang="en-US" sz="1350" dirty="0">
                <a:solidFill>
                  <a:srgbClr val="3B4E4E"/>
                </a:solidFill>
                <a:latin typeface="Overpass Light" pitchFamily="34" charset="0"/>
                <a:ea typeface="Overpass Light" pitchFamily="34" charset="-122"/>
                <a:cs typeface="Overpass Light" pitchFamily="34" charset="-120"/>
              </a:rPr>
              <a:t>Tambahkan gambar, tabel, daftar, dan tautan</a:t>
            </a:r>
            <a:endParaRPr lang="en-US" sz="1350" dirty="0"/>
          </a:p>
        </p:txBody>
      </p:sp>
      <p:sp>
        <p:nvSpPr>
          <p:cNvPr id="13" name="Text 11"/>
          <p:cNvSpPr/>
          <p:nvPr/>
        </p:nvSpPr>
        <p:spPr>
          <a:xfrm>
            <a:off x="4138017" y="4064675"/>
            <a:ext cx="4047768" cy="279559"/>
          </a:xfrm>
          <a:prstGeom prst="rect">
            <a:avLst/>
          </a:prstGeom>
          <a:noFill/>
          <a:ln/>
        </p:spPr>
        <p:txBody>
          <a:bodyPr wrap="none" lIns="0" tIns="0" rIns="0" bIns="0" rtlCol="0" anchor="t"/>
          <a:lstStyle/>
          <a:p>
            <a:pPr marL="0" indent="0" algn="l">
              <a:lnSpc>
                <a:spcPts val="2200"/>
              </a:lnSpc>
              <a:buNone/>
            </a:pPr>
            <a:r>
              <a:rPr lang="en-US" sz="1350" dirty="0">
                <a:solidFill>
                  <a:srgbClr val="3B4E4E"/>
                </a:solidFill>
                <a:latin typeface="Overpass Light" pitchFamily="34" charset="0"/>
                <a:ea typeface="Overpass Light" pitchFamily="34" charset="-122"/>
                <a:cs typeface="Overpass Light" pitchFamily="34" charset="-120"/>
              </a:rPr>
              <a:t>ke dokumen Anda untuk membuatnya lebih menarik.</a:t>
            </a:r>
            <a:endParaRPr lang="en-US" sz="1350" dirty="0"/>
          </a:p>
        </p:txBody>
      </p:sp>
      <p:sp>
        <p:nvSpPr>
          <p:cNvPr id="14" name="Shape 12"/>
          <p:cNvSpPr/>
          <p:nvPr/>
        </p:nvSpPr>
        <p:spPr>
          <a:xfrm>
            <a:off x="4050625" y="4509373"/>
            <a:ext cx="9880878" cy="11430"/>
          </a:xfrm>
          <a:prstGeom prst="roundRect">
            <a:avLst>
              <a:gd name="adj" fmla="val 642240"/>
            </a:avLst>
          </a:prstGeom>
          <a:solidFill>
            <a:srgbClr val="C3D4CC"/>
          </a:solidFill>
          <a:ln/>
        </p:spPr>
      </p:sp>
      <p:sp>
        <p:nvSpPr>
          <p:cNvPr id="15" name="Shape 13"/>
          <p:cNvSpPr/>
          <p:nvPr/>
        </p:nvSpPr>
        <p:spPr>
          <a:xfrm>
            <a:off x="611624" y="4606171"/>
            <a:ext cx="5027652" cy="1391007"/>
          </a:xfrm>
          <a:prstGeom prst="roundRect">
            <a:avLst>
              <a:gd name="adj" fmla="val 5277"/>
            </a:avLst>
          </a:prstGeom>
          <a:solidFill>
            <a:srgbClr val="DDEEE6"/>
          </a:solidFill>
          <a:ln w="7620">
            <a:solidFill>
              <a:srgbClr val="C3D4CC"/>
            </a:solidFill>
            <a:prstDash val="solid"/>
          </a:ln>
        </p:spPr>
      </p:sp>
      <p:sp>
        <p:nvSpPr>
          <p:cNvPr id="16" name="Text 14"/>
          <p:cNvSpPr/>
          <p:nvPr/>
        </p:nvSpPr>
        <p:spPr>
          <a:xfrm>
            <a:off x="793909" y="5126831"/>
            <a:ext cx="140018" cy="349568"/>
          </a:xfrm>
          <a:prstGeom prst="rect">
            <a:avLst/>
          </a:prstGeom>
          <a:noFill/>
          <a:ln/>
        </p:spPr>
        <p:txBody>
          <a:bodyPr wrap="none" lIns="0" tIns="0" rIns="0" bIns="0" rtlCol="0" anchor="t"/>
          <a:lstStyle/>
          <a:p>
            <a:pPr marL="0" indent="0" algn="ctr">
              <a:lnSpc>
                <a:spcPts val="2750"/>
              </a:lnSpc>
              <a:buNone/>
            </a:pPr>
            <a:r>
              <a:rPr lang="en-US" sz="1700" b="1" dirty="0">
                <a:solidFill>
                  <a:srgbClr val="3B4E4E"/>
                </a:solidFill>
                <a:latin typeface="Syne Bold" pitchFamily="34" charset="0"/>
                <a:ea typeface="Syne Bold" pitchFamily="34" charset="-122"/>
                <a:cs typeface="Syne Bold" pitchFamily="34" charset="-120"/>
              </a:rPr>
              <a:t>3</a:t>
            </a:r>
            <a:endParaRPr lang="en-US" sz="1700" dirty="0"/>
          </a:p>
        </p:txBody>
      </p:sp>
      <p:sp>
        <p:nvSpPr>
          <p:cNvPr id="17" name="Text 15"/>
          <p:cNvSpPr/>
          <p:nvPr/>
        </p:nvSpPr>
        <p:spPr>
          <a:xfrm>
            <a:off x="5813941" y="4780836"/>
            <a:ext cx="3050500" cy="273010"/>
          </a:xfrm>
          <a:prstGeom prst="rect">
            <a:avLst/>
          </a:prstGeom>
          <a:noFill/>
          <a:ln/>
        </p:spPr>
        <p:txBody>
          <a:bodyPr wrap="none" lIns="0" tIns="0" rIns="0" bIns="0" rtlCol="0" anchor="t"/>
          <a:lstStyle/>
          <a:p>
            <a:pPr marL="0" indent="0" algn="l">
              <a:lnSpc>
                <a:spcPts val="2150"/>
              </a:lnSpc>
              <a:buNone/>
            </a:pPr>
            <a:r>
              <a:rPr lang="en-US" sz="1700" b="1" dirty="0">
                <a:solidFill>
                  <a:srgbClr val="3B4E4E"/>
                </a:solidFill>
                <a:latin typeface="Syne Bold" pitchFamily="34" charset="0"/>
                <a:ea typeface="Syne Bold" pitchFamily="34" charset="-122"/>
                <a:cs typeface="Syne Bold" pitchFamily="34" charset="-120"/>
              </a:rPr>
              <a:t>Menggunakan Alat Bantu</a:t>
            </a:r>
            <a:endParaRPr lang="en-US" sz="1700" dirty="0"/>
          </a:p>
        </p:txBody>
      </p:sp>
      <p:sp>
        <p:nvSpPr>
          <p:cNvPr id="18" name="Text 16"/>
          <p:cNvSpPr/>
          <p:nvPr/>
        </p:nvSpPr>
        <p:spPr>
          <a:xfrm>
            <a:off x="5813941" y="5158621"/>
            <a:ext cx="3816906" cy="279559"/>
          </a:xfrm>
          <a:prstGeom prst="rect">
            <a:avLst/>
          </a:prstGeom>
          <a:noFill/>
          <a:ln/>
        </p:spPr>
        <p:txBody>
          <a:bodyPr wrap="none" lIns="0" tIns="0" rIns="0" bIns="0" rtlCol="0" anchor="t"/>
          <a:lstStyle/>
          <a:p>
            <a:pPr marL="0" indent="0" algn="l">
              <a:lnSpc>
                <a:spcPts val="2200"/>
              </a:lnSpc>
              <a:buNone/>
            </a:pPr>
            <a:r>
              <a:rPr lang="en-US" sz="1350" dirty="0">
                <a:solidFill>
                  <a:srgbClr val="3B4E4E"/>
                </a:solidFill>
                <a:latin typeface="Overpass Light" pitchFamily="34" charset="0"/>
                <a:ea typeface="Overpass Light" pitchFamily="34" charset="-122"/>
                <a:cs typeface="Overpass Light" pitchFamily="34" charset="-120"/>
              </a:rPr>
              <a:t>Google Docs memiliki alat bantu untuk menyusun</a:t>
            </a:r>
            <a:endParaRPr lang="en-US" sz="1350" dirty="0"/>
          </a:p>
        </p:txBody>
      </p:sp>
      <p:sp>
        <p:nvSpPr>
          <p:cNvPr id="19" name="Text 17"/>
          <p:cNvSpPr/>
          <p:nvPr/>
        </p:nvSpPr>
        <p:spPr>
          <a:xfrm>
            <a:off x="5813941" y="5542955"/>
            <a:ext cx="3816906" cy="279559"/>
          </a:xfrm>
          <a:prstGeom prst="rect">
            <a:avLst/>
          </a:prstGeom>
          <a:noFill/>
          <a:ln/>
        </p:spPr>
        <p:txBody>
          <a:bodyPr wrap="none" lIns="0" tIns="0" rIns="0" bIns="0" rtlCol="0" anchor="t"/>
          <a:lstStyle/>
          <a:p>
            <a:pPr marL="0" indent="0" algn="l">
              <a:lnSpc>
                <a:spcPts val="2200"/>
              </a:lnSpc>
              <a:buNone/>
            </a:pPr>
            <a:r>
              <a:rPr lang="en-US" sz="1350" dirty="0">
                <a:solidFill>
                  <a:srgbClr val="3B4E4E"/>
                </a:solidFill>
                <a:latin typeface="Overpass Light" pitchFamily="34" charset="0"/>
                <a:ea typeface="Overpass Light" pitchFamily="34" charset="-122"/>
                <a:cs typeface="Overpass Light" pitchFamily="34" charset="-120"/>
              </a:rPr>
              <a:t>teks, mengecek ejaan, dan terjemahan.</a:t>
            </a:r>
            <a:endParaRPr lang="en-US" sz="1350" dirty="0"/>
          </a:p>
        </p:txBody>
      </p:sp>
      <p:sp>
        <p:nvSpPr>
          <p:cNvPr id="20" name="Shape 18"/>
          <p:cNvSpPr/>
          <p:nvPr/>
        </p:nvSpPr>
        <p:spPr>
          <a:xfrm>
            <a:off x="5726549" y="5987653"/>
            <a:ext cx="8204954" cy="11430"/>
          </a:xfrm>
          <a:prstGeom prst="roundRect">
            <a:avLst>
              <a:gd name="adj" fmla="val 642240"/>
            </a:avLst>
          </a:prstGeom>
          <a:solidFill>
            <a:srgbClr val="C3D4CC"/>
          </a:solidFill>
          <a:ln/>
        </p:spPr>
      </p:sp>
      <p:sp>
        <p:nvSpPr>
          <p:cNvPr id="21" name="Shape 19"/>
          <p:cNvSpPr/>
          <p:nvPr/>
        </p:nvSpPr>
        <p:spPr>
          <a:xfrm>
            <a:off x="611624" y="6084451"/>
            <a:ext cx="6703576" cy="1391007"/>
          </a:xfrm>
          <a:prstGeom prst="roundRect">
            <a:avLst>
              <a:gd name="adj" fmla="val 5277"/>
            </a:avLst>
          </a:prstGeom>
          <a:solidFill>
            <a:srgbClr val="DDEEE6"/>
          </a:solidFill>
          <a:ln w="7620">
            <a:solidFill>
              <a:srgbClr val="C3D4CC"/>
            </a:solidFill>
            <a:prstDash val="solid"/>
          </a:ln>
        </p:spPr>
      </p:sp>
      <p:sp>
        <p:nvSpPr>
          <p:cNvPr id="22" name="Text 20"/>
          <p:cNvSpPr/>
          <p:nvPr/>
        </p:nvSpPr>
        <p:spPr>
          <a:xfrm>
            <a:off x="793909" y="6605111"/>
            <a:ext cx="155258" cy="349568"/>
          </a:xfrm>
          <a:prstGeom prst="rect">
            <a:avLst/>
          </a:prstGeom>
          <a:noFill/>
          <a:ln/>
        </p:spPr>
        <p:txBody>
          <a:bodyPr wrap="none" lIns="0" tIns="0" rIns="0" bIns="0" rtlCol="0" anchor="t"/>
          <a:lstStyle/>
          <a:p>
            <a:pPr marL="0" indent="0" algn="ctr">
              <a:lnSpc>
                <a:spcPts val="2750"/>
              </a:lnSpc>
              <a:buNone/>
            </a:pPr>
            <a:r>
              <a:rPr lang="en-US" sz="1700" b="1" dirty="0">
                <a:solidFill>
                  <a:srgbClr val="3B4E4E"/>
                </a:solidFill>
                <a:latin typeface="Syne Bold" pitchFamily="34" charset="0"/>
                <a:ea typeface="Syne Bold" pitchFamily="34" charset="-122"/>
                <a:cs typeface="Syne Bold" pitchFamily="34" charset="-120"/>
              </a:rPr>
              <a:t>4</a:t>
            </a:r>
            <a:endParaRPr lang="en-US" sz="1700" dirty="0"/>
          </a:p>
        </p:txBody>
      </p:sp>
      <p:sp>
        <p:nvSpPr>
          <p:cNvPr id="23" name="Text 21"/>
          <p:cNvSpPr/>
          <p:nvPr/>
        </p:nvSpPr>
        <p:spPr>
          <a:xfrm>
            <a:off x="7489865" y="6259116"/>
            <a:ext cx="2395061" cy="273010"/>
          </a:xfrm>
          <a:prstGeom prst="rect">
            <a:avLst/>
          </a:prstGeom>
          <a:noFill/>
          <a:ln/>
        </p:spPr>
        <p:txBody>
          <a:bodyPr wrap="none" lIns="0" tIns="0" rIns="0" bIns="0" rtlCol="0" anchor="t"/>
          <a:lstStyle/>
          <a:p>
            <a:pPr marL="0" indent="0" algn="l">
              <a:lnSpc>
                <a:spcPts val="2150"/>
              </a:lnSpc>
              <a:buNone/>
            </a:pPr>
            <a:r>
              <a:rPr lang="en-US" sz="1700" b="1" dirty="0">
                <a:solidFill>
                  <a:srgbClr val="3B4E4E"/>
                </a:solidFill>
                <a:latin typeface="Syne Bold" pitchFamily="34" charset="0"/>
                <a:ea typeface="Syne Bold" pitchFamily="34" charset="-122"/>
                <a:cs typeface="Syne Bold" pitchFamily="34" charset="-120"/>
              </a:rPr>
              <a:t>Membuat Template</a:t>
            </a:r>
            <a:endParaRPr lang="en-US" sz="1700" dirty="0"/>
          </a:p>
        </p:txBody>
      </p:sp>
      <p:sp>
        <p:nvSpPr>
          <p:cNvPr id="24" name="Text 22"/>
          <p:cNvSpPr/>
          <p:nvPr/>
        </p:nvSpPr>
        <p:spPr>
          <a:xfrm>
            <a:off x="7489865" y="6636901"/>
            <a:ext cx="3722846" cy="279559"/>
          </a:xfrm>
          <a:prstGeom prst="rect">
            <a:avLst/>
          </a:prstGeom>
          <a:noFill/>
          <a:ln/>
        </p:spPr>
        <p:txBody>
          <a:bodyPr wrap="none" lIns="0" tIns="0" rIns="0" bIns="0" rtlCol="0" anchor="t"/>
          <a:lstStyle/>
          <a:p>
            <a:pPr marL="0" indent="0" algn="l">
              <a:lnSpc>
                <a:spcPts val="2200"/>
              </a:lnSpc>
              <a:buNone/>
            </a:pPr>
            <a:r>
              <a:rPr lang="en-US" sz="1350" dirty="0">
                <a:solidFill>
                  <a:srgbClr val="3B4E4E"/>
                </a:solidFill>
                <a:latin typeface="Overpass Light" pitchFamily="34" charset="0"/>
                <a:ea typeface="Overpass Light" pitchFamily="34" charset="-122"/>
                <a:cs typeface="Overpass Light" pitchFamily="34" charset="-120"/>
              </a:rPr>
              <a:t>Simpan format dokumen Anda sebagai template</a:t>
            </a:r>
            <a:endParaRPr lang="en-US" sz="1350" dirty="0"/>
          </a:p>
        </p:txBody>
      </p:sp>
      <p:sp>
        <p:nvSpPr>
          <p:cNvPr id="25" name="Text 23"/>
          <p:cNvSpPr/>
          <p:nvPr/>
        </p:nvSpPr>
        <p:spPr>
          <a:xfrm>
            <a:off x="7489865" y="7021235"/>
            <a:ext cx="3722846" cy="279559"/>
          </a:xfrm>
          <a:prstGeom prst="rect">
            <a:avLst/>
          </a:prstGeom>
          <a:noFill/>
          <a:ln/>
        </p:spPr>
        <p:txBody>
          <a:bodyPr wrap="none" lIns="0" tIns="0" rIns="0" bIns="0" rtlCol="0" anchor="t"/>
          <a:lstStyle/>
          <a:p>
            <a:pPr marL="0" indent="0" algn="l">
              <a:lnSpc>
                <a:spcPts val="2200"/>
              </a:lnSpc>
              <a:buNone/>
            </a:pPr>
            <a:r>
              <a:rPr lang="en-US" sz="1350" dirty="0">
                <a:solidFill>
                  <a:srgbClr val="3B4E4E"/>
                </a:solidFill>
                <a:latin typeface="Overpass Light" pitchFamily="34" charset="0"/>
                <a:ea typeface="Overpass Light" pitchFamily="34" charset="-122"/>
                <a:cs typeface="Overpass Light" pitchFamily="34" charset="-120"/>
              </a:rPr>
              <a:t>untuk penggunaan kembali di dokumen lainnya.</a:t>
            </a:r>
            <a:endParaRPr lang="en-US" sz="13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671632"/>
            <a:ext cx="13042821" cy="1417558"/>
          </a:xfrm>
          <a:prstGeom prst="rect">
            <a:avLst/>
          </a:prstGeom>
          <a:noFill/>
          <a:ln/>
        </p:spPr>
        <p:txBody>
          <a:bodyPr wrap="square" lIns="0" tIns="0" rIns="0" bIns="0" rtlCol="0" anchor="t"/>
          <a:lstStyle/>
          <a:p>
            <a:pPr marL="0" indent="0">
              <a:lnSpc>
                <a:spcPts val="5550"/>
              </a:lnSpc>
              <a:buNone/>
            </a:pPr>
            <a:r>
              <a:rPr lang="en-US" sz="4450" b="1" dirty="0">
                <a:solidFill>
                  <a:srgbClr val="233939"/>
                </a:solidFill>
                <a:latin typeface="Syne Bold" pitchFamily="34" charset="0"/>
                <a:ea typeface="Syne Bold" pitchFamily="34" charset="-122"/>
                <a:cs typeface="Syne Bold" pitchFamily="34" charset="-120"/>
              </a:rPr>
              <a:t>Bekerja Sama dengan Rekan di Google Docs</a:t>
            </a:r>
            <a:endParaRPr lang="en-US" sz="4450" dirty="0"/>
          </a:p>
        </p:txBody>
      </p:sp>
      <p:pic>
        <p:nvPicPr>
          <p:cNvPr id="3" name="Image 0" descr="preencoded.png"/>
          <p:cNvPicPr>
            <a:picLocks noChangeAspect="1"/>
          </p:cNvPicPr>
          <p:nvPr/>
        </p:nvPicPr>
        <p:blipFill>
          <a:blip r:embed="rId3"/>
          <a:stretch>
            <a:fillRect/>
          </a:stretch>
        </p:blipFill>
        <p:spPr>
          <a:xfrm>
            <a:off x="2978348" y="2542818"/>
            <a:ext cx="2152055" cy="1306949"/>
          </a:xfrm>
          <a:prstGeom prst="rect">
            <a:avLst/>
          </a:prstGeom>
        </p:spPr>
      </p:pic>
      <p:sp>
        <p:nvSpPr>
          <p:cNvPr id="4" name="Text 1"/>
          <p:cNvSpPr/>
          <p:nvPr/>
        </p:nvSpPr>
        <p:spPr>
          <a:xfrm>
            <a:off x="3999071" y="3131463"/>
            <a:ext cx="110609" cy="453509"/>
          </a:xfrm>
          <a:prstGeom prst="rect">
            <a:avLst/>
          </a:prstGeom>
          <a:noFill/>
          <a:ln/>
        </p:spPr>
        <p:txBody>
          <a:bodyPr wrap="none" lIns="0" tIns="0" rIns="0" bIns="0" rtlCol="0" anchor="t"/>
          <a:lstStyle/>
          <a:p>
            <a:pPr marL="0" indent="0" algn="ctr">
              <a:lnSpc>
                <a:spcPts val="3550"/>
              </a:lnSpc>
              <a:buNone/>
            </a:pPr>
            <a:r>
              <a:rPr lang="en-US" sz="2200" b="1" dirty="0">
                <a:solidFill>
                  <a:srgbClr val="3B4E4E"/>
                </a:solidFill>
                <a:latin typeface="Syne Bold" pitchFamily="34" charset="0"/>
                <a:ea typeface="Syne Bold" pitchFamily="34" charset="-122"/>
                <a:cs typeface="Syne Bold" pitchFamily="34" charset="-120"/>
              </a:rPr>
              <a:t>1</a:t>
            </a:r>
            <a:endParaRPr lang="en-US" sz="2200" dirty="0"/>
          </a:p>
        </p:txBody>
      </p:sp>
      <p:sp>
        <p:nvSpPr>
          <p:cNvPr id="5" name="Text 2"/>
          <p:cNvSpPr/>
          <p:nvPr/>
        </p:nvSpPr>
        <p:spPr>
          <a:xfrm>
            <a:off x="5357217" y="2769632"/>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B4E4E"/>
                </a:solidFill>
                <a:latin typeface="Syne Bold" pitchFamily="34" charset="0"/>
                <a:ea typeface="Syne Bold" pitchFamily="34" charset="-122"/>
                <a:cs typeface="Syne Bold" pitchFamily="34" charset="-120"/>
              </a:rPr>
              <a:t>Akses Simultan</a:t>
            </a:r>
            <a:endParaRPr lang="en-US" sz="2200" dirty="0"/>
          </a:p>
        </p:txBody>
      </p:sp>
      <p:sp>
        <p:nvSpPr>
          <p:cNvPr id="6" name="Text 3"/>
          <p:cNvSpPr/>
          <p:nvPr/>
        </p:nvSpPr>
        <p:spPr>
          <a:xfrm>
            <a:off x="5357217" y="3260050"/>
            <a:ext cx="5846207" cy="362903"/>
          </a:xfrm>
          <a:prstGeom prst="rect">
            <a:avLst/>
          </a:prstGeom>
          <a:noFill/>
          <a:ln/>
        </p:spPr>
        <p:txBody>
          <a:bodyPr wrap="none" lIns="0" tIns="0" rIns="0" bIns="0" rtlCol="0" anchor="t"/>
          <a:lstStyle/>
          <a:p>
            <a:pPr marL="0" indent="0" algn="l">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Setiap orang dapat mengedit dokumen secara bersamaan.</a:t>
            </a:r>
            <a:endParaRPr lang="en-US" sz="1750" dirty="0"/>
          </a:p>
        </p:txBody>
      </p:sp>
      <p:sp>
        <p:nvSpPr>
          <p:cNvPr id="7" name="Shape 4"/>
          <p:cNvSpPr/>
          <p:nvPr/>
        </p:nvSpPr>
        <p:spPr>
          <a:xfrm>
            <a:off x="5187077" y="3862864"/>
            <a:ext cx="8592860" cy="15240"/>
          </a:xfrm>
          <a:prstGeom prst="roundRect">
            <a:avLst>
              <a:gd name="adj" fmla="val 625116"/>
            </a:avLst>
          </a:prstGeom>
          <a:solidFill>
            <a:srgbClr val="C3D4CC"/>
          </a:solidFill>
          <a:ln/>
        </p:spPr>
      </p:sp>
      <p:pic>
        <p:nvPicPr>
          <p:cNvPr id="8" name="Image 1" descr="preencoded.png"/>
          <p:cNvPicPr>
            <a:picLocks noChangeAspect="1"/>
          </p:cNvPicPr>
          <p:nvPr/>
        </p:nvPicPr>
        <p:blipFill>
          <a:blip r:embed="rId4"/>
          <a:stretch>
            <a:fillRect/>
          </a:stretch>
        </p:blipFill>
        <p:spPr>
          <a:xfrm>
            <a:off x="1902381" y="3906441"/>
            <a:ext cx="4304109" cy="1306949"/>
          </a:xfrm>
          <a:prstGeom prst="rect">
            <a:avLst/>
          </a:prstGeom>
        </p:spPr>
      </p:pic>
      <p:sp>
        <p:nvSpPr>
          <p:cNvPr id="9" name="Text 5"/>
          <p:cNvSpPr/>
          <p:nvPr/>
        </p:nvSpPr>
        <p:spPr>
          <a:xfrm>
            <a:off x="3965853" y="4333161"/>
            <a:ext cx="176927" cy="453509"/>
          </a:xfrm>
          <a:prstGeom prst="rect">
            <a:avLst/>
          </a:prstGeom>
          <a:noFill/>
          <a:ln/>
        </p:spPr>
        <p:txBody>
          <a:bodyPr wrap="none" lIns="0" tIns="0" rIns="0" bIns="0" rtlCol="0" anchor="t"/>
          <a:lstStyle/>
          <a:p>
            <a:pPr marL="0" indent="0" algn="ctr">
              <a:lnSpc>
                <a:spcPts val="3550"/>
              </a:lnSpc>
              <a:buNone/>
            </a:pPr>
            <a:r>
              <a:rPr lang="en-US" sz="2200" b="1" dirty="0">
                <a:solidFill>
                  <a:srgbClr val="3B4E4E"/>
                </a:solidFill>
                <a:latin typeface="Syne Bold" pitchFamily="34" charset="0"/>
                <a:ea typeface="Syne Bold" pitchFamily="34" charset="-122"/>
                <a:cs typeface="Syne Bold" pitchFamily="34" charset="-120"/>
              </a:rPr>
              <a:t>2</a:t>
            </a:r>
            <a:endParaRPr lang="en-US" sz="2200" dirty="0"/>
          </a:p>
        </p:txBody>
      </p:sp>
      <p:sp>
        <p:nvSpPr>
          <p:cNvPr id="10" name="Text 6"/>
          <p:cNvSpPr/>
          <p:nvPr/>
        </p:nvSpPr>
        <p:spPr>
          <a:xfrm>
            <a:off x="6433304" y="4133255"/>
            <a:ext cx="3407807" cy="354330"/>
          </a:xfrm>
          <a:prstGeom prst="rect">
            <a:avLst/>
          </a:prstGeom>
          <a:noFill/>
          <a:ln/>
        </p:spPr>
        <p:txBody>
          <a:bodyPr wrap="none" lIns="0" tIns="0" rIns="0" bIns="0" rtlCol="0" anchor="t"/>
          <a:lstStyle/>
          <a:p>
            <a:pPr marL="0" indent="0" algn="l">
              <a:lnSpc>
                <a:spcPts val="2750"/>
              </a:lnSpc>
              <a:buNone/>
            </a:pPr>
            <a:r>
              <a:rPr lang="en-US" sz="2200" b="1" dirty="0">
                <a:solidFill>
                  <a:srgbClr val="3B4E4E"/>
                </a:solidFill>
                <a:latin typeface="Syne Bold" pitchFamily="34" charset="0"/>
                <a:ea typeface="Syne Bold" pitchFamily="34" charset="-122"/>
                <a:cs typeface="Syne Bold" pitchFamily="34" charset="-120"/>
              </a:rPr>
              <a:t>Komentar dan Diskusi</a:t>
            </a:r>
            <a:endParaRPr lang="en-US" sz="2200" dirty="0"/>
          </a:p>
        </p:txBody>
      </p:sp>
      <p:sp>
        <p:nvSpPr>
          <p:cNvPr id="11" name="Text 7"/>
          <p:cNvSpPr/>
          <p:nvPr/>
        </p:nvSpPr>
        <p:spPr>
          <a:xfrm>
            <a:off x="6433304" y="4623673"/>
            <a:ext cx="5220533" cy="362903"/>
          </a:xfrm>
          <a:prstGeom prst="rect">
            <a:avLst/>
          </a:prstGeom>
          <a:noFill/>
          <a:ln/>
        </p:spPr>
        <p:txBody>
          <a:bodyPr wrap="none" lIns="0" tIns="0" rIns="0" bIns="0" rtlCol="0" anchor="t"/>
          <a:lstStyle/>
          <a:p>
            <a:pPr marL="0" indent="0" algn="l">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Berikan masukan dan diskusikan ide dengan mudah.</a:t>
            </a:r>
            <a:endParaRPr lang="en-US" sz="1750" dirty="0"/>
          </a:p>
        </p:txBody>
      </p:sp>
      <p:sp>
        <p:nvSpPr>
          <p:cNvPr id="12" name="Shape 8"/>
          <p:cNvSpPr/>
          <p:nvPr/>
        </p:nvSpPr>
        <p:spPr>
          <a:xfrm>
            <a:off x="6263164" y="5226487"/>
            <a:ext cx="7516773" cy="15240"/>
          </a:xfrm>
          <a:prstGeom prst="roundRect">
            <a:avLst>
              <a:gd name="adj" fmla="val 625116"/>
            </a:avLst>
          </a:prstGeom>
          <a:solidFill>
            <a:srgbClr val="C3D4CC"/>
          </a:solidFill>
          <a:ln/>
        </p:spPr>
      </p:sp>
      <p:pic>
        <p:nvPicPr>
          <p:cNvPr id="13" name="Image 2" descr="preencoded.png"/>
          <p:cNvPicPr>
            <a:picLocks noChangeAspect="1"/>
          </p:cNvPicPr>
          <p:nvPr/>
        </p:nvPicPr>
        <p:blipFill>
          <a:blip r:embed="rId5"/>
          <a:stretch>
            <a:fillRect/>
          </a:stretch>
        </p:blipFill>
        <p:spPr>
          <a:xfrm>
            <a:off x="826294" y="5270063"/>
            <a:ext cx="6456164" cy="1306949"/>
          </a:xfrm>
          <a:prstGeom prst="rect">
            <a:avLst/>
          </a:prstGeom>
        </p:spPr>
      </p:pic>
      <p:sp>
        <p:nvSpPr>
          <p:cNvPr id="14" name="Text 9"/>
          <p:cNvSpPr/>
          <p:nvPr/>
        </p:nvSpPr>
        <p:spPr>
          <a:xfrm>
            <a:off x="3963472" y="5696783"/>
            <a:ext cx="181689" cy="453509"/>
          </a:xfrm>
          <a:prstGeom prst="rect">
            <a:avLst/>
          </a:prstGeom>
          <a:noFill/>
          <a:ln/>
        </p:spPr>
        <p:txBody>
          <a:bodyPr wrap="none" lIns="0" tIns="0" rIns="0" bIns="0" rtlCol="0" anchor="t"/>
          <a:lstStyle/>
          <a:p>
            <a:pPr marL="0" indent="0" algn="ctr">
              <a:lnSpc>
                <a:spcPts val="3550"/>
              </a:lnSpc>
              <a:buNone/>
            </a:pPr>
            <a:r>
              <a:rPr lang="en-US" sz="2200" b="1" dirty="0">
                <a:solidFill>
                  <a:srgbClr val="3B4E4E"/>
                </a:solidFill>
                <a:latin typeface="Syne Bold" pitchFamily="34" charset="0"/>
                <a:ea typeface="Syne Bold" pitchFamily="34" charset="-122"/>
                <a:cs typeface="Syne Bold" pitchFamily="34" charset="-120"/>
              </a:rPr>
              <a:t>3</a:t>
            </a:r>
            <a:endParaRPr lang="en-US" sz="2200" dirty="0"/>
          </a:p>
        </p:txBody>
      </p:sp>
      <p:sp>
        <p:nvSpPr>
          <p:cNvPr id="15" name="Text 10"/>
          <p:cNvSpPr/>
          <p:nvPr/>
        </p:nvSpPr>
        <p:spPr>
          <a:xfrm>
            <a:off x="7509272" y="549687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B4E4E"/>
                </a:solidFill>
                <a:latin typeface="Syne Bold" pitchFamily="34" charset="0"/>
                <a:ea typeface="Syne Bold" pitchFamily="34" charset="-122"/>
                <a:cs typeface="Syne Bold" pitchFamily="34" charset="-120"/>
              </a:rPr>
              <a:t>Riwayat Versi</a:t>
            </a:r>
            <a:endParaRPr lang="en-US" sz="2200" dirty="0"/>
          </a:p>
        </p:txBody>
      </p:sp>
      <p:sp>
        <p:nvSpPr>
          <p:cNvPr id="16" name="Text 11"/>
          <p:cNvSpPr/>
          <p:nvPr/>
        </p:nvSpPr>
        <p:spPr>
          <a:xfrm>
            <a:off x="7509272" y="5987296"/>
            <a:ext cx="5494615" cy="362903"/>
          </a:xfrm>
          <a:prstGeom prst="rect">
            <a:avLst/>
          </a:prstGeom>
          <a:noFill/>
          <a:ln/>
        </p:spPr>
        <p:txBody>
          <a:bodyPr wrap="none" lIns="0" tIns="0" rIns="0" bIns="0" rtlCol="0" anchor="t"/>
          <a:lstStyle/>
          <a:p>
            <a:pPr marL="0" indent="0" algn="l">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Lacak perubahan dan kembalikan ke versi sebelumnya.</a:t>
            </a:r>
            <a:endParaRPr lang="en-US" sz="1750" dirty="0"/>
          </a:p>
        </p:txBody>
      </p:sp>
      <p:sp>
        <p:nvSpPr>
          <p:cNvPr id="17" name="Text 12"/>
          <p:cNvSpPr/>
          <p:nvPr/>
        </p:nvSpPr>
        <p:spPr>
          <a:xfrm>
            <a:off x="793790" y="6832163"/>
            <a:ext cx="13042821" cy="725805"/>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Google Docs memungkinkan kolaborasi yang efisien. Fitur kolaborasi memungkinkan tim untuk mengerjakan dokumen secara bersamaan, berbagi komentar, dan melacak perubahan secara real-time.</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02085" y="1045726"/>
            <a:ext cx="7712631" cy="1278017"/>
          </a:xfrm>
          <a:prstGeom prst="rect">
            <a:avLst/>
          </a:prstGeom>
          <a:noFill/>
          <a:ln/>
        </p:spPr>
        <p:txBody>
          <a:bodyPr wrap="square" lIns="0" tIns="0" rIns="0" bIns="0" rtlCol="0" anchor="t"/>
          <a:lstStyle/>
          <a:p>
            <a:pPr marL="0" indent="0">
              <a:lnSpc>
                <a:spcPts val="5000"/>
              </a:lnSpc>
              <a:buNone/>
            </a:pPr>
            <a:r>
              <a:rPr lang="en-US" sz="4000" b="1" dirty="0">
                <a:solidFill>
                  <a:srgbClr val="233939"/>
                </a:solidFill>
                <a:latin typeface="Syne Bold" pitchFamily="34" charset="0"/>
                <a:ea typeface="Syne Bold" pitchFamily="34" charset="-122"/>
                <a:cs typeface="Syne Bold" pitchFamily="34" charset="-120"/>
              </a:rPr>
              <a:t>Menggunakan Google Sheets untuk Spreadsheet</a:t>
            </a:r>
            <a:endParaRPr lang="en-US" sz="4000" dirty="0"/>
          </a:p>
        </p:txBody>
      </p:sp>
      <p:sp>
        <p:nvSpPr>
          <p:cNvPr id="4" name="Shape 1"/>
          <p:cNvSpPr/>
          <p:nvPr/>
        </p:nvSpPr>
        <p:spPr>
          <a:xfrm>
            <a:off x="6202085" y="2630448"/>
            <a:ext cx="3754160" cy="2828568"/>
          </a:xfrm>
          <a:prstGeom prst="roundRect">
            <a:avLst>
              <a:gd name="adj" fmla="val 3036"/>
            </a:avLst>
          </a:prstGeom>
          <a:solidFill>
            <a:srgbClr val="DDEEE6"/>
          </a:solidFill>
          <a:ln w="7620">
            <a:solidFill>
              <a:srgbClr val="C3D4CC"/>
            </a:solidFill>
            <a:prstDash val="solid"/>
          </a:ln>
        </p:spPr>
      </p:sp>
      <p:sp>
        <p:nvSpPr>
          <p:cNvPr id="5" name="Text 2"/>
          <p:cNvSpPr/>
          <p:nvPr/>
        </p:nvSpPr>
        <p:spPr>
          <a:xfrm>
            <a:off x="6414135" y="2842498"/>
            <a:ext cx="2698671" cy="319445"/>
          </a:xfrm>
          <a:prstGeom prst="rect">
            <a:avLst/>
          </a:prstGeom>
          <a:noFill/>
          <a:ln/>
        </p:spPr>
        <p:txBody>
          <a:bodyPr wrap="none" lIns="0" tIns="0" rIns="0" bIns="0" rtlCol="0" anchor="t"/>
          <a:lstStyle/>
          <a:p>
            <a:pPr marL="0" indent="0">
              <a:lnSpc>
                <a:spcPts val="2500"/>
              </a:lnSpc>
              <a:buNone/>
            </a:pPr>
            <a:r>
              <a:rPr lang="en-US" sz="2000" b="1" dirty="0">
                <a:solidFill>
                  <a:srgbClr val="3B4E4E"/>
                </a:solidFill>
                <a:latin typeface="Syne Bold" pitchFamily="34" charset="0"/>
                <a:ea typeface="Syne Bold" pitchFamily="34" charset="-122"/>
                <a:cs typeface="Syne Bold" pitchFamily="34" charset="-120"/>
              </a:rPr>
              <a:t>Memasukkan Data</a:t>
            </a:r>
            <a:endParaRPr lang="en-US" sz="2000" dirty="0"/>
          </a:p>
        </p:txBody>
      </p:sp>
      <p:sp>
        <p:nvSpPr>
          <p:cNvPr id="6" name="Text 3"/>
          <p:cNvSpPr/>
          <p:nvPr/>
        </p:nvSpPr>
        <p:spPr>
          <a:xfrm>
            <a:off x="6414135" y="3284577"/>
            <a:ext cx="3330059" cy="1635323"/>
          </a:xfrm>
          <a:prstGeom prst="rect">
            <a:avLst/>
          </a:prstGeom>
          <a:noFill/>
          <a:ln/>
        </p:spPr>
        <p:txBody>
          <a:bodyPr wrap="square" lIns="0" tIns="0" rIns="0" bIns="0" rtlCol="0" anchor="t"/>
          <a:lstStyle/>
          <a:p>
            <a:pPr marL="0" indent="0">
              <a:lnSpc>
                <a:spcPts val="2550"/>
              </a:lnSpc>
              <a:buNone/>
            </a:pPr>
            <a:r>
              <a:rPr lang="en-US" sz="1600" dirty="0">
                <a:solidFill>
                  <a:srgbClr val="3B4E4E"/>
                </a:solidFill>
                <a:latin typeface="Overpass Light" pitchFamily="34" charset="0"/>
                <a:ea typeface="Overpass Light" pitchFamily="34" charset="-122"/>
                <a:cs typeface="Overpass Light" pitchFamily="34" charset="-120"/>
              </a:rPr>
              <a:t>Membuat kolom dan baris baru, kemudian masukkan data dengan mudah. Anda bisa mengetik, menyalin, atau menempelkan data dari sumber lain.</a:t>
            </a:r>
            <a:endParaRPr lang="en-US" sz="1600" dirty="0"/>
          </a:p>
        </p:txBody>
      </p:sp>
      <p:sp>
        <p:nvSpPr>
          <p:cNvPr id="7" name="Shape 4"/>
          <p:cNvSpPr/>
          <p:nvPr/>
        </p:nvSpPr>
        <p:spPr>
          <a:xfrm>
            <a:off x="10160675" y="2630448"/>
            <a:ext cx="3754160" cy="2828568"/>
          </a:xfrm>
          <a:prstGeom prst="roundRect">
            <a:avLst>
              <a:gd name="adj" fmla="val 3036"/>
            </a:avLst>
          </a:prstGeom>
          <a:solidFill>
            <a:srgbClr val="DDEEE6"/>
          </a:solidFill>
          <a:ln w="7620">
            <a:solidFill>
              <a:srgbClr val="C3D4CC"/>
            </a:solidFill>
            <a:prstDash val="solid"/>
          </a:ln>
        </p:spPr>
      </p:sp>
      <p:sp>
        <p:nvSpPr>
          <p:cNvPr id="8" name="Text 5"/>
          <p:cNvSpPr/>
          <p:nvPr/>
        </p:nvSpPr>
        <p:spPr>
          <a:xfrm>
            <a:off x="10372725" y="2842498"/>
            <a:ext cx="2556034" cy="319445"/>
          </a:xfrm>
          <a:prstGeom prst="rect">
            <a:avLst/>
          </a:prstGeom>
          <a:noFill/>
          <a:ln/>
        </p:spPr>
        <p:txBody>
          <a:bodyPr wrap="none" lIns="0" tIns="0" rIns="0" bIns="0" rtlCol="0" anchor="t"/>
          <a:lstStyle/>
          <a:p>
            <a:pPr marL="0" indent="0">
              <a:lnSpc>
                <a:spcPts val="2500"/>
              </a:lnSpc>
              <a:buNone/>
            </a:pPr>
            <a:r>
              <a:rPr lang="en-US" sz="2000" b="1" dirty="0">
                <a:solidFill>
                  <a:srgbClr val="3B4E4E"/>
                </a:solidFill>
                <a:latin typeface="Syne Bold" pitchFamily="34" charset="0"/>
                <a:ea typeface="Syne Bold" pitchFamily="34" charset="-122"/>
                <a:cs typeface="Syne Bold" pitchFamily="34" charset="-120"/>
              </a:rPr>
              <a:t>Manipulasi Data</a:t>
            </a:r>
            <a:endParaRPr lang="en-US" sz="2000" dirty="0"/>
          </a:p>
        </p:txBody>
      </p:sp>
      <p:sp>
        <p:nvSpPr>
          <p:cNvPr id="9" name="Text 6"/>
          <p:cNvSpPr/>
          <p:nvPr/>
        </p:nvSpPr>
        <p:spPr>
          <a:xfrm>
            <a:off x="10372725" y="3284577"/>
            <a:ext cx="3330059" cy="1962388"/>
          </a:xfrm>
          <a:prstGeom prst="rect">
            <a:avLst/>
          </a:prstGeom>
          <a:noFill/>
          <a:ln/>
        </p:spPr>
        <p:txBody>
          <a:bodyPr wrap="square" lIns="0" tIns="0" rIns="0" bIns="0" rtlCol="0" anchor="t"/>
          <a:lstStyle/>
          <a:p>
            <a:pPr marL="0" indent="0">
              <a:lnSpc>
                <a:spcPts val="2550"/>
              </a:lnSpc>
              <a:buNone/>
            </a:pPr>
            <a:r>
              <a:rPr lang="en-US" sz="1600" dirty="0">
                <a:solidFill>
                  <a:srgbClr val="3B4E4E"/>
                </a:solidFill>
                <a:latin typeface="Overpass Light" pitchFamily="34" charset="0"/>
                <a:ea typeface="Overpass Light" pitchFamily="34" charset="-122"/>
                <a:cs typeface="Overpass Light" pitchFamily="34" charset="-120"/>
              </a:rPr>
              <a:t>Urutkan, filter, dan gabungkan data untuk menganalisis dan mendapatkan wawasan. Anda dapat mengelompokkan, memformat, dan mengatur data dengan cara yang Anda inginkan.</a:t>
            </a:r>
            <a:endParaRPr lang="en-US" sz="1600" dirty="0"/>
          </a:p>
        </p:txBody>
      </p:sp>
      <p:sp>
        <p:nvSpPr>
          <p:cNvPr id="10" name="Shape 7"/>
          <p:cNvSpPr/>
          <p:nvPr/>
        </p:nvSpPr>
        <p:spPr>
          <a:xfrm>
            <a:off x="6202085" y="5663446"/>
            <a:ext cx="7712631" cy="1520309"/>
          </a:xfrm>
          <a:prstGeom prst="roundRect">
            <a:avLst>
              <a:gd name="adj" fmla="val 5649"/>
            </a:avLst>
          </a:prstGeom>
          <a:solidFill>
            <a:srgbClr val="DDEEE6"/>
          </a:solidFill>
          <a:ln w="7620">
            <a:solidFill>
              <a:srgbClr val="C3D4CC"/>
            </a:solidFill>
            <a:prstDash val="solid"/>
          </a:ln>
        </p:spPr>
      </p:sp>
      <p:sp>
        <p:nvSpPr>
          <p:cNvPr id="11" name="Text 8"/>
          <p:cNvSpPr/>
          <p:nvPr/>
        </p:nvSpPr>
        <p:spPr>
          <a:xfrm>
            <a:off x="6414135" y="5875496"/>
            <a:ext cx="2589848" cy="319445"/>
          </a:xfrm>
          <a:prstGeom prst="rect">
            <a:avLst/>
          </a:prstGeom>
          <a:noFill/>
          <a:ln/>
        </p:spPr>
        <p:txBody>
          <a:bodyPr wrap="none" lIns="0" tIns="0" rIns="0" bIns="0" rtlCol="0" anchor="t"/>
          <a:lstStyle/>
          <a:p>
            <a:pPr marL="0" indent="0">
              <a:lnSpc>
                <a:spcPts val="2500"/>
              </a:lnSpc>
              <a:buNone/>
            </a:pPr>
            <a:r>
              <a:rPr lang="en-US" sz="2000" b="1" dirty="0">
                <a:solidFill>
                  <a:srgbClr val="3B4E4E"/>
                </a:solidFill>
                <a:latin typeface="Syne Bold" pitchFamily="34" charset="0"/>
                <a:ea typeface="Syne Bold" pitchFamily="34" charset="-122"/>
                <a:cs typeface="Syne Bold" pitchFamily="34" charset="-120"/>
              </a:rPr>
              <a:t>Rumus dan Fungsi</a:t>
            </a:r>
            <a:endParaRPr lang="en-US" sz="2000" dirty="0"/>
          </a:p>
        </p:txBody>
      </p:sp>
      <p:sp>
        <p:nvSpPr>
          <p:cNvPr id="12" name="Text 9"/>
          <p:cNvSpPr/>
          <p:nvPr/>
        </p:nvSpPr>
        <p:spPr>
          <a:xfrm>
            <a:off x="6414135" y="6317575"/>
            <a:ext cx="7288530" cy="654129"/>
          </a:xfrm>
          <a:prstGeom prst="rect">
            <a:avLst/>
          </a:prstGeom>
          <a:noFill/>
          <a:ln/>
        </p:spPr>
        <p:txBody>
          <a:bodyPr wrap="square" lIns="0" tIns="0" rIns="0" bIns="0" rtlCol="0" anchor="t"/>
          <a:lstStyle/>
          <a:p>
            <a:pPr marL="0" indent="0">
              <a:lnSpc>
                <a:spcPts val="2550"/>
              </a:lnSpc>
              <a:buNone/>
            </a:pPr>
            <a:r>
              <a:rPr lang="en-US" sz="1600" dirty="0">
                <a:solidFill>
                  <a:srgbClr val="3B4E4E"/>
                </a:solidFill>
                <a:latin typeface="Overpass Light" pitchFamily="34" charset="0"/>
                <a:ea typeface="Overpass Light" pitchFamily="34" charset="-122"/>
                <a:cs typeface="Overpass Light" pitchFamily="34" charset="-120"/>
              </a:rPr>
              <a:t>Gunakan rumus dan fungsi bawaan Google Sheets untuk melakukan perhitungan, operasi logika, dan manipulasi data lainnya.</a:t>
            </a:r>
            <a:endParaRPr lang="en-US"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536019" y="659487"/>
            <a:ext cx="11658600" cy="478631"/>
          </a:xfrm>
          <a:prstGeom prst="rect">
            <a:avLst/>
          </a:prstGeom>
          <a:noFill/>
          <a:ln/>
        </p:spPr>
        <p:txBody>
          <a:bodyPr wrap="none" lIns="0" tIns="0" rIns="0" bIns="0" rtlCol="0" anchor="t"/>
          <a:lstStyle/>
          <a:p>
            <a:pPr marL="0" indent="0">
              <a:lnSpc>
                <a:spcPts val="3750"/>
              </a:lnSpc>
              <a:buNone/>
            </a:pPr>
            <a:r>
              <a:rPr lang="en-US" sz="3000" b="1" dirty="0">
                <a:solidFill>
                  <a:srgbClr val="233939"/>
                </a:solidFill>
                <a:latin typeface="Syne Bold" pitchFamily="34" charset="0"/>
                <a:ea typeface="Syne Bold" pitchFamily="34" charset="-122"/>
                <a:cs typeface="Syne Bold" pitchFamily="34" charset="-120"/>
              </a:rPr>
              <a:t>Memasukkan dan Memanipulasi Data di Google Sheets</a:t>
            </a:r>
            <a:endParaRPr lang="en-US" sz="3000" dirty="0"/>
          </a:p>
        </p:txBody>
      </p:sp>
      <p:pic>
        <p:nvPicPr>
          <p:cNvPr id="3" name="Image 0" descr="preencoded.png"/>
          <p:cNvPicPr>
            <a:picLocks noChangeAspect="1"/>
          </p:cNvPicPr>
          <p:nvPr/>
        </p:nvPicPr>
        <p:blipFill>
          <a:blip r:embed="rId3"/>
          <a:stretch>
            <a:fillRect/>
          </a:stretch>
        </p:blipFill>
        <p:spPr>
          <a:xfrm>
            <a:off x="536019" y="1444347"/>
            <a:ext cx="765691" cy="1225153"/>
          </a:xfrm>
          <a:prstGeom prst="rect">
            <a:avLst/>
          </a:prstGeom>
        </p:spPr>
      </p:pic>
      <p:sp>
        <p:nvSpPr>
          <p:cNvPr id="4" name="Text 1"/>
          <p:cNvSpPr/>
          <p:nvPr/>
        </p:nvSpPr>
        <p:spPr>
          <a:xfrm>
            <a:off x="1531382" y="1597462"/>
            <a:ext cx="2020967" cy="239316"/>
          </a:xfrm>
          <a:prstGeom prst="rect">
            <a:avLst/>
          </a:prstGeom>
          <a:noFill/>
          <a:ln/>
        </p:spPr>
        <p:txBody>
          <a:bodyPr wrap="none" lIns="0" tIns="0" rIns="0" bIns="0" rtlCol="0" anchor="t"/>
          <a:lstStyle/>
          <a:p>
            <a:pPr marL="0" indent="0" algn="l">
              <a:lnSpc>
                <a:spcPts val="1850"/>
              </a:lnSpc>
              <a:buNone/>
            </a:pPr>
            <a:r>
              <a:rPr lang="en-US" sz="1500" b="1" dirty="0">
                <a:solidFill>
                  <a:srgbClr val="3B4E4E"/>
                </a:solidFill>
                <a:latin typeface="Syne Bold" pitchFamily="34" charset="0"/>
                <a:ea typeface="Syne Bold" pitchFamily="34" charset="-122"/>
                <a:cs typeface="Syne Bold" pitchFamily="34" charset="-120"/>
              </a:rPr>
              <a:t>Memasukkan Data</a:t>
            </a:r>
            <a:endParaRPr lang="en-US" sz="1500" dirty="0"/>
          </a:p>
        </p:txBody>
      </p:sp>
      <p:sp>
        <p:nvSpPr>
          <p:cNvPr id="5" name="Text 2"/>
          <p:cNvSpPr/>
          <p:nvPr/>
        </p:nvSpPr>
        <p:spPr>
          <a:xfrm>
            <a:off x="1531382" y="1928574"/>
            <a:ext cx="12562999" cy="489823"/>
          </a:xfrm>
          <a:prstGeom prst="rect">
            <a:avLst/>
          </a:prstGeom>
          <a:noFill/>
          <a:ln/>
        </p:spPr>
        <p:txBody>
          <a:bodyPr wrap="square" lIns="0" tIns="0" rIns="0" bIns="0" rtlCol="0" anchor="t"/>
          <a:lstStyle/>
          <a:p>
            <a:pPr marL="0" indent="0" algn="l">
              <a:lnSpc>
                <a:spcPts val="1900"/>
              </a:lnSpc>
              <a:buNone/>
            </a:pPr>
            <a:r>
              <a:rPr lang="en-US" sz="1200" dirty="0">
                <a:solidFill>
                  <a:srgbClr val="3B4E4E"/>
                </a:solidFill>
                <a:latin typeface="Overpass Light" pitchFamily="34" charset="0"/>
                <a:ea typeface="Overpass Light" pitchFamily="34" charset="-122"/>
                <a:cs typeface="Overpass Light" pitchFamily="34" charset="-120"/>
              </a:rPr>
              <a:t>Anda dapat memasukkan data langsung ke dalam sel Google Sheets. Ketik data yang diinginkan ke dalam sel yang dipilih. Google Sheets mendukung berbagai jenis data, termasuk teks, angka, tanggal, dan rumus.</a:t>
            </a:r>
            <a:endParaRPr lang="en-US" sz="1200" dirty="0"/>
          </a:p>
        </p:txBody>
      </p:sp>
      <p:pic>
        <p:nvPicPr>
          <p:cNvPr id="6" name="Image 1" descr="preencoded.png"/>
          <p:cNvPicPr>
            <a:picLocks noChangeAspect="1"/>
          </p:cNvPicPr>
          <p:nvPr/>
        </p:nvPicPr>
        <p:blipFill>
          <a:blip r:embed="rId4"/>
          <a:stretch>
            <a:fillRect/>
          </a:stretch>
        </p:blipFill>
        <p:spPr>
          <a:xfrm>
            <a:off x="536019" y="2669500"/>
            <a:ext cx="765691" cy="1225153"/>
          </a:xfrm>
          <a:prstGeom prst="rect">
            <a:avLst/>
          </a:prstGeom>
        </p:spPr>
      </p:pic>
      <p:sp>
        <p:nvSpPr>
          <p:cNvPr id="7" name="Text 3"/>
          <p:cNvSpPr/>
          <p:nvPr/>
        </p:nvSpPr>
        <p:spPr>
          <a:xfrm>
            <a:off x="1531382" y="2822615"/>
            <a:ext cx="1914287" cy="239316"/>
          </a:xfrm>
          <a:prstGeom prst="rect">
            <a:avLst/>
          </a:prstGeom>
          <a:noFill/>
          <a:ln/>
        </p:spPr>
        <p:txBody>
          <a:bodyPr wrap="none" lIns="0" tIns="0" rIns="0" bIns="0" rtlCol="0" anchor="t"/>
          <a:lstStyle/>
          <a:p>
            <a:pPr marL="0" indent="0" algn="l">
              <a:lnSpc>
                <a:spcPts val="1850"/>
              </a:lnSpc>
              <a:buNone/>
            </a:pPr>
            <a:r>
              <a:rPr lang="en-US" sz="1500" b="1" dirty="0">
                <a:solidFill>
                  <a:srgbClr val="3B4E4E"/>
                </a:solidFill>
                <a:latin typeface="Syne Bold" pitchFamily="34" charset="0"/>
                <a:ea typeface="Syne Bold" pitchFamily="34" charset="-122"/>
                <a:cs typeface="Syne Bold" pitchFamily="34" charset="-120"/>
              </a:rPr>
              <a:t>Mengedit Data</a:t>
            </a:r>
            <a:endParaRPr lang="en-US" sz="1500" dirty="0"/>
          </a:p>
        </p:txBody>
      </p:sp>
      <p:sp>
        <p:nvSpPr>
          <p:cNvPr id="8" name="Text 4"/>
          <p:cNvSpPr/>
          <p:nvPr/>
        </p:nvSpPr>
        <p:spPr>
          <a:xfrm>
            <a:off x="1531382" y="3153728"/>
            <a:ext cx="12562999" cy="244912"/>
          </a:xfrm>
          <a:prstGeom prst="rect">
            <a:avLst/>
          </a:prstGeom>
          <a:noFill/>
          <a:ln/>
        </p:spPr>
        <p:txBody>
          <a:bodyPr wrap="none" lIns="0" tIns="0" rIns="0" bIns="0" rtlCol="0" anchor="t"/>
          <a:lstStyle/>
          <a:p>
            <a:pPr marL="0" indent="0" algn="l">
              <a:lnSpc>
                <a:spcPts val="1900"/>
              </a:lnSpc>
              <a:buNone/>
            </a:pPr>
            <a:r>
              <a:rPr lang="en-US" sz="1200" dirty="0">
                <a:solidFill>
                  <a:srgbClr val="3B4E4E"/>
                </a:solidFill>
                <a:latin typeface="Overpass Light" pitchFamily="34" charset="0"/>
                <a:ea typeface="Overpass Light" pitchFamily="34" charset="-122"/>
                <a:cs typeface="Overpass Light" pitchFamily="34" charset="-120"/>
              </a:rPr>
              <a:t>Untuk mengedit data yang ada, cukup klik sel yang ingin diedit. Anda dapat menghapus, mengubah, atau menambahkan data sesuai kebutuhan.</a:t>
            </a:r>
            <a:endParaRPr lang="en-US" sz="1200" dirty="0"/>
          </a:p>
        </p:txBody>
      </p:sp>
      <p:pic>
        <p:nvPicPr>
          <p:cNvPr id="9" name="Image 2" descr="preencoded.png"/>
          <p:cNvPicPr>
            <a:picLocks noChangeAspect="1"/>
          </p:cNvPicPr>
          <p:nvPr/>
        </p:nvPicPr>
        <p:blipFill>
          <a:blip r:embed="rId5"/>
          <a:stretch>
            <a:fillRect/>
          </a:stretch>
        </p:blipFill>
        <p:spPr>
          <a:xfrm>
            <a:off x="536019" y="3894653"/>
            <a:ext cx="765691" cy="1225153"/>
          </a:xfrm>
          <a:prstGeom prst="rect">
            <a:avLst/>
          </a:prstGeom>
        </p:spPr>
      </p:pic>
      <p:sp>
        <p:nvSpPr>
          <p:cNvPr id="10" name="Text 5"/>
          <p:cNvSpPr/>
          <p:nvPr/>
        </p:nvSpPr>
        <p:spPr>
          <a:xfrm>
            <a:off x="1531382" y="4047768"/>
            <a:ext cx="1914287" cy="239316"/>
          </a:xfrm>
          <a:prstGeom prst="rect">
            <a:avLst/>
          </a:prstGeom>
          <a:noFill/>
          <a:ln/>
        </p:spPr>
        <p:txBody>
          <a:bodyPr wrap="none" lIns="0" tIns="0" rIns="0" bIns="0" rtlCol="0" anchor="t"/>
          <a:lstStyle/>
          <a:p>
            <a:pPr marL="0" indent="0" algn="l">
              <a:lnSpc>
                <a:spcPts val="1850"/>
              </a:lnSpc>
              <a:buNone/>
            </a:pPr>
            <a:r>
              <a:rPr lang="en-US" sz="1500" b="1" dirty="0">
                <a:solidFill>
                  <a:srgbClr val="3B4E4E"/>
                </a:solidFill>
                <a:latin typeface="Syne Bold" pitchFamily="34" charset="0"/>
                <a:ea typeface="Syne Bold" pitchFamily="34" charset="-122"/>
                <a:cs typeface="Syne Bold" pitchFamily="34" charset="-120"/>
              </a:rPr>
              <a:t>Memformat Data</a:t>
            </a:r>
            <a:endParaRPr lang="en-US" sz="1500" dirty="0"/>
          </a:p>
        </p:txBody>
      </p:sp>
      <p:sp>
        <p:nvSpPr>
          <p:cNvPr id="11" name="Text 6"/>
          <p:cNvSpPr/>
          <p:nvPr/>
        </p:nvSpPr>
        <p:spPr>
          <a:xfrm>
            <a:off x="1531382" y="4378881"/>
            <a:ext cx="12562999" cy="244912"/>
          </a:xfrm>
          <a:prstGeom prst="rect">
            <a:avLst/>
          </a:prstGeom>
          <a:noFill/>
          <a:ln/>
        </p:spPr>
        <p:txBody>
          <a:bodyPr wrap="none" lIns="0" tIns="0" rIns="0" bIns="0" rtlCol="0" anchor="t"/>
          <a:lstStyle/>
          <a:p>
            <a:pPr marL="0" indent="0" algn="l">
              <a:lnSpc>
                <a:spcPts val="1900"/>
              </a:lnSpc>
              <a:buNone/>
            </a:pPr>
            <a:r>
              <a:rPr lang="en-US" sz="1200" dirty="0">
                <a:solidFill>
                  <a:srgbClr val="3B4E4E"/>
                </a:solidFill>
                <a:latin typeface="Overpass Light" pitchFamily="34" charset="0"/>
                <a:ea typeface="Overpass Light" pitchFamily="34" charset="-122"/>
                <a:cs typeface="Overpass Light" pitchFamily="34" charset="-120"/>
              </a:rPr>
              <a:t>Google Sheets menawarkan berbagai opsi pemformatan untuk meningkatkan tampilan dan kejelasan data. Anda dapat mengubah font, ukuran, warna, dan format sel.</a:t>
            </a:r>
            <a:endParaRPr lang="en-US" sz="1200" dirty="0"/>
          </a:p>
        </p:txBody>
      </p:sp>
      <p:pic>
        <p:nvPicPr>
          <p:cNvPr id="12" name="Image 3" descr="preencoded.png"/>
          <p:cNvPicPr>
            <a:picLocks noChangeAspect="1"/>
          </p:cNvPicPr>
          <p:nvPr/>
        </p:nvPicPr>
        <p:blipFill>
          <a:blip r:embed="rId6"/>
          <a:stretch>
            <a:fillRect/>
          </a:stretch>
        </p:blipFill>
        <p:spPr>
          <a:xfrm>
            <a:off x="536019" y="5119807"/>
            <a:ext cx="765691" cy="1225153"/>
          </a:xfrm>
          <a:prstGeom prst="rect">
            <a:avLst/>
          </a:prstGeom>
        </p:spPr>
      </p:pic>
      <p:sp>
        <p:nvSpPr>
          <p:cNvPr id="13" name="Text 7"/>
          <p:cNvSpPr/>
          <p:nvPr/>
        </p:nvSpPr>
        <p:spPr>
          <a:xfrm>
            <a:off x="1531382" y="5272921"/>
            <a:ext cx="2606397" cy="239316"/>
          </a:xfrm>
          <a:prstGeom prst="rect">
            <a:avLst/>
          </a:prstGeom>
          <a:noFill/>
          <a:ln/>
        </p:spPr>
        <p:txBody>
          <a:bodyPr wrap="none" lIns="0" tIns="0" rIns="0" bIns="0" rtlCol="0" anchor="t"/>
          <a:lstStyle/>
          <a:p>
            <a:pPr marL="0" indent="0" algn="l">
              <a:lnSpc>
                <a:spcPts val="1850"/>
              </a:lnSpc>
              <a:buNone/>
            </a:pPr>
            <a:r>
              <a:rPr lang="en-US" sz="1500" b="1" dirty="0">
                <a:solidFill>
                  <a:srgbClr val="3B4E4E"/>
                </a:solidFill>
                <a:latin typeface="Syne Bold" pitchFamily="34" charset="0"/>
                <a:ea typeface="Syne Bold" pitchFamily="34" charset="-122"/>
                <a:cs typeface="Syne Bold" pitchFamily="34" charset="-120"/>
              </a:rPr>
              <a:t>Menyalin dan Menempel</a:t>
            </a:r>
            <a:endParaRPr lang="en-US" sz="1500" dirty="0"/>
          </a:p>
        </p:txBody>
      </p:sp>
      <p:sp>
        <p:nvSpPr>
          <p:cNvPr id="14" name="Text 8"/>
          <p:cNvSpPr/>
          <p:nvPr/>
        </p:nvSpPr>
        <p:spPr>
          <a:xfrm>
            <a:off x="1531382" y="5604034"/>
            <a:ext cx="12562999" cy="489823"/>
          </a:xfrm>
          <a:prstGeom prst="rect">
            <a:avLst/>
          </a:prstGeom>
          <a:noFill/>
          <a:ln/>
        </p:spPr>
        <p:txBody>
          <a:bodyPr wrap="square" lIns="0" tIns="0" rIns="0" bIns="0" rtlCol="0" anchor="t"/>
          <a:lstStyle/>
          <a:p>
            <a:pPr marL="0" indent="0" algn="l">
              <a:lnSpc>
                <a:spcPts val="1900"/>
              </a:lnSpc>
              <a:buNone/>
            </a:pPr>
            <a:r>
              <a:rPr lang="en-US" sz="1200" dirty="0">
                <a:solidFill>
                  <a:srgbClr val="3B4E4E"/>
                </a:solidFill>
                <a:latin typeface="Overpass Light" pitchFamily="34" charset="0"/>
                <a:ea typeface="Overpass Light" pitchFamily="34" charset="-122"/>
                <a:cs typeface="Overpass Light" pitchFamily="34" charset="-120"/>
              </a:rPr>
              <a:t>Anda dapat menyalin data dari satu sel atau area ke sel atau area lainnya. Google Sheets juga mendukung penempelan khusus, seperti penempelan nilai, penempelan format, dan penempelan transpose.</a:t>
            </a:r>
            <a:endParaRPr lang="en-US" sz="1200" dirty="0"/>
          </a:p>
        </p:txBody>
      </p:sp>
      <p:pic>
        <p:nvPicPr>
          <p:cNvPr id="15" name="Image 4" descr="preencoded.png"/>
          <p:cNvPicPr>
            <a:picLocks noChangeAspect="1"/>
          </p:cNvPicPr>
          <p:nvPr/>
        </p:nvPicPr>
        <p:blipFill>
          <a:blip r:embed="rId7"/>
          <a:stretch>
            <a:fillRect/>
          </a:stretch>
        </p:blipFill>
        <p:spPr>
          <a:xfrm>
            <a:off x="536019" y="6344960"/>
            <a:ext cx="765691" cy="1225153"/>
          </a:xfrm>
          <a:prstGeom prst="rect">
            <a:avLst/>
          </a:prstGeom>
        </p:spPr>
      </p:pic>
      <p:sp>
        <p:nvSpPr>
          <p:cNvPr id="16" name="Text 9"/>
          <p:cNvSpPr/>
          <p:nvPr/>
        </p:nvSpPr>
        <p:spPr>
          <a:xfrm>
            <a:off x="1531382" y="6498074"/>
            <a:ext cx="3506272" cy="239316"/>
          </a:xfrm>
          <a:prstGeom prst="rect">
            <a:avLst/>
          </a:prstGeom>
          <a:noFill/>
          <a:ln/>
        </p:spPr>
        <p:txBody>
          <a:bodyPr wrap="none" lIns="0" tIns="0" rIns="0" bIns="0" rtlCol="0" anchor="t"/>
          <a:lstStyle/>
          <a:p>
            <a:pPr marL="0" indent="0" algn="l">
              <a:lnSpc>
                <a:spcPts val="1850"/>
              </a:lnSpc>
              <a:buNone/>
            </a:pPr>
            <a:r>
              <a:rPr lang="en-US" sz="1500" b="1" dirty="0">
                <a:solidFill>
                  <a:srgbClr val="3B4E4E"/>
                </a:solidFill>
                <a:latin typeface="Syne Bold" pitchFamily="34" charset="0"/>
                <a:ea typeface="Syne Bold" pitchFamily="34" charset="-122"/>
                <a:cs typeface="Syne Bold" pitchFamily="34" charset="-120"/>
              </a:rPr>
              <a:t>Menggunakan Fungsi dan Rumus</a:t>
            </a:r>
            <a:endParaRPr lang="en-US" sz="1500" dirty="0"/>
          </a:p>
        </p:txBody>
      </p:sp>
      <p:sp>
        <p:nvSpPr>
          <p:cNvPr id="17" name="Text 10"/>
          <p:cNvSpPr/>
          <p:nvPr/>
        </p:nvSpPr>
        <p:spPr>
          <a:xfrm>
            <a:off x="1531382" y="6829187"/>
            <a:ext cx="12562999" cy="489823"/>
          </a:xfrm>
          <a:prstGeom prst="rect">
            <a:avLst/>
          </a:prstGeom>
          <a:noFill/>
          <a:ln/>
        </p:spPr>
        <p:txBody>
          <a:bodyPr wrap="square" lIns="0" tIns="0" rIns="0" bIns="0" rtlCol="0" anchor="t"/>
          <a:lstStyle/>
          <a:p>
            <a:pPr marL="0" indent="0" algn="l">
              <a:lnSpc>
                <a:spcPts val="1900"/>
              </a:lnSpc>
              <a:buNone/>
            </a:pPr>
            <a:r>
              <a:rPr lang="en-US" sz="1200" dirty="0">
                <a:solidFill>
                  <a:srgbClr val="3B4E4E"/>
                </a:solidFill>
                <a:latin typeface="Overpass Light" pitchFamily="34" charset="0"/>
                <a:ea typeface="Overpass Light" pitchFamily="34" charset="-122"/>
                <a:cs typeface="Overpass Light" pitchFamily="34" charset="-120"/>
              </a:rPr>
              <a:t>Google Sheets menyediakan beragam fungsi bawaan untuk memanipulasi data dan melakukan analisis. Anda dapat menggunakan fungsi untuk menghitung, mencari, dan memformat data.</a:t>
            </a:r>
            <a:endParaRPr lang="en-US"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1539121"/>
            <a:ext cx="13042821" cy="1417558"/>
          </a:xfrm>
          <a:prstGeom prst="rect">
            <a:avLst/>
          </a:prstGeom>
          <a:noFill/>
          <a:ln/>
        </p:spPr>
        <p:txBody>
          <a:bodyPr wrap="square" lIns="0" tIns="0" rIns="0" bIns="0" rtlCol="0" anchor="t"/>
          <a:lstStyle/>
          <a:p>
            <a:pPr marL="0" indent="0">
              <a:lnSpc>
                <a:spcPts val="5550"/>
              </a:lnSpc>
              <a:buNone/>
            </a:pPr>
            <a:r>
              <a:rPr lang="en-US" sz="4450" b="1" dirty="0">
                <a:solidFill>
                  <a:srgbClr val="233939"/>
                </a:solidFill>
                <a:latin typeface="Syne Bold" pitchFamily="34" charset="0"/>
                <a:ea typeface="Syne Bold" pitchFamily="34" charset="-122"/>
                <a:cs typeface="Syne Bold" pitchFamily="34" charset="-120"/>
              </a:rPr>
              <a:t>Menggunakan Rumus dan Fungsi di Google Sheets</a:t>
            </a:r>
            <a:endParaRPr lang="en-US" sz="4450" dirty="0"/>
          </a:p>
        </p:txBody>
      </p:sp>
      <p:sp>
        <p:nvSpPr>
          <p:cNvPr id="3" name="Text 1"/>
          <p:cNvSpPr/>
          <p:nvPr/>
        </p:nvSpPr>
        <p:spPr>
          <a:xfrm>
            <a:off x="793790" y="3523655"/>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33939"/>
                </a:solidFill>
                <a:latin typeface="Syne Bold" pitchFamily="34" charset="0"/>
                <a:ea typeface="Syne Bold" pitchFamily="34" charset="-122"/>
                <a:cs typeface="Syne Bold" pitchFamily="34" charset="-120"/>
              </a:rPr>
              <a:t>Rumus Dasar</a:t>
            </a:r>
            <a:endParaRPr lang="en-US" sz="2200" dirty="0"/>
          </a:p>
        </p:txBody>
      </p:sp>
      <p:sp>
        <p:nvSpPr>
          <p:cNvPr id="4" name="Text 2"/>
          <p:cNvSpPr/>
          <p:nvPr/>
        </p:nvSpPr>
        <p:spPr>
          <a:xfrm>
            <a:off x="793790" y="4104799"/>
            <a:ext cx="6244709" cy="1451610"/>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Rumus di Google Sheets diawali dengan tanda sama dengan (=). Anda dapat menggunakan operasi matematika dasar seperti penjumlahan (+), pengurangan (-), perkalian (*), dan pembagian (/).</a:t>
            </a:r>
            <a:endParaRPr lang="en-US" sz="1750" dirty="0"/>
          </a:p>
        </p:txBody>
      </p:sp>
      <p:sp>
        <p:nvSpPr>
          <p:cNvPr id="5" name="Text 3"/>
          <p:cNvSpPr/>
          <p:nvPr/>
        </p:nvSpPr>
        <p:spPr>
          <a:xfrm>
            <a:off x="793790" y="5760482"/>
            <a:ext cx="6244709" cy="725805"/>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Rumus dapat merujuk ke sel lain menggunakan alamat selnya, misalnya A1, B2, dll.</a:t>
            </a:r>
            <a:endParaRPr lang="en-US" sz="1750" dirty="0"/>
          </a:p>
        </p:txBody>
      </p:sp>
      <p:sp>
        <p:nvSpPr>
          <p:cNvPr id="6" name="Text 4"/>
          <p:cNvSpPr/>
          <p:nvPr/>
        </p:nvSpPr>
        <p:spPr>
          <a:xfrm>
            <a:off x="7599521" y="3523655"/>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33939"/>
                </a:solidFill>
                <a:latin typeface="Syne Bold" pitchFamily="34" charset="0"/>
                <a:ea typeface="Syne Bold" pitchFamily="34" charset="-122"/>
                <a:cs typeface="Syne Bold" pitchFamily="34" charset="-120"/>
              </a:rPr>
              <a:t>Fungsi</a:t>
            </a:r>
            <a:endParaRPr lang="en-US" sz="2200" dirty="0"/>
          </a:p>
        </p:txBody>
      </p:sp>
      <p:sp>
        <p:nvSpPr>
          <p:cNvPr id="7" name="Text 5"/>
          <p:cNvSpPr/>
          <p:nvPr/>
        </p:nvSpPr>
        <p:spPr>
          <a:xfrm>
            <a:off x="7599521" y="4104799"/>
            <a:ext cx="6244709" cy="1088708"/>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Fungsi adalah operasi yang lebih kompleks yang dapat digunakan untuk melakukan berbagai hal, seperti menghitung rata-rata, mencari nilai maksimum, atau mengurutkan data.</a:t>
            </a:r>
            <a:endParaRPr lang="en-US" sz="1750" dirty="0"/>
          </a:p>
        </p:txBody>
      </p:sp>
      <p:sp>
        <p:nvSpPr>
          <p:cNvPr id="8" name="Text 6"/>
          <p:cNvSpPr/>
          <p:nvPr/>
        </p:nvSpPr>
        <p:spPr>
          <a:xfrm>
            <a:off x="7599521" y="5397579"/>
            <a:ext cx="6244709" cy="725805"/>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Setiap fungsi memiliki sintaks khusus, dengan argumen yang menentukan bagaimana fungsi tersebut harus dijalankan.</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846659"/>
            <a:ext cx="7556421" cy="2126337"/>
          </a:xfrm>
          <a:prstGeom prst="rect">
            <a:avLst/>
          </a:prstGeom>
          <a:noFill/>
          <a:ln/>
        </p:spPr>
        <p:txBody>
          <a:bodyPr wrap="square" lIns="0" tIns="0" rIns="0" bIns="0" rtlCol="0" anchor="t"/>
          <a:lstStyle/>
          <a:p>
            <a:pPr marL="0" indent="0">
              <a:lnSpc>
                <a:spcPts val="5550"/>
              </a:lnSpc>
              <a:buNone/>
            </a:pPr>
            <a:r>
              <a:rPr lang="en-US" sz="4450" b="1" dirty="0">
                <a:solidFill>
                  <a:srgbClr val="233939"/>
                </a:solidFill>
                <a:latin typeface="Syne Bold" pitchFamily="34" charset="0"/>
                <a:ea typeface="Syne Bold" pitchFamily="34" charset="-122"/>
                <a:cs typeface="Syne Bold" pitchFamily="34" charset="-120"/>
              </a:rPr>
              <a:t>Membuat Grafik dan Visualisasi Data di Google Sheets</a:t>
            </a:r>
            <a:endParaRPr lang="en-US" sz="4450" dirty="0"/>
          </a:p>
        </p:txBody>
      </p:sp>
      <p:sp>
        <p:nvSpPr>
          <p:cNvPr id="4" name="Text 1"/>
          <p:cNvSpPr/>
          <p:nvPr/>
        </p:nvSpPr>
        <p:spPr>
          <a:xfrm>
            <a:off x="793790" y="4313158"/>
            <a:ext cx="7556421" cy="1088708"/>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Google Sheets memiliki fitur visualisasi data yang kuat. Anda dapat membuat berbagai macam grafik dan bagan untuk menampilkan data Anda dengan mudah.</a:t>
            </a:r>
            <a:endParaRPr lang="en-US" sz="1750" dirty="0"/>
          </a:p>
        </p:txBody>
      </p:sp>
      <p:sp>
        <p:nvSpPr>
          <p:cNvPr id="5" name="Text 2"/>
          <p:cNvSpPr/>
          <p:nvPr/>
        </p:nvSpPr>
        <p:spPr>
          <a:xfrm>
            <a:off x="793790" y="5657017"/>
            <a:ext cx="7556421" cy="725805"/>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Dengan Google Sheets, Anda dapat dengan cepat membuat grafik seperti grafik batang, grafik garis, grafik lingkaran, dan banyak lagi.</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467100"/>
            <a:ext cx="13042821" cy="1417558"/>
          </a:xfrm>
          <a:prstGeom prst="rect">
            <a:avLst/>
          </a:prstGeom>
          <a:noFill/>
          <a:ln/>
        </p:spPr>
        <p:txBody>
          <a:bodyPr wrap="square" lIns="0" tIns="0" rIns="0" bIns="0" rtlCol="0" anchor="t"/>
          <a:lstStyle/>
          <a:p>
            <a:pPr marL="0" indent="0">
              <a:lnSpc>
                <a:spcPts val="5550"/>
              </a:lnSpc>
              <a:buNone/>
            </a:pPr>
            <a:r>
              <a:rPr lang="en-US" sz="4450" b="1" dirty="0">
                <a:solidFill>
                  <a:srgbClr val="233939"/>
                </a:solidFill>
                <a:latin typeface="Syne Bold" pitchFamily="34" charset="0"/>
                <a:ea typeface="Syne Bold" pitchFamily="34" charset="-122"/>
                <a:cs typeface="Syne Bold" pitchFamily="34" charset="-120"/>
              </a:rPr>
              <a:t>Menggunakan Google Slides untuk presentasi</a:t>
            </a:r>
            <a:endParaRPr lang="en-US" sz="4450" dirty="0"/>
          </a:p>
        </p:txBody>
      </p:sp>
      <p:pic>
        <p:nvPicPr>
          <p:cNvPr id="4" name="Image 1" descr="preencoded.png"/>
          <p:cNvPicPr>
            <a:picLocks noChangeAspect="1"/>
          </p:cNvPicPr>
          <p:nvPr/>
        </p:nvPicPr>
        <p:blipFill>
          <a:blip r:embed="rId4"/>
          <a:stretch>
            <a:fillRect/>
          </a:stretch>
        </p:blipFill>
        <p:spPr>
          <a:xfrm>
            <a:off x="793790" y="5224820"/>
            <a:ext cx="566976" cy="566976"/>
          </a:xfrm>
          <a:prstGeom prst="rect">
            <a:avLst/>
          </a:prstGeom>
        </p:spPr>
      </p:pic>
      <p:sp>
        <p:nvSpPr>
          <p:cNvPr id="5" name="Text 1"/>
          <p:cNvSpPr/>
          <p:nvPr/>
        </p:nvSpPr>
        <p:spPr>
          <a:xfrm>
            <a:off x="793790" y="601860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B4E4E"/>
                </a:solidFill>
                <a:latin typeface="Syne Bold" pitchFamily="34" charset="0"/>
                <a:ea typeface="Syne Bold" pitchFamily="34" charset="-122"/>
                <a:cs typeface="Syne Bold" pitchFamily="34" charset="-120"/>
              </a:rPr>
              <a:t>Desain Menarik</a:t>
            </a:r>
            <a:endParaRPr lang="en-US" sz="2200" dirty="0"/>
          </a:p>
        </p:txBody>
      </p:sp>
      <p:sp>
        <p:nvSpPr>
          <p:cNvPr id="6" name="Text 2"/>
          <p:cNvSpPr/>
          <p:nvPr/>
        </p:nvSpPr>
        <p:spPr>
          <a:xfrm>
            <a:off x="793790" y="6509028"/>
            <a:ext cx="4120753" cy="1088708"/>
          </a:xfrm>
          <a:prstGeom prst="rect">
            <a:avLst/>
          </a:prstGeom>
          <a:noFill/>
          <a:ln/>
        </p:spPr>
        <p:txBody>
          <a:bodyPr wrap="square" lIns="0" tIns="0" rIns="0" bIns="0" rtlCol="0" anchor="t"/>
          <a:lstStyle/>
          <a:p>
            <a:pPr marL="0" indent="0" algn="l">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Buat slideshow yang menarik perhatian dengan berbagai template, tema, dan font.</a:t>
            </a:r>
            <a:endParaRPr lang="en-US" sz="1750" dirty="0"/>
          </a:p>
        </p:txBody>
      </p:sp>
      <p:pic>
        <p:nvPicPr>
          <p:cNvPr id="7" name="Image 2" descr="preencoded.png"/>
          <p:cNvPicPr>
            <a:picLocks noChangeAspect="1"/>
          </p:cNvPicPr>
          <p:nvPr/>
        </p:nvPicPr>
        <p:blipFill>
          <a:blip r:embed="rId5"/>
          <a:stretch>
            <a:fillRect/>
          </a:stretch>
        </p:blipFill>
        <p:spPr>
          <a:xfrm>
            <a:off x="5254704" y="5224820"/>
            <a:ext cx="566976" cy="566976"/>
          </a:xfrm>
          <a:prstGeom prst="rect">
            <a:avLst/>
          </a:prstGeom>
        </p:spPr>
      </p:pic>
      <p:sp>
        <p:nvSpPr>
          <p:cNvPr id="8" name="Text 3"/>
          <p:cNvSpPr/>
          <p:nvPr/>
        </p:nvSpPr>
        <p:spPr>
          <a:xfrm>
            <a:off x="5254704" y="601860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B4E4E"/>
                </a:solidFill>
                <a:latin typeface="Syne Bold" pitchFamily="34" charset="0"/>
                <a:ea typeface="Syne Bold" pitchFamily="34" charset="-122"/>
                <a:cs typeface="Syne Bold" pitchFamily="34" charset="-120"/>
              </a:rPr>
              <a:t>Kolaborasi</a:t>
            </a:r>
            <a:endParaRPr lang="en-US" sz="2200" dirty="0"/>
          </a:p>
        </p:txBody>
      </p:sp>
      <p:sp>
        <p:nvSpPr>
          <p:cNvPr id="9" name="Text 4"/>
          <p:cNvSpPr/>
          <p:nvPr/>
        </p:nvSpPr>
        <p:spPr>
          <a:xfrm>
            <a:off x="5254704" y="6509028"/>
            <a:ext cx="4120872" cy="1088708"/>
          </a:xfrm>
          <a:prstGeom prst="rect">
            <a:avLst/>
          </a:prstGeom>
          <a:noFill/>
          <a:ln/>
        </p:spPr>
        <p:txBody>
          <a:bodyPr wrap="square" lIns="0" tIns="0" rIns="0" bIns="0" rtlCol="0" anchor="t"/>
          <a:lstStyle/>
          <a:p>
            <a:pPr marL="0" indent="0" algn="l">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Bekerja sama dengan rekan dalam waktu nyata untuk mengedit dan membuat presentasi bersama.</a:t>
            </a:r>
            <a:endParaRPr lang="en-US" sz="1750" dirty="0"/>
          </a:p>
        </p:txBody>
      </p:sp>
      <p:pic>
        <p:nvPicPr>
          <p:cNvPr id="10" name="Image 3" descr="preencoded.png"/>
          <p:cNvPicPr>
            <a:picLocks noChangeAspect="1"/>
          </p:cNvPicPr>
          <p:nvPr/>
        </p:nvPicPr>
        <p:blipFill>
          <a:blip r:embed="rId4"/>
          <a:stretch>
            <a:fillRect/>
          </a:stretch>
        </p:blipFill>
        <p:spPr>
          <a:xfrm>
            <a:off x="9715738" y="5224820"/>
            <a:ext cx="566976" cy="566976"/>
          </a:xfrm>
          <a:prstGeom prst="rect">
            <a:avLst/>
          </a:prstGeom>
        </p:spPr>
      </p:pic>
      <p:sp>
        <p:nvSpPr>
          <p:cNvPr id="11" name="Text 5"/>
          <p:cNvSpPr/>
          <p:nvPr/>
        </p:nvSpPr>
        <p:spPr>
          <a:xfrm>
            <a:off x="9715738" y="601860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B4E4E"/>
                </a:solidFill>
                <a:latin typeface="Syne Bold" pitchFamily="34" charset="0"/>
                <a:ea typeface="Syne Bold" pitchFamily="34" charset="-122"/>
                <a:cs typeface="Syne Bold" pitchFamily="34" charset="-120"/>
              </a:rPr>
              <a:t>Presentasi</a:t>
            </a:r>
            <a:endParaRPr lang="en-US" sz="2200" dirty="0"/>
          </a:p>
        </p:txBody>
      </p:sp>
      <p:sp>
        <p:nvSpPr>
          <p:cNvPr id="12" name="Text 6"/>
          <p:cNvSpPr/>
          <p:nvPr/>
        </p:nvSpPr>
        <p:spPr>
          <a:xfrm>
            <a:off x="9715738" y="6509028"/>
            <a:ext cx="4120753" cy="1088708"/>
          </a:xfrm>
          <a:prstGeom prst="rect">
            <a:avLst/>
          </a:prstGeom>
          <a:noFill/>
          <a:ln/>
        </p:spPr>
        <p:txBody>
          <a:bodyPr wrap="square" lIns="0" tIns="0" rIns="0" bIns="0" rtlCol="0" anchor="t"/>
          <a:lstStyle/>
          <a:p>
            <a:pPr marL="0" indent="0" algn="l">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Bagikan slideshow Anda dengan mudah dan presentasikan dengan fitur presentasi bawaan.</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59368" y="796171"/>
            <a:ext cx="7825264" cy="1177528"/>
          </a:xfrm>
          <a:prstGeom prst="rect">
            <a:avLst/>
          </a:prstGeom>
          <a:noFill/>
          <a:ln/>
        </p:spPr>
        <p:txBody>
          <a:bodyPr wrap="square" lIns="0" tIns="0" rIns="0" bIns="0" rtlCol="0" anchor="t"/>
          <a:lstStyle/>
          <a:p>
            <a:pPr marL="0" indent="0">
              <a:lnSpc>
                <a:spcPts val="4600"/>
              </a:lnSpc>
              <a:buNone/>
            </a:pPr>
            <a:r>
              <a:rPr lang="en-US" sz="3700" b="1" dirty="0">
                <a:solidFill>
                  <a:srgbClr val="233939"/>
                </a:solidFill>
                <a:latin typeface="Syne Bold" pitchFamily="34" charset="0"/>
                <a:ea typeface="Syne Bold" pitchFamily="34" charset="-122"/>
                <a:cs typeface="Syne Bold" pitchFamily="34" charset="-120"/>
              </a:rPr>
              <a:t>Membuat Slideshow Menarik di Google Slides</a:t>
            </a:r>
            <a:endParaRPr lang="en-US" sz="3700" dirty="0"/>
          </a:p>
        </p:txBody>
      </p:sp>
      <p:sp>
        <p:nvSpPr>
          <p:cNvPr id="4" name="Shape 1"/>
          <p:cNvSpPr/>
          <p:nvPr/>
        </p:nvSpPr>
        <p:spPr>
          <a:xfrm>
            <a:off x="930473" y="2256234"/>
            <a:ext cx="22860" cy="5177195"/>
          </a:xfrm>
          <a:prstGeom prst="roundRect">
            <a:avLst>
              <a:gd name="adj" fmla="val 346136"/>
            </a:avLst>
          </a:prstGeom>
          <a:solidFill>
            <a:srgbClr val="C3D4CC"/>
          </a:solidFill>
          <a:ln/>
        </p:spPr>
      </p:sp>
      <p:sp>
        <p:nvSpPr>
          <p:cNvPr id="5" name="Shape 2"/>
          <p:cNvSpPr/>
          <p:nvPr/>
        </p:nvSpPr>
        <p:spPr>
          <a:xfrm>
            <a:off x="1130975" y="2668667"/>
            <a:ext cx="659368" cy="22860"/>
          </a:xfrm>
          <a:prstGeom prst="roundRect">
            <a:avLst>
              <a:gd name="adj" fmla="val 346136"/>
            </a:avLst>
          </a:prstGeom>
          <a:solidFill>
            <a:srgbClr val="C3D4CC"/>
          </a:solidFill>
          <a:ln/>
        </p:spPr>
      </p:sp>
      <p:sp>
        <p:nvSpPr>
          <p:cNvPr id="6" name="Shape 3"/>
          <p:cNvSpPr/>
          <p:nvPr/>
        </p:nvSpPr>
        <p:spPr>
          <a:xfrm>
            <a:off x="729972" y="2468166"/>
            <a:ext cx="423862" cy="423863"/>
          </a:xfrm>
          <a:prstGeom prst="roundRect">
            <a:avLst>
              <a:gd name="adj" fmla="val 18668"/>
            </a:avLst>
          </a:prstGeom>
          <a:solidFill>
            <a:srgbClr val="DDEEE6"/>
          </a:solidFill>
          <a:ln w="7620">
            <a:solidFill>
              <a:srgbClr val="C3D4CC"/>
            </a:solidFill>
            <a:prstDash val="solid"/>
          </a:ln>
        </p:spPr>
      </p:sp>
      <p:sp>
        <p:nvSpPr>
          <p:cNvPr id="7" name="Text 4"/>
          <p:cNvSpPr/>
          <p:nvPr/>
        </p:nvSpPr>
        <p:spPr>
          <a:xfrm>
            <a:off x="886778" y="2538770"/>
            <a:ext cx="110252" cy="282654"/>
          </a:xfrm>
          <a:prstGeom prst="rect">
            <a:avLst/>
          </a:prstGeom>
          <a:noFill/>
          <a:ln/>
        </p:spPr>
        <p:txBody>
          <a:bodyPr wrap="none" lIns="0" tIns="0" rIns="0" bIns="0" rtlCol="0" anchor="t"/>
          <a:lstStyle/>
          <a:p>
            <a:pPr marL="0" indent="0" algn="ctr">
              <a:lnSpc>
                <a:spcPts val="2200"/>
              </a:lnSpc>
              <a:buNone/>
            </a:pPr>
            <a:r>
              <a:rPr lang="en-US" sz="2200" b="1" dirty="0">
                <a:solidFill>
                  <a:srgbClr val="3B4E4E"/>
                </a:solidFill>
                <a:latin typeface="Syne Bold" pitchFamily="34" charset="0"/>
                <a:ea typeface="Syne Bold" pitchFamily="34" charset="-122"/>
                <a:cs typeface="Syne Bold" pitchFamily="34" charset="-120"/>
              </a:rPr>
              <a:t>1</a:t>
            </a:r>
            <a:endParaRPr lang="en-US" sz="2200" dirty="0"/>
          </a:p>
        </p:txBody>
      </p:sp>
      <p:sp>
        <p:nvSpPr>
          <p:cNvPr id="8" name="Text 5"/>
          <p:cNvSpPr/>
          <p:nvPr/>
        </p:nvSpPr>
        <p:spPr>
          <a:xfrm>
            <a:off x="1977985" y="2444591"/>
            <a:ext cx="2354937" cy="294323"/>
          </a:xfrm>
          <a:prstGeom prst="rect">
            <a:avLst/>
          </a:prstGeom>
          <a:noFill/>
          <a:ln/>
        </p:spPr>
        <p:txBody>
          <a:bodyPr wrap="none" lIns="0" tIns="0" rIns="0" bIns="0" rtlCol="0" anchor="t"/>
          <a:lstStyle/>
          <a:p>
            <a:pPr marL="0" indent="0" algn="l">
              <a:lnSpc>
                <a:spcPts val="2300"/>
              </a:lnSpc>
              <a:buNone/>
            </a:pPr>
            <a:r>
              <a:rPr lang="en-US" sz="1850" b="1" dirty="0">
                <a:solidFill>
                  <a:srgbClr val="3B4E4E"/>
                </a:solidFill>
                <a:latin typeface="Syne Bold" pitchFamily="34" charset="0"/>
                <a:ea typeface="Syne Bold" pitchFamily="34" charset="-122"/>
                <a:cs typeface="Syne Bold" pitchFamily="34" charset="-120"/>
              </a:rPr>
              <a:t>Pilih Tema</a:t>
            </a:r>
            <a:endParaRPr lang="en-US" sz="1850" dirty="0"/>
          </a:p>
        </p:txBody>
      </p:sp>
      <p:sp>
        <p:nvSpPr>
          <p:cNvPr id="9" name="Text 6"/>
          <p:cNvSpPr/>
          <p:nvPr/>
        </p:nvSpPr>
        <p:spPr>
          <a:xfrm>
            <a:off x="1977985" y="2851904"/>
            <a:ext cx="6506647" cy="301347"/>
          </a:xfrm>
          <a:prstGeom prst="rect">
            <a:avLst/>
          </a:prstGeom>
          <a:noFill/>
          <a:ln/>
        </p:spPr>
        <p:txBody>
          <a:bodyPr wrap="none" lIns="0" tIns="0" rIns="0" bIns="0" rtlCol="0" anchor="t"/>
          <a:lstStyle/>
          <a:p>
            <a:pPr marL="0" indent="0" algn="l">
              <a:lnSpc>
                <a:spcPts val="2350"/>
              </a:lnSpc>
              <a:buNone/>
            </a:pPr>
            <a:r>
              <a:rPr lang="en-US" sz="1450" dirty="0">
                <a:solidFill>
                  <a:srgbClr val="3B4E4E"/>
                </a:solidFill>
                <a:latin typeface="Overpass Light" pitchFamily="34" charset="0"/>
                <a:ea typeface="Overpass Light" pitchFamily="34" charset="-122"/>
                <a:cs typeface="Overpass Light" pitchFamily="34" charset="-120"/>
              </a:rPr>
              <a:t>Pilih tema yang menarik untuk presentasi Anda.</a:t>
            </a:r>
            <a:endParaRPr lang="en-US" sz="1450" dirty="0"/>
          </a:p>
        </p:txBody>
      </p:sp>
      <p:sp>
        <p:nvSpPr>
          <p:cNvPr id="10" name="Text 7"/>
          <p:cNvSpPr/>
          <p:nvPr/>
        </p:nvSpPr>
        <p:spPr>
          <a:xfrm>
            <a:off x="1977985" y="3266242"/>
            <a:ext cx="6506647" cy="301347"/>
          </a:xfrm>
          <a:prstGeom prst="rect">
            <a:avLst/>
          </a:prstGeom>
          <a:noFill/>
          <a:ln/>
        </p:spPr>
        <p:txBody>
          <a:bodyPr wrap="none" lIns="0" tIns="0" rIns="0" bIns="0" rtlCol="0" anchor="t"/>
          <a:lstStyle/>
          <a:p>
            <a:pPr marL="0" indent="0" algn="l">
              <a:lnSpc>
                <a:spcPts val="2350"/>
              </a:lnSpc>
              <a:buNone/>
            </a:pPr>
            <a:r>
              <a:rPr lang="en-US" sz="1450" dirty="0">
                <a:solidFill>
                  <a:srgbClr val="3B4E4E"/>
                </a:solidFill>
                <a:latin typeface="Overpass Light" pitchFamily="34" charset="0"/>
                <a:ea typeface="Overpass Light" pitchFamily="34" charset="-122"/>
                <a:cs typeface="Overpass Light" pitchFamily="34" charset="-120"/>
              </a:rPr>
              <a:t>Google Slides menyediakan berbagai tema yang dapat disesuaikan.</a:t>
            </a:r>
            <a:endParaRPr lang="en-US" sz="1450" dirty="0"/>
          </a:p>
        </p:txBody>
      </p:sp>
      <p:sp>
        <p:nvSpPr>
          <p:cNvPr id="11" name="Shape 8"/>
          <p:cNvSpPr/>
          <p:nvPr/>
        </p:nvSpPr>
        <p:spPr>
          <a:xfrm>
            <a:off x="1130975" y="4356735"/>
            <a:ext cx="659368" cy="22860"/>
          </a:xfrm>
          <a:prstGeom prst="roundRect">
            <a:avLst>
              <a:gd name="adj" fmla="val 346136"/>
            </a:avLst>
          </a:prstGeom>
          <a:solidFill>
            <a:srgbClr val="C3D4CC"/>
          </a:solidFill>
          <a:ln/>
        </p:spPr>
      </p:sp>
      <p:sp>
        <p:nvSpPr>
          <p:cNvPr id="12" name="Shape 9"/>
          <p:cNvSpPr/>
          <p:nvPr/>
        </p:nvSpPr>
        <p:spPr>
          <a:xfrm>
            <a:off x="729972" y="4156234"/>
            <a:ext cx="423862" cy="423863"/>
          </a:xfrm>
          <a:prstGeom prst="roundRect">
            <a:avLst>
              <a:gd name="adj" fmla="val 18668"/>
            </a:avLst>
          </a:prstGeom>
          <a:solidFill>
            <a:srgbClr val="DDEEE6"/>
          </a:solidFill>
          <a:ln w="7620">
            <a:solidFill>
              <a:srgbClr val="C3D4CC"/>
            </a:solidFill>
            <a:prstDash val="solid"/>
          </a:ln>
        </p:spPr>
      </p:sp>
      <p:sp>
        <p:nvSpPr>
          <p:cNvPr id="13" name="Text 10"/>
          <p:cNvSpPr/>
          <p:nvPr/>
        </p:nvSpPr>
        <p:spPr>
          <a:xfrm>
            <a:off x="853678" y="4226838"/>
            <a:ext cx="176332" cy="282654"/>
          </a:xfrm>
          <a:prstGeom prst="rect">
            <a:avLst/>
          </a:prstGeom>
          <a:noFill/>
          <a:ln/>
        </p:spPr>
        <p:txBody>
          <a:bodyPr wrap="none" lIns="0" tIns="0" rIns="0" bIns="0" rtlCol="0" anchor="t"/>
          <a:lstStyle/>
          <a:p>
            <a:pPr marL="0" indent="0" algn="ctr">
              <a:lnSpc>
                <a:spcPts val="2200"/>
              </a:lnSpc>
              <a:buNone/>
            </a:pPr>
            <a:r>
              <a:rPr lang="en-US" sz="2200" b="1" dirty="0">
                <a:solidFill>
                  <a:srgbClr val="3B4E4E"/>
                </a:solidFill>
                <a:latin typeface="Syne Bold" pitchFamily="34" charset="0"/>
                <a:ea typeface="Syne Bold" pitchFamily="34" charset="-122"/>
                <a:cs typeface="Syne Bold" pitchFamily="34" charset="-120"/>
              </a:rPr>
              <a:t>2</a:t>
            </a:r>
            <a:endParaRPr lang="en-US" sz="2200" dirty="0"/>
          </a:p>
        </p:txBody>
      </p:sp>
      <p:sp>
        <p:nvSpPr>
          <p:cNvPr id="14" name="Text 11"/>
          <p:cNvSpPr/>
          <p:nvPr/>
        </p:nvSpPr>
        <p:spPr>
          <a:xfrm>
            <a:off x="1977985" y="4132659"/>
            <a:ext cx="2560320" cy="294323"/>
          </a:xfrm>
          <a:prstGeom prst="rect">
            <a:avLst/>
          </a:prstGeom>
          <a:noFill/>
          <a:ln/>
        </p:spPr>
        <p:txBody>
          <a:bodyPr wrap="none" lIns="0" tIns="0" rIns="0" bIns="0" rtlCol="0" anchor="t"/>
          <a:lstStyle/>
          <a:p>
            <a:pPr marL="0" indent="0" algn="l">
              <a:lnSpc>
                <a:spcPts val="2300"/>
              </a:lnSpc>
              <a:buNone/>
            </a:pPr>
            <a:r>
              <a:rPr lang="en-US" sz="1850" b="1" dirty="0">
                <a:solidFill>
                  <a:srgbClr val="3B4E4E"/>
                </a:solidFill>
                <a:latin typeface="Syne Bold" pitchFamily="34" charset="0"/>
                <a:ea typeface="Syne Bold" pitchFamily="34" charset="-122"/>
                <a:cs typeface="Syne Bold" pitchFamily="34" charset="-120"/>
              </a:rPr>
              <a:t>Tambahkan Konten</a:t>
            </a:r>
            <a:endParaRPr lang="en-US" sz="1850" dirty="0"/>
          </a:p>
        </p:txBody>
      </p:sp>
      <p:sp>
        <p:nvSpPr>
          <p:cNvPr id="15" name="Text 12"/>
          <p:cNvSpPr/>
          <p:nvPr/>
        </p:nvSpPr>
        <p:spPr>
          <a:xfrm>
            <a:off x="1977985" y="4539972"/>
            <a:ext cx="6506647" cy="301347"/>
          </a:xfrm>
          <a:prstGeom prst="rect">
            <a:avLst/>
          </a:prstGeom>
          <a:noFill/>
          <a:ln/>
        </p:spPr>
        <p:txBody>
          <a:bodyPr wrap="none" lIns="0" tIns="0" rIns="0" bIns="0" rtlCol="0" anchor="t"/>
          <a:lstStyle/>
          <a:p>
            <a:pPr marL="0" indent="0" algn="l">
              <a:lnSpc>
                <a:spcPts val="2350"/>
              </a:lnSpc>
              <a:buNone/>
            </a:pPr>
            <a:r>
              <a:rPr lang="en-US" sz="1450" dirty="0">
                <a:solidFill>
                  <a:srgbClr val="3B4E4E"/>
                </a:solidFill>
                <a:latin typeface="Overpass Light" pitchFamily="34" charset="0"/>
                <a:ea typeface="Overpass Light" pitchFamily="34" charset="-122"/>
                <a:cs typeface="Overpass Light" pitchFamily="34" charset="-120"/>
              </a:rPr>
              <a:t>Tambahkan teks, gambar, video, dan elemen lain.</a:t>
            </a:r>
            <a:endParaRPr lang="en-US" sz="1450" dirty="0"/>
          </a:p>
        </p:txBody>
      </p:sp>
      <p:sp>
        <p:nvSpPr>
          <p:cNvPr id="16" name="Text 13"/>
          <p:cNvSpPr/>
          <p:nvPr/>
        </p:nvSpPr>
        <p:spPr>
          <a:xfrm>
            <a:off x="1977985" y="4954310"/>
            <a:ext cx="6506647" cy="301347"/>
          </a:xfrm>
          <a:prstGeom prst="rect">
            <a:avLst/>
          </a:prstGeom>
          <a:noFill/>
          <a:ln/>
        </p:spPr>
        <p:txBody>
          <a:bodyPr wrap="none" lIns="0" tIns="0" rIns="0" bIns="0" rtlCol="0" anchor="t"/>
          <a:lstStyle/>
          <a:p>
            <a:pPr marL="0" indent="0" algn="l">
              <a:lnSpc>
                <a:spcPts val="2350"/>
              </a:lnSpc>
              <a:buNone/>
            </a:pPr>
            <a:r>
              <a:rPr lang="en-US" sz="1450" dirty="0">
                <a:solidFill>
                  <a:srgbClr val="3B4E4E"/>
                </a:solidFill>
                <a:latin typeface="Overpass Light" pitchFamily="34" charset="0"/>
                <a:ea typeface="Overpass Light" pitchFamily="34" charset="-122"/>
                <a:cs typeface="Overpass Light" pitchFamily="34" charset="-120"/>
              </a:rPr>
              <a:t>Gunakan berbagai format dan font untuk membuat presentasi lebih menarik.</a:t>
            </a:r>
            <a:endParaRPr lang="en-US" sz="1450" dirty="0"/>
          </a:p>
        </p:txBody>
      </p:sp>
      <p:sp>
        <p:nvSpPr>
          <p:cNvPr id="17" name="Shape 14"/>
          <p:cNvSpPr/>
          <p:nvPr/>
        </p:nvSpPr>
        <p:spPr>
          <a:xfrm>
            <a:off x="1130975" y="6044803"/>
            <a:ext cx="659368" cy="22860"/>
          </a:xfrm>
          <a:prstGeom prst="roundRect">
            <a:avLst>
              <a:gd name="adj" fmla="val 346136"/>
            </a:avLst>
          </a:prstGeom>
          <a:solidFill>
            <a:srgbClr val="C3D4CC"/>
          </a:solidFill>
          <a:ln/>
        </p:spPr>
      </p:sp>
      <p:sp>
        <p:nvSpPr>
          <p:cNvPr id="18" name="Shape 15"/>
          <p:cNvSpPr/>
          <p:nvPr/>
        </p:nvSpPr>
        <p:spPr>
          <a:xfrm>
            <a:off x="729972" y="5844302"/>
            <a:ext cx="423862" cy="423863"/>
          </a:xfrm>
          <a:prstGeom prst="roundRect">
            <a:avLst>
              <a:gd name="adj" fmla="val 18668"/>
            </a:avLst>
          </a:prstGeom>
          <a:solidFill>
            <a:srgbClr val="DDEEE6"/>
          </a:solidFill>
          <a:ln w="7620">
            <a:solidFill>
              <a:srgbClr val="C3D4CC"/>
            </a:solidFill>
            <a:prstDash val="solid"/>
          </a:ln>
        </p:spPr>
      </p:sp>
      <p:sp>
        <p:nvSpPr>
          <p:cNvPr id="19" name="Text 16"/>
          <p:cNvSpPr/>
          <p:nvPr/>
        </p:nvSpPr>
        <p:spPr>
          <a:xfrm>
            <a:off x="851297" y="5914906"/>
            <a:ext cx="181213" cy="282654"/>
          </a:xfrm>
          <a:prstGeom prst="rect">
            <a:avLst/>
          </a:prstGeom>
          <a:noFill/>
          <a:ln/>
        </p:spPr>
        <p:txBody>
          <a:bodyPr wrap="none" lIns="0" tIns="0" rIns="0" bIns="0" rtlCol="0" anchor="t"/>
          <a:lstStyle/>
          <a:p>
            <a:pPr marL="0" indent="0" algn="ctr">
              <a:lnSpc>
                <a:spcPts val="2200"/>
              </a:lnSpc>
              <a:buNone/>
            </a:pPr>
            <a:r>
              <a:rPr lang="en-US" sz="2200" b="1" dirty="0">
                <a:solidFill>
                  <a:srgbClr val="3B4E4E"/>
                </a:solidFill>
                <a:latin typeface="Syne Bold" pitchFamily="34" charset="0"/>
                <a:ea typeface="Syne Bold" pitchFamily="34" charset="-122"/>
                <a:cs typeface="Syne Bold" pitchFamily="34" charset="-120"/>
              </a:rPr>
              <a:t>3</a:t>
            </a:r>
            <a:endParaRPr lang="en-US" sz="2200" dirty="0"/>
          </a:p>
        </p:txBody>
      </p:sp>
      <p:sp>
        <p:nvSpPr>
          <p:cNvPr id="20" name="Text 17"/>
          <p:cNvSpPr/>
          <p:nvPr/>
        </p:nvSpPr>
        <p:spPr>
          <a:xfrm>
            <a:off x="1977985" y="5820728"/>
            <a:ext cx="2633067" cy="294323"/>
          </a:xfrm>
          <a:prstGeom prst="rect">
            <a:avLst/>
          </a:prstGeom>
          <a:noFill/>
          <a:ln/>
        </p:spPr>
        <p:txBody>
          <a:bodyPr wrap="none" lIns="0" tIns="0" rIns="0" bIns="0" rtlCol="0" anchor="t"/>
          <a:lstStyle/>
          <a:p>
            <a:pPr marL="0" indent="0" algn="l">
              <a:lnSpc>
                <a:spcPts val="2300"/>
              </a:lnSpc>
              <a:buNone/>
            </a:pPr>
            <a:r>
              <a:rPr lang="en-US" sz="1850" b="1" dirty="0">
                <a:solidFill>
                  <a:srgbClr val="3B4E4E"/>
                </a:solidFill>
                <a:latin typeface="Syne Bold" pitchFamily="34" charset="0"/>
                <a:ea typeface="Syne Bold" pitchFamily="34" charset="-122"/>
                <a:cs typeface="Syne Bold" pitchFamily="34" charset="-120"/>
              </a:rPr>
              <a:t>Animasi dan Transisi</a:t>
            </a:r>
            <a:endParaRPr lang="en-US" sz="1850" dirty="0"/>
          </a:p>
        </p:txBody>
      </p:sp>
      <p:sp>
        <p:nvSpPr>
          <p:cNvPr id="21" name="Text 18"/>
          <p:cNvSpPr/>
          <p:nvPr/>
        </p:nvSpPr>
        <p:spPr>
          <a:xfrm>
            <a:off x="1977985" y="6228040"/>
            <a:ext cx="6506647" cy="301347"/>
          </a:xfrm>
          <a:prstGeom prst="rect">
            <a:avLst/>
          </a:prstGeom>
          <a:noFill/>
          <a:ln/>
        </p:spPr>
        <p:txBody>
          <a:bodyPr wrap="none" lIns="0" tIns="0" rIns="0" bIns="0" rtlCol="0" anchor="t"/>
          <a:lstStyle/>
          <a:p>
            <a:pPr marL="0" indent="0" algn="l">
              <a:lnSpc>
                <a:spcPts val="2350"/>
              </a:lnSpc>
              <a:buNone/>
            </a:pPr>
            <a:r>
              <a:rPr lang="en-US" sz="1450" dirty="0">
                <a:solidFill>
                  <a:srgbClr val="3B4E4E"/>
                </a:solidFill>
                <a:latin typeface="Overpass Light" pitchFamily="34" charset="0"/>
                <a:ea typeface="Overpass Light" pitchFamily="34" charset="-122"/>
                <a:cs typeface="Overpass Light" pitchFamily="34" charset="-120"/>
              </a:rPr>
              <a:t>Tambahkan efek animasi dan transisi untuk menambahkan dinamika.</a:t>
            </a:r>
            <a:endParaRPr lang="en-US" sz="1450" dirty="0"/>
          </a:p>
        </p:txBody>
      </p:sp>
      <p:sp>
        <p:nvSpPr>
          <p:cNvPr id="22" name="Text 19"/>
          <p:cNvSpPr/>
          <p:nvPr/>
        </p:nvSpPr>
        <p:spPr>
          <a:xfrm>
            <a:off x="1977985" y="6642378"/>
            <a:ext cx="6506647" cy="602694"/>
          </a:xfrm>
          <a:prstGeom prst="rect">
            <a:avLst/>
          </a:prstGeom>
          <a:noFill/>
          <a:ln/>
        </p:spPr>
        <p:txBody>
          <a:bodyPr wrap="square" lIns="0" tIns="0" rIns="0" bIns="0" rtlCol="0" anchor="t"/>
          <a:lstStyle/>
          <a:p>
            <a:pPr marL="0" indent="0" algn="l">
              <a:lnSpc>
                <a:spcPts val="2350"/>
              </a:lnSpc>
              <a:buNone/>
            </a:pPr>
            <a:r>
              <a:rPr lang="en-US" sz="1450" dirty="0">
                <a:solidFill>
                  <a:srgbClr val="3B4E4E"/>
                </a:solidFill>
                <a:latin typeface="Overpass Light" pitchFamily="34" charset="0"/>
                <a:ea typeface="Overpass Light" pitchFamily="34" charset="-122"/>
                <a:cs typeface="Overpass Light" pitchFamily="34" charset="-120"/>
              </a:rPr>
              <a:t>Animasikan teks, gambar, dan elemen lain untuk membuat presentasi lebih interaktif.</a:t>
            </a:r>
            <a:endParaRPr lang="en-US" sz="14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956191"/>
            <a:ext cx="13042821" cy="1417558"/>
          </a:xfrm>
          <a:prstGeom prst="rect">
            <a:avLst/>
          </a:prstGeom>
          <a:noFill/>
          <a:ln/>
        </p:spPr>
        <p:txBody>
          <a:bodyPr wrap="square" lIns="0" tIns="0" rIns="0" bIns="0" rtlCol="0" anchor="t"/>
          <a:lstStyle/>
          <a:p>
            <a:pPr marL="0" indent="0">
              <a:lnSpc>
                <a:spcPts val="5550"/>
              </a:lnSpc>
              <a:buNone/>
            </a:pPr>
            <a:r>
              <a:rPr lang="en-US" sz="4450" b="1" dirty="0">
                <a:solidFill>
                  <a:srgbClr val="233939"/>
                </a:solidFill>
                <a:latin typeface="Syne Bold" pitchFamily="34" charset="0"/>
                <a:ea typeface="Syne Bold" pitchFamily="34" charset="-122"/>
                <a:cs typeface="Syne Bold" pitchFamily="34" charset="-120"/>
              </a:rPr>
              <a:t>Menyisipkan gambar, video, dan elemen lain di Google Slides</a:t>
            </a:r>
            <a:endParaRPr lang="en-US" sz="4450" dirty="0"/>
          </a:p>
        </p:txBody>
      </p:sp>
      <p:pic>
        <p:nvPicPr>
          <p:cNvPr id="3" name="Image 0" descr="preencoded.png"/>
          <p:cNvPicPr>
            <a:picLocks noChangeAspect="1"/>
          </p:cNvPicPr>
          <p:nvPr/>
        </p:nvPicPr>
        <p:blipFill>
          <a:blip r:embed="rId3"/>
          <a:stretch>
            <a:fillRect/>
          </a:stretch>
        </p:blipFill>
        <p:spPr>
          <a:xfrm>
            <a:off x="793790" y="2827377"/>
            <a:ext cx="3005495" cy="1857494"/>
          </a:xfrm>
          <a:prstGeom prst="rect">
            <a:avLst/>
          </a:prstGeom>
        </p:spPr>
      </p:pic>
      <p:sp>
        <p:nvSpPr>
          <p:cNvPr id="4" name="Text 1"/>
          <p:cNvSpPr/>
          <p:nvPr/>
        </p:nvSpPr>
        <p:spPr>
          <a:xfrm>
            <a:off x="793790" y="496835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B4E4E"/>
                </a:solidFill>
                <a:latin typeface="Syne Bold" pitchFamily="34" charset="0"/>
                <a:ea typeface="Syne Bold" pitchFamily="34" charset="-122"/>
                <a:cs typeface="Syne Bold" pitchFamily="34" charset="-120"/>
              </a:rPr>
              <a:t>Gambar</a:t>
            </a:r>
            <a:endParaRPr lang="en-US" sz="2200" dirty="0"/>
          </a:p>
        </p:txBody>
      </p:sp>
      <p:sp>
        <p:nvSpPr>
          <p:cNvPr id="5" name="Text 2"/>
          <p:cNvSpPr/>
          <p:nvPr/>
        </p:nvSpPr>
        <p:spPr>
          <a:xfrm>
            <a:off x="793790" y="5458778"/>
            <a:ext cx="3005495" cy="1088708"/>
          </a:xfrm>
          <a:prstGeom prst="rect">
            <a:avLst/>
          </a:prstGeom>
          <a:noFill/>
          <a:ln/>
        </p:spPr>
        <p:txBody>
          <a:bodyPr wrap="square" lIns="0" tIns="0" rIns="0" bIns="0" rtlCol="0" anchor="t"/>
          <a:lstStyle/>
          <a:p>
            <a:pPr marL="0" indent="0" algn="l">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Anda dapat menyisipkan gambar dari perangkat Anda, Google Drive, atau internet.</a:t>
            </a:r>
            <a:endParaRPr lang="en-US" sz="1750" dirty="0"/>
          </a:p>
        </p:txBody>
      </p:sp>
      <p:pic>
        <p:nvPicPr>
          <p:cNvPr id="6" name="Image 1" descr="preencoded.png"/>
          <p:cNvPicPr>
            <a:picLocks noChangeAspect="1"/>
          </p:cNvPicPr>
          <p:nvPr/>
        </p:nvPicPr>
        <p:blipFill>
          <a:blip r:embed="rId4"/>
          <a:stretch>
            <a:fillRect/>
          </a:stretch>
        </p:blipFill>
        <p:spPr>
          <a:xfrm>
            <a:off x="4139446" y="2827377"/>
            <a:ext cx="3005614" cy="1857494"/>
          </a:xfrm>
          <a:prstGeom prst="rect">
            <a:avLst/>
          </a:prstGeom>
        </p:spPr>
      </p:pic>
      <p:sp>
        <p:nvSpPr>
          <p:cNvPr id="7" name="Text 3"/>
          <p:cNvSpPr/>
          <p:nvPr/>
        </p:nvSpPr>
        <p:spPr>
          <a:xfrm>
            <a:off x="4139446" y="496835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B4E4E"/>
                </a:solidFill>
                <a:latin typeface="Syne Bold" pitchFamily="34" charset="0"/>
                <a:ea typeface="Syne Bold" pitchFamily="34" charset="-122"/>
                <a:cs typeface="Syne Bold" pitchFamily="34" charset="-120"/>
              </a:rPr>
              <a:t>Video</a:t>
            </a:r>
            <a:endParaRPr lang="en-US" sz="2200" dirty="0"/>
          </a:p>
        </p:txBody>
      </p:sp>
      <p:sp>
        <p:nvSpPr>
          <p:cNvPr id="8" name="Text 4"/>
          <p:cNvSpPr/>
          <p:nvPr/>
        </p:nvSpPr>
        <p:spPr>
          <a:xfrm>
            <a:off x="4139446" y="5458778"/>
            <a:ext cx="3005614" cy="1088708"/>
          </a:xfrm>
          <a:prstGeom prst="rect">
            <a:avLst/>
          </a:prstGeom>
          <a:noFill/>
          <a:ln/>
        </p:spPr>
        <p:txBody>
          <a:bodyPr wrap="square" lIns="0" tIns="0" rIns="0" bIns="0" rtlCol="0" anchor="t"/>
          <a:lstStyle/>
          <a:p>
            <a:pPr marL="0" indent="0" algn="l">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Anda dapat menyisipkan video dari YouTube, Google Drive, atau perangkat Anda.</a:t>
            </a:r>
            <a:endParaRPr lang="en-US" sz="1750" dirty="0"/>
          </a:p>
        </p:txBody>
      </p:sp>
      <p:pic>
        <p:nvPicPr>
          <p:cNvPr id="9" name="Image 2" descr="preencoded.png"/>
          <p:cNvPicPr>
            <a:picLocks noChangeAspect="1"/>
          </p:cNvPicPr>
          <p:nvPr/>
        </p:nvPicPr>
        <p:blipFill>
          <a:blip r:embed="rId5"/>
          <a:stretch>
            <a:fillRect/>
          </a:stretch>
        </p:blipFill>
        <p:spPr>
          <a:xfrm>
            <a:off x="7485221" y="2827377"/>
            <a:ext cx="3005614" cy="1857494"/>
          </a:xfrm>
          <a:prstGeom prst="rect">
            <a:avLst/>
          </a:prstGeom>
        </p:spPr>
      </p:pic>
      <p:sp>
        <p:nvSpPr>
          <p:cNvPr id="10" name="Text 5"/>
          <p:cNvSpPr/>
          <p:nvPr/>
        </p:nvSpPr>
        <p:spPr>
          <a:xfrm>
            <a:off x="7485221" y="496835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B4E4E"/>
                </a:solidFill>
                <a:latin typeface="Syne Bold" pitchFamily="34" charset="0"/>
                <a:ea typeface="Syne Bold" pitchFamily="34" charset="-122"/>
                <a:cs typeface="Syne Bold" pitchFamily="34" charset="-120"/>
              </a:rPr>
              <a:t>Elemen Lainnya</a:t>
            </a:r>
            <a:endParaRPr lang="en-US" sz="2200" dirty="0"/>
          </a:p>
        </p:txBody>
      </p:sp>
      <p:sp>
        <p:nvSpPr>
          <p:cNvPr id="11" name="Text 6"/>
          <p:cNvSpPr/>
          <p:nvPr/>
        </p:nvSpPr>
        <p:spPr>
          <a:xfrm>
            <a:off x="7485221" y="5458778"/>
            <a:ext cx="3005614" cy="1814513"/>
          </a:xfrm>
          <a:prstGeom prst="rect">
            <a:avLst/>
          </a:prstGeom>
          <a:noFill/>
          <a:ln/>
        </p:spPr>
        <p:txBody>
          <a:bodyPr wrap="square" lIns="0" tIns="0" rIns="0" bIns="0" rtlCol="0" anchor="t"/>
          <a:lstStyle/>
          <a:p>
            <a:pPr marL="0" indent="0" algn="l">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Anda dapat menambahkan bentuk, garis, diagram, dan elemen lainnya untuk memperkaya presentasi Anda.</a:t>
            </a:r>
            <a:endParaRPr lang="en-US" sz="1750" dirty="0"/>
          </a:p>
        </p:txBody>
      </p:sp>
      <p:pic>
        <p:nvPicPr>
          <p:cNvPr id="12" name="Image 3" descr="preencoded.png"/>
          <p:cNvPicPr>
            <a:picLocks noChangeAspect="1"/>
          </p:cNvPicPr>
          <p:nvPr/>
        </p:nvPicPr>
        <p:blipFill>
          <a:blip r:embed="rId6"/>
          <a:stretch>
            <a:fillRect/>
          </a:stretch>
        </p:blipFill>
        <p:spPr>
          <a:xfrm>
            <a:off x="10830997" y="2827377"/>
            <a:ext cx="3005614" cy="1857494"/>
          </a:xfrm>
          <a:prstGeom prst="rect">
            <a:avLst/>
          </a:prstGeom>
        </p:spPr>
      </p:pic>
      <p:sp>
        <p:nvSpPr>
          <p:cNvPr id="13" name="Text 7"/>
          <p:cNvSpPr/>
          <p:nvPr/>
        </p:nvSpPr>
        <p:spPr>
          <a:xfrm>
            <a:off x="10830997" y="496835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B4E4E"/>
                </a:solidFill>
                <a:latin typeface="Syne Bold" pitchFamily="34" charset="0"/>
                <a:ea typeface="Syne Bold" pitchFamily="34" charset="-122"/>
                <a:cs typeface="Syne Bold" pitchFamily="34" charset="-120"/>
              </a:rPr>
              <a:t>Bagan</a:t>
            </a:r>
            <a:endParaRPr lang="en-US" sz="2200" dirty="0"/>
          </a:p>
        </p:txBody>
      </p:sp>
      <p:sp>
        <p:nvSpPr>
          <p:cNvPr id="14" name="Text 8"/>
          <p:cNvSpPr/>
          <p:nvPr/>
        </p:nvSpPr>
        <p:spPr>
          <a:xfrm>
            <a:off x="10830997" y="5458778"/>
            <a:ext cx="3005614" cy="1814513"/>
          </a:xfrm>
          <a:prstGeom prst="rect">
            <a:avLst/>
          </a:prstGeom>
          <a:noFill/>
          <a:ln/>
        </p:spPr>
        <p:txBody>
          <a:bodyPr wrap="square" lIns="0" tIns="0" rIns="0" bIns="0" rtlCol="0" anchor="t"/>
          <a:lstStyle/>
          <a:p>
            <a:pPr marL="0" indent="0" algn="l">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Anda dapat menyisipkan bagan, seperti bagan garis, bagan batang, dan bagan lingkaran, untuk memperjelas data Anda.</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651272" y="512088"/>
            <a:ext cx="13327856" cy="1163241"/>
          </a:xfrm>
          <a:prstGeom prst="rect">
            <a:avLst/>
          </a:prstGeom>
          <a:noFill/>
          <a:ln/>
        </p:spPr>
        <p:txBody>
          <a:bodyPr wrap="square" lIns="0" tIns="0" rIns="0" bIns="0" rtlCol="0" anchor="t"/>
          <a:lstStyle/>
          <a:p>
            <a:pPr marL="0" indent="0">
              <a:lnSpc>
                <a:spcPts val="4550"/>
              </a:lnSpc>
              <a:buNone/>
            </a:pPr>
            <a:r>
              <a:rPr lang="en-US" sz="3650" b="1" dirty="0">
                <a:solidFill>
                  <a:srgbClr val="233939"/>
                </a:solidFill>
                <a:latin typeface="Syne Bold" pitchFamily="34" charset="0"/>
                <a:ea typeface="Syne Bold" pitchFamily="34" charset="-122"/>
                <a:cs typeface="Syne Bold" pitchFamily="34" charset="-120"/>
              </a:rPr>
              <a:t>Memberikan presentasi menggunakan Google Slides</a:t>
            </a:r>
            <a:endParaRPr lang="en-US" sz="3650" dirty="0"/>
          </a:p>
        </p:txBody>
      </p:sp>
      <p:sp>
        <p:nvSpPr>
          <p:cNvPr id="3" name="Shape 1"/>
          <p:cNvSpPr/>
          <p:nvPr/>
        </p:nvSpPr>
        <p:spPr>
          <a:xfrm>
            <a:off x="651272" y="2047518"/>
            <a:ext cx="1665923" cy="1072158"/>
          </a:xfrm>
          <a:prstGeom prst="roundRect">
            <a:avLst>
              <a:gd name="adj" fmla="val 7290"/>
            </a:avLst>
          </a:prstGeom>
          <a:solidFill>
            <a:srgbClr val="DDEEE6"/>
          </a:solidFill>
          <a:ln w="7620">
            <a:solidFill>
              <a:srgbClr val="C3D4CC"/>
            </a:solidFill>
            <a:prstDash val="solid"/>
          </a:ln>
        </p:spPr>
      </p:sp>
      <p:sp>
        <p:nvSpPr>
          <p:cNvPr id="4" name="Text 2"/>
          <p:cNvSpPr/>
          <p:nvPr/>
        </p:nvSpPr>
        <p:spPr>
          <a:xfrm>
            <a:off x="844987" y="2397442"/>
            <a:ext cx="90726" cy="372189"/>
          </a:xfrm>
          <a:prstGeom prst="rect">
            <a:avLst/>
          </a:prstGeom>
          <a:noFill/>
          <a:ln/>
        </p:spPr>
        <p:txBody>
          <a:bodyPr wrap="none" lIns="0" tIns="0" rIns="0" bIns="0" rtlCol="0" anchor="t"/>
          <a:lstStyle/>
          <a:p>
            <a:pPr marL="0" indent="0" algn="ctr">
              <a:lnSpc>
                <a:spcPts val="2900"/>
              </a:lnSpc>
              <a:buNone/>
            </a:pPr>
            <a:r>
              <a:rPr lang="en-US" sz="1800" b="1" dirty="0">
                <a:solidFill>
                  <a:srgbClr val="3B4E4E"/>
                </a:solidFill>
                <a:latin typeface="Syne Bold" pitchFamily="34" charset="0"/>
                <a:ea typeface="Syne Bold" pitchFamily="34" charset="-122"/>
                <a:cs typeface="Syne Bold" pitchFamily="34" charset="-120"/>
              </a:rPr>
              <a:t>1</a:t>
            </a:r>
            <a:endParaRPr lang="en-US" sz="1800" dirty="0"/>
          </a:p>
        </p:txBody>
      </p:sp>
      <p:sp>
        <p:nvSpPr>
          <p:cNvPr id="5" name="Text 3"/>
          <p:cNvSpPr/>
          <p:nvPr/>
        </p:nvSpPr>
        <p:spPr>
          <a:xfrm>
            <a:off x="2503289" y="2233613"/>
            <a:ext cx="2732008" cy="290751"/>
          </a:xfrm>
          <a:prstGeom prst="rect">
            <a:avLst/>
          </a:prstGeom>
          <a:noFill/>
          <a:ln/>
        </p:spPr>
        <p:txBody>
          <a:bodyPr wrap="none" lIns="0" tIns="0" rIns="0" bIns="0" rtlCol="0" anchor="t"/>
          <a:lstStyle/>
          <a:p>
            <a:pPr marL="0" indent="0" algn="l">
              <a:lnSpc>
                <a:spcPts val="2250"/>
              </a:lnSpc>
              <a:buNone/>
            </a:pPr>
            <a:r>
              <a:rPr lang="en-US" sz="1800" b="1" dirty="0">
                <a:solidFill>
                  <a:srgbClr val="3B4E4E"/>
                </a:solidFill>
                <a:latin typeface="Syne Bold" pitchFamily="34" charset="0"/>
                <a:ea typeface="Syne Bold" pitchFamily="34" charset="-122"/>
                <a:cs typeface="Syne Bold" pitchFamily="34" charset="-120"/>
              </a:rPr>
              <a:t>Pilih mode presentasi</a:t>
            </a:r>
            <a:endParaRPr lang="en-US" sz="1800" dirty="0"/>
          </a:p>
        </p:txBody>
      </p:sp>
      <p:sp>
        <p:nvSpPr>
          <p:cNvPr id="6" name="Text 4"/>
          <p:cNvSpPr/>
          <p:nvPr/>
        </p:nvSpPr>
        <p:spPr>
          <a:xfrm>
            <a:off x="2503289" y="2635925"/>
            <a:ext cx="3075861" cy="297656"/>
          </a:xfrm>
          <a:prstGeom prst="rect">
            <a:avLst/>
          </a:prstGeom>
          <a:noFill/>
          <a:ln/>
        </p:spPr>
        <p:txBody>
          <a:bodyPr wrap="none" lIns="0" tIns="0" rIns="0" bIns="0" rtlCol="0" anchor="t"/>
          <a:lstStyle/>
          <a:p>
            <a:pPr marL="0" indent="0" algn="l">
              <a:lnSpc>
                <a:spcPts val="2300"/>
              </a:lnSpc>
              <a:buNone/>
            </a:pPr>
            <a:r>
              <a:rPr lang="en-US" sz="1450" dirty="0">
                <a:solidFill>
                  <a:srgbClr val="3B4E4E"/>
                </a:solidFill>
                <a:latin typeface="Overpass Light" pitchFamily="34" charset="0"/>
                <a:ea typeface="Overpass Light" pitchFamily="34" charset="-122"/>
                <a:cs typeface="Overpass Light" pitchFamily="34" charset="-120"/>
              </a:rPr>
              <a:t>Pilih "Presentasi" di pojok kanan atas.</a:t>
            </a:r>
            <a:endParaRPr lang="en-US" sz="1450" dirty="0"/>
          </a:p>
        </p:txBody>
      </p:sp>
      <p:sp>
        <p:nvSpPr>
          <p:cNvPr id="7" name="Shape 5"/>
          <p:cNvSpPr/>
          <p:nvPr/>
        </p:nvSpPr>
        <p:spPr>
          <a:xfrm>
            <a:off x="2410182" y="3110151"/>
            <a:ext cx="11475958" cy="11430"/>
          </a:xfrm>
          <a:prstGeom prst="roundRect">
            <a:avLst>
              <a:gd name="adj" fmla="val 683821"/>
            </a:avLst>
          </a:prstGeom>
          <a:solidFill>
            <a:srgbClr val="C3D4CC"/>
          </a:solidFill>
          <a:ln/>
        </p:spPr>
      </p:sp>
      <p:sp>
        <p:nvSpPr>
          <p:cNvPr id="8" name="Shape 6"/>
          <p:cNvSpPr/>
          <p:nvPr/>
        </p:nvSpPr>
        <p:spPr>
          <a:xfrm>
            <a:off x="651272" y="3212663"/>
            <a:ext cx="3331964" cy="1072158"/>
          </a:xfrm>
          <a:prstGeom prst="roundRect">
            <a:avLst>
              <a:gd name="adj" fmla="val 7290"/>
            </a:avLst>
          </a:prstGeom>
          <a:solidFill>
            <a:srgbClr val="DDEEE6"/>
          </a:solidFill>
          <a:ln w="7620">
            <a:solidFill>
              <a:srgbClr val="C3D4CC"/>
            </a:solidFill>
            <a:prstDash val="solid"/>
          </a:ln>
        </p:spPr>
      </p:sp>
      <p:sp>
        <p:nvSpPr>
          <p:cNvPr id="9" name="Text 7"/>
          <p:cNvSpPr/>
          <p:nvPr/>
        </p:nvSpPr>
        <p:spPr>
          <a:xfrm>
            <a:off x="844987" y="3562588"/>
            <a:ext cx="145137" cy="372189"/>
          </a:xfrm>
          <a:prstGeom prst="rect">
            <a:avLst/>
          </a:prstGeom>
          <a:noFill/>
          <a:ln/>
        </p:spPr>
        <p:txBody>
          <a:bodyPr wrap="none" lIns="0" tIns="0" rIns="0" bIns="0" rtlCol="0" anchor="t"/>
          <a:lstStyle/>
          <a:p>
            <a:pPr marL="0" indent="0" algn="ctr">
              <a:lnSpc>
                <a:spcPts val="2900"/>
              </a:lnSpc>
              <a:buNone/>
            </a:pPr>
            <a:r>
              <a:rPr lang="en-US" sz="1800" b="1" dirty="0">
                <a:solidFill>
                  <a:srgbClr val="3B4E4E"/>
                </a:solidFill>
                <a:latin typeface="Syne Bold" pitchFamily="34" charset="0"/>
                <a:ea typeface="Syne Bold" pitchFamily="34" charset="-122"/>
                <a:cs typeface="Syne Bold" pitchFamily="34" charset="-120"/>
              </a:rPr>
              <a:t>2</a:t>
            </a:r>
            <a:endParaRPr lang="en-US" sz="1800" dirty="0"/>
          </a:p>
        </p:txBody>
      </p:sp>
      <p:sp>
        <p:nvSpPr>
          <p:cNvPr id="10" name="Text 8"/>
          <p:cNvSpPr/>
          <p:nvPr/>
        </p:nvSpPr>
        <p:spPr>
          <a:xfrm>
            <a:off x="4169331" y="3398758"/>
            <a:ext cx="2326124" cy="290751"/>
          </a:xfrm>
          <a:prstGeom prst="rect">
            <a:avLst/>
          </a:prstGeom>
          <a:noFill/>
          <a:ln/>
        </p:spPr>
        <p:txBody>
          <a:bodyPr wrap="none" lIns="0" tIns="0" rIns="0" bIns="0" rtlCol="0" anchor="t"/>
          <a:lstStyle/>
          <a:p>
            <a:pPr marL="0" indent="0" algn="l">
              <a:lnSpc>
                <a:spcPts val="2250"/>
              </a:lnSpc>
              <a:buNone/>
            </a:pPr>
            <a:r>
              <a:rPr lang="en-US" sz="1800" b="1" dirty="0">
                <a:solidFill>
                  <a:srgbClr val="3B4E4E"/>
                </a:solidFill>
                <a:latin typeface="Syne Bold" pitchFamily="34" charset="0"/>
                <a:ea typeface="Syne Bold" pitchFamily="34" charset="-122"/>
                <a:cs typeface="Syne Bold" pitchFamily="34" charset="-120"/>
              </a:rPr>
              <a:t>Navigasi slide</a:t>
            </a:r>
            <a:endParaRPr lang="en-US" sz="1800" dirty="0"/>
          </a:p>
        </p:txBody>
      </p:sp>
      <p:sp>
        <p:nvSpPr>
          <p:cNvPr id="11" name="Text 9"/>
          <p:cNvSpPr/>
          <p:nvPr/>
        </p:nvSpPr>
        <p:spPr>
          <a:xfrm>
            <a:off x="4169331" y="3801070"/>
            <a:ext cx="3957876" cy="297656"/>
          </a:xfrm>
          <a:prstGeom prst="rect">
            <a:avLst/>
          </a:prstGeom>
          <a:noFill/>
          <a:ln/>
        </p:spPr>
        <p:txBody>
          <a:bodyPr wrap="none" lIns="0" tIns="0" rIns="0" bIns="0" rtlCol="0" anchor="t"/>
          <a:lstStyle/>
          <a:p>
            <a:pPr marL="0" indent="0" algn="l">
              <a:lnSpc>
                <a:spcPts val="2300"/>
              </a:lnSpc>
              <a:buNone/>
            </a:pPr>
            <a:r>
              <a:rPr lang="en-US" sz="1450" dirty="0">
                <a:solidFill>
                  <a:srgbClr val="3B4E4E"/>
                </a:solidFill>
                <a:latin typeface="Overpass Light" pitchFamily="34" charset="0"/>
                <a:ea typeface="Overpass Light" pitchFamily="34" charset="-122"/>
                <a:cs typeface="Overpass Light" pitchFamily="34" charset="-120"/>
              </a:rPr>
              <a:t>Gunakan tombol panah untuk maju dan mundur.</a:t>
            </a:r>
            <a:endParaRPr lang="en-US" sz="1450" dirty="0"/>
          </a:p>
        </p:txBody>
      </p:sp>
      <p:sp>
        <p:nvSpPr>
          <p:cNvPr id="12" name="Shape 10"/>
          <p:cNvSpPr/>
          <p:nvPr/>
        </p:nvSpPr>
        <p:spPr>
          <a:xfrm>
            <a:off x="4076224" y="4275296"/>
            <a:ext cx="9809917" cy="11430"/>
          </a:xfrm>
          <a:prstGeom prst="roundRect">
            <a:avLst>
              <a:gd name="adj" fmla="val 683821"/>
            </a:avLst>
          </a:prstGeom>
          <a:solidFill>
            <a:srgbClr val="C3D4CC"/>
          </a:solidFill>
          <a:ln/>
        </p:spPr>
      </p:sp>
      <p:sp>
        <p:nvSpPr>
          <p:cNvPr id="13" name="Shape 11"/>
          <p:cNvSpPr/>
          <p:nvPr/>
        </p:nvSpPr>
        <p:spPr>
          <a:xfrm>
            <a:off x="651272" y="4377809"/>
            <a:ext cx="4997887" cy="1072158"/>
          </a:xfrm>
          <a:prstGeom prst="roundRect">
            <a:avLst>
              <a:gd name="adj" fmla="val 7290"/>
            </a:avLst>
          </a:prstGeom>
          <a:solidFill>
            <a:srgbClr val="DDEEE6"/>
          </a:solidFill>
          <a:ln w="7620">
            <a:solidFill>
              <a:srgbClr val="C3D4CC"/>
            </a:solidFill>
            <a:prstDash val="solid"/>
          </a:ln>
        </p:spPr>
      </p:sp>
      <p:sp>
        <p:nvSpPr>
          <p:cNvPr id="14" name="Text 12"/>
          <p:cNvSpPr/>
          <p:nvPr/>
        </p:nvSpPr>
        <p:spPr>
          <a:xfrm>
            <a:off x="844987" y="4727734"/>
            <a:ext cx="149066" cy="372189"/>
          </a:xfrm>
          <a:prstGeom prst="rect">
            <a:avLst/>
          </a:prstGeom>
          <a:noFill/>
          <a:ln/>
        </p:spPr>
        <p:txBody>
          <a:bodyPr wrap="none" lIns="0" tIns="0" rIns="0" bIns="0" rtlCol="0" anchor="t"/>
          <a:lstStyle/>
          <a:p>
            <a:pPr marL="0" indent="0" algn="ctr">
              <a:lnSpc>
                <a:spcPts val="2900"/>
              </a:lnSpc>
              <a:buNone/>
            </a:pPr>
            <a:r>
              <a:rPr lang="en-US" sz="1800" b="1" dirty="0">
                <a:solidFill>
                  <a:srgbClr val="3B4E4E"/>
                </a:solidFill>
                <a:latin typeface="Syne Bold" pitchFamily="34" charset="0"/>
                <a:ea typeface="Syne Bold" pitchFamily="34" charset="-122"/>
                <a:cs typeface="Syne Bold" pitchFamily="34" charset="-120"/>
              </a:rPr>
              <a:t>3</a:t>
            </a:r>
            <a:endParaRPr lang="en-US" sz="1800" dirty="0"/>
          </a:p>
        </p:txBody>
      </p:sp>
      <p:sp>
        <p:nvSpPr>
          <p:cNvPr id="15" name="Text 13"/>
          <p:cNvSpPr/>
          <p:nvPr/>
        </p:nvSpPr>
        <p:spPr>
          <a:xfrm>
            <a:off x="5835253" y="4563904"/>
            <a:ext cx="2889885" cy="290751"/>
          </a:xfrm>
          <a:prstGeom prst="rect">
            <a:avLst/>
          </a:prstGeom>
          <a:noFill/>
          <a:ln/>
        </p:spPr>
        <p:txBody>
          <a:bodyPr wrap="none" lIns="0" tIns="0" rIns="0" bIns="0" rtlCol="0" anchor="t"/>
          <a:lstStyle/>
          <a:p>
            <a:pPr marL="0" indent="0" algn="l">
              <a:lnSpc>
                <a:spcPts val="2250"/>
              </a:lnSpc>
              <a:buNone/>
            </a:pPr>
            <a:r>
              <a:rPr lang="en-US" sz="1800" b="1" dirty="0">
                <a:solidFill>
                  <a:srgbClr val="3B4E4E"/>
                </a:solidFill>
                <a:latin typeface="Syne Bold" pitchFamily="34" charset="0"/>
                <a:ea typeface="Syne Bold" pitchFamily="34" charset="-122"/>
                <a:cs typeface="Syne Bold" pitchFamily="34" charset="-120"/>
              </a:rPr>
              <a:t>Pengaturan presentasi</a:t>
            </a:r>
            <a:endParaRPr lang="en-US" sz="1800" dirty="0"/>
          </a:p>
        </p:txBody>
      </p:sp>
      <p:sp>
        <p:nvSpPr>
          <p:cNvPr id="16" name="Text 14"/>
          <p:cNvSpPr/>
          <p:nvPr/>
        </p:nvSpPr>
        <p:spPr>
          <a:xfrm>
            <a:off x="5835253" y="4966216"/>
            <a:ext cx="2889885" cy="297656"/>
          </a:xfrm>
          <a:prstGeom prst="rect">
            <a:avLst/>
          </a:prstGeom>
          <a:noFill/>
          <a:ln/>
        </p:spPr>
        <p:txBody>
          <a:bodyPr wrap="none" lIns="0" tIns="0" rIns="0" bIns="0" rtlCol="0" anchor="t"/>
          <a:lstStyle/>
          <a:p>
            <a:pPr marL="0" indent="0" algn="l">
              <a:lnSpc>
                <a:spcPts val="2300"/>
              </a:lnSpc>
              <a:buNone/>
            </a:pPr>
            <a:r>
              <a:rPr lang="en-US" sz="1450" dirty="0">
                <a:solidFill>
                  <a:srgbClr val="3B4E4E"/>
                </a:solidFill>
                <a:latin typeface="Overpass Light" pitchFamily="34" charset="0"/>
                <a:ea typeface="Overpass Light" pitchFamily="34" charset="-122"/>
                <a:cs typeface="Overpass Light" pitchFamily="34" charset="-120"/>
              </a:rPr>
              <a:t>Sesuaikan tampilan dan perilaku.</a:t>
            </a:r>
            <a:endParaRPr lang="en-US" sz="1450" dirty="0"/>
          </a:p>
        </p:txBody>
      </p:sp>
      <p:sp>
        <p:nvSpPr>
          <p:cNvPr id="17" name="Shape 15"/>
          <p:cNvSpPr/>
          <p:nvPr/>
        </p:nvSpPr>
        <p:spPr>
          <a:xfrm>
            <a:off x="5742146" y="5440442"/>
            <a:ext cx="8143994" cy="11430"/>
          </a:xfrm>
          <a:prstGeom prst="roundRect">
            <a:avLst>
              <a:gd name="adj" fmla="val 683821"/>
            </a:avLst>
          </a:prstGeom>
          <a:solidFill>
            <a:srgbClr val="C3D4CC"/>
          </a:solidFill>
          <a:ln/>
        </p:spPr>
      </p:sp>
      <p:sp>
        <p:nvSpPr>
          <p:cNvPr id="18" name="Shape 16"/>
          <p:cNvSpPr/>
          <p:nvPr/>
        </p:nvSpPr>
        <p:spPr>
          <a:xfrm>
            <a:off x="651272" y="5542955"/>
            <a:ext cx="6663928" cy="1072158"/>
          </a:xfrm>
          <a:prstGeom prst="roundRect">
            <a:avLst>
              <a:gd name="adj" fmla="val 7290"/>
            </a:avLst>
          </a:prstGeom>
          <a:solidFill>
            <a:srgbClr val="DDEEE6"/>
          </a:solidFill>
          <a:ln w="7620">
            <a:solidFill>
              <a:srgbClr val="C3D4CC"/>
            </a:solidFill>
            <a:prstDash val="solid"/>
          </a:ln>
        </p:spPr>
      </p:sp>
      <p:sp>
        <p:nvSpPr>
          <p:cNvPr id="19" name="Text 17"/>
          <p:cNvSpPr/>
          <p:nvPr/>
        </p:nvSpPr>
        <p:spPr>
          <a:xfrm>
            <a:off x="844987" y="5892879"/>
            <a:ext cx="165378" cy="372189"/>
          </a:xfrm>
          <a:prstGeom prst="rect">
            <a:avLst/>
          </a:prstGeom>
          <a:noFill/>
          <a:ln/>
        </p:spPr>
        <p:txBody>
          <a:bodyPr wrap="none" lIns="0" tIns="0" rIns="0" bIns="0" rtlCol="0" anchor="t"/>
          <a:lstStyle/>
          <a:p>
            <a:pPr marL="0" indent="0" algn="ctr">
              <a:lnSpc>
                <a:spcPts val="2900"/>
              </a:lnSpc>
              <a:buNone/>
            </a:pPr>
            <a:r>
              <a:rPr lang="en-US" sz="1800" b="1" dirty="0">
                <a:solidFill>
                  <a:srgbClr val="3B4E4E"/>
                </a:solidFill>
                <a:latin typeface="Syne Bold" pitchFamily="34" charset="0"/>
                <a:ea typeface="Syne Bold" pitchFamily="34" charset="-122"/>
                <a:cs typeface="Syne Bold" pitchFamily="34" charset="-120"/>
              </a:rPr>
              <a:t>4</a:t>
            </a:r>
            <a:endParaRPr lang="en-US" sz="1800" dirty="0"/>
          </a:p>
        </p:txBody>
      </p:sp>
      <p:sp>
        <p:nvSpPr>
          <p:cNvPr id="20" name="Text 18"/>
          <p:cNvSpPr/>
          <p:nvPr/>
        </p:nvSpPr>
        <p:spPr>
          <a:xfrm>
            <a:off x="7501295" y="5729049"/>
            <a:ext cx="2326124" cy="290751"/>
          </a:xfrm>
          <a:prstGeom prst="rect">
            <a:avLst/>
          </a:prstGeom>
          <a:noFill/>
          <a:ln/>
        </p:spPr>
        <p:txBody>
          <a:bodyPr wrap="none" lIns="0" tIns="0" rIns="0" bIns="0" rtlCol="0" anchor="t"/>
          <a:lstStyle/>
          <a:p>
            <a:pPr marL="0" indent="0" algn="l">
              <a:lnSpc>
                <a:spcPts val="2250"/>
              </a:lnSpc>
              <a:buNone/>
            </a:pPr>
            <a:r>
              <a:rPr lang="en-US" sz="1800" b="1" dirty="0">
                <a:solidFill>
                  <a:srgbClr val="3B4E4E"/>
                </a:solidFill>
                <a:latin typeface="Syne Bold" pitchFamily="34" charset="0"/>
                <a:ea typeface="Syne Bold" pitchFamily="34" charset="-122"/>
                <a:cs typeface="Syne Bold" pitchFamily="34" charset="-120"/>
              </a:rPr>
              <a:t>Berbagi layar</a:t>
            </a:r>
            <a:endParaRPr lang="en-US" sz="1800" dirty="0"/>
          </a:p>
        </p:txBody>
      </p:sp>
      <p:sp>
        <p:nvSpPr>
          <p:cNvPr id="21" name="Text 19"/>
          <p:cNvSpPr/>
          <p:nvPr/>
        </p:nvSpPr>
        <p:spPr>
          <a:xfrm>
            <a:off x="7501295" y="6131362"/>
            <a:ext cx="2522815" cy="297656"/>
          </a:xfrm>
          <a:prstGeom prst="rect">
            <a:avLst/>
          </a:prstGeom>
          <a:noFill/>
          <a:ln/>
        </p:spPr>
        <p:txBody>
          <a:bodyPr wrap="none" lIns="0" tIns="0" rIns="0" bIns="0" rtlCol="0" anchor="t"/>
          <a:lstStyle/>
          <a:p>
            <a:pPr marL="0" indent="0" algn="l">
              <a:lnSpc>
                <a:spcPts val="2300"/>
              </a:lnSpc>
              <a:buNone/>
            </a:pPr>
            <a:r>
              <a:rPr lang="en-US" sz="1450" dirty="0">
                <a:solidFill>
                  <a:srgbClr val="3B4E4E"/>
                </a:solidFill>
                <a:latin typeface="Overpass Light" pitchFamily="34" charset="0"/>
                <a:ea typeface="Overpass Light" pitchFamily="34" charset="-122"/>
                <a:cs typeface="Overpass Light" pitchFamily="34" charset="-120"/>
              </a:rPr>
              <a:t>Tampilkan slide di layar penuh.</a:t>
            </a:r>
            <a:endParaRPr lang="en-US" sz="1450" dirty="0"/>
          </a:p>
        </p:txBody>
      </p:sp>
      <p:sp>
        <p:nvSpPr>
          <p:cNvPr id="22" name="Text 20"/>
          <p:cNvSpPr/>
          <p:nvPr/>
        </p:nvSpPr>
        <p:spPr>
          <a:xfrm>
            <a:off x="651272" y="6824424"/>
            <a:ext cx="13327856" cy="892969"/>
          </a:xfrm>
          <a:prstGeom prst="rect">
            <a:avLst/>
          </a:prstGeom>
          <a:noFill/>
          <a:ln/>
        </p:spPr>
        <p:txBody>
          <a:bodyPr wrap="square" lIns="0" tIns="0" rIns="0" bIns="0" rtlCol="0" anchor="t"/>
          <a:lstStyle/>
          <a:p>
            <a:pPr marL="0" indent="0">
              <a:lnSpc>
                <a:spcPts val="2300"/>
              </a:lnSpc>
              <a:buNone/>
            </a:pPr>
            <a:r>
              <a:rPr lang="en-US" sz="1450" dirty="0">
                <a:solidFill>
                  <a:srgbClr val="3B4E4E"/>
                </a:solidFill>
                <a:latin typeface="Overpass Light" pitchFamily="34" charset="0"/>
                <a:ea typeface="Overpass Light" pitchFamily="34" charset="-122"/>
                <a:cs typeface="Overpass Light" pitchFamily="34" charset="-120"/>
              </a:rPr>
              <a:t>Dengan mode presentasi, Anda dapat menampilkan slide di layar penuh. Gunakan tombol panah untuk beralih antara slide. Anda juga dapat mengatur tampilan dan perilaku presentasi, seperti mode presentasi, warna tema, dan pengaturan animasi. Gunakan fitur berbagi layar untuk menampilkan slide di layar yang lebih besar.</a:t>
            </a:r>
            <a:endParaRPr lang="en-US" sz="1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343638" y="540663"/>
            <a:ext cx="9600724" cy="1225153"/>
          </a:xfrm>
          <a:prstGeom prst="rect">
            <a:avLst/>
          </a:prstGeom>
          <a:noFill/>
          <a:ln/>
        </p:spPr>
        <p:txBody>
          <a:bodyPr wrap="square" lIns="0" tIns="0" rIns="0" bIns="0" rtlCol="0" anchor="t"/>
          <a:lstStyle/>
          <a:p>
            <a:pPr marL="0" indent="0">
              <a:lnSpc>
                <a:spcPts val="4800"/>
              </a:lnSpc>
              <a:buNone/>
            </a:pPr>
            <a:r>
              <a:rPr lang="en-US" sz="3850" b="1" dirty="0">
                <a:solidFill>
                  <a:srgbClr val="233939"/>
                </a:solidFill>
                <a:latin typeface="Syne Bold" pitchFamily="34" charset="0"/>
                <a:ea typeface="Syne Bold" pitchFamily="34" charset="-122"/>
                <a:cs typeface="Syne Bold" pitchFamily="34" charset="-120"/>
              </a:rPr>
              <a:t>Manfaat Google Workspace bagi Pemula</a:t>
            </a:r>
            <a:endParaRPr lang="en-US" sz="3850" dirty="0"/>
          </a:p>
        </p:txBody>
      </p:sp>
      <p:pic>
        <p:nvPicPr>
          <p:cNvPr id="4" name="Image 1" descr="preencoded.png"/>
          <p:cNvPicPr>
            <a:picLocks noChangeAspect="1"/>
          </p:cNvPicPr>
          <p:nvPr/>
        </p:nvPicPr>
        <p:blipFill>
          <a:blip r:embed="rId4"/>
          <a:stretch>
            <a:fillRect/>
          </a:stretch>
        </p:blipFill>
        <p:spPr>
          <a:xfrm>
            <a:off x="4343638" y="2059781"/>
            <a:ext cx="490061" cy="490061"/>
          </a:xfrm>
          <a:prstGeom prst="rect">
            <a:avLst/>
          </a:prstGeom>
        </p:spPr>
      </p:pic>
      <p:sp>
        <p:nvSpPr>
          <p:cNvPr id="5" name="Text 1"/>
          <p:cNvSpPr/>
          <p:nvPr/>
        </p:nvSpPr>
        <p:spPr>
          <a:xfrm>
            <a:off x="4343638" y="2745819"/>
            <a:ext cx="3782258" cy="306229"/>
          </a:xfrm>
          <a:prstGeom prst="rect">
            <a:avLst/>
          </a:prstGeom>
          <a:noFill/>
          <a:ln/>
        </p:spPr>
        <p:txBody>
          <a:bodyPr wrap="none" lIns="0" tIns="0" rIns="0" bIns="0" rtlCol="0" anchor="t"/>
          <a:lstStyle/>
          <a:p>
            <a:pPr marL="0" indent="0" algn="l">
              <a:lnSpc>
                <a:spcPts val="2400"/>
              </a:lnSpc>
              <a:buNone/>
            </a:pPr>
            <a:r>
              <a:rPr lang="en-US" sz="1900" b="1" dirty="0">
                <a:solidFill>
                  <a:srgbClr val="3B4E4E"/>
                </a:solidFill>
                <a:latin typeface="Syne Bold" pitchFamily="34" charset="0"/>
                <a:ea typeface="Syne Bold" pitchFamily="34" charset="-122"/>
                <a:cs typeface="Syne Bold" pitchFamily="34" charset="-120"/>
              </a:rPr>
              <a:t>Meningkatkan Produktivitas</a:t>
            </a:r>
            <a:endParaRPr lang="en-US" sz="1900" dirty="0"/>
          </a:p>
        </p:txBody>
      </p:sp>
      <p:sp>
        <p:nvSpPr>
          <p:cNvPr id="6" name="Text 2"/>
          <p:cNvSpPr/>
          <p:nvPr/>
        </p:nvSpPr>
        <p:spPr>
          <a:xfrm>
            <a:off x="4343638" y="3169563"/>
            <a:ext cx="4653320" cy="1253966"/>
          </a:xfrm>
          <a:prstGeom prst="rect">
            <a:avLst/>
          </a:prstGeom>
          <a:noFill/>
          <a:ln/>
        </p:spPr>
        <p:txBody>
          <a:bodyPr wrap="square" lIns="0" tIns="0" rIns="0" bIns="0" rtlCol="0" anchor="t"/>
          <a:lstStyle/>
          <a:p>
            <a:pPr marL="0" indent="0" algn="l">
              <a:lnSpc>
                <a:spcPts val="2450"/>
              </a:lnSpc>
              <a:buNone/>
            </a:pPr>
            <a:r>
              <a:rPr lang="en-US" sz="1500" dirty="0">
                <a:solidFill>
                  <a:srgbClr val="3B4E4E"/>
                </a:solidFill>
                <a:latin typeface="Overpass Light" pitchFamily="34" charset="0"/>
                <a:ea typeface="Overpass Light" pitchFamily="34" charset="-122"/>
                <a:cs typeface="Overpass Light" pitchFamily="34" charset="-120"/>
              </a:rPr>
              <a:t>Google Workspace membantu Anda mengatur pekerjaan, mengelola waktu, dan menyelesaikan tugas lebih efisien. Anda dapat mengakses semua aplikasi dari satu akun dan bekerja secara kolaboratif.</a:t>
            </a:r>
            <a:endParaRPr lang="en-US" sz="1500" dirty="0"/>
          </a:p>
        </p:txBody>
      </p:sp>
      <p:pic>
        <p:nvPicPr>
          <p:cNvPr id="7" name="Image 2" descr="preencoded.png"/>
          <p:cNvPicPr>
            <a:picLocks noChangeAspect="1"/>
          </p:cNvPicPr>
          <p:nvPr/>
        </p:nvPicPr>
        <p:blipFill>
          <a:blip r:embed="rId5"/>
          <a:stretch>
            <a:fillRect/>
          </a:stretch>
        </p:blipFill>
        <p:spPr>
          <a:xfrm>
            <a:off x="9290923" y="2059781"/>
            <a:ext cx="490061" cy="490061"/>
          </a:xfrm>
          <a:prstGeom prst="rect">
            <a:avLst/>
          </a:prstGeom>
        </p:spPr>
      </p:pic>
      <p:sp>
        <p:nvSpPr>
          <p:cNvPr id="8" name="Text 3"/>
          <p:cNvSpPr/>
          <p:nvPr/>
        </p:nvSpPr>
        <p:spPr>
          <a:xfrm>
            <a:off x="9290923" y="2745819"/>
            <a:ext cx="3427095" cy="306229"/>
          </a:xfrm>
          <a:prstGeom prst="rect">
            <a:avLst/>
          </a:prstGeom>
          <a:noFill/>
          <a:ln/>
        </p:spPr>
        <p:txBody>
          <a:bodyPr wrap="none" lIns="0" tIns="0" rIns="0" bIns="0" rtlCol="0" anchor="t"/>
          <a:lstStyle/>
          <a:p>
            <a:pPr marL="0" indent="0" algn="l">
              <a:lnSpc>
                <a:spcPts val="2400"/>
              </a:lnSpc>
              <a:buNone/>
            </a:pPr>
            <a:r>
              <a:rPr lang="en-US" sz="1900" b="1" dirty="0">
                <a:solidFill>
                  <a:srgbClr val="3B4E4E"/>
                </a:solidFill>
                <a:latin typeface="Syne Bold" pitchFamily="34" charset="0"/>
                <a:ea typeface="Syne Bold" pitchFamily="34" charset="-122"/>
                <a:cs typeface="Syne Bold" pitchFamily="34" charset="-120"/>
              </a:rPr>
              <a:t>Meningkatkan Kolaborasi</a:t>
            </a:r>
            <a:endParaRPr lang="en-US" sz="1900" dirty="0"/>
          </a:p>
        </p:txBody>
      </p:sp>
      <p:sp>
        <p:nvSpPr>
          <p:cNvPr id="9" name="Text 4"/>
          <p:cNvSpPr/>
          <p:nvPr/>
        </p:nvSpPr>
        <p:spPr>
          <a:xfrm>
            <a:off x="9290923" y="3169563"/>
            <a:ext cx="4653439" cy="1253966"/>
          </a:xfrm>
          <a:prstGeom prst="rect">
            <a:avLst/>
          </a:prstGeom>
          <a:noFill/>
          <a:ln/>
        </p:spPr>
        <p:txBody>
          <a:bodyPr wrap="square" lIns="0" tIns="0" rIns="0" bIns="0" rtlCol="0" anchor="t"/>
          <a:lstStyle/>
          <a:p>
            <a:pPr marL="0" indent="0" algn="l">
              <a:lnSpc>
                <a:spcPts val="2450"/>
              </a:lnSpc>
              <a:buNone/>
            </a:pPr>
            <a:r>
              <a:rPr lang="en-US" sz="1500" dirty="0">
                <a:solidFill>
                  <a:srgbClr val="3B4E4E"/>
                </a:solidFill>
                <a:latin typeface="Overpass Light" pitchFamily="34" charset="0"/>
                <a:ea typeface="Overpass Light" pitchFamily="34" charset="-122"/>
                <a:cs typeface="Overpass Light" pitchFamily="34" charset="-120"/>
              </a:rPr>
              <a:t>Dengan Google Workspace, Anda dapat berbagi dokumen, spreadsheet, dan presentasi dengan rekan kerja secara real-time. Ini memudahkan komunikasi dan koordinasi tim.</a:t>
            </a:r>
            <a:endParaRPr lang="en-US" sz="1500" dirty="0"/>
          </a:p>
        </p:txBody>
      </p:sp>
      <p:pic>
        <p:nvPicPr>
          <p:cNvPr id="10" name="Image 3" descr="preencoded.png"/>
          <p:cNvPicPr>
            <a:picLocks noChangeAspect="1"/>
          </p:cNvPicPr>
          <p:nvPr/>
        </p:nvPicPr>
        <p:blipFill>
          <a:blip r:embed="rId6"/>
          <a:stretch>
            <a:fillRect/>
          </a:stretch>
        </p:blipFill>
        <p:spPr>
          <a:xfrm>
            <a:off x="4343638" y="5011579"/>
            <a:ext cx="490061" cy="490061"/>
          </a:xfrm>
          <a:prstGeom prst="rect">
            <a:avLst/>
          </a:prstGeom>
        </p:spPr>
      </p:pic>
      <p:sp>
        <p:nvSpPr>
          <p:cNvPr id="11" name="Text 5"/>
          <p:cNvSpPr/>
          <p:nvPr/>
        </p:nvSpPr>
        <p:spPr>
          <a:xfrm>
            <a:off x="4343638" y="5697617"/>
            <a:ext cx="4323517" cy="306229"/>
          </a:xfrm>
          <a:prstGeom prst="rect">
            <a:avLst/>
          </a:prstGeom>
          <a:noFill/>
          <a:ln/>
        </p:spPr>
        <p:txBody>
          <a:bodyPr wrap="none" lIns="0" tIns="0" rIns="0" bIns="0" rtlCol="0" anchor="t"/>
          <a:lstStyle/>
          <a:p>
            <a:pPr marL="0" indent="0" algn="l">
              <a:lnSpc>
                <a:spcPts val="2400"/>
              </a:lnSpc>
              <a:buNone/>
            </a:pPr>
            <a:r>
              <a:rPr lang="en-US" sz="1900" b="1" dirty="0">
                <a:solidFill>
                  <a:srgbClr val="3B4E4E"/>
                </a:solidFill>
                <a:latin typeface="Syne Bold" pitchFamily="34" charset="0"/>
                <a:ea typeface="Syne Bold" pitchFamily="34" charset="-122"/>
                <a:cs typeface="Syne Bold" pitchFamily="34" charset="-120"/>
              </a:rPr>
              <a:t>Menyimpan dan Mengatur Data</a:t>
            </a:r>
            <a:endParaRPr lang="en-US" sz="1900" dirty="0"/>
          </a:p>
        </p:txBody>
      </p:sp>
      <p:sp>
        <p:nvSpPr>
          <p:cNvPr id="12" name="Text 6"/>
          <p:cNvSpPr/>
          <p:nvPr/>
        </p:nvSpPr>
        <p:spPr>
          <a:xfrm>
            <a:off x="4343638" y="6121360"/>
            <a:ext cx="4653320" cy="1253966"/>
          </a:xfrm>
          <a:prstGeom prst="rect">
            <a:avLst/>
          </a:prstGeom>
          <a:noFill/>
          <a:ln/>
        </p:spPr>
        <p:txBody>
          <a:bodyPr wrap="square" lIns="0" tIns="0" rIns="0" bIns="0" rtlCol="0" anchor="t"/>
          <a:lstStyle/>
          <a:p>
            <a:pPr marL="0" indent="0" algn="l">
              <a:lnSpc>
                <a:spcPts val="2450"/>
              </a:lnSpc>
              <a:buNone/>
            </a:pPr>
            <a:r>
              <a:rPr lang="en-US" sz="1500" dirty="0">
                <a:solidFill>
                  <a:srgbClr val="3B4E4E"/>
                </a:solidFill>
                <a:latin typeface="Overpass Light" pitchFamily="34" charset="0"/>
                <a:ea typeface="Overpass Light" pitchFamily="34" charset="-122"/>
                <a:cs typeface="Overpass Light" pitchFamily="34" charset="-120"/>
              </a:rPr>
              <a:t>Google Drive menyediakan ruang penyimpanan cloud yang aman untuk menyimpan file Anda. Anda dapat mengaksesnya dari mana saja dan berbagi dengan orang lain.</a:t>
            </a:r>
            <a:endParaRPr lang="en-US" sz="1500" dirty="0"/>
          </a:p>
        </p:txBody>
      </p:sp>
      <p:pic>
        <p:nvPicPr>
          <p:cNvPr id="13" name="Image 4" descr="preencoded.png"/>
          <p:cNvPicPr>
            <a:picLocks noChangeAspect="1"/>
          </p:cNvPicPr>
          <p:nvPr/>
        </p:nvPicPr>
        <p:blipFill>
          <a:blip r:embed="rId7"/>
          <a:stretch>
            <a:fillRect/>
          </a:stretch>
        </p:blipFill>
        <p:spPr>
          <a:xfrm>
            <a:off x="9290923" y="5011579"/>
            <a:ext cx="490061" cy="490061"/>
          </a:xfrm>
          <a:prstGeom prst="rect">
            <a:avLst/>
          </a:prstGeom>
        </p:spPr>
      </p:pic>
      <p:sp>
        <p:nvSpPr>
          <p:cNvPr id="14" name="Text 7"/>
          <p:cNvSpPr/>
          <p:nvPr/>
        </p:nvSpPr>
        <p:spPr>
          <a:xfrm>
            <a:off x="9290923" y="5697617"/>
            <a:ext cx="2450425" cy="306229"/>
          </a:xfrm>
          <a:prstGeom prst="rect">
            <a:avLst/>
          </a:prstGeom>
          <a:noFill/>
          <a:ln/>
        </p:spPr>
        <p:txBody>
          <a:bodyPr wrap="none" lIns="0" tIns="0" rIns="0" bIns="0" rtlCol="0" anchor="t"/>
          <a:lstStyle/>
          <a:p>
            <a:pPr marL="0" indent="0" algn="l">
              <a:lnSpc>
                <a:spcPts val="2400"/>
              </a:lnSpc>
              <a:buNone/>
            </a:pPr>
            <a:r>
              <a:rPr lang="en-US" sz="1900" b="1" dirty="0">
                <a:solidFill>
                  <a:srgbClr val="3B4E4E"/>
                </a:solidFill>
                <a:latin typeface="Syne Bold" pitchFamily="34" charset="0"/>
                <a:ea typeface="Syne Bold" pitchFamily="34" charset="-122"/>
                <a:cs typeface="Syne Bold" pitchFamily="34" charset="-120"/>
              </a:rPr>
              <a:t>Harga Terjangkau</a:t>
            </a:r>
            <a:endParaRPr lang="en-US" sz="1900" dirty="0"/>
          </a:p>
        </p:txBody>
      </p:sp>
      <p:sp>
        <p:nvSpPr>
          <p:cNvPr id="15" name="Text 8"/>
          <p:cNvSpPr/>
          <p:nvPr/>
        </p:nvSpPr>
        <p:spPr>
          <a:xfrm>
            <a:off x="9290923" y="6121360"/>
            <a:ext cx="4653439" cy="1567458"/>
          </a:xfrm>
          <a:prstGeom prst="rect">
            <a:avLst/>
          </a:prstGeom>
          <a:noFill/>
          <a:ln/>
        </p:spPr>
        <p:txBody>
          <a:bodyPr wrap="square" lIns="0" tIns="0" rIns="0" bIns="0" rtlCol="0" anchor="t"/>
          <a:lstStyle/>
          <a:p>
            <a:pPr marL="0" indent="0" algn="l">
              <a:lnSpc>
                <a:spcPts val="2450"/>
              </a:lnSpc>
              <a:buNone/>
            </a:pPr>
            <a:r>
              <a:rPr lang="en-US" sz="1500" dirty="0">
                <a:solidFill>
                  <a:srgbClr val="3B4E4E"/>
                </a:solidFill>
                <a:latin typeface="Overpass Light" pitchFamily="34" charset="0"/>
                <a:ea typeface="Overpass Light" pitchFamily="34" charset="-122"/>
                <a:cs typeface="Overpass Light" pitchFamily="34" charset="-120"/>
              </a:rPr>
              <a:t>Google Workspace menawarkan paket yang terjangkau, cocok untuk bisnis kecil, individu, dan organisasi non-profit. Anda dapat memulai dengan versi gratis atau memilih paket yang lebih komprehensif.</a:t>
            </a:r>
            <a:endParaRPr lang="en-US" sz="15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933807"/>
            <a:ext cx="7556421" cy="2126337"/>
          </a:xfrm>
          <a:prstGeom prst="rect">
            <a:avLst/>
          </a:prstGeom>
          <a:noFill/>
          <a:ln/>
        </p:spPr>
        <p:txBody>
          <a:bodyPr wrap="square" lIns="0" tIns="0" rIns="0" bIns="0" rtlCol="0" anchor="t"/>
          <a:lstStyle/>
          <a:p>
            <a:pPr marL="0" indent="0">
              <a:lnSpc>
                <a:spcPts val="5550"/>
              </a:lnSpc>
              <a:buNone/>
            </a:pPr>
            <a:r>
              <a:rPr lang="en-US" sz="4450" b="1" dirty="0">
                <a:solidFill>
                  <a:srgbClr val="233939"/>
                </a:solidFill>
                <a:latin typeface="Syne Bold" pitchFamily="34" charset="0"/>
                <a:ea typeface="Syne Bold" pitchFamily="34" charset="-122"/>
                <a:cs typeface="Syne Bold" pitchFamily="34" charset="-120"/>
              </a:rPr>
              <a:t>Menggunakan Google Calendar untuk mengatur jadwal</a:t>
            </a:r>
            <a:endParaRPr lang="en-US" sz="4450" dirty="0"/>
          </a:p>
        </p:txBody>
      </p:sp>
      <p:sp>
        <p:nvSpPr>
          <p:cNvPr id="4" name="Shape 1"/>
          <p:cNvSpPr/>
          <p:nvPr/>
        </p:nvSpPr>
        <p:spPr>
          <a:xfrm>
            <a:off x="793790" y="3655457"/>
            <a:ext cx="510302" cy="510302"/>
          </a:xfrm>
          <a:prstGeom prst="roundRect">
            <a:avLst>
              <a:gd name="adj" fmla="val 18669"/>
            </a:avLst>
          </a:prstGeom>
          <a:solidFill>
            <a:srgbClr val="DDEEE6"/>
          </a:solidFill>
          <a:ln w="7620">
            <a:solidFill>
              <a:srgbClr val="C3D4CC"/>
            </a:solidFill>
            <a:prstDash val="solid"/>
          </a:ln>
        </p:spPr>
      </p:sp>
      <p:sp>
        <p:nvSpPr>
          <p:cNvPr id="5" name="Text 2"/>
          <p:cNvSpPr/>
          <p:nvPr/>
        </p:nvSpPr>
        <p:spPr>
          <a:xfrm>
            <a:off x="982504" y="3740468"/>
            <a:ext cx="132755" cy="340281"/>
          </a:xfrm>
          <a:prstGeom prst="rect">
            <a:avLst/>
          </a:prstGeom>
          <a:noFill/>
          <a:ln/>
        </p:spPr>
        <p:txBody>
          <a:bodyPr wrap="none" lIns="0" tIns="0" rIns="0" bIns="0" rtlCol="0" anchor="t"/>
          <a:lstStyle/>
          <a:p>
            <a:pPr marL="0" indent="0" algn="ctr">
              <a:lnSpc>
                <a:spcPts val="2650"/>
              </a:lnSpc>
              <a:buNone/>
            </a:pPr>
            <a:r>
              <a:rPr lang="en-US" sz="2650" b="1" dirty="0">
                <a:solidFill>
                  <a:srgbClr val="3B4E4E"/>
                </a:solidFill>
                <a:latin typeface="Syne Bold" pitchFamily="34" charset="0"/>
                <a:ea typeface="Syne Bold" pitchFamily="34" charset="-122"/>
                <a:cs typeface="Syne Bold" pitchFamily="34" charset="-120"/>
              </a:rPr>
              <a:t>1</a:t>
            </a:r>
            <a:endParaRPr lang="en-US" sz="2650" dirty="0"/>
          </a:p>
        </p:txBody>
      </p:sp>
      <p:sp>
        <p:nvSpPr>
          <p:cNvPr id="6" name="Text 3"/>
          <p:cNvSpPr/>
          <p:nvPr/>
        </p:nvSpPr>
        <p:spPr>
          <a:xfrm>
            <a:off x="1530906" y="3655457"/>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3B4E4E"/>
                </a:solidFill>
                <a:latin typeface="Syne Bold" pitchFamily="34" charset="0"/>
                <a:ea typeface="Syne Bold" pitchFamily="34" charset="-122"/>
                <a:cs typeface="Syne Bold" pitchFamily="34" charset="-120"/>
              </a:rPr>
              <a:t>Buat jadwal</a:t>
            </a:r>
            <a:endParaRPr lang="en-US" sz="2200" dirty="0"/>
          </a:p>
        </p:txBody>
      </p:sp>
      <p:sp>
        <p:nvSpPr>
          <p:cNvPr id="7" name="Text 4"/>
          <p:cNvSpPr/>
          <p:nvPr/>
        </p:nvSpPr>
        <p:spPr>
          <a:xfrm>
            <a:off x="1530906" y="4145875"/>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Buat jadwal acara, pertemuan, dan deadline secara efektif.</a:t>
            </a:r>
            <a:endParaRPr lang="en-US" sz="1750" dirty="0"/>
          </a:p>
        </p:txBody>
      </p:sp>
      <p:sp>
        <p:nvSpPr>
          <p:cNvPr id="8" name="Shape 5"/>
          <p:cNvSpPr/>
          <p:nvPr/>
        </p:nvSpPr>
        <p:spPr>
          <a:xfrm>
            <a:off x="4685467" y="3655457"/>
            <a:ext cx="510302" cy="510302"/>
          </a:xfrm>
          <a:prstGeom prst="roundRect">
            <a:avLst>
              <a:gd name="adj" fmla="val 18669"/>
            </a:avLst>
          </a:prstGeom>
          <a:solidFill>
            <a:srgbClr val="DDEEE6"/>
          </a:solidFill>
          <a:ln w="7620">
            <a:solidFill>
              <a:srgbClr val="C3D4CC"/>
            </a:solidFill>
            <a:prstDash val="solid"/>
          </a:ln>
        </p:spPr>
      </p:sp>
      <p:sp>
        <p:nvSpPr>
          <p:cNvPr id="9" name="Text 6"/>
          <p:cNvSpPr/>
          <p:nvPr/>
        </p:nvSpPr>
        <p:spPr>
          <a:xfrm>
            <a:off x="4834414" y="3740468"/>
            <a:ext cx="212288" cy="340281"/>
          </a:xfrm>
          <a:prstGeom prst="rect">
            <a:avLst/>
          </a:prstGeom>
          <a:noFill/>
          <a:ln/>
        </p:spPr>
        <p:txBody>
          <a:bodyPr wrap="none" lIns="0" tIns="0" rIns="0" bIns="0" rtlCol="0" anchor="t"/>
          <a:lstStyle/>
          <a:p>
            <a:pPr marL="0" indent="0" algn="ctr">
              <a:lnSpc>
                <a:spcPts val="2650"/>
              </a:lnSpc>
              <a:buNone/>
            </a:pPr>
            <a:r>
              <a:rPr lang="en-US" sz="2650" b="1" dirty="0">
                <a:solidFill>
                  <a:srgbClr val="3B4E4E"/>
                </a:solidFill>
                <a:latin typeface="Syne Bold" pitchFamily="34" charset="0"/>
                <a:ea typeface="Syne Bold" pitchFamily="34" charset="-122"/>
                <a:cs typeface="Syne Bold" pitchFamily="34" charset="-120"/>
              </a:rPr>
              <a:t>2</a:t>
            </a:r>
            <a:endParaRPr lang="en-US" sz="2650" dirty="0"/>
          </a:p>
        </p:txBody>
      </p:sp>
      <p:sp>
        <p:nvSpPr>
          <p:cNvPr id="10" name="Text 7"/>
          <p:cNvSpPr/>
          <p:nvPr/>
        </p:nvSpPr>
        <p:spPr>
          <a:xfrm>
            <a:off x="5422583" y="3655457"/>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3B4E4E"/>
                </a:solidFill>
                <a:latin typeface="Syne Bold" pitchFamily="34" charset="0"/>
                <a:ea typeface="Syne Bold" pitchFamily="34" charset="-122"/>
                <a:cs typeface="Syne Bold" pitchFamily="34" charset="-120"/>
              </a:rPr>
              <a:t>Bagikan jadwal</a:t>
            </a:r>
            <a:endParaRPr lang="en-US" sz="2200" dirty="0"/>
          </a:p>
        </p:txBody>
      </p:sp>
      <p:sp>
        <p:nvSpPr>
          <p:cNvPr id="11" name="Text 8"/>
          <p:cNvSpPr/>
          <p:nvPr/>
        </p:nvSpPr>
        <p:spPr>
          <a:xfrm>
            <a:off x="5422583" y="4145875"/>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Bagikan jadwal dengan rekan kerja, keluarga, atau teman.</a:t>
            </a:r>
            <a:endParaRPr lang="en-US" sz="1750" dirty="0"/>
          </a:p>
        </p:txBody>
      </p:sp>
      <p:sp>
        <p:nvSpPr>
          <p:cNvPr id="12" name="Shape 9"/>
          <p:cNvSpPr/>
          <p:nvPr/>
        </p:nvSpPr>
        <p:spPr>
          <a:xfrm>
            <a:off x="793790" y="5716548"/>
            <a:ext cx="510302" cy="510302"/>
          </a:xfrm>
          <a:prstGeom prst="roundRect">
            <a:avLst>
              <a:gd name="adj" fmla="val 18669"/>
            </a:avLst>
          </a:prstGeom>
          <a:solidFill>
            <a:srgbClr val="DDEEE6"/>
          </a:solidFill>
          <a:ln w="7620">
            <a:solidFill>
              <a:srgbClr val="C3D4CC"/>
            </a:solidFill>
            <a:prstDash val="solid"/>
          </a:ln>
        </p:spPr>
      </p:sp>
      <p:sp>
        <p:nvSpPr>
          <p:cNvPr id="13" name="Text 10"/>
          <p:cNvSpPr/>
          <p:nvPr/>
        </p:nvSpPr>
        <p:spPr>
          <a:xfrm>
            <a:off x="939879" y="5801558"/>
            <a:ext cx="218123" cy="340281"/>
          </a:xfrm>
          <a:prstGeom prst="rect">
            <a:avLst/>
          </a:prstGeom>
          <a:noFill/>
          <a:ln/>
        </p:spPr>
        <p:txBody>
          <a:bodyPr wrap="none" lIns="0" tIns="0" rIns="0" bIns="0" rtlCol="0" anchor="t"/>
          <a:lstStyle/>
          <a:p>
            <a:pPr marL="0" indent="0" algn="ctr">
              <a:lnSpc>
                <a:spcPts val="2650"/>
              </a:lnSpc>
              <a:buNone/>
            </a:pPr>
            <a:r>
              <a:rPr lang="en-US" sz="2650" b="1" dirty="0">
                <a:solidFill>
                  <a:srgbClr val="3B4E4E"/>
                </a:solidFill>
                <a:latin typeface="Syne Bold" pitchFamily="34" charset="0"/>
                <a:ea typeface="Syne Bold" pitchFamily="34" charset="-122"/>
                <a:cs typeface="Syne Bold" pitchFamily="34" charset="-120"/>
              </a:rPr>
              <a:t>3</a:t>
            </a:r>
            <a:endParaRPr lang="en-US" sz="2650" dirty="0"/>
          </a:p>
        </p:txBody>
      </p:sp>
      <p:sp>
        <p:nvSpPr>
          <p:cNvPr id="14" name="Text 11"/>
          <p:cNvSpPr/>
          <p:nvPr/>
        </p:nvSpPr>
        <p:spPr>
          <a:xfrm>
            <a:off x="1530906" y="5716548"/>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3B4E4E"/>
                </a:solidFill>
                <a:latin typeface="Syne Bold" pitchFamily="34" charset="0"/>
                <a:ea typeface="Syne Bold" pitchFamily="34" charset="-122"/>
                <a:cs typeface="Syne Bold" pitchFamily="34" charset="-120"/>
              </a:rPr>
              <a:t>Jadwalkan acara</a:t>
            </a:r>
            <a:endParaRPr lang="en-US" sz="2200" dirty="0"/>
          </a:p>
        </p:txBody>
      </p:sp>
      <p:sp>
        <p:nvSpPr>
          <p:cNvPr id="15" name="Text 12"/>
          <p:cNvSpPr/>
          <p:nvPr/>
        </p:nvSpPr>
        <p:spPr>
          <a:xfrm>
            <a:off x="1530906" y="6206966"/>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Jadwalkan acara secara otomatis dengan bantuan fitur reminder.</a:t>
            </a:r>
            <a:endParaRPr lang="en-US" sz="1750" dirty="0"/>
          </a:p>
        </p:txBody>
      </p:sp>
      <p:sp>
        <p:nvSpPr>
          <p:cNvPr id="16" name="Shape 13"/>
          <p:cNvSpPr/>
          <p:nvPr/>
        </p:nvSpPr>
        <p:spPr>
          <a:xfrm>
            <a:off x="4685467" y="5716548"/>
            <a:ext cx="510302" cy="510302"/>
          </a:xfrm>
          <a:prstGeom prst="roundRect">
            <a:avLst>
              <a:gd name="adj" fmla="val 18669"/>
            </a:avLst>
          </a:prstGeom>
          <a:solidFill>
            <a:srgbClr val="DDEEE6"/>
          </a:solidFill>
          <a:ln w="7620">
            <a:solidFill>
              <a:srgbClr val="C3D4CC"/>
            </a:solidFill>
            <a:prstDash val="solid"/>
          </a:ln>
        </p:spPr>
      </p:sp>
      <p:sp>
        <p:nvSpPr>
          <p:cNvPr id="17" name="Text 14"/>
          <p:cNvSpPr/>
          <p:nvPr/>
        </p:nvSpPr>
        <p:spPr>
          <a:xfrm>
            <a:off x="4819650" y="5801558"/>
            <a:ext cx="241935" cy="340281"/>
          </a:xfrm>
          <a:prstGeom prst="rect">
            <a:avLst/>
          </a:prstGeom>
          <a:noFill/>
          <a:ln/>
        </p:spPr>
        <p:txBody>
          <a:bodyPr wrap="none" lIns="0" tIns="0" rIns="0" bIns="0" rtlCol="0" anchor="t"/>
          <a:lstStyle/>
          <a:p>
            <a:pPr marL="0" indent="0" algn="ctr">
              <a:lnSpc>
                <a:spcPts val="2650"/>
              </a:lnSpc>
              <a:buNone/>
            </a:pPr>
            <a:r>
              <a:rPr lang="en-US" sz="2650" b="1" dirty="0">
                <a:solidFill>
                  <a:srgbClr val="3B4E4E"/>
                </a:solidFill>
                <a:latin typeface="Syne Bold" pitchFamily="34" charset="0"/>
                <a:ea typeface="Syne Bold" pitchFamily="34" charset="-122"/>
                <a:cs typeface="Syne Bold" pitchFamily="34" charset="-120"/>
              </a:rPr>
              <a:t>4</a:t>
            </a:r>
            <a:endParaRPr lang="en-US" sz="2650" dirty="0"/>
          </a:p>
        </p:txBody>
      </p:sp>
      <p:sp>
        <p:nvSpPr>
          <p:cNvPr id="18" name="Text 15"/>
          <p:cNvSpPr/>
          <p:nvPr/>
        </p:nvSpPr>
        <p:spPr>
          <a:xfrm>
            <a:off x="5422583" y="5716548"/>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3B4E4E"/>
                </a:solidFill>
                <a:latin typeface="Syne Bold" pitchFamily="34" charset="0"/>
                <a:ea typeface="Syne Bold" pitchFamily="34" charset="-122"/>
                <a:cs typeface="Syne Bold" pitchFamily="34" charset="-120"/>
              </a:rPr>
              <a:t>Integrasi aplikasi</a:t>
            </a:r>
            <a:endParaRPr lang="en-US" sz="2200" dirty="0"/>
          </a:p>
        </p:txBody>
      </p:sp>
      <p:sp>
        <p:nvSpPr>
          <p:cNvPr id="19" name="Text 16"/>
          <p:cNvSpPr/>
          <p:nvPr/>
        </p:nvSpPr>
        <p:spPr>
          <a:xfrm>
            <a:off x="5422583" y="6206966"/>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Integrasikan Google Calendar dengan aplikasi lain, seperti Google Meet.</a:t>
            </a:r>
            <a:endParaRPr lang="en-US" sz="17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98381" y="621030"/>
            <a:ext cx="7920038" cy="1639491"/>
          </a:xfrm>
          <a:prstGeom prst="rect">
            <a:avLst/>
          </a:prstGeom>
          <a:noFill/>
          <a:ln/>
        </p:spPr>
        <p:txBody>
          <a:bodyPr wrap="square" lIns="0" tIns="0" rIns="0" bIns="0" rtlCol="0" anchor="t"/>
          <a:lstStyle/>
          <a:p>
            <a:pPr marL="0" indent="0">
              <a:lnSpc>
                <a:spcPts val="4300"/>
              </a:lnSpc>
              <a:buNone/>
            </a:pPr>
            <a:r>
              <a:rPr lang="en-US" sz="3400" b="1" dirty="0">
                <a:solidFill>
                  <a:srgbClr val="233939"/>
                </a:solidFill>
                <a:latin typeface="Syne Bold" pitchFamily="34" charset="0"/>
                <a:ea typeface="Syne Bold" pitchFamily="34" charset="-122"/>
                <a:cs typeface="Syne Bold" pitchFamily="34" charset="-120"/>
              </a:rPr>
              <a:t>Membuat, Berbagi, dan Menjadwalkan Acara di Google Calendar</a:t>
            </a:r>
            <a:endParaRPr lang="en-US" sz="3400" dirty="0"/>
          </a:p>
        </p:txBody>
      </p:sp>
      <p:sp>
        <p:nvSpPr>
          <p:cNvPr id="4" name="Shape 1"/>
          <p:cNvSpPr/>
          <p:nvPr/>
        </p:nvSpPr>
        <p:spPr>
          <a:xfrm>
            <a:off x="6349127" y="2522696"/>
            <a:ext cx="22860" cy="5085755"/>
          </a:xfrm>
          <a:prstGeom prst="roundRect">
            <a:avLst>
              <a:gd name="adj" fmla="val 321259"/>
            </a:avLst>
          </a:prstGeom>
          <a:solidFill>
            <a:srgbClr val="C3D4CC"/>
          </a:solidFill>
          <a:ln/>
        </p:spPr>
      </p:sp>
      <p:sp>
        <p:nvSpPr>
          <p:cNvPr id="5" name="Shape 2"/>
          <p:cNvSpPr/>
          <p:nvPr/>
        </p:nvSpPr>
        <p:spPr>
          <a:xfrm>
            <a:off x="6534388" y="2904649"/>
            <a:ext cx="611981" cy="22860"/>
          </a:xfrm>
          <a:prstGeom prst="roundRect">
            <a:avLst>
              <a:gd name="adj" fmla="val 321259"/>
            </a:avLst>
          </a:prstGeom>
          <a:solidFill>
            <a:srgbClr val="C3D4CC"/>
          </a:solidFill>
          <a:ln/>
        </p:spPr>
      </p:sp>
      <p:sp>
        <p:nvSpPr>
          <p:cNvPr id="6" name="Shape 3"/>
          <p:cNvSpPr/>
          <p:nvPr/>
        </p:nvSpPr>
        <p:spPr>
          <a:xfrm>
            <a:off x="6163866" y="2719388"/>
            <a:ext cx="393383" cy="393383"/>
          </a:xfrm>
          <a:prstGeom prst="roundRect">
            <a:avLst>
              <a:gd name="adj" fmla="val 18669"/>
            </a:avLst>
          </a:prstGeom>
          <a:solidFill>
            <a:srgbClr val="DDEEE6"/>
          </a:solidFill>
          <a:ln w="7620">
            <a:solidFill>
              <a:srgbClr val="C3D4CC"/>
            </a:solidFill>
            <a:prstDash val="solid"/>
          </a:ln>
        </p:spPr>
      </p:sp>
      <p:sp>
        <p:nvSpPr>
          <p:cNvPr id="7" name="Text 4"/>
          <p:cNvSpPr/>
          <p:nvPr/>
        </p:nvSpPr>
        <p:spPr>
          <a:xfrm>
            <a:off x="6309360" y="2784872"/>
            <a:ext cx="102275" cy="262295"/>
          </a:xfrm>
          <a:prstGeom prst="rect">
            <a:avLst/>
          </a:prstGeom>
          <a:noFill/>
          <a:ln/>
        </p:spPr>
        <p:txBody>
          <a:bodyPr wrap="none" lIns="0" tIns="0" rIns="0" bIns="0" rtlCol="0" anchor="t"/>
          <a:lstStyle/>
          <a:p>
            <a:pPr marL="0" indent="0" algn="ctr">
              <a:lnSpc>
                <a:spcPts val="2050"/>
              </a:lnSpc>
              <a:buNone/>
            </a:pPr>
            <a:r>
              <a:rPr lang="en-US" sz="2050" b="1" dirty="0">
                <a:solidFill>
                  <a:srgbClr val="3B4E4E"/>
                </a:solidFill>
                <a:latin typeface="Syne Bold" pitchFamily="34" charset="0"/>
                <a:ea typeface="Syne Bold" pitchFamily="34" charset="-122"/>
                <a:cs typeface="Syne Bold" pitchFamily="34" charset="-120"/>
              </a:rPr>
              <a:t>1</a:t>
            </a:r>
            <a:endParaRPr lang="en-US" sz="2050" dirty="0"/>
          </a:p>
        </p:txBody>
      </p:sp>
      <p:sp>
        <p:nvSpPr>
          <p:cNvPr id="8" name="Text 5"/>
          <p:cNvSpPr/>
          <p:nvPr/>
        </p:nvSpPr>
        <p:spPr>
          <a:xfrm>
            <a:off x="7322225" y="2697480"/>
            <a:ext cx="2185630" cy="273248"/>
          </a:xfrm>
          <a:prstGeom prst="rect">
            <a:avLst/>
          </a:prstGeom>
          <a:noFill/>
          <a:ln/>
        </p:spPr>
        <p:txBody>
          <a:bodyPr wrap="none" lIns="0" tIns="0" rIns="0" bIns="0" rtlCol="0" anchor="t"/>
          <a:lstStyle/>
          <a:p>
            <a:pPr marL="0" indent="0" algn="l">
              <a:lnSpc>
                <a:spcPts val="2150"/>
              </a:lnSpc>
              <a:buNone/>
            </a:pPr>
            <a:r>
              <a:rPr lang="en-US" sz="1700" b="1" dirty="0">
                <a:solidFill>
                  <a:srgbClr val="3B4E4E"/>
                </a:solidFill>
                <a:latin typeface="Syne Bold" pitchFamily="34" charset="0"/>
                <a:ea typeface="Syne Bold" pitchFamily="34" charset="-122"/>
                <a:cs typeface="Syne Bold" pitchFamily="34" charset="-120"/>
              </a:rPr>
              <a:t>Membuat Acara</a:t>
            </a:r>
            <a:endParaRPr lang="en-US" sz="1700" dirty="0"/>
          </a:p>
        </p:txBody>
      </p:sp>
      <p:sp>
        <p:nvSpPr>
          <p:cNvPr id="9" name="Text 6"/>
          <p:cNvSpPr/>
          <p:nvPr/>
        </p:nvSpPr>
        <p:spPr>
          <a:xfrm>
            <a:off x="7322225" y="3075623"/>
            <a:ext cx="6696194" cy="279797"/>
          </a:xfrm>
          <a:prstGeom prst="rect">
            <a:avLst/>
          </a:prstGeom>
          <a:noFill/>
          <a:ln/>
        </p:spPr>
        <p:txBody>
          <a:bodyPr wrap="none" lIns="0" tIns="0" rIns="0" bIns="0" rtlCol="0" anchor="t"/>
          <a:lstStyle/>
          <a:p>
            <a:pPr marL="0" indent="0" algn="l">
              <a:lnSpc>
                <a:spcPts val="2200"/>
              </a:lnSpc>
              <a:buNone/>
            </a:pPr>
            <a:r>
              <a:rPr lang="en-US" sz="1350" dirty="0">
                <a:solidFill>
                  <a:srgbClr val="3B4E4E"/>
                </a:solidFill>
                <a:latin typeface="Overpass Light" pitchFamily="34" charset="0"/>
                <a:ea typeface="Overpass Light" pitchFamily="34" charset="-122"/>
                <a:cs typeface="Overpass Light" pitchFamily="34" charset="-120"/>
              </a:rPr>
              <a:t>Buka Google Calendar dan klik tombol "Buat Acara".</a:t>
            </a:r>
            <a:endParaRPr lang="en-US" sz="1350" dirty="0"/>
          </a:p>
        </p:txBody>
      </p:sp>
      <p:sp>
        <p:nvSpPr>
          <p:cNvPr id="10" name="Text 7"/>
          <p:cNvSpPr/>
          <p:nvPr/>
        </p:nvSpPr>
        <p:spPr>
          <a:xfrm>
            <a:off x="7322225" y="3460313"/>
            <a:ext cx="6696194" cy="279797"/>
          </a:xfrm>
          <a:prstGeom prst="rect">
            <a:avLst/>
          </a:prstGeom>
          <a:noFill/>
          <a:ln/>
        </p:spPr>
        <p:txBody>
          <a:bodyPr wrap="none" lIns="0" tIns="0" rIns="0" bIns="0" rtlCol="0" anchor="t"/>
          <a:lstStyle/>
          <a:p>
            <a:pPr marL="0" indent="0" algn="l">
              <a:lnSpc>
                <a:spcPts val="2200"/>
              </a:lnSpc>
              <a:buNone/>
            </a:pPr>
            <a:r>
              <a:rPr lang="en-US" sz="1350" dirty="0">
                <a:solidFill>
                  <a:srgbClr val="3B4E4E"/>
                </a:solidFill>
                <a:latin typeface="Overpass Light" pitchFamily="34" charset="0"/>
                <a:ea typeface="Overpass Light" pitchFamily="34" charset="-122"/>
                <a:cs typeface="Overpass Light" pitchFamily="34" charset="-120"/>
              </a:rPr>
              <a:t>Masukkan judul, tanggal, waktu, dan lokasi acara.</a:t>
            </a:r>
            <a:endParaRPr lang="en-US" sz="1350" dirty="0"/>
          </a:p>
        </p:txBody>
      </p:sp>
      <p:sp>
        <p:nvSpPr>
          <p:cNvPr id="11" name="Shape 8"/>
          <p:cNvSpPr/>
          <p:nvPr/>
        </p:nvSpPr>
        <p:spPr>
          <a:xfrm>
            <a:off x="6534388" y="4471630"/>
            <a:ext cx="611981" cy="22860"/>
          </a:xfrm>
          <a:prstGeom prst="roundRect">
            <a:avLst>
              <a:gd name="adj" fmla="val 321259"/>
            </a:avLst>
          </a:prstGeom>
          <a:solidFill>
            <a:srgbClr val="C3D4CC"/>
          </a:solidFill>
          <a:ln/>
        </p:spPr>
      </p:sp>
      <p:sp>
        <p:nvSpPr>
          <p:cNvPr id="12" name="Shape 9"/>
          <p:cNvSpPr/>
          <p:nvPr/>
        </p:nvSpPr>
        <p:spPr>
          <a:xfrm>
            <a:off x="6163866" y="4286369"/>
            <a:ext cx="393383" cy="393383"/>
          </a:xfrm>
          <a:prstGeom prst="roundRect">
            <a:avLst>
              <a:gd name="adj" fmla="val 18669"/>
            </a:avLst>
          </a:prstGeom>
          <a:solidFill>
            <a:srgbClr val="DDEEE6"/>
          </a:solidFill>
          <a:ln w="7620">
            <a:solidFill>
              <a:srgbClr val="C3D4CC"/>
            </a:solidFill>
            <a:prstDash val="solid"/>
          </a:ln>
        </p:spPr>
      </p:sp>
      <p:sp>
        <p:nvSpPr>
          <p:cNvPr id="13" name="Text 10"/>
          <p:cNvSpPr/>
          <p:nvPr/>
        </p:nvSpPr>
        <p:spPr>
          <a:xfrm>
            <a:off x="6278642" y="4351853"/>
            <a:ext cx="163711" cy="262295"/>
          </a:xfrm>
          <a:prstGeom prst="rect">
            <a:avLst/>
          </a:prstGeom>
          <a:noFill/>
          <a:ln/>
        </p:spPr>
        <p:txBody>
          <a:bodyPr wrap="none" lIns="0" tIns="0" rIns="0" bIns="0" rtlCol="0" anchor="t"/>
          <a:lstStyle/>
          <a:p>
            <a:pPr marL="0" indent="0" algn="ctr">
              <a:lnSpc>
                <a:spcPts val="2050"/>
              </a:lnSpc>
              <a:buNone/>
            </a:pPr>
            <a:r>
              <a:rPr lang="en-US" sz="2050" b="1" dirty="0">
                <a:solidFill>
                  <a:srgbClr val="3B4E4E"/>
                </a:solidFill>
                <a:latin typeface="Syne Bold" pitchFamily="34" charset="0"/>
                <a:ea typeface="Syne Bold" pitchFamily="34" charset="-122"/>
                <a:cs typeface="Syne Bold" pitchFamily="34" charset="-120"/>
              </a:rPr>
              <a:t>2</a:t>
            </a:r>
            <a:endParaRPr lang="en-US" sz="2050" dirty="0"/>
          </a:p>
        </p:txBody>
      </p:sp>
      <p:sp>
        <p:nvSpPr>
          <p:cNvPr id="14" name="Text 11"/>
          <p:cNvSpPr/>
          <p:nvPr/>
        </p:nvSpPr>
        <p:spPr>
          <a:xfrm>
            <a:off x="7322225" y="4264462"/>
            <a:ext cx="2185630" cy="273248"/>
          </a:xfrm>
          <a:prstGeom prst="rect">
            <a:avLst/>
          </a:prstGeom>
          <a:noFill/>
          <a:ln/>
        </p:spPr>
        <p:txBody>
          <a:bodyPr wrap="none" lIns="0" tIns="0" rIns="0" bIns="0" rtlCol="0" anchor="t"/>
          <a:lstStyle/>
          <a:p>
            <a:pPr marL="0" indent="0" algn="l">
              <a:lnSpc>
                <a:spcPts val="2150"/>
              </a:lnSpc>
              <a:buNone/>
            </a:pPr>
            <a:r>
              <a:rPr lang="en-US" sz="1700" b="1" dirty="0">
                <a:solidFill>
                  <a:srgbClr val="3B4E4E"/>
                </a:solidFill>
                <a:latin typeface="Syne Bold" pitchFamily="34" charset="0"/>
                <a:ea typeface="Syne Bold" pitchFamily="34" charset="-122"/>
                <a:cs typeface="Syne Bold" pitchFamily="34" charset="-120"/>
              </a:rPr>
              <a:t>Berbagi Acara</a:t>
            </a:r>
            <a:endParaRPr lang="en-US" sz="1700" dirty="0"/>
          </a:p>
        </p:txBody>
      </p:sp>
      <p:sp>
        <p:nvSpPr>
          <p:cNvPr id="15" name="Text 12"/>
          <p:cNvSpPr/>
          <p:nvPr/>
        </p:nvSpPr>
        <p:spPr>
          <a:xfrm>
            <a:off x="7322225" y="4642604"/>
            <a:ext cx="6696194" cy="279797"/>
          </a:xfrm>
          <a:prstGeom prst="rect">
            <a:avLst/>
          </a:prstGeom>
          <a:noFill/>
          <a:ln/>
        </p:spPr>
        <p:txBody>
          <a:bodyPr wrap="none" lIns="0" tIns="0" rIns="0" bIns="0" rtlCol="0" anchor="t"/>
          <a:lstStyle/>
          <a:p>
            <a:pPr marL="0" indent="0" algn="l">
              <a:lnSpc>
                <a:spcPts val="2200"/>
              </a:lnSpc>
              <a:buNone/>
            </a:pPr>
            <a:r>
              <a:rPr lang="en-US" sz="1350" dirty="0">
                <a:solidFill>
                  <a:srgbClr val="3B4E4E"/>
                </a:solidFill>
                <a:latin typeface="Overpass Light" pitchFamily="34" charset="0"/>
                <a:ea typeface="Overpass Light" pitchFamily="34" charset="-122"/>
                <a:cs typeface="Overpass Light" pitchFamily="34" charset="-120"/>
              </a:rPr>
              <a:t>Klik tombol "Bagikan" dan masukkan alamat email peserta.</a:t>
            </a:r>
            <a:endParaRPr lang="en-US" sz="1350" dirty="0"/>
          </a:p>
        </p:txBody>
      </p:sp>
      <p:sp>
        <p:nvSpPr>
          <p:cNvPr id="16" name="Text 13"/>
          <p:cNvSpPr/>
          <p:nvPr/>
        </p:nvSpPr>
        <p:spPr>
          <a:xfrm>
            <a:off x="7322225" y="5027295"/>
            <a:ext cx="6696194" cy="279797"/>
          </a:xfrm>
          <a:prstGeom prst="rect">
            <a:avLst/>
          </a:prstGeom>
          <a:noFill/>
          <a:ln/>
        </p:spPr>
        <p:txBody>
          <a:bodyPr wrap="none" lIns="0" tIns="0" rIns="0" bIns="0" rtlCol="0" anchor="t"/>
          <a:lstStyle/>
          <a:p>
            <a:pPr marL="0" indent="0" algn="l">
              <a:lnSpc>
                <a:spcPts val="2200"/>
              </a:lnSpc>
              <a:buNone/>
            </a:pPr>
            <a:r>
              <a:rPr lang="en-US" sz="1350" dirty="0">
                <a:solidFill>
                  <a:srgbClr val="3B4E4E"/>
                </a:solidFill>
                <a:latin typeface="Overpass Light" pitchFamily="34" charset="0"/>
                <a:ea typeface="Overpass Light" pitchFamily="34" charset="-122"/>
                <a:cs typeface="Overpass Light" pitchFamily="34" charset="-120"/>
              </a:rPr>
              <a:t>Anda dapat mengatur hak akses, seperti melihat, mengedit, atau menghapus acara.</a:t>
            </a:r>
            <a:endParaRPr lang="en-US" sz="1350" dirty="0"/>
          </a:p>
        </p:txBody>
      </p:sp>
      <p:sp>
        <p:nvSpPr>
          <p:cNvPr id="17" name="Shape 14"/>
          <p:cNvSpPr/>
          <p:nvPr/>
        </p:nvSpPr>
        <p:spPr>
          <a:xfrm>
            <a:off x="6534388" y="6038612"/>
            <a:ext cx="611981" cy="22860"/>
          </a:xfrm>
          <a:prstGeom prst="roundRect">
            <a:avLst>
              <a:gd name="adj" fmla="val 321259"/>
            </a:avLst>
          </a:prstGeom>
          <a:solidFill>
            <a:srgbClr val="C3D4CC"/>
          </a:solidFill>
          <a:ln/>
        </p:spPr>
      </p:sp>
      <p:sp>
        <p:nvSpPr>
          <p:cNvPr id="18" name="Shape 15"/>
          <p:cNvSpPr/>
          <p:nvPr/>
        </p:nvSpPr>
        <p:spPr>
          <a:xfrm>
            <a:off x="6163866" y="5853351"/>
            <a:ext cx="393383" cy="393383"/>
          </a:xfrm>
          <a:prstGeom prst="roundRect">
            <a:avLst>
              <a:gd name="adj" fmla="val 18669"/>
            </a:avLst>
          </a:prstGeom>
          <a:solidFill>
            <a:srgbClr val="DDEEE6"/>
          </a:solidFill>
          <a:ln w="7620">
            <a:solidFill>
              <a:srgbClr val="C3D4CC"/>
            </a:solidFill>
            <a:prstDash val="solid"/>
          </a:ln>
        </p:spPr>
      </p:sp>
      <p:sp>
        <p:nvSpPr>
          <p:cNvPr id="19" name="Text 16"/>
          <p:cNvSpPr/>
          <p:nvPr/>
        </p:nvSpPr>
        <p:spPr>
          <a:xfrm>
            <a:off x="6276499" y="5918835"/>
            <a:ext cx="168116" cy="262295"/>
          </a:xfrm>
          <a:prstGeom prst="rect">
            <a:avLst/>
          </a:prstGeom>
          <a:noFill/>
          <a:ln/>
        </p:spPr>
        <p:txBody>
          <a:bodyPr wrap="none" lIns="0" tIns="0" rIns="0" bIns="0" rtlCol="0" anchor="t"/>
          <a:lstStyle/>
          <a:p>
            <a:pPr marL="0" indent="0" algn="ctr">
              <a:lnSpc>
                <a:spcPts val="2050"/>
              </a:lnSpc>
              <a:buNone/>
            </a:pPr>
            <a:r>
              <a:rPr lang="en-US" sz="2050" b="1" dirty="0">
                <a:solidFill>
                  <a:srgbClr val="3B4E4E"/>
                </a:solidFill>
                <a:latin typeface="Syne Bold" pitchFamily="34" charset="0"/>
                <a:ea typeface="Syne Bold" pitchFamily="34" charset="-122"/>
                <a:cs typeface="Syne Bold" pitchFamily="34" charset="-120"/>
              </a:rPr>
              <a:t>3</a:t>
            </a:r>
            <a:endParaRPr lang="en-US" sz="2050" dirty="0"/>
          </a:p>
        </p:txBody>
      </p:sp>
      <p:sp>
        <p:nvSpPr>
          <p:cNvPr id="20" name="Text 17"/>
          <p:cNvSpPr/>
          <p:nvPr/>
        </p:nvSpPr>
        <p:spPr>
          <a:xfrm>
            <a:off x="7322225" y="5831443"/>
            <a:ext cx="2568893" cy="273248"/>
          </a:xfrm>
          <a:prstGeom prst="rect">
            <a:avLst/>
          </a:prstGeom>
          <a:noFill/>
          <a:ln/>
        </p:spPr>
        <p:txBody>
          <a:bodyPr wrap="none" lIns="0" tIns="0" rIns="0" bIns="0" rtlCol="0" anchor="t"/>
          <a:lstStyle/>
          <a:p>
            <a:pPr marL="0" indent="0" algn="l">
              <a:lnSpc>
                <a:spcPts val="2150"/>
              </a:lnSpc>
              <a:buNone/>
            </a:pPr>
            <a:r>
              <a:rPr lang="en-US" sz="1700" b="1" dirty="0">
                <a:solidFill>
                  <a:srgbClr val="3B4E4E"/>
                </a:solidFill>
                <a:latin typeface="Syne Bold" pitchFamily="34" charset="0"/>
                <a:ea typeface="Syne Bold" pitchFamily="34" charset="-122"/>
                <a:cs typeface="Syne Bold" pitchFamily="34" charset="-120"/>
              </a:rPr>
              <a:t>Menjadwalkan Acara</a:t>
            </a:r>
            <a:endParaRPr lang="en-US" sz="1700" dirty="0"/>
          </a:p>
        </p:txBody>
      </p:sp>
      <p:sp>
        <p:nvSpPr>
          <p:cNvPr id="21" name="Text 18"/>
          <p:cNvSpPr/>
          <p:nvPr/>
        </p:nvSpPr>
        <p:spPr>
          <a:xfrm>
            <a:off x="7322225" y="6209586"/>
            <a:ext cx="6696194" cy="559594"/>
          </a:xfrm>
          <a:prstGeom prst="rect">
            <a:avLst/>
          </a:prstGeom>
          <a:noFill/>
          <a:ln/>
        </p:spPr>
        <p:txBody>
          <a:bodyPr wrap="square" lIns="0" tIns="0" rIns="0" bIns="0" rtlCol="0" anchor="t"/>
          <a:lstStyle/>
          <a:p>
            <a:pPr marL="0" indent="0" algn="l">
              <a:lnSpc>
                <a:spcPts val="2200"/>
              </a:lnSpc>
              <a:buNone/>
            </a:pPr>
            <a:r>
              <a:rPr lang="en-US" sz="1350" dirty="0">
                <a:solidFill>
                  <a:srgbClr val="3B4E4E"/>
                </a:solidFill>
                <a:latin typeface="Overpass Light" pitchFamily="34" charset="0"/>
                <a:ea typeface="Overpass Light" pitchFamily="34" charset="-122"/>
                <a:cs typeface="Overpass Light" pitchFamily="34" charset="-120"/>
              </a:rPr>
              <a:t>Anda dapat menjadwalkan acara berulang dengan memilih frekuensi dan jangka waktu.</a:t>
            </a:r>
            <a:endParaRPr lang="en-US" sz="1350" dirty="0"/>
          </a:p>
        </p:txBody>
      </p:sp>
      <p:sp>
        <p:nvSpPr>
          <p:cNvPr id="22" name="Text 19"/>
          <p:cNvSpPr/>
          <p:nvPr/>
        </p:nvSpPr>
        <p:spPr>
          <a:xfrm>
            <a:off x="7322225" y="6874073"/>
            <a:ext cx="6696194" cy="559594"/>
          </a:xfrm>
          <a:prstGeom prst="rect">
            <a:avLst/>
          </a:prstGeom>
          <a:noFill/>
          <a:ln/>
        </p:spPr>
        <p:txBody>
          <a:bodyPr wrap="square" lIns="0" tIns="0" rIns="0" bIns="0" rtlCol="0" anchor="t"/>
          <a:lstStyle/>
          <a:p>
            <a:pPr marL="0" indent="0" algn="l">
              <a:lnSpc>
                <a:spcPts val="2200"/>
              </a:lnSpc>
              <a:buNone/>
            </a:pPr>
            <a:r>
              <a:rPr lang="en-US" sz="1350" dirty="0">
                <a:solidFill>
                  <a:srgbClr val="3B4E4E"/>
                </a:solidFill>
                <a:latin typeface="Overpass Light" pitchFamily="34" charset="0"/>
                <a:ea typeface="Overpass Light" pitchFamily="34" charset="-122"/>
                <a:cs typeface="Overpass Light" pitchFamily="34" charset="-120"/>
              </a:rPr>
              <a:t>Google Calendar akan secara otomatis menambahkan acara berulang ke kalender Anda.</a:t>
            </a:r>
            <a:endParaRPr lang="en-US" sz="13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793790" y="1101090"/>
            <a:ext cx="13042821" cy="1417558"/>
          </a:xfrm>
          <a:prstGeom prst="rect">
            <a:avLst/>
          </a:prstGeom>
          <a:noFill/>
          <a:ln/>
        </p:spPr>
        <p:txBody>
          <a:bodyPr wrap="square" lIns="0" tIns="0" rIns="0" bIns="0" rtlCol="0" anchor="t"/>
          <a:lstStyle/>
          <a:p>
            <a:pPr marL="0" indent="0">
              <a:lnSpc>
                <a:spcPts val="5550"/>
              </a:lnSpc>
              <a:buNone/>
            </a:pPr>
            <a:r>
              <a:rPr lang="en-US" sz="4450" b="1" dirty="0">
                <a:solidFill>
                  <a:srgbClr val="233939"/>
                </a:solidFill>
                <a:latin typeface="Syne Bold" pitchFamily="34" charset="0"/>
                <a:ea typeface="Syne Bold" pitchFamily="34" charset="-122"/>
                <a:cs typeface="Syne Bold" pitchFamily="34" charset="-120"/>
              </a:rPr>
              <a:t>Mengintegrasikan Google Calendar dengan Aplikasi Lain</a:t>
            </a:r>
            <a:endParaRPr lang="en-US" sz="4450" dirty="0"/>
          </a:p>
        </p:txBody>
      </p:sp>
      <p:sp>
        <p:nvSpPr>
          <p:cNvPr id="3" name="Text 1"/>
          <p:cNvSpPr/>
          <p:nvPr/>
        </p:nvSpPr>
        <p:spPr>
          <a:xfrm>
            <a:off x="793790" y="3085624"/>
            <a:ext cx="3978116" cy="708660"/>
          </a:xfrm>
          <a:prstGeom prst="rect">
            <a:avLst/>
          </a:prstGeom>
          <a:noFill/>
          <a:ln/>
        </p:spPr>
        <p:txBody>
          <a:bodyPr wrap="square" lIns="0" tIns="0" rIns="0" bIns="0" rtlCol="0" anchor="t"/>
          <a:lstStyle/>
          <a:p>
            <a:pPr marL="0" indent="0">
              <a:lnSpc>
                <a:spcPts val="2750"/>
              </a:lnSpc>
              <a:buNone/>
            </a:pPr>
            <a:r>
              <a:rPr lang="en-US" sz="2200" b="1" dirty="0">
                <a:solidFill>
                  <a:srgbClr val="233939"/>
                </a:solidFill>
                <a:latin typeface="Syne Bold" pitchFamily="34" charset="0"/>
                <a:ea typeface="Syne Bold" pitchFamily="34" charset="-122"/>
                <a:cs typeface="Syne Bold" pitchFamily="34" charset="-120"/>
              </a:rPr>
              <a:t>Integrasi dengan Aplikasi Lainnya</a:t>
            </a:r>
            <a:endParaRPr lang="en-US" sz="2200" dirty="0"/>
          </a:p>
        </p:txBody>
      </p:sp>
      <p:sp>
        <p:nvSpPr>
          <p:cNvPr id="4" name="Text 2"/>
          <p:cNvSpPr/>
          <p:nvPr/>
        </p:nvSpPr>
        <p:spPr>
          <a:xfrm>
            <a:off x="793790" y="4021098"/>
            <a:ext cx="3978116" cy="2903220"/>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Google Calendar memungkinkan integrasi dengan berbagai aplikasi populer, termasuk Slack, Zoom, dan Microsoft Teams. Dengan integrasi ini, Anda dapat menambahkan acara dari aplikasi tersebut ke Google Calendar Anda, meningkatkan efisiensi dan sinkronisasi jadwal Anda.</a:t>
            </a:r>
            <a:endParaRPr lang="en-US" sz="1750" dirty="0"/>
          </a:p>
        </p:txBody>
      </p:sp>
      <p:sp>
        <p:nvSpPr>
          <p:cNvPr id="5" name="Text 3"/>
          <p:cNvSpPr/>
          <p:nvPr/>
        </p:nvSpPr>
        <p:spPr>
          <a:xfrm>
            <a:off x="5332928" y="3085624"/>
            <a:ext cx="3978116" cy="708660"/>
          </a:xfrm>
          <a:prstGeom prst="rect">
            <a:avLst/>
          </a:prstGeom>
          <a:noFill/>
          <a:ln/>
        </p:spPr>
        <p:txBody>
          <a:bodyPr wrap="square" lIns="0" tIns="0" rIns="0" bIns="0" rtlCol="0" anchor="t"/>
          <a:lstStyle/>
          <a:p>
            <a:pPr marL="0" indent="0">
              <a:lnSpc>
                <a:spcPts val="2750"/>
              </a:lnSpc>
              <a:buNone/>
            </a:pPr>
            <a:r>
              <a:rPr lang="en-US" sz="2200" b="1" dirty="0">
                <a:solidFill>
                  <a:srgbClr val="233939"/>
                </a:solidFill>
                <a:latin typeface="Syne Bold" pitchFamily="34" charset="0"/>
                <a:ea typeface="Syne Bold" pitchFamily="34" charset="-122"/>
                <a:cs typeface="Syne Bold" pitchFamily="34" charset="-120"/>
              </a:rPr>
              <a:t>Integrasi dengan Aplikasi Email</a:t>
            </a:r>
            <a:endParaRPr lang="en-US" sz="2200" dirty="0"/>
          </a:p>
        </p:txBody>
      </p:sp>
      <p:sp>
        <p:nvSpPr>
          <p:cNvPr id="6" name="Text 4"/>
          <p:cNvSpPr/>
          <p:nvPr/>
        </p:nvSpPr>
        <p:spPr>
          <a:xfrm>
            <a:off x="5332928" y="4021098"/>
            <a:ext cx="3978116" cy="2540318"/>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Anda dapat menghubungkan akun email Anda ke Google Calendar, sehingga email yang berisi informasi tentang janji temu atau pertemuan secara otomatis ditambahkan ke kalender Anda. Fitur ini memudahkan untuk melacak acara penting.</a:t>
            </a:r>
            <a:endParaRPr lang="en-US" sz="1750" dirty="0"/>
          </a:p>
        </p:txBody>
      </p:sp>
      <p:pic>
        <p:nvPicPr>
          <p:cNvPr id="7" name="Image 0" descr="preencoded.png"/>
          <p:cNvPicPr>
            <a:picLocks noChangeAspect="1"/>
          </p:cNvPicPr>
          <p:nvPr/>
        </p:nvPicPr>
        <p:blipFill>
          <a:blip r:embed="rId3"/>
          <a:stretch>
            <a:fillRect/>
          </a:stretch>
        </p:blipFill>
        <p:spPr>
          <a:xfrm>
            <a:off x="9872067" y="3113961"/>
            <a:ext cx="3978116" cy="265199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752356"/>
            <a:ext cx="7556421" cy="2126337"/>
          </a:xfrm>
          <a:prstGeom prst="rect">
            <a:avLst/>
          </a:prstGeom>
          <a:noFill/>
          <a:ln/>
        </p:spPr>
        <p:txBody>
          <a:bodyPr wrap="square" lIns="0" tIns="0" rIns="0" bIns="0" rtlCol="0" anchor="t"/>
          <a:lstStyle/>
          <a:p>
            <a:pPr marL="0" indent="0">
              <a:lnSpc>
                <a:spcPts val="5550"/>
              </a:lnSpc>
              <a:buNone/>
            </a:pPr>
            <a:r>
              <a:rPr lang="en-US" sz="4450" b="1" dirty="0">
                <a:solidFill>
                  <a:srgbClr val="233939"/>
                </a:solidFill>
                <a:latin typeface="Syne Bold" pitchFamily="34" charset="0"/>
                <a:ea typeface="Syne Bold" pitchFamily="34" charset="-122"/>
                <a:cs typeface="Syne Bold" pitchFamily="34" charset="-120"/>
              </a:rPr>
              <a:t>Menggunakan Google Meet untuk video conference</a:t>
            </a:r>
            <a:endParaRPr lang="en-US" sz="4450" dirty="0"/>
          </a:p>
        </p:txBody>
      </p:sp>
      <p:sp>
        <p:nvSpPr>
          <p:cNvPr id="4" name="Shape 1"/>
          <p:cNvSpPr/>
          <p:nvPr/>
        </p:nvSpPr>
        <p:spPr>
          <a:xfrm>
            <a:off x="6280190" y="3474006"/>
            <a:ext cx="510302" cy="510302"/>
          </a:xfrm>
          <a:prstGeom prst="roundRect">
            <a:avLst>
              <a:gd name="adj" fmla="val 18669"/>
            </a:avLst>
          </a:prstGeom>
          <a:solidFill>
            <a:srgbClr val="DDEEE6"/>
          </a:solidFill>
          <a:ln w="7620">
            <a:solidFill>
              <a:srgbClr val="C3D4CC"/>
            </a:solidFill>
            <a:prstDash val="solid"/>
          </a:ln>
        </p:spPr>
      </p:sp>
      <p:sp>
        <p:nvSpPr>
          <p:cNvPr id="5" name="Text 2"/>
          <p:cNvSpPr/>
          <p:nvPr/>
        </p:nvSpPr>
        <p:spPr>
          <a:xfrm>
            <a:off x="6468904" y="3559016"/>
            <a:ext cx="132755" cy="340281"/>
          </a:xfrm>
          <a:prstGeom prst="rect">
            <a:avLst/>
          </a:prstGeom>
          <a:noFill/>
          <a:ln/>
        </p:spPr>
        <p:txBody>
          <a:bodyPr wrap="none" lIns="0" tIns="0" rIns="0" bIns="0" rtlCol="0" anchor="t"/>
          <a:lstStyle/>
          <a:p>
            <a:pPr marL="0" indent="0" algn="ctr">
              <a:lnSpc>
                <a:spcPts val="2650"/>
              </a:lnSpc>
              <a:buNone/>
            </a:pPr>
            <a:r>
              <a:rPr lang="en-US" sz="2650" b="1" dirty="0">
                <a:solidFill>
                  <a:srgbClr val="3B4E4E"/>
                </a:solidFill>
                <a:latin typeface="Syne Bold" pitchFamily="34" charset="0"/>
                <a:ea typeface="Syne Bold" pitchFamily="34" charset="-122"/>
                <a:cs typeface="Syne Bold" pitchFamily="34" charset="-120"/>
              </a:rPr>
              <a:t>1</a:t>
            </a:r>
            <a:endParaRPr lang="en-US" sz="2650" dirty="0"/>
          </a:p>
        </p:txBody>
      </p:sp>
      <p:sp>
        <p:nvSpPr>
          <p:cNvPr id="6" name="Text 3"/>
          <p:cNvSpPr/>
          <p:nvPr/>
        </p:nvSpPr>
        <p:spPr>
          <a:xfrm>
            <a:off x="7017306" y="3474006"/>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3B4E4E"/>
                </a:solidFill>
                <a:latin typeface="Syne Bold" pitchFamily="34" charset="0"/>
                <a:ea typeface="Syne Bold" pitchFamily="34" charset="-122"/>
                <a:cs typeface="Syne Bold" pitchFamily="34" charset="-120"/>
              </a:rPr>
              <a:t>Mulai Pertemuan</a:t>
            </a:r>
            <a:endParaRPr lang="en-US" sz="2200" dirty="0"/>
          </a:p>
        </p:txBody>
      </p:sp>
      <p:sp>
        <p:nvSpPr>
          <p:cNvPr id="7" name="Text 4"/>
          <p:cNvSpPr/>
          <p:nvPr/>
        </p:nvSpPr>
        <p:spPr>
          <a:xfrm>
            <a:off x="7017306" y="3964424"/>
            <a:ext cx="2927747" cy="1451610"/>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Anda dapat memulai pertemuan baru atau bergabung ke pertemuan yang sudah ada.</a:t>
            </a:r>
            <a:endParaRPr lang="en-US" sz="1750" dirty="0"/>
          </a:p>
        </p:txBody>
      </p:sp>
      <p:sp>
        <p:nvSpPr>
          <p:cNvPr id="8" name="Shape 5"/>
          <p:cNvSpPr/>
          <p:nvPr/>
        </p:nvSpPr>
        <p:spPr>
          <a:xfrm>
            <a:off x="10171867" y="3474006"/>
            <a:ext cx="510302" cy="510302"/>
          </a:xfrm>
          <a:prstGeom prst="roundRect">
            <a:avLst>
              <a:gd name="adj" fmla="val 18669"/>
            </a:avLst>
          </a:prstGeom>
          <a:solidFill>
            <a:srgbClr val="DDEEE6"/>
          </a:solidFill>
          <a:ln w="7620">
            <a:solidFill>
              <a:srgbClr val="C3D4CC"/>
            </a:solidFill>
            <a:prstDash val="solid"/>
          </a:ln>
        </p:spPr>
      </p:sp>
      <p:sp>
        <p:nvSpPr>
          <p:cNvPr id="9" name="Text 6"/>
          <p:cNvSpPr/>
          <p:nvPr/>
        </p:nvSpPr>
        <p:spPr>
          <a:xfrm>
            <a:off x="10320814" y="3559016"/>
            <a:ext cx="212288" cy="340281"/>
          </a:xfrm>
          <a:prstGeom prst="rect">
            <a:avLst/>
          </a:prstGeom>
          <a:noFill/>
          <a:ln/>
        </p:spPr>
        <p:txBody>
          <a:bodyPr wrap="none" lIns="0" tIns="0" rIns="0" bIns="0" rtlCol="0" anchor="t"/>
          <a:lstStyle/>
          <a:p>
            <a:pPr marL="0" indent="0" algn="ctr">
              <a:lnSpc>
                <a:spcPts val="2650"/>
              </a:lnSpc>
              <a:buNone/>
            </a:pPr>
            <a:r>
              <a:rPr lang="en-US" sz="2650" b="1" dirty="0">
                <a:solidFill>
                  <a:srgbClr val="3B4E4E"/>
                </a:solidFill>
                <a:latin typeface="Syne Bold" pitchFamily="34" charset="0"/>
                <a:ea typeface="Syne Bold" pitchFamily="34" charset="-122"/>
                <a:cs typeface="Syne Bold" pitchFamily="34" charset="-120"/>
              </a:rPr>
              <a:t>2</a:t>
            </a:r>
            <a:endParaRPr lang="en-US" sz="2650" dirty="0"/>
          </a:p>
        </p:txBody>
      </p:sp>
      <p:sp>
        <p:nvSpPr>
          <p:cNvPr id="10" name="Text 7"/>
          <p:cNvSpPr/>
          <p:nvPr/>
        </p:nvSpPr>
        <p:spPr>
          <a:xfrm>
            <a:off x="10908983" y="3474006"/>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3B4E4E"/>
                </a:solidFill>
                <a:latin typeface="Syne Bold" pitchFamily="34" charset="0"/>
                <a:ea typeface="Syne Bold" pitchFamily="34" charset="-122"/>
                <a:cs typeface="Syne Bold" pitchFamily="34" charset="-120"/>
              </a:rPr>
              <a:t>Berbagi Layar</a:t>
            </a:r>
            <a:endParaRPr lang="en-US" sz="2200" dirty="0"/>
          </a:p>
        </p:txBody>
      </p:sp>
      <p:sp>
        <p:nvSpPr>
          <p:cNvPr id="11" name="Text 8"/>
          <p:cNvSpPr/>
          <p:nvPr/>
        </p:nvSpPr>
        <p:spPr>
          <a:xfrm>
            <a:off x="10908983" y="3964424"/>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Presentasikan dokumen, presentasi, atau aplikasi dengan rekan kerja.</a:t>
            </a:r>
            <a:endParaRPr lang="en-US" sz="1750" dirty="0"/>
          </a:p>
        </p:txBody>
      </p:sp>
      <p:sp>
        <p:nvSpPr>
          <p:cNvPr id="12" name="Shape 9"/>
          <p:cNvSpPr/>
          <p:nvPr/>
        </p:nvSpPr>
        <p:spPr>
          <a:xfrm>
            <a:off x="6280190" y="5897999"/>
            <a:ext cx="510302" cy="510302"/>
          </a:xfrm>
          <a:prstGeom prst="roundRect">
            <a:avLst>
              <a:gd name="adj" fmla="val 18669"/>
            </a:avLst>
          </a:prstGeom>
          <a:solidFill>
            <a:srgbClr val="DDEEE6"/>
          </a:solidFill>
          <a:ln w="7620">
            <a:solidFill>
              <a:srgbClr val="C3D4CC"/>
            </a:solidFill>
            <a:prstDash val="solid"/>
          </a:ln>
        </p:spPr>
      </p:sp>
      <p:sp>
        <p:nvSpPr>
          <p:cNvPr id="13" name="Text 10"/>
          <p:cNvSpPr/>
          <p:nvPr/>
        </p:nvSpPr>
        <p:spPr>
          <a:xfrm>
            <a:off x="6426279" y="5983010"/>
            <a:ext cx="218123" cy="340281"/>
          </a:xfrm>
          <a:prstGeom prst="rect">
            <a:avLst/>
          </a:prstGeom>
          <a:noFill/>
          <a:ln/>
        </p:spPr>
        <p:txBody>
          <a:bodyPr wrap="none" lIns="0" tIns="0" rIns="0" bIns="0" rtlCol="0" anchor="t"/>
          <a:lstStyle/>
          <a:p>
            <a:pPr marL="0" indent="0" algn="ctr">
              <a:lnSpc>
                <a:spcPts val="2650"/>
              </a:lnSpc>
              <a:buNone/>
            </a:pPr>
            <a:r>
              <a:rPr lang="en-US" sz="2650" b="1" dirty="0">
                <a:solidFill>
                  <a:srgbClr val="3B4E4E"/>
                </a:solidFill>
                <a:latin typeface="Syne Bold" pitchFamily="34" charset="0"/>
                <a:ea typeface="Syne Bold" pitchFamily="34" charset="-122"/>
                <a:cs typeface="Syne Bold" pitchFamily="34" charset="-120"/>
              </a:rPr>
              <a:t>3</a:t>
            </a:r>
            <a:endParaRPr lang="en-US" sz="2650" dirty="0"/>
          </a:p>
        </p:txBody>
      </p:sp>
      <p:sp>
        <p:nvSpPr>
          <p:cNvPr id="14" name="Text 11"/>
          <p:cNvSpPr/>
          <p:nvPr/>
        </p:nvSpPr>
        <p:spPr>
          <a:xfrm>
            <a:off x="7017306" y="5897999"/>
            <a:ext cx="2855238" cy="354330"/>
          </a:xfrm>
          <a:prstGeom prst="rect">
            <a:avLst/>
          </a:prstGeom>
          <a:noFill/>
          <a:ln/>
        </p:spPr>
        <p:txBody>
          <a:bodyPr wrap="none" lIns="0" tIns="0" rIns="0" bIns="0" rtlCol="0" anchor="t"/>
          <a:lstStyle/>
          <a:p>
            <a:pPr marL="0" indent="0">
              <a:lnSpc>
                <a:spcPts val="2750"/>
              </a:lnSpc>
              <a:buNone/>
            </a:pPr>
            <a:r>
              <a:rPr lang="en-US" sz="2200" b="1" dirty="0">
                <a:solidFill>
                  <a:srgbClr val="3B4E4E"/>
                </a:solidFill>
                <a:latin typeface="Syne Bold" pitchFamily="34" charset="0"/>
                <a:ea typeface="Syne Bold" pitchFamily="34" charset="-122"/>
                <a:cs typeface="Syne Bold" pitchFamily="34" charset="-120"/>
              </a:rPr>
              <a:t>Obrolan Langsung</a:t>
            </a:r>
            <a:endParaRPr lang="en-US" sz="2200" dirty="0"/>
          </a:p>
        </p:txBody>
      </p:sp>
      <p:sp>
        <p:nvSpPr>
          <p:cNvPr id="15" name="Text 12"/>
          <p:cNvSpPr/>
          <p:nvPr/>
        </p:nvSpPr>
        <p:spPr>
          <a:xfrm>
            <a:off x="7017306" y="6388417"/>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Berkomunikasi dengan peserta lain secara tertulis selama pertemuan.</a:t>
            </a:r>
            <a:endParaRPr lang="en-US" sz="1750" dirty="0"/>
          </a:p>
        </p:txBody>
      </p:sp>
      <p:sp>
        <p:nvSpPr>
          <p:cNvPr id="16" name="Shape 13"/>
          <p:cNvSpPr/>
          <p:nvPr/>
        </p:nvSpPr>
        <p:spPr>
          <a:xfrm>
            <a:off x="10171867" y="5897999"/>
            <a:ext cx="510302" cy="510302"/>
          </a:xfrm>
          <a:prstGeom prst="roundRect">
            <a:avLst>
              <a:gd name="adj" fmla="val 18669"/>
            </a:avLst>
          </a:prstGeom>
          <a:solidFill>
            <a:srgbClr val="DDEEE6"/>
          </a:solidFill>
          <a:ln w="7620">
            <a:solidFill>
              <a:srgbClr val="C3D4CC"/>
            </a:solidFill>
            <a:prstDash val="solid"/>
          </a:ln>
        </p:spPr>
      </p:sp>
      <p:sp>
        <p:nvSpPr>
          <p:cNvPr id="17" name="Text 14"/>
          <p:cNvSpPr/>
          <p:nvPr/>
        </p:nvSpPr>
        <p:spPr>
          <a:xfrm>
            <a:off x="10306050" y="5983010"/>
            <a:ext cx="241935" cy="340281"/>
          </a:xfrm>
          <a:prstGeom prst="rect">
            <a:avLst/>
          </a:prstGeom>
          <a:noFill/>
          <a:ln/>
        </p:spPr>
        <p:txBody>
          <a:bodyPr wrap="none" lIns="0" tIns="0" rIns="0" bIns="0" rtlCol="0" anchor="t"/>
          <a:lstStyle/>
          <a:p>
            <a:pPr marL="0" indent="0" algn="ctr">
              <a:lnSpc>
                <a:spcPts val="2650"/>
              </a:lnSpc>
              <a:buNone/>
            </a:pPr>
            <a:r>
              <a:rPr lang="en-US" sz="2650" b="1" dirty="0">
                <a:solidFill>
                  <a:srgbClr val="3B4E4E"/>
                </a:solidFill>
                <a:latin typeface="Syne Bold" pitchFamily="34" charset="0"/>
                <a:ea typeface="Syne Bold" pitchFamily="34" charset="-122"/>
                <a:cs typeface="Syne Bold" pitchFamily="34" charset="-120"/>
              </a:rPr>
              <a:t>4</a:t>
            </a:r>
            <a:endParaRPr lang="en-US" sz="2650" dirty="0"/>
          </a:p>
        </p:txBody>
      </p:sp>
      <p:sp>
        <p:nvSpPr>
          <p:cNvPr id="18" name="Text 15"/>
          <p:cNvSpPr/>
          <p:nvPr/>
        </p:nvSpPr>
        <p:spPr>
          <a:xfrm>
            <a:off x="10908983" y="5897999"/>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3B4E4E"/>
                </a:solidFill>
                <a:latin typeface="Syne Bold" pitchFamily="34" charset="0"/>
                <a:ea typeface="Syne Bold" pitchFamily="34" charset="-122"/>
                <a:cs typeface="Syne Bold" pitchFamily="34" charset="-120"/>
              </a:rPr>
              <a:t>Fitur Tambahan</a:t>
            </a:r>
            <a:endParaRPr lang="en-US" sz="2200" dirty="0"/>
          </a:p>
        </p:txBody>
      </p:sp>
      <p:sp>
        <p:nvSpPr>
          <p:cNvPr id="19" name="Text 16"/>
          <p:cNvSpPr/>
          <p:nvPr/>
        </p:nvSpPr>
        <p:spPr>
          <a:xfrm>
            <a:off x="10908983" y="6388417"/>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Manfaatkan fitur seperti perekaman, transkripsi, dan efek latar belakang.</a:t>
            </a:r>
            <a:endParaRPr lang="en-US" sz="17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32219"/>
          </a:xfrm>
          <a:prstGeom prst="rect">
            <a:avLst/>
          </a:prstGeom>
        </p:spPr>
      </p:pic>
      <p:sp>
        <p:nvSpPr>
          <p:cNvPr id="3" name="Text 0"/>
          <p:cNvSpPr/>
          <p:nvPr/>
        </p:nvSpPr>
        <p:spPr>
          <a:xfrm>
            <a:off x="4276844" y="486489"/>
            <a:ext cx="9734312" cy="1105614"/>
          </a:xfrm>
          <a:prstGeom prst="rect">
            <a:avLst/>
          </a:prstGeom>
          <a:noFill/>
          <a:ln/>
        </p:spPr>
        <p:txBody>
          <a:bodyPr wrap="square" lIns="0" tIns="0" rIns="0" bIns="0" rtlCol="0" anchor="t"/>
          <a:lstStyle/>
          <a:p>
            <a:pPr marL="0" indent="0">
              <a:lnSpc>
                <a:spcPts val="4350"/>
              </a:lnSpc>
              <a:buNone/>
            </a:pPr>
            <a:r>
              <a:rPr lang="en-US" sz="3450" b="1" dirty="0">
                <a:solidFill>
                  <a:srgbClr val="233939"/>
                </a:solidFill>
                <a:latin typeface="Syne Bold" pitchFamily="34" charset="0"/>
                <a:ea typeface="Syne Bold" pitchFamily="34" charset="-122"/>
                <a:cs typeface="Syne Bold" pitchFamily="34" charset="-120"/>
              </a:rPr>
              <a:t>Berbagi Layar dan Berkolaborasi di Google Meet</a:t>
            </a:r>
            <a:endParaRPr lang="en-US" sz="3450" dirty="0"/>
          </a:p>
        </p:txBody>
      </p:sp>
      <p:pic>
        <p:nvPicPr>
          <p:cNvPr id="4" name="Image 1" descr="preencoded.png"/>
          <p:cNvPicPr>
            <a:picLocks noChangeAspect="1"/>
          </p:cNvPicPr>
          <p:nvPr/>
        </p:nvPicPr>
        <p:blipFill>
          <a:blip r:embed="rId4"/>
          <a:stretch>
            <a:fillRect/>
          </a:stretch>
        </p:blipFill>
        <p:spPr>
          <a:xfrm>
            <a:off x="4276844" y="1857494"/>
            <a:ext cx="884634" cy="2098358"/>
          </a:xfrm>
          <a:prstGeom prst="rect">
            <a:avLst/>
          </a:prstGeom>
        </p:spPr>
      </p:pic>
      <p:sp>
        <p:nvSpPr>
          <p:cNvPr id="5" name="Text 1"/>
          <p:cNvSpPr/>
          <p:nvPr/>
        </p:nvSpPr>
        <p:spPr>
          <a:xfrm>
            <a:off x="5426869" y="2034421"/>
            <a:ext cx="2211705" cy="276463"/>
          </a:xfrm>
          <a:prstGeom prst="rect">
            <a:avLst/>
          </a:prstGeom>
          <a:noFill/>
          <a:ln/>
        </p:spPr>
        <p:txBody>
          <a:bodyPr wrap="none" lIns="0" tIns="0" rIns="0" bIns="0" rtlCol="0" anchor="t"/>
          <a:lstStyle/>
          <a:p>
            <a:pPr marL="0" indent="0" algn="l">
              <a:lnSpc>
                <a:spcPts val="2150"/>
              </a:lnSpc>
              <a:buNone/>
            </a:pPr>
            <a:r>
              <a:rPr lang="en-US" sz="1700" b="1" dirty="0">
                <a:solidFill>
                  <a:srgbClr val="3B4E4E"/>
                </a:solidFill>
                <a:latin typeface="Syne Bold" pitchFamily="34" charset="0"/>
                <a:ea typeface="Syne Bold" pitchFamily="34" charset="-122"/>
                <a:cs typeface="Syne Bold" pitchFamily="34" charset="-120"/>
              </a:rPr>
              <a:t>Berbagi Layar</a:t>
            </a:r>
            <a:endParaRPr lang="en-US" sz="1700" dirty="0"/>
          </a:p>
        </p:txBody>
      </p:sp>
      <p:sp>
        <p:nvSpPr>
          <p:cNvPr id="6" name="Text 2"/>
          <p:cNvSpPr/>
          <p:nvPr/>
        </p:nvSpPr>
        <p:spPr>
          <a:xfrm>
            <a:off x="5426869" y="2416969"/>
            <a:ext cx="8584287" cy="283012"/>
          </a:xfrm>
          <a:prstGeom prst="rect">
            <a:avLst/>
          </a:prstGeom>
          <a:noFill/>
          <a:ln/>
        </p:spPr>
        <p:txBody>
          <a:bodyPr wrap="none" lIns="0" tIns="0" rIns="0" bIns="0" rtlCol="0" anchor="t"/>
          <a:lstStyle/>
          <a:p>
            <a:pPr marL="0" indent="0" algn="l">
              <a:lnSpc>
                <a:spcPts val="2200"/>
              </a:lnSpc>
              <a:buNone/>
            </a:pPr>
            <a:r>
              <a:rPr lang="en-US" sz="1350" dirty="0">
                <a:solidFill>
                  <a:srgbClr val="3B4E4E"/>
                </a:solidFill>
                <a:latin typeface="Overpass Light" pitchFamily="34" charset="0"/>
                <a:ea typeface="Overpass Light" pitchFamily="34" charset="-122"/>
                <a:cs typeface="Overpass Light" pitchFamily="34" charset="-120"/>
              </a:rPr>
              <a:t>Anda dapat berbagi layar Anda dengan peserta lain untuk menampilkan presentasi, dokumen, atau aplikasi.</a:t>
            </a:r>
            <a:endParaRPr lang="en-US" sz="1350" dirty="0"/>
          </a:p>
        </p:txBody>
      </p:sp>
      <p:sp>
        <p:nvSpPr>
          <p:cNvPr id="7" name="Text 3"/>
          <p:cNvSpPr/>
          <p:nvPr/>
        </p:nvSpPr>
        <p:spPr>
          <a:xfrm>
            <a:off x="5426869" y="2806065"/>
            <a:ext cx="8584287" cy="283012"/>
          </a:xfrm>
          <a:prstGeom prst="rect">
            <a:avLst/>
          </a:prstGeom>
          <a:noFill/>
          <a:ln/>
        </p:spPr>
        <p:txBody>
          <a:bodyPr wrap="none" lIns="0" tIns="0" rIns="0" bIns="0" rtlCol="0" anchor="t"/>
          <a:lstStyle/>
          <a:p>
            <a:pPr marL="342900" indent="-342900" algn="l">
              <a:lnSpc>
                <a:spcPts val="2200"/>
              </a:lnSpc>
              <a:buSzPct val="100000"/>
              <a:buChar char="•"/>
            </a:pPr>
            <a:r>
              <a:rPr lang="en-US" sz="1350" dirty="0">
                <a:solidFill>
                  <a:srgbClr val="3B4E4E"/>
                </a:solidFill>
                <a:latin typeface="Overpass Light" pitchFamily="34" charset="0"/>
                <a:ea typeface="Overpass Light" pitchFamily="34" charset="-122"/>
                <a:cs typeface="Overpass Light" pitchFamily="34" charset="-120"/>
              </a:rPr>
              <a:t>Klik tombol "Presentasi" di bagian bawah jendela Google Meet.</a:t>
            </a:r>
            <a:endParaRPr lang="en-US" sz="1350" dirty="0"/>
          </a:p>
        </p:txBody>
      </p:sp>
      <p:sp>
        <p:nvSpPr>
          <p:cNvPr id="8" name="Text 4"/>
          <p:cNvSpPr/>
          <p:nvPr/>
        </p:nvSpPr>
        <p:spPr>
          <a:xfrm>
            <a:off x="5426869" y="3150989"/>
            <a:ext cx="8584287" cy="283012"/>
          </a:xfrm>
          <a:prstGeom prst="rect">
            <a:avLst/>
          </a:prstGeom>
          <a:noFill/>
          <a:ln/>
        </p:spPr>
        <p:txBody>
          <a:bodyPr wrap="none" lIns="0" tIns="0" rIns="0" bIns="0" rtlCol="0" anchor="t"/>
          <a:lstStyle/>
          <a:p>
            <a:pPr marL="342900" indent="-342900" algn="l">
              <a:lnSpc>
                <a:spcPts val="2200"/>
              </a:lnSpc>
              <a:buSzPct val="100000"/>
              <a:buChar char="•"/>
            </a:pPr>
            <a:r>
              <a:rPr lang="en-US" sz="1350" dirty="0">
                <a:solidFill>
                  <a:srgbClr val="3B4E4E"/>
                </a:solidFill>
                <a:latin typeface="Overpass Light" pitchFamily="34" charset="0"/>
                <a:ea typeface="Overpass Light" pitchFamily="34" charset="-122"/>
                <a:cs typeface="Overpass Light" pitchFamily="34" charset="-120"/>
              </a:rPr>
              <a:t>Pilih "Layar" untuk berbagi seluruh layar Anda.</a:t>
            </a:r>
            <a:endParaRPr lang="en-US" sz="1350" dirty="0"/>
          </a:p>
        </p:txBody>
      </p:sp>
      <p:sp>
        <p:nvSpPr>
          <p:cNvPr id="9" name="Text 5"/>
          <p:cNvSpPr/>
          <p:nvPr/>
        </p:nvSpPr>
        <p:spPr>
          <a:xfrm>
            <a:off x="5426869" y="3495913"/>
            <a:ext cx="8584287" cy="283012"/>
          </a:xfrm>
          <a:prstGeom prst="rect">
            <a:avLst/>
          </a:prstGeom>
          <a:noFill/>
          <a:ln/>
        </p:spPr>
        <p:txBody>
          <a:bodyPr wrap="none" lIns="0" tIns="0" rIns="0" bIns="0" rtlCol="0" anchor="t"/>
          <a:lstStyle/>
          <a:p>
            <a:pPr marL="342900" indent="-342900" algn="l">
              <a:lnSpc>
                <a:spcPts val="2200"/>
              </a:lnSpc>
              <a:buSzPct val="100000"/>
              <a:buChar char="•"/>
            </a:pPr>
            <a:r>
              <a:rPr lang="en-US" sz="1350" dirty="0">
                <a:solidFill>
                  <a:srgbClr val="3B4E4E"/>
                </a:solidFill>
                <a:latin typeface="Overpass Light" pitchFamily="34" charset="0"/>
                <a:ea typeface="Overpass Light" pitchFamily="34" charset="-122"/>
                <a:cs typeface="Overpass Light" pitchFamily="34" charset="-120"/>
              </a:rPr>
              <a:t>Pilih "Jendela" untuk berbagi jendela aplikasi tertentu.</a:t>
            </a:r>
            <a:endParaRPr lang="en-US" sz="1350" dirty="0"/>
          </a:p>
        </p:txBody>
      </p:sp>
      <p:pic>
        <p:nvPicPr>
          <p:cNvPr id="10" name="Image 2" descr="preencoded.png"/>
          <p:cNvPicPr>
            <a:picLocks noChangeAspect="1"/>
          </p:cNvPicPr>
          <p:nvPr/>
        </p:nvPicPr>
        <p:blipFill>
          <a:blip r:embed="rId5"/>
          <a:stretch>
            <a:fillRect/>
          </a:stretch>
        </p:blipFill>
        <p:spPr>
          <a:xfrm>
            <a:off x="4276844" y="3955852"/>
            <a:ext cx="884634" cy="1753433"/>
          </a:xfrm>
          <a:prstGeom prst="rect">
            <a:avLst/>
          </a:prstGeom>
        </p:spPr>
      </p:pic>
      <p:sp>
        <p:nvSpPr>
          <p:cNvPr id="11" name="Text 6"/>
          <p:cNvSpPr/>
          <p:nvPr/>
        </p:nvSpPr>
        <p:spPr>
          <a:xfrm>
            <a:off x="5426869" y="4132778"/>
            <a:ext cx="2211705" cy="276463"/>
          </a:xfrm>
          <a:prstGeom prst="rect">
            <a:avLst/>
          </a:prstGeom>
          <a:noFill/>
          <a:ln/>
        </p:spPr>
        <p:txBody>
          <a:bodyPr wrap="none" lIns="0" tIns="0" rIns="0" bIns="0" rtlCol="0" anchor="t"/>
          <a:lstStyle/>
          <a:p>
            <a:pPr marL="0" indent="0" algn="l">
              <a:lnSpc>
                <a:spcPts val="2150"/>
              </a:lnSpc>
              <a:buNone/>
            </a:pPr>
            <a:r>
              <a:rPr lang="en-US" sz="1700" b="1" dirty="0">
                <a:solidFill>
                  <a:srgbClr val="3B4E4E"/>
                </a:solidFill>
                <a:latin typeface="Syne Bold" pitchFamily="34" charset="0"/>
                <a:ea typeface="Syne Bold" pitchFamily="34" charset="-122"/>
                <a:cs typeface="Syne Bold" pitchFamily="34" charset="-120"/>
              </a:rPr>
              <a:t>Mode Presentasi</a:t>
            </a:r>
            <a:endParaRPr lang="en-US" sz="1700" dirty="0"/>
          </a:p>
        </p:txBody>
      </p:sp>
      <p:sp>
        <p:nvSpPr>
          <p:cNvPr id="12" name="Text 7"/>
          <p:cNvSpPr/>
          <p:nvPr/>
        </p:nvSpPr>
        <p:spPr>
          <a:xfrm>
            <a:off x="5426869" y="4515326"/>
            <a:ext cx="8584287" cy="283012"/>
          </a:xfrm>
          <a:prstGeom prst="rect">
            <a:avLst/>
          </a:prstGeom>
          <a:noFill/>
          <a:ln/>
        </p:spPr>
        <p:txBody>
          <a:bodyPr wrap="none" lIns="0" tIns="0" rIns="0" bIns="0" rtlCol="0" anchor="t"/>
          <a:lstStyle/>
          <a:p>
            <a:pPr marL="0" indent="0" algn="l">
              <a:lnSpc>
                <a:spcPts val="2200"/>
              </a:lnSpc>
              <a:buNone/>
            </a:pPr>
            <a:r>
              <a:rPr lang="en-US" sz="1350" dirty="0">
                <a:solidFill>
                  <a:srgbClr val="3B4E4E"/>
                </a:solidFill>
                <a:latin typeface="Overpass Light" pitchFamily="34" charset="0"/>
                <a:ea typeface="Overpass Light" pitchFamily="34" charset="-122"/>
                <a:cs typeface="Overpass Light" pitchFamily="34" charset="-120"/>
              </a:rPr>
              <a:t>Saat Anda berbagi layar, Google Meet akan beralih ke mode presentasi.</a:t>
            </a:r>
            <a:endParaRPr lang="en-US" sz="1350" dirty="0"/>
          </a:p>
        </p:txBody>
      </p:sp>
      <p:sp>
        <p:nvSpPr>
          <p:cNvPr id="13" name="Text 8"/>
          <p:cNvSpPr/>
          <p:nvPr/>
        </p:nvSpPr>
        <p:spPr>
          <a:xfrm>
            <a:off x="5426869" y="4904423"/>
            <a:ext cx="8584287" cy="283012"/>
          </a:xfrm>
          <a:prstGeom prst="rect">
            <a:avLst/>
          </a:prstGeom>
          <a:noFill/>
          <a:ln/>
        </p:spPr>
        <p:txBody>
          <a:bodyPr wrap="none" lIns="0" tIns="0" rIns="0" bIns="0" rtlCol="0" anchor="t"/>
          <a:lstStyle/>
          <a:p>
            <a:pPr marL="342900" indent="-342900" algn="l">
              <a:lnSpc>
                <a:spcPts val="2200"/>
              </a:lnSpc>
              <a:buSzPct val="100000"/>
              <a:buChar char="•"/>
            </a:pPr>
            <a:r>
              <a:rPr lang="en-US" sz="1350" dirty="0">
                <a:solidFill>
                  <a:srgbClr val="3B4E4E"/>
                </a:solidFill>
                <a:latin typeface="Overpass Light" pitchFamily="34" charset="0"/>
                <a:ea typeface="Overpass Light" pitchFamily="34" charset="-122"/>
                <a:cs typeface="Overpass Light" pitchFamily="34" charset="-120"/>
              </a:rPr>
              <a:t>Anda dapat menggunakan fitur pointer untuk menyorot area tertentu pada layar.</a:t>
            </a:r>
            <a:endParaRPr lang="en-US" sz="1350" dirty="0"/>
          </a:p>
        </p:txBody>
      </p:sp>
      <p:sp>
        <p:nvSpPr>
          <p:cNvPr id="14" name="Text 9"/>
          <p:cNvSpPr/>
          <p:nvPr/>
        </p:nvSpPr>
        <p:spPr>
          <a:xfrm>
            <a:off x="5426869" y="5249347"/>
            <a:ext cx="8584287" cy="283012"/>
          </a:xfrm>
          <a:prstGeom prst="rect">
            <a:avLst/>
          </a:prstGeom>
          <a:noFill/>
          <a:ln/>
        </p:spPr>
        <p:txBody>
          <a:bodyPr wrap="none" lIns="0" tIns="0" rIns="0" bIns="0" rtlCol="0" anchor="t"/>
          <a:lstStyle/>
          <a:p>
            <a:pPr marL="342900" indent="-342900" algn="l">
              <a:lnSpc>
                <a:spcPts val="2200"/>
              </a:lnSpc>
              <a:buSzPct val="100000"/>
              <a:buChar char="•"/>
            </a:pPr>
            <a:r>
              <a:rPr lang="en-US" sz="1350" dirty="0">
                <a:solidFill>
                  <a:srgbClr val="3B4E4E"/>
                </a:solidFill>
                <a:latin typeface="Overpass Light" pitchFamily="34" charset="0"/>
                <a:ea typeface="Overpass Light" pitchFamily="34" charset="-122"/>
                <a:cs typeface="Overpass Light" pitchFamily="34" charset="-120"/>
              </a:rPr>
              <a:t>Anda dapat mematikan suara Anda sendiri untuk fokus pada presentasi.</a:t>
            </a:r>
            <a:endParaRPr lang="en-US" sz="1350" dirty="0"/>
          </a:p>
        </p:txBody>
      </p:sp>
      <p:pic>
        <p:nvPicPr>
          <p:cNvPr id="15" name="Image 3" descr="preencoded.png"/>
          <p:cNvPicPr>
            <a:picLocks noChangeAspect="1"/>
          </p:cNvPicPr>
          <p:nvPr/>
        </p:nvPicPr>
        <p:blipFill>
          <a:blip r:embed="rId6"/>
          <a:stretch>
            <a:fillRect/>
          </a:stretch>
        </p:blipFill>
        <p:spPr>
          <a:xfrm>
            <a:off x="4276844" y="5709285"/>
            <a:ext cx="884634" cy="2036445"/>
          </a:xfrm>
          <a:prstGeom prst="rect">
            <a:avLst/>
          </a:prstGeom>
        </p:spPr>
      </p:pic>
      <p:sp>
        <p:nvSpPr>
          <p:cNvPr id="16" name="Text 10"/>
          <p:cNvSpPr/>
          <p:nvPr/>
        </p:nvSpPr>
        <p:spPr>
          <a:xfrm>
            <a:off x="5426869" y="5886212"/>
            <a:ext cx="2211705" cy="276463"/>
          </a:xfrm>
          <a:prstGeom prst="rect">
            <a:avLst/>
          </a:prstGeom>
          <a:noFill/>
          <a:ln/>
        </p:spPr>
        <p:txBody>
          <a:bodyPr wrap="none" lIns="0" tIns="0" rIns="0" bIns="0" rtlCol="0" anchor="t"/>
          <a:lstStyle/>
          <a:p>
            <a:pPr marL="0" indent="0" algn="l">
              <a:lnSpc>
                <a:spcPts val="2150"/>
              </a:lnSpc>
              <a:buNone/>
            </a:pPr>
            <a:r>
              <a:rPr lang="en-US" sz="1700" b="1" dirty="0">
                <a:solidFill>
                  <a:srgbClr val="3B4E4E"/>
                </a:solidFill>
                <a:latin typeface="Syne Bold" pitchFamily="34" charset="0"/>
                <a:ea typeface="Syne Bold" pitchFamily="34" charset="-122"/>
                <a:cs typeface="Syne Bold" pitchFamily="34" charset="-120"/>
              </a:rPr>
              <a:t>Kolaborasi</a:t>
            </a:r>
            <a:endParaRPr lang="en-US" sz="1700" dirty="0"/>
          </a:p>
        </p:txBody>
      </p:sp>
      <p:sp>
        <p:nvSpPr>
          <p:cNvPr id="17" name="Text 11"/>
          <p:cNvSpPr/>
          <p:nvPr/>
        </p:nvSpPr>
        <p:spPr>
          <a:xfrm>
            <a:off x="5426869" y="6268760"/>
            <a:ext cx="8584287" cy="566023"/>
          </a:xfrm>
          <a:prstGeom prst="rect">
            <a:avLst/>
          </a:prstGeom>
          <a:noFill/>
          <a:ln/>
        </p:spPr>
        <p:txBody>
          <a:bodyPr wrap="square" lIns="0" tIns="0" rIns="0" bIns="0" rtlCol="0" anchor="t"/>
          <a:lstStyle/>
          <a:p>
            <a:pPr marL="0" indent="0" algn="l">
              <a:lnSpc>
                <a:spcPts val="2200"/>
              </a:lnSpc>
              <a:buNone/>
            </a:pPr>
            <a:r>
              <a:rPr lang="en-US" sz="1350" dirty="0">
                <a:solidFill>
                  <a:srgbClr val="3B4E4E"/>
                </a:solidFill>
                <a:latin typeface="Overpass Light" pitchFamily="34" charset="0"/>
                <a:ea typeface="Overpass Light" pitchFamily="34" charset="-122"/>
                <a:cs typeface="Overpass Light" pitchFamily="34" charset="-120"/>
              </a:rPr>
              <a:t>Anda dapat berkolaborasi secara real-time dengan peserta lain melalui fitur obrolan teks atau papan tulis virtual.</a:t>
            </a:r>
            <a:endParaRPr lang="en-US" sz="1350" dirty="0"/>
          </a:p>
        </p:txBody>
      </p:sp>
      <p:sp>
        <p:nvSpPr>
          <p:cNvPr id="18" name="Text 12"/>
          <p:cNvSpPr/>
          <p:nvPr/>
        </p:nvSpPr>
        <p:spPr>
          <a:xfrm>
            <a:off x="5426869" y="6940868"/>
            <a:ext cx="8584287" cy="283012"/>
          </a:xfrm>
          <a:prstGeom prst="rect">
            <a:avLst/>
          </a:prstGeom>
          <a:noFill/>
          <a:ln/>
        </p:spPr>
        <p:txBody>
          <a:bodyPr wrap="none" lIns="0" tIns="0" rIns="0" bIns="0" rtlCol="0" anchor="t"/>
          <a:lstStyle/>
          <a:p>
            <a:pPr marL="342900" indent="-342900" algn="l">
              <a:lnSpc>
                <a:spcPts val="2200"/>
              </a:lnSpc>
              <a:buSzPct val="100000"/>
              <a:buChar char="•"/>
            </a:pPr>
            <a:r>
              <a:rPr lang="en-US" sz="1350" dirty="0">
                <a:solidFill>
                  <a:srgbClr val="3B4E4E"/>
                </a:solidFill>
                <a:latin typeface="Overpass Light" pitchFamily="34" charset="0"/>
                <a:ea typeface="Overpass Light" pitchFamily="34" charset="-122"/>
                <a:cs typeface="Overpass Light" pitchFamily="34" charset="-120"/>
              </a:rPr>
              <a:t>Anda dapat berbagi dokumen Google atau whiteboard dengan peserta lainnya.</a:t>
            </a:r>
            <a:endParaRPr lang="en-US" sz="1350" dirty="0"/>
          </a:p>
        </p:txBody>
      </p:sp>
      <p:sp>
        <p:nvSpPr>
          <p:cNvPr id="19" name="Text 13"/>
          <p:cNvSpPr/>
          <p:nvPr/>
        </p:nvSpPr>
        <p:spPr>
          <a:xfrm>
            <a:off x="5426869" y="7285792"/>
            <a:ext cx="8584287" cy="283012"/>
          </a:xfrm>
          <a:prstGeom prst="rect">
            <a:avLst/>
          </a:prstGeom>
          <a:noFill/>
          <a:ln/>
        </p:spPr>
        <p:txBody>
          <a:bodyPr wrap="none" lIns="0" tIns="0" rIns="0" bIns="0" rtlCol="0" anchor="t"/>
          <a:lstStyle/>
          <a:p>
            <a:pPr marL="342900" indent="-342900" algn="l">
              <a:lnSpc>
                <a:spcPts val="2200"/>
              </a:lnSpc>
              <a:buSzPct val="100000"/>
              <a:buChar char="•"/>
            </a:pPr>
            <a:r>
              <a:rPr lang="en-US" sz="1350" dirty="0">
                <a:solidFill>
                  <a:srgbClr val="3B4E4E"/>
                </a:solidFill>
                <a:latin typeface="Overpass Light" pitchFamily="34" charset="0"/>
                <a:ea typeface="Overpass Light" pitchFamily="34" charset="-122"/>
                <a:cs typeface="Overpass Light" pitchFamily="34" charset="-120"/>
              </a:rPr>
              <a:t>Anda dapat menggunakan fitur "Tanyakan Pertanyaan" untuk memulai diskusi.</a:t>
            </a:r>
            <a:endParaRPr lang="en-US" sz="13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793790" y="1141928"/>
            <a:ext cx="13042821" cy="1417558"/>
          </a:xfrm>
          <a:prstGeom prst="rect">
            <a:avLst/>
          </a:prstGeom>
          <a:noFill/>
          <a:ln/>
        </p:spPr>
        <p:txBody>
          <a:bodyPr wrap="square" lIns="0" tIns="0" rIns="0" bIns="0" rtlCol="0" anchor="t"/>
          <a:lstStyle/>
          <a:p>
            <a:pPr marL="0" indent="0">
              <a:lnSpc>
                <a:spcPts val="5550"/>
              </a:lnSpc>
              <a:buNone/>
            </a:pPr>
            <a:r>
              <a:rPr lang="en-US" sz="4450" b="1" dirty="0">
                <a:solidFill>
                  <a:srgbClr val="233939"/>
                </a:solidFill>
                <a:latin typeface="Syne Bold" pitchFamily="34" charset="0"/>
                <a:ea typeface="Syne Bold" pitchFamily="34" charset="-122"/>
                <a:cs typeface="Syne Bold" pitchFamily="34" charset="-120"/>
              </a:rPr>
              <a:t>Mengatur Setelan dan Fitur Lanjutan di Google Meet</a:t>
            </a:r>
            <a:endParaRPr lang="en-US" sz="4450" dirty="0"/>
          </a:p>
        </p:txBody>
      </p:sp>
      <p:pic>
        <p:nvPicPr>
          <p:cNvPr id="3" name="Image 0" descr="preencoded.png"/>
          <p:cNvPicPr>
            <a:picLocks noChangeAspect="1"/>
          </p:cNvPicPr>
          <p:nvPr/>
        </p:nvPicPr>
        <p:blipFill>
          <a:blip r:embed="rId3"/>
          <a:stretch>
            <a:fillRect/>
          </a:stretch>
        </p:blipFill>
        <p:spPr>
          <a:xfrm>
            <a:off x="793790" y="3013115"/>
            <a:ext cx="3005495" cy="1857494"/>
          </a:xfrm>
          <a:prstGeom prst="rect">
            <a:avLst/>
          </a:prstGeom>
        </p:spPr>
      </p:pic>
      <p:sp>
        <p:nvSpPr>
          <p:cNvPr id="4" name="Text 1"/>
          <p:cNvSpPr/>
          <p:nvPr/>
        </p:nvSpPr>
        <p:spPr>
          <a:xfrm>
            <a:off x="793790" y="5154097"/>
            <a:ext cx="3005495" cy="708660"/>
          </a:xfrm>
          <a:prstGeom prst="rect">
            <a:avLst/>
          </a:prstGeom>
          <a:noFill/>
          <a:ln/>
        </p:spPr>
        <p:txBody>
          <a:bodyPr wrap="square" lIns="0" tIns="0" rIns="0" bIns="0" rtlCol="0" anchor="t"/>
          <a:lstStyle/>
          <a:p>
            <a:pPr marL="0" indent="0" algn="l">
              <a:lnSpc>
                <a:spcPts val="2750"/>
              </a:lnSpc>
              <a:buNone/>
            </a:pPr>
            <a:r>
              <a:rPr lang="en-US" sz="2200" b="1" dirty="0">
                <a:solidFill>
                  <a:srgbClr val="3B4E4E"/>
                </a:solidFill>
                <a:latin typeface="Syne Bold" pitchFamily="34" charset="0"/>
                <a:ea typeface="Syne Bold" pitchFamily="34" charset="-122"/>
                <a:cs typeface="Syne Bold" pitchFamily="34" charset="-120"/>
              </a:rPr>
              <a:t>Kustomisasi Latar Belakang</a:t>
            </a:r>
            <a:endParaRPr lang="en-US" sz="2200" dirty="0"/>
          </a:p>
        </p:txBody>
      </p:sp>
      <p:sp>
        <p:nvSpPr>
          <p:cNvPr id="5" name="Text 2"/>
          <p:cNvSpPr/>
          <p:nvPr/>
        </p:nvSpPr>
        <p:spPr>
          <a:xfrm>
            <a:off x="793790" y="5998845"/>
            <a:ext cx="3005495" cy="1088708"/>
          </a:xfrm>
          <a:prstGeom prst="rect">
            <a:avLst/>
          </a:prstGeom>
          <a:noFill/>
          <a:ln/>
        </p:spPr>
        <p:txBody>
          <a:bodyPr wrap="square" lIns="0" tIns="0" rIns="0" bIns="0" rtlCol="0" anchor="t"/>
          <a:lstStyle/>
          <a:p>
            <a:pPr marL="0" indent="0" algn="l">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Pilih latar belakang yang sesuai dengan suasana meeting.</a:t>
            </a:r>
            <a:endParaRPr lang="en-US" sz="1750" dirty="0"/>
          </a:p>
        </p:txBody>
      </p:sp>
      <p:pic>
        <p:nvPicPr>
          <p:cNvPr id="6" name="Image 1" descr="preencoded.png"/>
          <p:cNvPicPr>
            <a:picLocks noChangeAspect="1"/>
          </p:cNvPicPr>
          <p:nvPr/>
        </p:nvPicPr>
        <p:blipFill>
          <a:blip r:embed="rId4"/>
          <a:stretch>
            <a:fillRect/>
          </a:stretch>
        </p:blipFill>
        <p:spPr>
          <a:xfrm>
            <a:off x="4139446" y="3013115"/>
            <a:ext cx="3005614" cy="1857494"/>
          </a:xfrm>
          <a:prstGeom prst="rect">
            <a:avLst/>
          </a:prstGeom>
        </p:spPr>
      </p:pic>
      <p:sp>
        <p:nvSpPr>
          <p:cNvPr id="7" name="Text 3"/>
          <p:cNvSpPr/>
          <p:nvPr/>
        </p:nvSpPr>
        <p:spPr>
          <a:xfrm>
            <a:off x="4139446" y="515409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B4E4E"/>
                </a:solidFill>
                <a:latin typeface="Syne Bold" pitchFamily="34" charset="0"/>
                <a:ea typeface="Syne Bold" pitchFamily="34" charset="-122"/>
                <a:cs typeface="Syne Bold" pitchFamily="34" charset="-120"/>
              </a:rPr>
              <a:t>Aktifkan Subtitel</a:t>
            </a:r>
            <a:endParaRPr lang="en-US" sz="2200" dirty="0"/>
          </a:p>
        </p:txBody>
      </p:sp>
      <p:sp>
        <p:nvSpPr>
          <p:cNvPr id="8" name="Text 4"/>
          <p:cNvSpPr/>
          <p:nvPr/>
        </p:nvSpPr>
        <p:spPr>
          <a:xfrm>
            <a:off x="4139446" y="5644515"/>
            <a:ext cx="3005614" cy="1088708"/>
          </a:xfrm>
          <a:prstGeom prst="rect">
            <a:avLst/>
          </a:prstGeom>
          <a:noFill/>
          <a:ln/>
        </p:spPr>
        <p:txBody>
          <a:bodyPr wrap="square" lIns="0" tIns="0" rIns="0" bIns="0" rtlCol="0" anchor="t"/>
          <a:lstStyle/>
          <a:p>
            <a:pPr marL="0" indent="0" algn="l">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Mudahkan memahami pembicaraan dengan mengaktifkan subtitel.</a:t>
            </a:r>
            <a:endParaRPr lang="en-US" sz="1750" dirty="0"/>
          </a:p>
        </p:txBody>
      </p:sp>
      <p:pic>
        <p:nvPicPr>
          <p:cNvPr id="9" name="Image 2" descr="preencoded.png"/>
          <p:cNvPicPr>
            <a:picLocks noChangeAspect="1"/>
          </p:cNvPicPr>
          <p:nvPr/>
        </p:nvPicPr>
        <p:blipFill>
          <a:blip r:embed="rId5"/>
          <a:stretch>
            <a:fillRect/>
          </a:stretch>
        </p:blipFill>
        <p:spPr>
          <a:xfrm>
            <a:off x="7485221" y="3013115"/>
            <a:ext cx="3005614" cy="1857494"/>
          </a:xfrm>
          <a:prstGeom prst="rect">
            <a:avLst/>
          </a:prstGeom>
        </p:spPr>
      </p:pic>
      <p:sp>
        <p:nvSpPr>
          <p:cNvPr id="10" name="Text 5"/>
          <p:cNvSpPr/>
          <p:nvPr/>
        </p:nvSpPr>
        <p:spPr>
          <a:xfrm>
            <a:off x="7485221" y="5154097"/>
            <a:ext cx="2947630" cy="354330"/>
          </a:xfrm>
          <a:prstGeom prst="rect">
            <a:avLst/>
          </a:prstGeom>
          <a:noFill/>
          <a:ln/>
        </p:spPr>
        <p:txBody>
          <a:bodyPr wrap="none" lIns="0" tIns="0" rIns="0" bIns="0" rtlCol="0" anchor="t"/>
          <a:lstStyle/>
          <a:p>
            <a:pPr marL="0" indent="0" algn="l">
              <a:lnSpc>
                <a:spcPts val="2750"/>
              </a:lnSpc>
              <a:buNone/>
            </a:pPr>
            <a:r>
              <a:rPr lang="en-US" sz="2200" b="1" dirty="0">
                <a:solidFill>
                  <a:srgbClr val="3B4E4E"/>
                </a:solidFill>
                <a:latin typeface="Syne Bold" pitchFamily="34" charset="0"/>
                <a:ea typeface="Syne Bold" pitchFamily="34" charset="-122"/>
                <a:cs typeface="Syne Bold" pitchFamily="34" charset="-120"/>
              </a:rPr>
              <a:t>Rekam Pertemuan</a:t>
            </a:r>
            <a:endParaRPr lang="en-US" sz="2200" dirty="0"/>
          </a:p>
        </p:txBody>
      </p:sp>
      <p:sp>
        <p:nvSpPr>
          <p:cNvPr id="11" name="Text 6"/>
          <p:cNvSpPr/>
          <p:nvPr/>
        </p:nvSpPr>
        <p:spPr>
          <a:xfrm>
            <a:off x="7485221" y="5644515"/>
            <a:ext cx="3005614" cy="725805"/>
          </a:xfrm>
          <a:prstGeom prst="rect">
            <a:avLst/>
          </a:prstGeom>
          <a:noFill/>
          <a:ln/>
        </p:spPr>
        <p:txBody>
          <a:bodyPr wrap="square" lIns="0" tIns="0" rIns="0" bIns="0" rtlCol="0" anchor="t"/>
          <a:lstStyle/>
          <a:p>
            <a:pPr marL="0" indent="0" algn="l">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Simpan rekaman pertemuan untuk referensi.</a:t>
            </a:r>
            <a:endParaRPr lang="en-US" sz="1750" dirty="0"/>
          </a:p>
        </p:txBody>
      </p:sp>
      <p:pic>
        <p:nvPicPr>
          <p:cNvPr id="12" name="Image 3" descr="preencoded.png"/>
          <p:cNvPicPr>
            <a:picLocks noChangeAspect="1"/>
          </p:cNvPicPr>
          <p:nvPr/>
        </p:nvPicPr>
        <p:blipFill>
          <a:blip r:embed="rId6"/>
          <a:stretch>
            <a:fillRect/>
          </a:stretch>
        </p:blipFill>
        <p:spPr>
          <a:xfrm>
            <a:off x="10830997" y="3013115"/>
            <a:ext cx="3005614" cy="1857494"/>
          </a:xfrm>
          <a:prstGeom prst="rect">
            <a:avLst/>
          </a:prstGeom>
        </p:spPr>
      </p:pic>
      <p:sp>
        <p:nvSpPr>
          <p:cNvPr id="13" name="Text 7"/>
          <p:cNvSpPr/>
          <p:nvPr/>
        </p:nvSpPr>
        <p:spPr>
          <a:xfrm>
            <a:off x="10830997" y="515409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B4E4E"/>
                </a:solidFill>
                <a:latin typeface="Syne Bold" pitchFamily="34" charset="0"/>
                <a:ea typeface="Syne Bold" pitchFamily="34" charset="-122"/>
                <a:cs typeface="Syne Bold" pitchFamily="34" charset="-120"/>
              </a:rPr>
              <a:t>Fitur Tambahan</a:t>
            </a:r>
            <a:endParaRPr lang="en-US" sz="2200" dirty="0"/>
          </a:p>
        </p:txBody>
      </p:sp>
      <p:sp>
        <p:nvSpPr>
          <p:cNvPr id="14" name="Text 8"/>
          <p:cNvSpPr/>
          <p:nvPr/>
        </p:nvSpPr>
        <p:spPr>
          <a:xfrm>
            <a:off x="10830997" y="5644515"/>
            <a:ext cx="3005614"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B4E4E"/>
                </a:solidFill>
                <a:latin typeface="Overpass Light" pitchFamily="34" charset="0"/>
                <a:ea typeface="Overpass Light" pitchFamily="34" charset="-122"/>
                <a:cs typeface="Overpass Light" pitchFamily="34" charset="-120"/>
              </a:rPr>
              <a:t>Undang peserta</a:t>
            </a:r>
            <a:endParaRPr lang="en-US" sz="1750" dirty="0"/>
          </a:p>
        </p:txBody>
      </p:sp>
      <p:sp>
        <p:nvSpPr>
          <p:cNvPr id="15" name="Text 9"/>
          <p:cNvSpPr/>
          <p:nvPr/>
        </p:nvSpPr>
        <p:spPr>
          <a:xfrm>
            <a:off x="10830997" y="6086713"/>
            <a:ext cx="3005614"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B4E4E"/>
                </a:solidFill>
                <a:latin typeface="Overpass Light" pitchFamily="34" charset="0"/>
                <a:ea typeface="Overpass Light" pitchFamily="34" charset="-122"/>
                <a:cs typeface="Overpass Light" pitchFamily="34" charset="-120"/>
              </a:rPr>
              <a:t>Bagikan layar</a:t>
            </a:r>
            <a:endParaRPr lang="en-US" sz="1750" dirty="0"/>
          </a:p>
        </p:txBody>
      </p:sp>
      <p:sp>
        <p:nvSpPr>
          <p:cNvPr id="16" name="Text 10"/>
          <p:cNvSpPr/>
          <p:nvPr/>
        </p:nvSpPr>
        <p:spPr>
          <a:xfrm>
            <a:off x="10830997" y="6528911"/>
            <a:ext cx="3005614"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B4E4E"/>
                </a:solidFill>
                <a:latin typeface="Overpass Light" pitchFamily="34" charset="0"/>
                <a:ea typeface="Overpass Light" pitchFamily="34" charset="-122"/>
                <a:cs typeface="Overpass Light" pitchFamily="34" charset="-120"/>
              </a:rPr>
              <a:t>Atur izin</a:t>
            </a:r>
            <a:endParaRPr lang="en-US" sz="17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09863"/>
          </a:xfrm>
          <a:prstGeom prst="rect">
            <a:avLst/>
          </a:prstGeom>
        </p:spPr>
      </p:pic>
      <p:sp>
        <p:nvSpPr>
          <p:cNvPr id="3" name="Text 0"/>
          <p:cNvSpPr/>
          <p:nvPr/>
        </p:nvSpPr>
        <p:spPr>
          <a:xfrm>
            <a:off x="758666" y="3306008"/>
            <a:ext cx="13113068" cy="1354931"/>
          </a:xfrm>
          <a:prstGeom prst="rect">
            <a:avLst/>
          </a:prstGeom>
          <a:noFill/>
          <a:ln/>
        </p:spPr>
        <p:txBody>
          <a:bodyPr wrap="square" lIns="0" tIns="0" rIns="0" bIns="0" rtlCol="0" anchor="t"/>
          <a:lstStyle/>
          <a:p>
            <a:pPr marL="0" indent="0">
              <a:lnSpc>
                <a:spcPts val="5300"/>
              </a:lnSpc>
              <a:buNone/>
            </a:pPr>
            <a:r>
              <a:rPr lang="en-US" sz="4250" b="1" dirty="0">
                <a:solidFill>
                  <a:srgbClr val="233939"/>
                </a:solidFill>
                <a:latin typeface="Syne Bold" pitchFamily="34" charset="0"/>
                <a:ea typeface="Syne Bold" pitchFamily="34" charset="-122"/>
                <a:cs typeface="Syne Bold" pitchFamily="34" charset="-120"/>
              </a:rPr>
              <a:t>Mengakses Google Workspace di Perangkat Seluler</a:t>
            </a:r>
            <a:endParaRPr lang="en-US" sz="4250" dirty="0"/>
          </a:p>
        </p:txBody>
      </p:sp>
      <p:sp>
        <p:nvSpPr>
          <p:cNvPr id="4" name="Shape 1"/>
          <p:cNvSpPr/>
          <p:nvPr/>
        </p:nvSpPr>
        <p:spPr>
          <a:xfrm>
            <a:off x="758666" y="4986099"/>
            <a:ext cx="4226600" cy="2651522"/>
          </a:xfrm>
          <a:prstGeom prst="roundRect">
            <a:avLst>
              <a:gd name="adj" fmla="val 3434"/>
            </a:avLst>
          </a:prstGeom>
          <a:solidFill>
            <a:srgbClr val="DDEEE6"/>
          </a:solidFill>
          <a:ln w="7620">
            <a:solidFill>
              <a:srgbClr val="C3D4CC"/>
            </a:solidFill>
            <a:prstDash val="solid"/>
          </a:ln>
        </p:spPr>
      </p:sp>
      <p:sp>
        <p:nvSpPr>
          <p:cNvPr id="5" name="Text 2"/>
          <p:cNvSpPr/>
          <p:nvPr/>
        </p:nvSpPr>
        <p:spPr>
          <a:xfrm>
            <a:off x="982980" y="5210413"/>
            <a:ext cx="3777972" cy="677466"/>
          </a:xfrm>
          <a:prstGeom prst="rect">
            <a:avLst/>
          </a:prstGeom>
          <a:noFill/>
          <a:ln/>
        </p:spPr>
        <p:txBody>
          <a:bodyPr wrap="square" lIns="0" tIns="0" rIns="0" bIns="0" rtlCol="0" anchor="t"/>
          <a:lstStyle/>
          <a:p>
            <a:pPr marL="0" indent="0">
              <a:lnSpc>
                <a:spcPts val="2650"/>
              </a:lnSpc>
              <a:buNone/>
            </a:pPr>
            <a:r>
              <a:rPr lang="en-US" sz="2100" b="1" dirty="0">
                <a:solidFill>
                  <a:srgbClr val="3B4E4E"/>
                </a:solidFill>
                <a:latin typeface="Syne Bold" pitchFamily="34" charset="0"/>
                <a:ea typeface="Syne Bold" pitchFamily="34" charset="-122"/>
                <a:cs typeface="Syne Bold" pitchFamily="34" charset="-120"/>
              </a:rPr>
              <a:t>Aplikasi Google Workspace</a:t>
            </a:r>
            <a:endParaRPr lang="en-US" sz="2100" dirty="0"/>
          </a:p>
        </p:txBody>
      </p:sp>
      <p:sp>
        <p:nvSpPr>
          <p:cNvPr id="6" name="Text 3"/>
          <p:cNvSpPr/>
          <p:nvPr/>
        </p:nvSpPr>
        <p:spPr>
          <a:xfrm>
            <a:off x="982980" y="6017895"/>
            <a:ext cx="3777972" cy="1387316"/>
          </a:xfrm>
          <a:prstGeom prst="rect">
            <a:avLst/>
          </a:prstGeom>
          <a:noFill/>
          <a:ln/>
        </p:spPr>
        <p:txBody>
          <a:bodyPr wrap="square" lIns="0" tIns="0" rIns="0" bIns="0" rtlCol="0" anchor="t"/>
          <a:lstStyle/>
          <a:p>
            <a:pPr marL="0" indent="0">
              <a:lnSpc>
                <a:spcPts val="2700"/>
              </a:lnSpc>
              <a:buNone/>
            </a:pPr>
            <a:r>
              <a:rPr lang="en-US" sz="1700" dirty="0">
                <a:solidFill>
                  <a:srgbClr val="3B4E4E"/>
                </a:solidFill>
                <a:latin typeface="Overpass Light" pitchFamily="34" charset="0"/>
                <a:ea typeface="Overpass Light" pitchFamily="34" charset="-122"/>
                <a:cs typeface="Overpass Light" pitchFamily="34" charset="-120"/>
              </a:rPr>
              <a:t>Unduh dan instal aplikasi Google Workspace di smartphone atau tablet Anda. Aplikasi ini tersedia di Google Play Store dan App Store.</a:t>
            </a:r>
            <a:endParaRPr lang="en-US" sz="1700" dirty="0"/>
          </a:p>
        </p:txBody>
      </p:sp>
      <p:sp>
        <p:nvSpPr>
          <p:cNvPr id="7" name="Shape 4"/>
          <p:cNvSpPr/>
          <p:nvPr/>
        </p:nvSpPr>
        <p:spPr>
          <a:xfrm>
            <a:off x="5201960" y="4986099"/>
            <a:ext cx="4226600" cy="2651522"/>
          </a:xfrm>
          <a:prstGeom prst="roundRect">
            <a:avLst>
              <a:gd name="adj" fmla="val 3434"/>
            </a:avLst>
          </a:prstGeom>
          <a:solidFill>
            <a:srgbClr val="DDEEE6"/>
          </a:solidFill>
          <a:ln w="7620">
            <a:solidFill>
              <a:srgbClr val="C3D4CC"/>
            </a:solidFill>
            <a:prstDash val="solid"/>
          </a:ln>
        </p:spPr>
      </p:sp>
      <p:sp>
        <p:nvSpPr>
          <p:cNvPr id="8" name="Text 5"/>
          <p:cNvSpPr/>
          <p:nvPr/>
        </p:nvSpPr>
        <p:spPr>
          <a:xfrm>
            <a:off x="5426273" y="5210413"/>
            <a:ext cx="2709863" cy="338733"/>
          </a:xfrm>
          <a:prstGeom prst="rect">
            <a:avLst/>
          </a:prstGeom>
          <a:noFill/>
          <a:ln/>
        </p:spPr>
        <p:txBody>
          <a:bodyPr wrap="none" lIns="0" tIns="0" rIns="0" bIns="0" rtlCol="0" anchor="t"/>
          <a:lstStyle/>
          <a:p>
            <a:pPr marL="0" indent="0">
              <a:lnSpc>
                <a:spcPts val="2650"/>
              </a:lnSpc>
              <a:buNone/>
            </a:pPr>
            <a:r>
              <a:rPr lang="en-US" sz="2100" b="1" dirty="0">
                <a:solidFill>
                  <a:srgbClr val="3B4E4E"/>
                </a:solidFill>
                <a:latin typeface="Syne Bold" pitchFamily="34" charset="0"/>
                <a:ea typeface="Syne Bold" pitchFamily="34" charset="-122"/>
                <a:cs typeface="Syne Bold" pitchFamily="34" charset="-120"/>
              </a:rPr>
              <a:t>Akun Google</a:t>
            </a:r>
            <a:endParaRPr lang="en-US" sz="2100" dirty="0"/>
          </a:p>
        </p:txBody>
      </p:sp>
      <p:sp>
        <p:nvSpPr>
          <p:cNvPr id="9" name="Text 6"/>
          <p:cNvSpPr/>
          <p:nvPr/>
        </p:nvSpPr>
        <p:spPr>
          <a:xfrm>
            <a:off x="5426273" y="5679162"/>
            <a:ext cx="3777972" cy="1734145"/>
          </a:xfrm>
          <a:prstGeom prst="rect">
            <a:avLst/>
          </a:prstGeom>
          <a:noFill/>
          <a:ln/>
        </p:spPr>
        <p:txBody>
          <a:bodyPr wrap="square" lIns="0" tIns="0" rIns="0" bIns="0" rtlCol="0" anchor="t"/>
          <a:lstStyle/>
          <a:p>
            <a:pPr marL="0" indent="0">
              <a:lnSpc>
                <a:spcPts val="2700"/>
              </a:lnSpc>
              <a:buNone/>
            </a:pPr>
            <a:r>
              <a:rPr lang="en-US" sz="1700" dirty="0">
                <a:solidFill>
                  <a:srgbClr val="3B4E4E"/>
                </a:solidFill>
                <a:latin typeface="Overpass Light" pitchFamily="34" charset="0"/>
                <a:ea typeface="Overpass Light" pitchFamily="34" charset="-122"/>
                <a:cs typeface="Overpass Light" pitchFamily="34" charset="-120"/>
              </a:rPr>
              <a:t>Masuk ke akun Google Anda untuk mengakses semua layanan Google Workspace di perangkat seluler Anda, termasuk Gmail, Drive, Docs, Sheets, Slides, dan Calendar.</a:t>
            </a:r>
            <a:endParaRPr lang="en-US" sz="1700" dirty="0"/>
          </a:p>
        </p:txBody>
      </p:sp>
      <p:sp>
        <p:nvSpPr>
          <p:cNvPr id="10" name="Shape 7"/>
          <p:cNvSpPr/>
          <p:nvPr/>
        </p:nvSpPr>
        <p:spPr>
          <a:xfrm>
            <a:off x="9645253" y="4986099"/>
            <a:ext cx="4226600" cy="2651522"/>
          </a:xfrm>
          <a:prstGeom prst="roundRect">
            <a:avLst>
              <a:gd name="adj" fmla="val 3434"/>
            </a:avLst>
          </a:prstGeom>
          <a:solidFill>
            <a:srgbClr val="DDEEE6"/>
          </a:solidFill>
          <a:ln w="7620">
            <a:solidFill>
              <a:srgbClr val="C3D4CC"/>
            </a:solidFill>
            <a:prstDash val="solid"/>
          </a:ln>
        </p:spPr>
      </p:sp>
      <p:sp>
        <p:nvSpPr>
          <p:cNvPr id="11" name="Text 8"/>
          <p:cNvSpPr/>
          <p:nvPr/>
        </p:nvSpPr>
        <p:spPr>
          <a:xfrm>
            <a:off x="9869567" y="5210413"/>
            <a:ext cx="2709863" cy="338733"/>
          </a:xfrm>
          <a:prstGeom prst="rect">
            <a:avLst/>
          </a:prstGeom>
          <a:noFill/>
          <a:ln/>
        </p:spPr>
        <p:txBody>
          <a:bodyPr wrap="none" lIns="0" tIns="0" rIns="0" bIns="0" rtlCol="0" anchor="t"/>
          <a:lstStyle/>
          <a:p>
            <a:pPr marL="0" indent="0">
              <a:lnSpc>
                <a:spcPts val="2650"/>
              </a:lnSpc>
              <a:buNone/>
            </a:pPr>
            <a:r>
              <a:rPr lang="en-US" sz="2100" b="1" dirty="0">
                <a:solidFill>
                  <a:srgbClr val="3B4E4E"/>
                </a:solidFill>
                <a:latin typeface="Syne Bold" pitchFamily="34" charset="0"/>
                <a:ea typeface="Syne Bold" pitchFamily="34" charset="-122"/>
                <a:cs typeface="Syne Bold" pitchFamily="34" charset="-120"/>
              </a:rPr>
              <a:t>Sinkronisasi Data</a:t>
            </a:r>
            <a:endParaRPr lang="en-US" sz="2100" dirty="0"/>
          </a:p>
        </p:txBody>
      </p:sp>
      <p:sp>
        <p:nvSpPr>
          <p:cNvPr id="12" name="Text 9"/>
          <p:cNvSpPr/>
          <p:nvPr/>
        </p:nvSpPr>
        <p:spPr>
          <a:xfrm>
            <a:off x="9869567" y="5679162"/>
            <a:ext cx="3777972" cy="1387316"/>
          </a:xfrm>
          <a:prstGeom prst="rect">
            <a:avLst/>
          </a:prstGeom>
          <a:noFill/>
          <a:ln/>
        </p:spPr>
        <p:txBody>
          <a:bodyPr wrap="square" lIns="0" tIns="0" rIns="0" bIns="0" rtlCol="0" anchor="t"/>
          <a:lstStyle/>
          <a:p>
            <a:pPr marL="0" indent="0">
              <a:lnSpc>
                <a:spcPts val="2700"/>
              </a:lnSpc>
              <a:buNone/>
            </a:pPr>
            <a:r>
              <a:rPr lang="en-US" sz="1700" dirty="0">
                <a:solidFill>
                  <a:srgbClr val="3B4E4E"/>
                </a:solidFill>
                <a:latin typeface="Overpass Light" pitchFamily="34" charset="0"/>
                <a:ea typeface="Overpass Light" pitchFamily="34" charset="-122"/>
                <a:cs typeface="Overpass Light" pitchFamily="34" charset="-120"/>
              </a:rPr>
              <a:t>Aktifkan sinkronisasi data untuk memastikan bahwa data Anda selalu mutakhir di semua perangkat, termasuk perangkat seluler Anda.</a:t>
            </a:r>
            <a:endParaRPr lang="en-US" sz="17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p:nvPr/>
        </p:nvSpPr>
        <p:spPr>
          <a:xfrm>
            <a:off x="727829" y="573524"/>
            <a:ext cx="13174742" cy="1299686"/>
          </a:xfrm>
          <a:prstGeom prst="rect">
            <a:avLst/>
          </a:prstGeom>
          <a:noFill/>
          <a:ln/>
        </p:spPr>
        <p:txBody>
          <a:bodyPr wrap="square" lIns="0" tIns="0" rIns="0" bIns="0" rtlCol="0" anchor="t"/>
          <a:lstStyle/>
          <a:p>
            <a:pPr marL="0" indent="0">
              <a:lnSpc>
                <a:spcPts val="5100"/>
              </a:lnSpc>
              <a:buNone/>
            </a:pPr>
            <a:r>
              <a:rPr lang="en-US" sz="4050" b="1" dirty="0">
                <a:solidFill>
                  <a:srgbClr val="233939"/>
                </a:solidFill>
                <a:latin typeface="Syne Bold" pitchFamily="34" charset="0"/>
                <a:ea typeface="Syne Bold" pitchFamily="34" charset="-122"/>
                <a:cs typeface="Syne Bold" pitchFamily="34" charset="-120"/>
              </a:rPr>
              <a:t>Mengatur Notifikasi dan Sinkronisasi di Perangkat Seluler</a:t>
            </a:r>
            <a:endParaRPr lang="en-US" sz="4050" dirty="0"/>
          </a:p>
        </p:txBody>
      </p:sp>
      <p:sp>
        <p:nvSpPr>
          <p:cNvPr id="3" name="Shape 1"/>
          <p:cNvSpPr/>
          <p:nvPr/>
        </p:nvSpPr>
        <p:spPr>
          <a:xfrm>
            <a:off x="727829" y="2289096"/>
            <a:ext cx="2195751" cy="1198007"/>
          </a:xfrm>
          <a:prstGeom prst="roundRect">
            <a:avLst>
              <a:gd name="adj" fmla="val 7291"/>
            </a:avLst>
          </a:prstGeom>
          <a:solidFill>
            <a:srgbClr val="DDEEE6"/>
          </a:solidFill>
          <a:ln w="7620">
            <a:solidFill>
              <a:srgbClr val="C3D4CC"/>
            </a:solidFill>
            <a:prstDash val="solid"/>
          </a:ln>
        </p:spPr>
      </p:sp>
      <p:sp>
        <p:nvSpPr>
          <p:cNvPr id="4" name="Text 2"/>
          <p:cNvSpPr/>
          <p:nvPr/>
        </p:nvSpPr>
        <p:spPr>
          <a:xfrm>
            <a:off x="943332" y="2680216"/>
            <a:ext cx="101441" cy="415766"/>
          </a:xfrm>
          <a:prstGeom prst="rect">
            <a:avLst/>
          </a:prstGeom>
          <a:noFill/>
          <a:ln/>
        </p:spPr>
        <p:txBody>
          <a:bodyPr wrap="none" lIns="0" tIns="0" rIns="0" bIns="0" rtlCol="0" anchor="t"/>
          <a:lstStyle/>
          <a:p>
            <a:pPr marL="0" indent="0" algn="ctr">
              <a:lnSpc>
                <a:spcPts val="3250"/>
              </a:lnSpc>
              <a:buNone/>
            </a:pPr>
            <a:r>
              <a:rPr lang="en-US" sz="2000" b="1" dirty="0">
                <a:solidFill>
                  <a:srgbClr val="3B4E4E"/>
                </a:solidFill>
                <a:latin typeface="Syne Bold" pitchFamily="34" charset="0"/>
                <a:ea typeface="Syne Bold" pitchFamily="34" charset="-122"/>
                <a:cs typeface="Syne Bold" pitchFamily="34" charset="-120"/>
              </a:rPr>
              <a:t>1</a:t>
            </a:r>
            <a:endParaRPr lang="en-US" sz="2000" dirty="0"/>
          </a:p>
        </p:txBody>
      </p:sp>
      <p:sp>
        <p:nvSpPr>
          <p:cNvPr id="5" name="Text 3"/>
          <p:cNvSpPr/>
          <p:nvPr/>
        </p:nvSpPr>
        <p:spPr>
          <a:xfrm>
            <a:off x="3131463" y="2496979"/>
            <a:ext cx="4926925" cy="324802"/>
          </a:xfrm>
          <a:prstGeom prst="rect">
            <a:avLst/>
          </a:prstGeom>
          <a:noFill/>
          <a:ln/>
        </p:spPr>
        <p:txBody>
          <a:bodyPr wrap="none" lIns="0" tIns="0" rIns="0" bIns="0" rtlCol="0" anchor="t"/>
          <a:lstStyle/>
          <a:p>
            <a:pPr marL="0" indent="0" algn="l">
              <a:lnSpc>
                <a:spcPts val="2550"/>
              </a:lnSpc>
              <a:buNone/>
            </a:pPr>
            <a:r>
              <a:rPr lang="en-US" sz="2000" b="1" dirty="0">
                <a:solidFill>
                  <a:srgbClr val="3B4E4E"/>
                </a:solidFill>
                <a:latin typeface="Syne Bold" pitchFamily="34" charset="0"/>
                <a:ea typeface="Syne Bold" pitchFamily="34" charset="-122"/>
                <a:cs typeface="Syne Bold" pitchFamily="34" charset="-120"/>
              </a:rPr>
              <a:t>Unduh Aplikasi Google Workspace</a:t>
            </a:r>
            <a:endParaRPr lang="en-US" sz="2000" dirty="0"/>
          </a:p>
        </p:txBody>
      </p:sp>
      <p:sp>
        <p:nvSpPr>
          <p:cNvPr id="6" name="Text 4"/>
          <p:cNvSpPr/>
          <p:nvPr/>
        </p:nvSpPr>
        <p:spPr>
          <a:xfrm>
            <a:off x="3131463" y="2946440"/>
            <a:ext cx="7639407" cy="332780"/>
          </a:xfrm>
          <a:prstGeom prst="rect">
            <a:avLst/>
          </a:prstGeom>
          <a:noFill/>
          <a:ln/>
        </p:spPr>
        <p:txBody>
          <a:bodyPr wrap="none" lIns="0" tIns="0" rIns="0" bIns="0" rtlCol="0" anchor="t"/>
          <a:lstStyle/>
          <a:p>
            <a:pPr marL="0" indent="0" algn="l">
              <a:lnSpc>
                <a:spcPts val="2600"/>
              </a:lnSpc>
              <a:buNone/>
            </a:pPr>
            <a:r>
              <a:rPr lang="en-US" sz="1600" dirty="0">
                <a:solidFill>
                  <a:srgbClr val="3B4E4E"/>
                </a:solidFill>
                <a:latin typeface="Overpass Light" pitchFamily="34" charset="0"/>
                <a:ea typeface="Overpass Light" pitchFamily="34" charset="-122"/>
                <a:cs typeface="Overpass Light" pitchFamily="34" charset="-120"/>
              </a:rPr>
              <a:t>Unduh dan instal aplikasi Google Workspace seperti Gmail, Drive, Docs, dan lainnya.</a:t>
            </a:r>
            <a:endParaRPr lang="en-US" sz="1600" dirty="0"/>
          </a:p>
        </p:txBody>
      </p:sp>
      <p:sp>
        <p:nvSpPr>
          <p:cNvPr id="7" name="Shape 5"/>
          <p:cNvSpPr/>
          <p:nvPr/>
        </p:nvSpPr>
        <p:spPr>
          <a:xfrm>
            <a:off x="3027521" y="3477578"/>
            <a:ext cx="10771108" cy="11430"/>
          </a:xfrm>
          <a:prstGeom prst="roundRect">
            <a:avLst>
              <a:gd name="adj" fmla="val 764149"/>
            </a:avLst>
          </a:prstGeom>
          <a:solidFill>
            <a:srgbClr val="C3D4CC"/>
          </a:solidFill>
          <a:ln/>
        </p:spPr>
      </p:sp>
      <p:sp>
        <p:nvSpPr>
          <p:cNvPr id="8" name="Shape 6"/>
          <p:cNvSpPr/>
          <p:nvPr/>
        </p:nvSpPr>
        <p:spPr>
          <a:xfrm>
            <a:off x="727829" y="3591044"/>
            <a:ext cx="4391501" cy="1530787"/>
          </a:xfrm>
          <a:prstGeom prst="roundRect">
            <a:avLst>
              <a:gd name="adj" fmla="val 5706"/>
            </a:avLst>
          </a:prstGeom>
          <a:solidFill>
            <a:srgbClr val="DDEEE6"/>
          </a:solidFill>
          <a:ln w="7620">
            <a:solidFill>
              <a:srgbClr val="C3D4CC"/>
            </a:solidFill>
            <a:prstDash val="solid"/>
          </a:ln>
        </p:spPr>
      </p:sp>
      <p:sp>
        <p:nvSpPr>
          <p:cNvPr id="9" name="Text 7"/>
          <p:cNvSpPr/>
          <p:nvPr/>
        </p:nvSpPr>
        <p:spPr>
          <a:xfrm>
            <a:off x="943332" y="4148495"/>
            <a:ext cx="162282" cy="415766"/>
          </a:xfrm>
          <a:prstGeom prst="rect">
            <a:avLst/>
          </a:prstGeom>
          <a:noFill/>
          <a:ln/>
        </p:spPr>
        <p:txBody>
          <a:bodyPr wrap="none" lIns="0" tIns="0" rIns="0" bIns="0" rtlCol="0" anchor="t"/>
          <a:lstStyle/>
          <a:p>
            <a:pPr marL="0" indent="0" algn="ctr">
              <a:lnSpc>
                <a:spcPts val="3250"/>
              </a:lnSpc>
              <a:buNone/>
            </a:pPr>
            <a:r>
              <a:rPr lang="en-US" sz="2000" b="1" dirty="0">
                <a:solidFill>
                  <a:srgbClr val="3B4E4E"/>
                </a:solidFill>
                <a:latin typeface="Syne Bold" pitchFamily="34" charset="0"/>
                <a:ea typeface="Syne Bold" pitchFamily="34" charset="-122"/>
                <a:cs typeface="Syne Bold" pitchFamily="34" charset="-120"/>
              </a:rPr>
              <a:t>2</a:t>
            </a:r>
            <a:endParaRPr lang="en-US" sz="2000" dirty="0"/>
          </a:p>
        </p:txBody>
      </p:sp>
      <p:sp>
        <p:nvSpPr>
          <p:cNvPr id="10" name="Text 8"/>
          <p:cNvSpPr/>
          <p:nvPr/>
        </p:nvSpPr>
        <p:spPr>
          <a:xfrm>
            <a:off x="5327213" y="3798927"/>
            <a:ext cx="2612708" cy="324802"/>
          </a:xfrm>
          <a:prstGeom prst="rect">
            <a:avLst/>
          </a:prstGeom>
          <a:noFill/>
          <a:ln/>
        </p:spPr>
        <p:txBody>
          <a:bodyPr wrap="none" lIns="0" tIns="0" rIns="0" bIns="0" rtlCol="0" anchor="t"/>
          <a:lstStyle/>
          <a:p>
            <a:pPr marL="0" indent="0" algn="l">
              <a:lnSpc>
                <a:spcPts val="2550"/>
              </a:lnSpc>
              <a:buNone/>
            </a:pPr>
            <a:r>
              <a:rPr lang="en-US" sz="2000" b="1" dirty="0">
                <a:solidFill>
                  <a:srgbClr val="3B4E4E"/>
                </a:solidFill>
                <a:latin typeface="Syne Bold" pitchFamily="34" charset="0"/>
                <a:ea typeface="Syne Bold" pitchFamily="34" charset="-122"/>
                <a:cs typeface="Syne Bold" pitchFamily="34" charset="-120"/>
              </a:rPr>
              <a:t>Aktifkan Notifikasi</a:t>
            </a:r>
            <a:endParaRPr lang="en-US" sz="2000" dirty="0"/>
          </a:p>
        </p:txBody>
      </p:sp>
      <p:sp>
        <p:nvSpPr>
          <p:cNvPr id="11" name="Text 9"/>
          <p:cNvSpPr/>
          <p:nvPr/>
        </p:nvSpPr>
        <p:spPr>
          <a:xfrm>
            <a:off x="5327213" y="4248388"/>
            <a:ext cx="8367474" cy="665559"/>
          </a:xfrm>
          <a:prstGeom prst="rect">
            <a:avLst/>
          </a:prstGeom>
          <a:noFill/>
          <a:ln/>
        </p:spPr>
        <p:txBody>
          <a:bodyPr wrap="square" lIns="0" tIns="0" rIns="0" bIns="0" rtlCol="0" anchor="t"/>
          <a:lstStyle/>
          <a:p>
            <a:pPr marL="0" indent="0" algn="l">
              <a:lnSpc>
                <a:spcPts val="2600"/>
              </a:lnSpc>
              <a:buNone/>
            </a:pPr>
            <a:r>
              <a:rPr lang="en-US" sz="1600" dirty="0">
                <a:solidFill>
                  <a:srgbClr val="3B4E4E"/>
                </a:solidFill>
                <a:latin typeface="Overpass Light" pitchFamily="34" charset="0"/>
                <a:ea typeface="Overpass Light" pitchFamily="34" charset="-122"/>
                <a:cs typeface="Overpass Light" pitchFamily="34" charset="-120"/>
              </a:rPr>
              <a:t>Pilih jenis notifikasi yang ingin Anda terima, seperti email baru, pesan instan, atau perubahan dokumen.</a:t>
            </a:r>
            <a:endParaRPr lang="en-US" sz="1600" dirty="0"/>
          </a:p>
        </p:txBody>
      </p:sp>
      <p:sp>
        <p:nvSpPr>
          <p:cNvPr id="12" name="Shape 10"/>
          <p:cNvSpPr/>
          <p:nvPr/>
        </p:nvSpPr>
        <p:spPr>
          <a:xfrm>
            <a:off x="5223272" y="5112306"/>
            <a:ext cx="8575358" cy="11430"/>
          </a:xfrm>
          <a:prstGeom prst="roundRect">
            <a:avLst>
              <a:gd name="adj" fmla="val 764149"/>
            </a:avLst>
          </a:prstGeom>
          <a:solidFill>
            <a:srgbClr val="C3D4CC"/>
          </a:solidFill>
          <a:ln/>
        </p:spPr>
      </p:sp>
      <p:sp>
        <p:nvSpPr>
          <p:cNvPr id="13" name="Shape 11"/>
          <p:cNvSpPr/>
          <p:nvPr/>
        </p:nvSpPr>
        <p:spPr>
          <a:xfrm>
            <a:off x="727829" y="5225772"/>
            <a:ext cx="6587371" cy="1530787"/>
          </a:xfrm>
          <a:prstGeom prst="roundRect">
            <a:avLst>
              <a:gd name="adj" fmla="val 5706"/>
            </a:avLst>
          </a:prstGeom>
          <a:solidFill>
            <a:srgbClr val="DDEEE6"/>
          </a:solidFill>
          <a:ln w="7620">
            <a:solidFill>
              <a:srgbClr val="C3D4CC"/>
            </a:solidFill>
            <a:prstDash val="solid"/>
          </a:ln>
        </p:spPr>
      </p:sp>
      <p:sp>
        <p:nvSpPr>
          <p:cNvPr id="14" name="Text 12"/>
          <p:cNvSpPr/>
          <p:nvPr/>
        </p:nvSpPr>
        <p:spPr>
          <a:xfrm>
            <a:off x="943332" y="5783223"/>
            <a:ext cx="166688" cy="415766"/>
          </a:xfrm>
          <a:prstGeom prst="rect">
            <a:avLst/>
          </a:prstGeom>
          <a:noFill/>
          <a:ln/>
        </p:spPr>
        <p:txBody>
          <a:bodyPr wrap="none" lIns="0" tIns="0" rIns="0" bIns="0" rtlCol="0" anchor="t"/>
          <a:lstStyle/>
          <a:p>
            <a:pPr marL="0" indent="0" algn="ctr">
              <a:lnSpc>
                <a:spcPts val="3250"/>
              </a:lnSpc>
              <a:buNone/>
            </a:pPr>
            <a:r>
              <a:rPr lang="en-US" sz="2000" b="1" dirty="0">
                <a:solidFill>
                  <a:srgbClr val="3B4E4E"/>
                </a:solidFill>
                <a:latin typeface="Syne Bold" pitchFamily="34" charset="0"/>
                <a:ea typeface="Syne Bold" pitchFamily="34" charset="-122"/>
                <a:cs typeface="Syne Bold" pitchFamily="34" charset="-120"/>
              </a:rPr>
              <a:t>3</a:t>
            </a:r>
            <a:endParaRPr lang="en-US" sz="2000" dirty="0"/>
          </a:p>
        </p:txBody>
      </p:sp>
      <p:sp>
        <p:nvSpPr>
          <p:cNvPr id="15" name="Text 13"/>
          <p:cNvSpPr/>
          <p:nvPr/>
        </p:nvSpPr>
        <p:spPr>
          <a:xfrm>
            <a:off x="7523083" y="5433655"/>
            <a:ext cx="2599372" cy="324802"/>
          </a:xfrm>
          <a:prstGeom prst="rect">
            <a:avLst/>
          </a:prstGeom>
          <a:noFill/>
          <a:ln/>
        </p:spPr>
        <p:txBody>
          <a:bodyPr wrap="none" lIns="0" tIns="0" rIns="0" bIns="0" rtlCol="0" anchor="t"/>
          <a:lstStyle/>
          <a:p>
            <a:pPr marL="0" indent="0" algn="l">
              <a:lnSpc>
                <a:spcPts val="2550"/>
              </a:lnSpc>
              <a:buNone/>
            </a:pPr>
            <a:r>
              <a:rPr lang="en-US" sz="2000" b="1" dirty="0">
                <a:solidFill>
                  <a:srgbClr val="3B4E4E"/>
                </a:solidFill>
                <a:latin typeface="Syne Bold" pitchFamily="34" charset="0"/>
                <a:ea typeface="Syne Bold" pitchFamily="34" charset="-122"/>
                <a:cs typeface="Syne Bold" pitchFamily="34" charset="-120"/>
              </a:rPr>
              <a:t>Atur Sinkronisasi</a:t>
            </a:r>
            <a:endParaRPr lang="en-US" sz="2000" dirty="0"/>
          </a:p>
        </p:txBody>
      </p:sp>
      <p:sp>
        <p:nvSpPr>
          <p:cNvPr id="16" name="Text 14"/>
          <p:cNvSpPr/>
          <p:nvPr/>
        </p:nvSpPr>
        <p:spPr>
          <a:xfrm>
            <a:off x="7523083" y="5883116"/>
            <a:ext cx="6171605" cy="665559"/>
          </a:xfrm>
          <a:prstGeom prst="rect">
            <a:avLst/>
          </a:prstGeom>
          <a:noFill/>
          <a:ln/>
        </p:spPr>
        <p:txBody>
          <a:bodyPr wrap="square" lIns="0" tIns="0" rIns="0" bIns="0" rtlCol="0" anchor="t"/>
          <a:lstStyle/>
          <a:p>
            <a:pPr marL="0" indent="0" algn="l">
              <a:lnSpc>
                <a:spcPts val="2600"/>
              </a:lnSpc>
              <a:buNone/>
            </a:pPr>
            <a:r>
              <a:rPr lang="en-US" sz="1600" dirty="0">
                <a:solidFill>
                  <a:srgbClr val="3B4E4E"/>
                </a:solidFill>
                <a:latin typeface="Overpass Light" pitchFamily="34" charset="0"/>
                <a:ea typeface="Overpass Light" pitchFamily="34" charset="-122"/>
                <a:cs typeface="Overpass Light" pitchFamily="34" charset="-120"/>
              </a:rPr>
              <a:t>Pilih frekuensi sinkronisasi data Anda, seperti secara manual, otomatis, atau pada interval waktu tertentu.</a:t>
            </a:r>
            <a:endParaRPr lang="en-US" sz="1600" dirty="0"/>
          </a:p>
        </p:txBody>
      </p:sp>
      <p:sp>
        <p:nvSpPr>
          <p:cNvPr id="17" name="Text 15"/>
          <p:cNvSpPr/>
          <p:nvPr/>
        </p:nvSpPr>
        <p:spPr>
          <a:xfrm>
            <a:off x="727829" y="6990398"/>
            <a:ext cx="13174742" cy="665559"/>
          </a:xfrm>
          <a:prstGeom prst="rect">
            <a:avLst/>
          </a:prstGeom>
          <a:noFill/>
          <a:ln/>
        </p:spPr>
        <p:txBody>
          <a:bodyPr wrap="square" lIns="0" tIns="0" rIns="0" bIns="0" rtlCol="0" anchor="t"/>
          <a:lstStyle/>
          <a:p>
            <a:pPr marL="0" indent="0">
              <a:lnSpc>
                <a:spcPts val="2600"/>
              </a:lnSpc>
              <a:buNone/>
            </a:pPr>
            <a:r>
              <a:rPr lang="en-US" sz="1600" dirty="0">
                <a:solidFill>
                  <a:srgbClr val="3B4E4E"/>
                </a:solidFill>
                <a:latin typeface="Overpass Light" pitchFamily="34" charset="0"/>
                <a:ea typeface="Overpass Light" pitchFamily="34" charset="-122"/>
                <a:cs typeface="Overpass Light" pitchFamily="34" charset="-120"/>
              </a:rPr>
              <a:t>Anda dapat menyesuaikan preferensi notifikasi dan sinkronisasi di pengaturan aplikasi Google Workspace masing-masing. Pastikan data Anda selalu sinkron dan Anda tidak ketinggalan informasi penting.</a:t>
            </a:r>
            <a:endParaRPr lang="en-US" sz="16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397693" y="596860"/>
            <a:ext cx="9492615" cy="1321832"/>
          </a:xfrm>
          <a:prstGeom prst="rect">
            <a:avLst/>
          </a:prstGeom>
          <a:noFill/>
          <a:ln/>
        </p:spPr>
        <p:txBody>
          <a:bodyPr wrap="square" lIns="0" tIns="0" rIns="0" bIns="0" rtlCol="0" anchor="t"/>
          <a:lstStyle/>
          <a:p>
            <a:pPr marL="0" indent="0">
              <a:lnSpc>
                <a:spcPts val="5200"/>
              </a:lnSpc>
              <a:buNone/>
            </a:pPr>
            <a:r>
              <a:rPr lang="en-US" sz="4150" b="1" dirty="0">
                <a:solidFill>
                  <a:srgbClr val="233939"/>
                </a:solidFill>
                <a:latin typeface="Syne Bold" pitchFamily="34" charset="0"/>
                <a:ea typeface="Syne Bold" pitchFamily="34" charset="-122"/>
                <a:cs typeface="Syne Bold" pitchFamily="34" charset="-120"/>
              </a:rPr>
              <a:t>Menjaga Keamanan dan Privasi di Google Workspace</a:t>
            </a:r>
            <a:endParaRPr lang="en-US" sz="4150" dirty="0"/>
          </a:p>
        </p:txBody>
      </p:sp>
      <p:pic>
        <p:nvPicPr>
          <p:cNvPr id="4" name="Image 1" descr="preencoded.png"/>
          <p:cNvPicPr>
            <a:picLocks noChangeAspect="1"/>
          </p:cNvPicPr>
          <p:nvPr/>
        </p:nvPicPr>
        <p:blipFill>
          <a:blip r:embed="rId4"/>
          <a:stretch>
            <a:fillRect/>
          </a:stretch>
        </p:blipFill>
        <p:spPr>
          <a:xfrm>
            <a:off x="4397693" y="2235875"/>
            <a:ext cx="528638" cy="528638"/>
          </a:xfrm>
          <a:prstGeom prst="rect">
            <a:avLst/>
          </a:prstGeom>
        </p:spPr>
      </p:pic>
      <p:sp>
        <p:nvSpPr>
          <p:cNvPr id="5" name="Text 1"/>
          <p:cNvSpPr/>
          <p:nvPr/>
        </p:nvSpPr>
        <p:spPr>
          <a:xfrm>
            <a:off x="4397693" y="2975967"/>
            <a:ext cx="2643426" cy="330398"/>
          </a:xfrm>
          <a:prstGeom prst="rect">
            <a:avLst/>
          </a:prstGeom>
          <a:noFill/>
          <a:ln/>
        </p:spPr>
        <p:txBody>
          <a:bodyPr wrap="none" lIns="0" tIns="0" rIns="0" bIns="0" rtlCol="0" anchor="t"/>
          <a:lstStyle/>
          <a:p>
            <a:pPr marL="0" indent="0" algn="l">
              <a:lnSpc>
                <a:spcPts val="2600"/>
              </a:lnSpc>
              <a:buNone/>
            </a:pPr>
            <a:r>
              <a:rPr lang="en-US" sz="2050" b="1" dirty="0">
                <a:solidFill>
                  <a:srgbClr val="3B4E4E"/>
                </a:solidFill>
                <a:latin typeface="Syne Bold" pitchFamily="34" charset="0"/>
                <a:ea typeface="Syne Bold" pitchFamily="34" charset="-122"/>
                <a:cs typeface="Syne Bold" pitchFamily="34" charset="-120"/>
              </a:rPr>
              <a:t>Keamanan Akun</a:t>
            </a:r>
            <a:endParaRPr lang="en-US" sz="2050" dirty="0"/>
          </a:p>
        </p:txBody>
      </p:sp>
      <p:sp>
        <p:nvSpPr>
          <p:cNvPr id="6" name="Text 2"/>
          <p:cNvSpPr/>
          <p:nvPr/>
        </p:nvSpPr>
        <p:spPr>
          <a:xfrm>
            <a:off x="4397693" y="3433167"/>
            <a:ext cx="4587716" cy="1014770"/>
          </a:xfrm>
          <a:prstGeom prst="rect">
            <a:avLst/>
          </a:prstGeom>
          <a:noFill/>
          <a:ln/>
        </p:spPr>
        <p:txBody>
          <a:bodyPr wrap="square" lIns="0" tIns="0" rIns="0" bIns="0" rtlCol="0" anchor="t"/>
          <a:lstStyle/>
          <a:p>
            <a:pPr marL="0" indent="0" algn="l">
              <a:lnSpc>
                <a:spcPts val="2650"/>
              </a:lnSpc>
              <a:buNone/>
            </a:pPr>
            <a:r>
              <a:rPr lang="en-US" sz="1650" dirty="0">
                <a:solidFill>
                  <a:srgbClr val="3B4E4E"/>
                </a:solidFill>
                <a:latin typeface="Overpass Light" pitchFamily="34" charset="0"/>
                <a:ea typeface="Overpass Light" pitchFamily="34" charset="-122"/>
                <a:cs typeface="Overpass Light" pitchFamily="34" charset="-120"/>
              </a:rPr>
              <a:t>Gunakan kata sandi yang kuat dan unik untuk Google Workspace. Aktifkan verifikasi dua faktor untuk meningkatkan keamanan akun.</a:t>
            </a:r>
            <a:endParaRPr lang="en-US" sz="1650" dirty="0"/>
          </a:p>
        </p:txBody>
      </p:sp>
      <p:pic>
        <p:nvPicPr>
          <p:cNvPr id="7" name="Image 2" descr="preencoded.png"/>
          <p:cNvPicPr>
            <a:picLocks noChangeAspect="1"/>
          </p:cNvPicPr>
          <p:nvPr/>
        </p:nvPicPr>
        <p:blipFill>
          <a:blip r:embed="rId5"/>
          <a:stretch>
            <a:fillRect/>
          </a:stretch>
        </p:blipFill>
        <p:spPr>
          <a:xfrm>
            <a:off x="9302591" y="2235875"/>
            <a:ext cx="528638" cy="528638"/>
          </a:xfrm>
          <a:prstGeom prst="rect">
            <a:avLst/>
          </a:prstGeom>
        </p:spPr>
      </p:pic>
      <p:sp>
        <p:nvSpPr>
          <p:cNvPr id="8" name="Text 3"/>
          <p:cNvSpPr/>
          <p:nvPr/>
        </p:nvSpPr>
        <p:spPr>
          <a:xfrm>
            <a:off x="9302591" y="2975967"/>
            <a:ext cx="2643426" cy="330398"/>
          </a:xfrm>
          <a:prstGeom prst="rect">
            <a:avLst/>
          </a:prstGeom>
          <a:noFill/>
          <a:ln/>
        </p:spPr>
        <p:txBody>
          <a:bodyPr wrap="none" lIns="0" tIns="0" rIns="0" bIns="0" rtlCol="0" anchor="t"/>
          <a:lstStyle/>
          <a:p>
            <a:pPr marL="0" indent="0" algn="l">
              <a:lnSpc>
                <a:spcPts val="2600"/>
              </a:lnSpc>
              <a:buNone/>
            </a:pPr>
            <a:r>
              <a:rPr lang="en-US" sz="2050" b="1" dirty="0">
                <a:solidFill>
                  <a:srgbClr val="3B4E4E"/>
                </a:solidFill>
                <a:latin typeface="Syne Bold" pitchFamily="34" charset="0"/>
                <a:ea typeface="Syne Bold" pitchFamily="34" charset="-122"/>
                <a:cs typeface="Syne Bold" pitchFamily="34" charset="-120"/>
              </a:rPr>
              <a:t>Privasi Data</a:t>
            </a:r>
            <a:endParaRPr lang="en-US" sz="2050" dirty="0"/>
          </a:p>
        </p:txBody>
      </p:sp>
      <p:sp>
        <p:nvSpPr>
          <p:cNvPr id="9" name="Text 4"/>
          <p:cNvSpPr/>
          <p:nvPr/>
        </p:nvSpPr>
        <p:spPr>
          <a:xfrm>
            <a:off x="9302591" y="3433167"/>
            <a:ext cx="4587716" cy="1014770"/>
          </a:xfrm>
          <a:prstGeom prst="rect">
            <a:avLst/>
          </a:prstGeom>
          <a:noFill/>
          <a:ln/>
        </p:spPr>
        <p:txBody>
          <a:bodyPr wrap="square" lIns="0" tIns="0" rIns="0" bIns="0" rtlCol="0" anchor="t"/>
          <a:lstStyle/>
          <a:p>
            <a:pPr marL="0" indent="0" algn="l">
              <a:lnSpc>
                <a:spcPts val="2650"/>
              </a:lnSpc>
              <a:buNone/>
            </a:pPr>
            <a:r>
              <a:rPr lang="en-US" sz="1650" dirty="0">
                <a:solidFill>
                  <a:srgbClr val="3B4E4E"/>
                </a:solidFill>
                <a:latin typeface="Overpass Light" pitchFamily="34" charset="0"/>
                <a:ea typeface="Overpass Light" pitchFamily="34" charset="-122"/>
                <a:cs typeface="Overpass Light" pitchFamily="34" charset="-120"/>
              </a:rPr>
              <a:t>Pahami kebijakan privasi Google Workspace. Gunakan pengaturan privasi untuk mengontrol akses dan berbagi data.</a:t>
            </a:r>
            <a:endParaRPr lang="en-US" sz="1650" dirty="0"/>
          </a:p>
        </p:txBody>
      </p:sp>
      <p:pic>
        <p:nvPicPr>
          <p:cNvPr id="10" name="Image 3" descr="preencoded.png"/>
          <p:cNvPicPr>
            <a:picLocks noChangeAspect="1"/>
          </p:cNvPicPr>
          <p:nvPr/>
        </p:nvPicPr>
        <p:blipFill>
          <a:blip r:embed="rId6"/>
          <a:stretch>
            <a:fillRect/>
          </a:stretch>
        </p:blipFill>
        <p:spPr>
          <a:xfrm>
            <a:off x="4397693" y="5082302"/>
            <a:ext cx="528638" cy="528638"/>
          </a:xfrm>
          <a:prstGeom prst="rect">
            <a:avLst/>
          </a:prstGeom>
        </p:spPr>
      </p:pic>
      <p:sp>
        <p:nvSpPr>
          <p:cNvPr id="11" name="Text 5"/>
          <p:cNvSpPr/>
          <p:nvPr/>
        </p:nvSpPr>
        <p:spPr>
          <a:xfrm>
            <a:off x="4397693" y="5822394"/>
            <a:ext cx="2643426" cy="330398"/>
          </a:xfrm>
          <a:prstGeom prst="rect">
            <a:avLst/>
          </a:prstGeom>
          <a:noFill/>
          <a:ln/>
        </p:spPr>
        <p:txBody>
          <a:bodyPr wrap="none" lIns="0" tIns="0" rIns="0" bIns="0" rtlCol="0" anchor="t"/>
          <a:lstStyle/>
          <a:p>
            <a:pPr marL="0" indent="0" algn="l">
              <a:lnSpc>
                <a:spcPts val="2600"/>
              </a:lnSpc>
              <a:buNone/>
            </a:pPr>
            <a:r>
              <a:rPr lang="en-US" sz="2050" b="1" dirty="0">
                <a:solidFill>
                  <a:srgbClr val="3B4E4E"/>
                </a:solidFill>
                <a:latin typeface="Syne Bold" pitchFamily="34" charset="0"/>
                <a:ea typeface="Syne Bold" pitchFamily="34" charset="-122"/>
                <a:cs typeface="Syne Bold" pitchFamily="34" charset="-120"/>
              </a:rPr>
              <a:t>Akses Terbatas</a:t>
            </a:r>
            <a:endParaRPr lang="en-US" sz="2050" dirty="0"/>
          </a:p>
        </p:txBody>
      </p:sp>
      <p:sp>
        <p:nvSpPr>
          <p:cNvPr id="12" name="Text 6"/>
          <p:cNvSpPr/>
          <p:nvPr/>
        </p:nvSpPr>
        <p:spPr>
          <a:xfrm>
            <a:off x="4397693" y="6279594"/>
            <a:ext cx="4587716" cy="1014770"/>
          </a:xfrm>
          <a:prstGeom prst="rect">
            <a:avLst/>
          </a:prstGeom>
          <a:noFill/>
          <a:ln/>
        </p:spPr>
        <p:txBody>
          <a:bodyPr wrap="square" lIns="0" tIns="0" rIns="0" bIns="0" rtlCol="0" anchor="t"/>
          <a:lstStyle/>
          <a:p>
            <a:pPr marL="0" indent="0" algn="l">
              <a:lnSpc>
                <a:spcPts val="2650"/>
              </a:lnSpc>
              <a:buNone/>
            </a:pPr>
            <a:r>
              <a:rPr lang="en-US" sz="1650" dirty="0">
                <a:solidFill>
                  <a:srgbClr val="3B4E4E"/>
                </a:solidFill>
                <a:latin typeface="Overpass Light" pitchFamily="34" charset="0"/>
                <a:ea typeface="Overpass Light" pitchFamily="34" charset="-122"/>
                <a:cs typeface="Overpass Light" pitchFamily="34" charset="-120"/>
              </a:rPr>
              <a:t>Atur izin dan hak akses untuk pengguna dan aplikasi. Gunakan fitur kontrol akses untuk melindungi data sensitif.</a:t>
            </a:r>
            <a:endParaRPr lang="en-US" sz="1650" dirty="0"/>
          </a:p>
        </p:txBody>
      </p:sp>
      <p:pic>
        <p:nvPicPr>
          <p:cNvPr id="13" name="Image 4" descr="preencoded.png"/>
          <p:cNvPicPr>
            <a:picLocks noChangeAspect="1"/>
          </p:cNvPicPr>
          <p:nvPr/>
        </p:nvPicPr>
        <p:blipFill>
          <a:blip r:embed="rId7"/>
          <a:stretch>
            <a:fillRect/>
          </a:stretch>
        </p:blipFill>
        <p:spPr>
          <a:xfrm>
            <a:off x="9302591" y="5082302"/>
            <a:ext cx="528638" cy="528638"/>
          </a:xfrm>
          <a:prstGeom prst="rect">
            <a:avLst/>
          </a:prstGeom>
        </p:spPr>
      </p:pic>
      <p:sp>
        <p:nvSpPr>
          <p:cNvPr id="14" name="Text 7"/>
          <p:cNvSpPr/>
          <p:nvPr/>
        </p:nvSpPr>
        <p:spPr>
          <a:xfrm>
            <a:off x="9302591" y="5822394"/>
            <a:ext cx="3262074" cy="330398"/>
          </a:xfrm>
          <a:prstGeom prst="rect">
            <a:avLst/>
          </a:prstGeom>
          <a:noFill/>
          <a:ln/>
        </p:spPr>
        <p:txBody>
          <a:bodyPr wrap="none" lIns="0" tIns="0" rIns="0" bIns="0" rtlCol="0" anchor="t"/>
          <a:lstStyle/>
          <a:p>
            <a:pPr marL="0" indent="0" algn="l">
              <a:lnSpc>
                <a:spcPts val="2600"/>
              </a:lnSpc>
              <a:buNone/>
            </a:pPr>
            <a:r>
              <a:rPr lang="en-US" sz="2050" b="1" dirty="0">
                <a:solidFill>
                  <a:srgbClr val="3B4E4E"/>
                </a:solidFill>
                <a:latin typeface="Syne Bold" pitchFamily="34" charset="0"/>
                <a:ea typeface="Syne Bold" pitchFamily="34" charset="-122"/>
                <a:cs typeface="Syne Bold" pitchFamily="34" charset="-120"/>
              </a:rPr>
              <a:t>Kesadaran Keamanan</a:t>
            </a:r>
            <a:endParaRPr lang="en-US" sz="2050" dirty="0"/>
          </a:p>
        </p:txBody>
      </p:sp>
      <p:sp>
        <p:nvSpPr>
          <p:cNvPr id="15" name="Text 8"/>
          <p:cNvSpPr/>
          <p:nvPr/>
        </p:nvSpPr>
        <p:spPr>
          <a:xfrm>
            <a:off x="9302591" y="6279594"/>
            <a:ext cx="4587716" cy="1353026"/>
          </a:xfrm>
          <a:prstGeom prst="rect">
            <a:avLst/>
          </a:prstGeom>
          <a:noFill/>
          <a:ln/>
        </p:spPr>
        <p:txBody>
          <a:bodyPr wrap="square" lIns="0" tIns="0" rIns="0" bIns="0" rtlCol="0" anchor="t"/>
          <a:lstStyle/>
          <a:p>
            <a:pPr marL="0" indent="0" algn="l">
              <a:lnSpc>
                <a:spcPts val="2650"/>
              </a:lnSpc>
              <a:buNone/>
            </a:pPr>
            <a:r>
              <a:rPr lang="en-US" sz="1650" dirty="0">
                <a:solidFill>
                  <a:srgbClr val="3B4E4E"/>
                </a:solidFill>
                <a:latin typeface="Overpass Light" pitchFamily="34" charset="0"/>
                <a:ea typeface="Overpass Light" pitchFamily="34" charset="-122"/>
                <a:cs typeface="Overpass Light" pitchFamily="34" charset="-120"/>
              </a:rPr>
              <a:t>Berikan pelatihan kesadaran keamanan kepada pengguna. Dorong mereka untuk melaporkan aktivitas mencurigakan dan mematuhi kebijakan keamanan.</a:t>
            </a:r>
            <a:endParaRPr lang="en-US" sz="16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Text 0"/>
          <p:cNvSpPr/>
          <p:nvPr/>
        </p:nvSpPr>
        <p:spPr>
          <a:xfrm>
            <a:off x="793790" y="970240"/>
            <a:ext cx="12428101" cy="708779"/>
          </a:xfrm>
          <a:prstGeom prst="rect">
            <a:avLst/>
          </a:prstGeom>
          <a:noFill/>
          <a:ln/>
        </p:spPr>
        <p:txBody>
          <a:bodyPr wrap="none" lIns="0" tIns="0" rIns="0" bIns="0" rtlCol="0" anchor="t"/>
          <a:lstStyle/>
          <a:p>
            <a:pPr marL="0" indent="0">
              <a:lnSpc>
                <a:spcPts val="5550"/>
              </a:lnSpc>
              <a:buNone/>
            </a:pPr>
            <a:r>
              <a:rPr lang="en-US" sz="4450" b="1" dirty="0">
                <a:solidFill>
                  <a:srgbClr val="233939"/>
                </a:solidFill>
                <a:latin typeface="Syne Bold" pitchFamily="34" charset="0"/>
                <a:ea typeface="Syne Bold" pitchFamily="34" charset="-122"/>
                <a:cs typeface="Syne Bold" pitchFamily="34" charset="-120"/>
              </a:rPr>
              <a:t>Sumber Daya dan Bantuan Lebih Lanjut</a:t>
            </a:r>
            <a:endParaRPr lang="en-US" sz="4450" dirty="0"/>
          </a:p>
        </p:txBody>
      </p:sp>
      <p:pic>
        <p:nvPicPr>
          <p:cNvPr id="3" name="Image 0" descr="preencoded.png"/>
          <p:cNvPicPr>
            <a:picLocks noChangeAspect="1"/>
          </p:cNvPicPr>
          <p:nvPr/>
        </p:nvPicPr>
        <p:blipFill>
          <a:blip r:embed="rId3"/>
          <a:stretch>
            <a:fillRect/>
          </a:stretch>
        </p:blipFill>
        <p:spPr>
          <a:xfrm>
            <a:off x="793790" y="2132648"/>
            <a:ext cx="4120753" cy="2546747"/>
          </a:xfrm>
          <a:prstGeom prst="rect">
            <a:avLst/>
          </a:prstGeom>
        </p:spPr>
      </p:pic>
      <p:sp>
        <p:nvSpPr>
          <p:cNvPr id="4" name="Text 1"/>
          <p:cNvSpPr/>
          <p:nvPr/>
        </p:nvSpPr>
        <p:spPr>
          <a:xfrm>
            <a:off x="793790" y="4962882"/>
            <a:ext cx="4120753" cy="708660"/>
          </a:xfrm>
          <a:prstGeom prst="rect">
            <a:avLst/>
          </a:prstGeom>
          <a:noFill/>
          <a:ln/>
        </p:spPr>
        <p:txBody>
          <a:bodyPr wrap="square" lIns="0" tIns="0" rIns="0" bIns="0" rtlCol="0" anchor="t"/>
          <a:lstStyle/>
          <a:p>
            <a:pPr marL="0" indent="0" algn="l">
              <a:lnSpc>
                <a:spcPts val="2750"/>
              </a:lnSpc>
              <a:buNone/>
            </a:pPr>
            <a:r>
              <a:rPr lang="en-US" sz="2200" b="1" dirty="0">
                <a:solidFill>
                  <a:srgbClr val="3B4E4E"/>
                </a:solidFill>
                <a:latin typeface="Syne Bold" pitchFamily="34" charset="0"/>
                <a:ea typeface="Syne Bold" pitchFamily="34" charset="-122"/>
                <a:cs typeface="Syne Bold" pitchFamily="34" charset="-120"/>
              </a:rPr>
              <a:t>Pusat Bantuan Google Workspace</a:t>
            </a:r>
            <a:endParaRPr lang="en-US" sz="2200" dirty="0"/>
          </a:p>
        </p:txBody>
      </p:sp>
      <p:sp>
        <p:nvSpPr>
          <p:cNvPr id="5" name="Text 2"/>
          <p:cNvSpPr/>
          <p:nvPr/>
        </p:nvSpPr>
        <p:spPr>
          <a:xfrm>
            <a:off x="793790" y="5807631"/>
            <a:ext cx="4120753" cy="1451610"/>
          </a:xfrm>
          <a:prstGeom prst="rect">
            <a:avLst/>
          </a:prstGeom>
          <a:noFill/>
          <a:ln/>
        </p:spPr>
        <p:txBody>
          <a:bodyPr wrap="square" lIns="0" tIns="0" rIns="0" bIns="0" rtlCol="0" anchor="t"/>
          <a:lstStyle/>
          <a:p>
            <a:pPr marL="0" indent="0" algn="l">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Temukan jawaban atas pertanyaan Anda, pelajari cara menggunakan fitur Google Workspace, dan akses tutorial yang komprehensif.</a:t>
            </a:r>
            <a:endParaRPr lang="en-US" sz="1750" dirty="0"/>
          </a:p>
        </p:txBody>
      </p:sp>
      <p:pic>
        <p:nvPicPr>
          <p:cNvPr id="6" name="Image 1" descr="preencoded.png"/>
          <p:cNvPicPr>
            <a:picLocks noChangeAspect="1"/>
          </p:cNvPicPr>
          <p:nvPr/>
        </p:nvPicPr>
        <p:blipFill>
          <a:blip r:embed="rId4"/>
          <a:stretch>
            <a:fillRect/>
          </a:stretch>
        </p:blipFill>
        <p:spPr>
          <a:xfrm>
            <a:off x="5254704" y="2132648"/>
            <a:ext cx="4120872" cy="2546866"/>
          </a:xfrm>
          <a:prstGeom prst="rect">
            <a:avLst/>
          </a:prstGeom>
        </p:spPr>
      </p:pic>
      <p:sp>
        <p:nvSpPr>
          <p:cNvPr id="7" name="Text 3"/>
          <p:cNvSpPr/>
          <p:nvPr/>
        </p:nvSpPr>
        <p:spPr>
          <a:xfrm>
            <a:off x="5254704" y="4963001"/>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B4E4E"/>
                </a:solidFill>
                <a:latin typeface="Syne Bold" pitchFamily="34" charset="0"/>
                <a:ea typeface="Syne Bold" pitchFamily="34" charset="-122"/>
                <a:cs typeface="Syne Bold" pitchFamily="34" charset="-120"/>
              </a:rPr>
              <a:t>Forum Komunitas</a:t>
            </a:r>
            <a:endParaRPr lang="en-US" sz="2200" dirty="0"/>
          </a:p>
        </p:txBody>
      </p:sp>
      <p:sp>
        <p:nvSpPr>
          <p:cNvPr id="8" name="Text 4"/>
          <p:cNvSpPr/>
          <p:nvPr/>
        </p:nvSpPr>
        <p:spPr>
          <a:xfrm>
            <a:off x="5254704" y="5453420"/>
            <a:ext cx="4120872" cy="1451610"/>
          </a:xfrm>
          <a:prstGeom prst="rect">
            <a:avLst/>
          </a:prstGeom>
          <a:noFill/>
          <a:ln/>
        </p:spPr>
        <p:txBody>
          <a:bodyPr wrap="square" lIns="0" tIns="0" rIns="0" bIns="0" rtlCol="0" anchor="t"/>
          <a:lstStyle/>
          <a:p>
            <a:pPr marL="0" indent="0" algn="l">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Bergabunglah dengan komunitas Google Workspace untuk berdiskusi dengan pengguna lain, berbagi pengalaman, dan mendapatkan solusi.</a:t>
            </a:r>
            <a:endParaRPr lang="en-US" sz="1750" dirty="0"/>
          </a:p>
        </p:txBody>
      </p:sp>
      <p:pic>
        <p:nvPicPr>
          <p:cNvPr id="9" name="Image 2" descr="preencoded.png"/>
          <p:cNvPicPr>
            <a:picLocks noChangeAspect="1"/>
          </p:cNvPicPr>
          <p:nvPr/>
        </p:nvPicPr>
        <p:blipFill>
          <a:blip r:embed="rId5"/>
          <a:stretch>
            <a:fillRect/>
          </a:stretch>
        </p:blipFill>
        <p:spPr>
          <a:xfrm>
            <a:off x="9715738" y="2132648"/>
            <a:ext cx="4120753" cy="2546747"/>
          </a:xfrm>
          <a:prstGeom prst="rect">
            <a:avLst/>
          </a:prstGeom>
        </p:spPr>
      </p:pic>
      <p:sp>
        <p:nvSpPr>
          <p:cNvPr id="10" name="Text 5"/>
          <p:cNvSpPr/>
          <p:nvPr/>
        </p:nvSpPr>
        <p:spPr>
          <a:xfrm>
            <a:off x="9715738" y="4962882"/>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B4E4E"/>
                </a:solidFill>
                <a:latin typeface="Syne Bold" pitchFamily="34" charset="0"/>
                <a:ea typeface="Syne Bold" pitchFamily="34" charset="-122"/>
                <a:cs typeface="Syne Bold" pitchFamily="34" charset="-120"/>
              </a:rPr>
              <a:t>Aplikasi Seluler</a:t>
            </a:r>
            <a:endParaRPr lang="en-US" sz="2200" dirty="0"/>
          </a:p>
        </p:txBody>
      </p:sp>
      <p:sp>
        <p:nvSpPr>
          <p:cNvPr id="11" name="Text 6"/>
          <p:cNvSpPr/>
          <p:nvPr/>
        </p:nvSpPr>
        <p:spPr>
          <a:xfrm>
            <a:off x="9715738" y="5453301"/>
            <a:ext cx="4120753" cy="1088708"/>
          </a:xfrm>
          <a:prstGeom prst="rect">
            <a:avLst/>
          </a:prstGeom>
          <a:noFill/>
          <a:ln/>
        </p:spPr>
        <p:txBody>
          <a:bodyPr wrap="square" lIns="0" tIns="0" rIns="0" bIns="0" rtlCol="0" anchor="t"/>
          <a:lstStyle/>
          <a:p>
            <a:pPr marL="0" indent="0" algn="l">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Akses dan gunakan Google Workspace di perangkat seluler Anda, memungkinkan Anda bekerja dari mana saja.</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466368" y="575429"/>
            <a:ext cx="11242358" cy="416362"/>
          </a:xfrm>
          <a:prstGeom prst="rect">
            <a:avLst/>
          </a:prstGeom>
          <a:noFill/>
          <a:ln/>
        </p:spPr>
        <p:txBody>
          <a:bodyPr wrap="none" lIns="0" tIns="0" rIns="0" bIns="0" rtlCol="0" anchor="t"/>
          <a:lstStyle/>
          <a:p>
            <a:pPr marL="0" indent="0">
              <a:lnSpc>
                <a:spcPts val="3250"/>
              </a:lnSpc>
              <a:buNone/>
            </a:pPr>
            <a:r>
              <a:rPr lang="en-US" sz="2600" b="1" dirty="0">
                <a:solidFill>
                  <a:srgbClr val="233939"/>
                </a:solidFill>
                <a:latin typeface="Syne Bold" pitchFamily="34" charset="0"/>
                <a:ea typeface="Syne Bold" pitchFamily="34" charset="-122"/>
                <a:cs typeface="Syne Bold" pitchFamily="34" charset="-120"/>
              </a:rPr>
              <a:t>Langkah-langkah Memulai Menggunakan Google Workspace</a:t>
            </a:r>
            <a:endParaRPr lang="en-US" sz="2600" dirty="0"/>
          </a:p>
        </p:txBody>
      </p:sp>
      <p:pic>
        <p:nvPicPr>
          <p:cNvPr id="3" name="Image 0" descr="preencoded.png"/>
          <p:cNvPicPr>
            <a:picLocks noChangeAspect="1"/>
          </p:cNvPicPr>
          <p:nvPr/>
        </p:nvPicPr>
        <p:blipFill>
          <a:blip r:embed="rId3"/>
          <a:stretch>
            <a:fillRect/>
          </a:stretch>
        </p:blipFill>
        <p:spPr>
          <a:xfrm>
            <a:off x="466368" y="1258253"/>
            <a:ext cx="666155" cy="1065967"/>
          </a:xfrm>
          <a:prstGeom prst="rect">
            <a:avLst/>
          </a:prstGeom>
        </p:spPr>
      </p:pic>
      <p:sp>
        <p:nvSpPr>
          <p:cNvPr id="4" name="Text 1"/>
          <p:cNvSpPr/>
          <p:nvPr/>
        </p:nvSpPr>
        <p:spPr>
          <a:xfrm>
            <a:off x="1332309" y="1391483"/>
            <a:ext cx="1665565" cy="208121"/>
          </a:xfrm>
          <a:prstGeom prst="rect">
            <a:avLst/>
          </a:prstGeom>
          <a:noFill/>
          <a:ln/>
        </p:spPr>
        <p:txBody>
          <a:bodyPr wrap="none" lIns="0" tIns="0" rIns="0" bIns="0" rtlCol="0" anchor="t"/>
          <a:lstStyle/>
          <a:p>
            <a:pPr marL="0" indent="0" algn="l">
              <a:lnSpc>
                <a:spcPts val="1600"/>
              </a:lnSpc>
              <a:buNone/>
            </a:pPr>
            <a:r>
              <a:rPr lang="en-US" sz="1300" b="1" dirty="0">
                <a:solidFill>
                  <a:srgbClr val="3B4E4E"/>
                </a:solidFill>
                <a:latin typeface="Syne Bold" pitchFamily="34" charset="0"/>
                <a:ea typeface="Syne Bold" pitchFamily="34" charset="-122"/>
                <a:cs typeface="Syne Bold" pitchFamily="34" charset="-120"/>
              </a:rPr>
              <a:t>Buat Akun Google</a:t>
            </a:r>
            <a:endParaRPr lang="en-US" sz="1300" dirty="0"/>
          </a:p>
        </p:txBody>
      </p:sp>
      <p:sp>
        <p:nvSpPr>
          <p:cNvPr id="5" name="Text 2"/>
          <p:cNvSpPr/>
          <p:nvPr/>
        </p:nvSpPr>
        <p:spPr>
          <a:xfrm>
            <a:off x="1332309" y="1679496"/>
            <a:ext cx="12831723" cy="213122"/>
          </a:xfrm>
          <a:prstGeom prst="rect">
            <a:avLst/>
          </a:prstGeom>
          <a:noFill/>
          <a:ln/>
        </p:spPr>
        <p:txBody>
          <a:bodyPr wrap="none" lIns="0" tIns="0" rIns="0" bIns="0" rtlCol="0" anchor="t"/>
          <a:lstStyle/>
          <a:p>
            <a:pPr marL="0" indent="0" algn="l">
              <a:lnSpc>
                <a:spcPts val="1650"/>
              </a:lnSpc>
              <a:buNone/>
            </a:pPr>
            <a:r>
              <a:rPr lang="en-US" sz="1000" dirty="0">
                <a:solidFill>
                  <a:srgbClr val="3B4E4E"/>
                </a:solidFill>
                <a:latin typeface="Overpass Light" pitchFamily="34" charset="0"/>
                <a:ea typeface="Overpass Light" pitchFamily="34" charset="-122"/>
                <a:cs typeface="Overpass Light" pitchFamily="34" charset="-120"/>
              </a:rPr>
              <a:t>Jika belum memiliki akun Google, buat akun baru di Google.com.</a:t>
            </a:r>
            <a:endParaRPr lang="en-US" sz="1000" dirty="0"/>
          </a:p>
        </p:txBody>
      </p:sp>
      <p:pic>
        <p:nvPicPr>
          <p:cNvPr id="6" name="Image 1" descr="preencoded.png"/>
          <p:cNvPicPr>
            <a:picLocks noChangeAspect="1"/>
          </p:cNvPicPr>
          <p:nvPr/>
        </p:nvPicPr>
        <p:blipFill>
          <a:blip r:embed="rId4"/>
          <a:stretch>
            <a:fillRect/>
          </a:stretch>
        </p:blipFill>
        <p:spPr>
          <a:xfrm>
            <a:off x="466368" y="2324219"/>
            <a:ext cx="666155" cy="1065967"/>
          </a:xfrm>
          <a:prstGeom prst="rect">
            <a:avLst/>
          </a:prstGeom>
        </p:spPr>
      </p:pic>
      <p:sp>
        <p:nvSpPr>
          <p:cNvPr id="7" name="Text 3"/>
          <p:cNvSpPr/>
          <p:nvPr/>
        </p:nvSpPr>
        <p:spPr>
          <a:xfrm>
            <a:off x="1332309" y="2457450"/>
            <a:ext cx="1665565" cy="208121"/>
          </a:xfrm>
          <a:prstGeom prst="rect">
            <a:avLst/>
          </a:prstGeom>
          <a:noFill/>
          <a:ln/>
        </p:spPr>
        <p:txBody>
          <a:bodyPr wrap="none" lIns="0" tIns="0" rIns="0" bIns="0" rtlCol="0" anchor="t"/>
          <a:lstStyle/>
          <a:p>
            <a:pPr marL="0" indent="0" algn="l">
              <a:lnSpc>
                <a:spcPts val="1600"/>
              </a:lnSpc>
              <a:buNone/>
            </a:pPr>
            <a:r>
              <a:rPr lang="en-US" sz="1300" b="1" dirty="0">
                <a:solidFill>
                  <a:srgbClr val="3B4E4E"/>
                </a:solidFill>
                <a:latin typeface="Syne Bold" pitchFamily="34" charset="0"/>
                <a:ea typeface="Syne Bold" pitchFamily="34" charset="-122"/>
                <a:cs typeface="Syne Bold" pitchFamily="34" charset="-120"/>
              </a:rPr>
              <a:t>Verifikasi Email</a:t>
            </a:r>
            <a:endParaRPr lang="en-US" sz="1300" dirty="0"/>
          </a:p>
        </p:txBody>
      </p:sp>
      <p:sp>
        <p:nvSpPr>
          <p:cNvPr id="8" name="Text 4"/>
          <p:cNvSpPr/>
          <p:nvPr/>
        </p:nvSpPr>
        <p:spPr>
          <a:xfrm>
            <a:off x="1332309" y="2745462"/>
            <a:ext cx="12831723" cy="213122"/>
          </a:xfrm>
          <a:prstGeom prst="rect">
            <a:avLst/>
          </a:prstGeom>
          <a:noFill/>
          <a:ln/>
        </p:spPr>
        <p:txBody>
          <a:bodyPr wrap="none" lIns="0" tIns="0" rIns="0" bIns="0" rtlCol="0" anchor="t"/>
          <a:lstStyle/>
          <a:p>
            <a:pPr marL="0" indent="0" algn="l">
              <a:lnSpc>
                <a:spcPts val="1650"/>
              </a:lnSpc>
              <a:buNone/>
            </a:pPr>
            <a:r>
              <a:rPr lang="en-US" sz="1000" dirty="0">
                <a:solidFill>
                  <a:srgbClr val="3B4E4E"/>
                </a:solidFill>
                <a:latin typeface="Overpass Light" pitchFamily="34" charset="0"/>
                <a:ea typeface="Overpass Light" pitchFamily="34" charset="-122"/>
                <a:cs typeface="Overpass Light" pitchFamily="34" charset="-120"/>
              </a:rPr>
              <a:t>Verifikasi alamat email Anda untuk mengakses semua fitur Google Workspace.</a:t>
            </a:r>
            <a:endParaRPr lang="en-US" sz="1000" dirty="0"/>
          </a:p>
        </p:txBody>
      </p:sp>
      <p:pic>
        <p:nvPicPr>
          <p:cNvPr id="9" name="Image 2" descr="preencoded.png"/>
          <p:cNvPicPr>
            <a:picLocks noChangeAspect="1"/>
          </p:cNvPicPr>
          <p:nvPr/>
        </p:nvPicPr>
        <p:blipFill>
          <a:blip r:embed="rId5"/>
          <a:stretch>
            <a:fillRect/>
          </a:stretch>
        </p:blipFill>
        <p:spPr>
          <a:xfrm>
            <a:off x="466368" y="3390186"/>
            <a:ext cx="666155" cy="1065967"/>
          </a:xfrm>
          <a:prstGeom prst="rect">
            <a:avLst/>
          </a:prstGeom>
        </p:spPr>
      </p:pic>
      <p:sp>
        <p:nvSpPr>
          <p:cNvPr id="10" name="Text 5"/>
          <p:cNvSpPr/>
          <p:nvPr/>
        </p:nvSpPr>
        <p:spPr>
          <a:xfrm>
            <a:off x="1332309" y="3523417"/>
            <a:ext cx="2670096" cy="208121"/>
          </a:xfrm>
          <a:prstGeom prst="rect">
            <a:avLst/>
          </a:prstGeom>
          <a:noFill/>
          <a:ln/>
        </p:spPr>
        <p:txBody>
          <a:bodyPr wrap="none" lIns="0" tIns="0" rIns="0" bIns="0" rtlCol="0" anchor="t"/>
          <a:lstStyle/>
          <a:p>
            <a:pPr marL="0" indent="0" algn="l">
              <a:lnSpc>
                <a:spcPts val="1600"/>
              </a:lnSpc>
              <a:buNone/>
            </a:pPr>
            <a:r>
              <a:rPr lang="en-US" sz="1300" b="1" dirty="0">
                <a:solidFill>
                  <a:srgbClr val="3B4E4E"/>
                </a:solidFill>
                <a:latin typeface="Syne Bold" pitchFamily="34" charset="0"/>
                <a:ea typeface="Syne Bold" pitchFamily="34" charset="-122"/>
                <a:cs typeface="Syne Bold" pitchFamily="34" charset="-120"/>
              </a:rPr>
              <a:t>Masuk ke Google Workspace</a:t>
            </a:r>
            <a:endParaRPr lang="en-US" sz="1300" dirty="0"/>
          </a:p>
        </p:txBody>
      </p:sp>
      <p:sp>
        <p:nvSpPr>
          <p:cNvPr id="11" name="Text 6"/>
          <p:cNvSpPr/>
          <p:nvPr/>
        </p:nvSpPr>
        <p:spPr>
          <a:xfrm>
            <a:off x="1332309" y="3811429"/>
            <a:ext cx="12831723" cy="213122"/>
          </a:xfrm>
          <a:prstGeom prst="rect">
            <a:avLst/>
          </a:prstGeom>
          <a:noFill/>
          <a:ln/>
        </p:spPr>
        <p:txBody>
          <a:bodyPr wrap="none" lIns="0" tIns="0" rIns="0" bIns="0" rtlCol="0" anchor="t"/>
          <a:lstStyle/>
          <a:p>
            <a:pPr marL="0" indent="0" algn="l">
              <a:lnSpc>
                <a:spcPts val="1650"/>
              </a:lnSpc>
              <a:buNone/>
            </a:pPr>
            <a:r>
              <a:rPr lang="en-US" sz="1000" dirty="0">
                <a:solidFill>
                  <a:srgbClr val="3B4E4E"/>
                </a:solidFill>
                <a:latin typeface="Overpass Light" pitchFamily="34" charset="0"/>
                <a:ea typeface="Overpass Light" pitchFamily="34" charset="-122"/>
                <a:cs typeface="Overpass Light" pitchFamily="34" charset="-120"/>
              </a:rPr>
              <a:t>Buka website Google Workspace dan masukkan kredensial akun Google Anda.</a:t>
            </a:r>
            <a:endParaRPr lang="en-US" sz="1000" dirty="0"/>
          </a:p>
        </p:txBody>
      </p:sp>
      <p:pic>
        <p:nvPicPr>
          <p:cNvPr id="12" name="Image 3" descr="preencoded.png"/>
          <p:cNvPicPr>
            <a:picLocks noChangeAspect="1"/>
          </p:cNvPicPr>
          <p:nvPr/>
        </p:nvPicPr>
        <p:blipFill>
          <a:blip r:embed="rId6"/>
          <a:stretch>
            <a:fillRect/>
          </a:stretch>
        </p:blipFill>
        <p:spPr>
          <a:xfrm>
            <a:off x="466368" y="4456152"/>
            <a:ext cx="666155" cy="1065967"/>
          </a:xfrm>
          <a:prstGeom prst="rect">
            <a:avLst/>
          </a:prstGeom>
        </p:spPr>
      </p:pic>
      <p:sp>
        <p:nvSpPr>
          <p:cNvPr id="13" name="Text 7"/>
          <p:cNvSpPr/>
          <p:nvPr/>
        </p:nvSpPr>
        <p:spPr>
          <a:xfrm>
            <a:off x="1332309" y="4589383"/>
            <a:ext cx="1789867" cy="208121"/>
          </a:xfrm>
          <a:prstGeom prst="rect">
            <a:avLst/>
          </a:prstGeom>
          <a:noFill/>
          <a:ln/>
        </p:spPr>
        <p:txBody>
          <a:bodyPr wrap="none" lIns="0" tIns="0" rIns="0" bIns="0" rtlCol="0" anchor="t"/>
          <a:lstStyle/>
          <a:p>
            <a:pPr marL="0" indent="0" algn="l">
              <a:lnSpc>
                <a:spcPts val="1600"/>
              </a:lnSpc>
              <a:buNone/>
            </a:pPr>
            <a:r>
              <a:rPr lang="en-US" sz="1300" b="1" dirty="0">
                <a:solidFill>
                  <a:srgbClr val="3B4E4E"/>
                </a:solidFill>
                <a:latin typeface="Syne Bold" pitchFamily="34" charset="0"/>
                <a:ea typeface="Syne Bold" pitchFamily="34" charset="-122"/>
                <a:cs typeface="Syne Bold" pitchFamily="34" charset="-120"/>
              </a:rPr>
              <a:t>Jelajahi Antarmuka</a:t>
            </a:r>
            <a:endParaRPr lang="en-US" sz="1300" dirty="0"/>
          </a:p>
        </p:txBody>
      </p:sp>
      <p:sp>
        <p:nvSpPr>
          <p:cNvPr id="14" name="Text 8"/>
          <p:cNvSpPr/>
          <p:nvPr/>
        </p:nvSpPr>
        <p:spPr>
          <a:xfrm>
            <a:off x="1332309" y="4877395"/>
            <a:ext cx="12831723" cy="213122"/>
          </a:xfrm>
          <a:prstGeom prst="rect">
            <a:avLst/>
          </a:prstGeom>
          <a:noFill/>
          <a:ln/>
        </p:spPr>
        <p:txBody>
          <a:bodyPr wrap="none" lIns="0" tIns="0" rIns="0" bIns="0" rtlCol="0" anchor="t"/>
          <a:lstStyle/>
          <a:p>
            <a:pPr marL="0" indent="0" algn="l">
              <a:lnSpc>
                <a:spcPts val="1650"/>
              </a:lnSpc>
              <a:buNone/>
            </a:pPr>
            <a:r>
              <a:rPr lang="en-US" sz="1000" dirty="0">
                <a:solidFill>
                  <a:srgbClr val="3B4E4E"/>
                </a:solidFill>
                <a:latin typeface="Overpass Light" pitchFamily="34" charset="0"/>
                <a:ea typeface="Overpass Light" pitchFamily="34" charset="-122"/>
                <a:cs typeface="Overpass Light" pitchFamily="34" charset="-120"/>
              </a:rPr>
              <a:t>Pelajari antarmuka Google Workspace dan cari tahu cara menggunakan berbagai aplikasi.</a:t>
            </a:r>
            <a:endParaRPr lang="en-US" sz="1000" dirty="0"/>
          </a:p>
        </p:txBody>
      </p:sp>
      <p:pic>
        <p:nvPicPr>
          <p:cNvPr id="15" name="Image 4" descr="preencoded.png"/>
          <p:cNvPicPr>
            <a:picLocks noChangeAspect="1"/>
          </p:cNvPicPr>
          <p:nvPr/>
        </p:nvPicPr>
        <p:blipFill>
          <a:blip r:embed="rId7"/>
          <a:stretch>
            <a:fillRect/>
          </a:stretch>
        </p:blipFill>
        <p:spPr>
          <a:xfrm>
            <a:off x="466368" y="5522119"/>
            <a:ext cx="666155" cy="1065967"/>
          </a:xfrm>
          <a:prstGeom prst="rect">
            <a:avLst/>
          </a:prstGeom>
        </p:spPr>
      </p:pic>
      <p:sp>
        <p:nvSpPr>
          <p:cNvPr id="16" name="Text 9"/>
          <p:cNvSpPr/>
          <p:nvPr/>
        </p:nvSpPr>
        <p:spPr>
          <a:xfrm>
            <a:off x="1332309" y="5655350"/>
            <a:ext cx="1665565" cy="208121"/>
          </a:xfrm>
          <a:prstGeom prst="rect">
            <a:avLst/>
          </a:prstGeom>
          <a:noFill/>
          <a:ln/>
        </p:spPr>
        <p:txBody>
          <a:bodyPr wrap="none" lIns="0" tIns="0" rIns="0" bIns="0" rtlCol="0" anchor="t"/>
          <a:lstStyle/>
          <a:p>
            <a:pPr marL="0" indent="0" algn="l">
              <a:lnSpc>
                <a:spcPts val="1600"/>
              </a:lnSpc>
              <a:buNone/>
            </a:pPr>
            <a:r>
              <a:rPr lang="en-US" sz="1300" b="1" dirty="0">
                <a:solidFill>
                  <a:srgbClr val="3B4E4E"/>
                </a:solidFill>
                <a:latin typeface="Syne Bold" pitchFamily="34" charset="0"/>
                <a:ea typeface="Syne Bold" pitchFamily="34" charset="-122"/>
                <a:cs typeface="Syne Bold" pitchFamily="34" charset="-120"/>
              </a:rPr>
              <a:t>Unduh Aplikasi</a:t>
            </a:r>
            <a:endParaRPr lang="en-US" sz="1300" dirty="0"/>
          </a:p>
        </p:txBody>
      </p:sp>
      <p:sp>
        <p:nvSpPr>
          <p:cNvPr id="17" name="Text 10"/>
          <p:cNvSpPr/>
          <p:nvPr/>
        </p:nvSpPr>
        <p:spPr>
          <a:xfrm>
            <a:off x="1332309" y="5943362"/>
            <a:ext cx="12831723" cy="213122"/>
          </a:xfrm>
          <a:prstGeom prst="rect">
            <a:avLst/>
          </a:prstGeom>
          <a:noFill/>
          <a:ln/>
        </p:spPr>
        <p:txBody>
          <a:bodyPr wrap="none" lIns="0" tIns="0" rIns="0" bIns="0" rtlCol="0" anchor="t"/>
          <a:lstStyle/>
          <a:p>
            <a:pPr marL="0" indent="0" algn="l">
              <a:lnSpc>
                <a:spcPts val="1650"/>
              </a:lnSpc>
              <a:buNone/>
            </a:pPr>
            <a:r>
              <a:rPr lang="en-US" sz="1000" dirty="0">
                <a:solidFill>
                  <a:srgbClr val="3B4E4E"/>
                </a:solidFill>
                <a:latin typeface="Overpass Light" pitchFamily="34" charset="0"/>
                <a:ea typeface="Overpass Light" pitchFamily="34" charset="-122"/>
                <a:cs typeface="Overpass Light" pitchFamily="34" charset="-120"/>
              </a:rPr>
              <a:t>Unduh aplikasi Google Workspace di perangkat seluler Anda untuk akses mudah.</a:t>
            </a:r>
            <a:endParaRPr lang="en-US" sz="1000" dirty="0"/>
          </a:p>
        </p:txBody>
      </p:sp>
      <p:pic>
        <p:nvPicPr>
          <p:cNvPr id="18" name="Image 5" descr="preencoded.png"/>
          <p:cNvPicPr>
            <a:picLocks noChangeAspect="1"/>
          </p:cNvPicPr>
          <p:nvPr/>
        </p:nvPicPr>
        <p:blipFill>
          <a:blip r:embed="rId8"/>
          <a:stretch>
            <a:fillRect/>
          </a:stretch>
        </p:blipFill>
        <p:spPr>
          <a:xfrm>
            <a:off x="466368" y="6588085"/>
            <a:ext cx="666155" cy="1065967"/>
          </a:xfrm>
          <a:prstGeom prst="rect">
            <a:avLst/>
          </a:prstGeom>
        </p:spPr>
      </p:pic>
      <p:sp>
        <p:nvSpPr>
          <p:cNvPr id="19" name="Text 11"/>
          <p:cNvSpPr/>
          <p:nvPr/>
        </p:nvSpPr>
        <p:spPr>
          <a:xfrm>
            <a:off x="1332309" y="6721316"/>
            <a:ext cx="1665565" cy="208121"/>
          </a:xfrm>
          <a:prstGeom prst="rect">
            <a:avLst/>
          </a:prstGeom>
          <a:noFill/>
          <a:ln/>
        </p:spPr>
        <p:txBody>
          <a:bodyPr wrap="none" lIns="0" tIns="0" rIns="0" bIns="0" rtlCol="0" anchor="t"/>
          <a:lstStyle/>
          <a:p>
            <a:pPr marL="0" indent="0" algn="l">
              <a:lnSpc>
                <a:spcPts val="1600"/>
              </a:lnSpc>
              <a:buNone/>
            </a:pPr>
            <a:r>
              <a:rPr lang="en-US" sz="1300" b="1" dirty="0">
                <a:solidFill>
                  <a:srgbClr val="3B4E4E"/>
                </a:solidFill>
                <a:latin typeface="Syne Bold" pitchFamily="34" charset="0"/>
                <a:ea typeface="Syne Bold" pitchFamily="34" charset="-122"/>
                <a:cs typeface="Syne Bold" pitchFamily="34" charset="-120"/>
              </a:rPr>
              <a:t>Atur Profil</a:t>
            </a:r>
            <a:endParaRPr lang="en-US" sz="1300" dirty="0"/>
          </a:p>
        </p:txBody>
      </p:sp>
      <p:sp>
        <p:nvSpPr>
          <p:cNvPr id="20" name="Text 12"/>
          <p:cNvSpPr/>
          <p:nvPr/>
        </p:nvSpPr>
        <p:spPr>
          <a:xfrm>
            <a:off x="1332309" y="7009328"/>
            <a:ext cx="12831723" cy="213122"/>
          </a:xfrm>
          <a:prstGeom prst="rect">
            <a:avLst/>
          </a:prstGeom>
          <a:noFill/>
          <a:ln/>
        </p:spPr>
        <p:txBody>
          <a:bodyPr wrap="none" lIns="0" tIns="0" rIns="0" bIns="0" rtlCol="0" anchor="t"/>
          <a:lstStyle/>
          <a:p>
            <a:pPr marL="0" indent="0" algn="l">
              <a:lnSpc>
                <a:spcPts val="1650"/>
              </a:lnSpc>
              <a:buNone/>
            </a:pPr>
            <a:r>
              <a:rPr lang="en-US" sz="1000" dirty="0">
                <a:solidFill>
                  <a:srgbClr val="3B4E4E"/>
                </a:solidFill>
                <a:latin typeface="Overpass Light" pitchFamily="34" charset="0"/>
                <a:ea typeface="Overpass Light" pitchFamily="34" charset="-122"/>
                <a:cs typeface="Overpass Light" pitchFamily="34" charset="-120"/>
              </a:rPr>
              <a:t>Personalkan profil Google Workspace Anda dengan foto dan informasi pribadi.</a:t>
            </a:r>
            <a:endParaRPr lang="en-US" sz="1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510076"/>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233939"/>
                </a:solidFill>
                <a:latin typeface="Syne Bold" pitchFamily="34" charset="0"/>
                <a:ea typeface="Syne Bold" pitchFamily="34" charset="-122"/>
                <a:cs typeface="Syne Bold" pitchFamily="34" charset="-120"/>
              </a:rPr>
              <a:t>Tanya Jawab dan Diskusi</a:t>
            </a:r>
            <a:endParaRPr lang="en-US" sz="4450" dirty="0"/>
          </a:p>
        </p:txBody>
      </p:sp>
      <p:sp>
        <p:nvSpPr>
          <p:cNvPr id="4" name="Text 1"/>
          <p:cNvSpPr/>
          <p:nvPr/>
        </p:nvSpPr>
        <p:spPr>
          <a:xfrm>
            <a:off x="793790" y="4267795"/>
            <a:ext cx="7556421" cy="1451610"/>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Sesi tanya jawab ini adalah kesempatan bagi Anda untuk mengajukan pertanyaan tentang Google Workspace. Berikan kesempatan untuk berbagi pengalaman dan mendiskusikan penggunaan Google Workspace dalam konteks pekerjaan atau kehidupan pribadi.</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133475"/>
            <a:ext cx="10579298" cy="708779"/>
          </a:xfrm>
          <a:prstGeom prst="rect">
            <a:avLst/>
          </a:prstGeom>
          <a:noFill/>
          <a:ln/>
        </p:spPr>
        <p:txBody>
          <a:bodyPr wrap="none" lIns="0" tIns="0" rIns="0" bIns="0" rtlCol="0" anchor="t"/>
          <a:lstStyle/>
          <a:p>
            <a:pPr marL="0" indent="0">
              <a:lnSpc>
                <a:spcPts val="5550"/>
              </a:lnSpc>
              <a:buNone/>
            </a:pPr>
            <a:r>
              <a:rPr lang="en-US" sz="4450" b="1" dirty="0">
                <a:solidFill>
                  <a:srgbClr val="233939"/>
                </a:solidFill>
                <a:latin typeface="Syne Bold" pitchFamily="34" charset="0"/>
                <a:ea typeface="Syne Bold" pitchFamily="34" charset="-122"/>
                <a:cs typeface="Syne Bold" pitchFamily="34" charset="-120"/>
              </a:rPr>
              <a:t>Dasar-dasar Menggunakan Gmail</a:t>
            </a:r>
            <a:endParaRPr lang="en-US" sz="4450" dirty="0"/>
          </a:p>
        </p:txBody>
      </p:sp>
      <p:pic>
        <p:nvPicPr>
          <p:cNvPr id="3" name="Image 0" descr="preencoded.png"/>
          <p:cNvPicPr>
            <a:picLocks noChangeAspect="1"/>
          </p:cNvPicPr>
          <p:nvPr/>
        </p:nvPicPr>
        <p:blipFill>
          <a:blip r:embed="rId3"/>
          <a:stretch>
            <a:fillRect/>
          </a:stretch>
        </p:blipFill>
        <p:spPr>
          <a:xfrm>
            <a:off x="793790" y="2295882"/>
            <a:ext cx="3005495" cy="1857494"/>
          </a:xfrm>
          <a:prstGeom prst="rect">
            <a:avLst/>
          </a:prstGeom>
        </p:spPr>
      </p:pic>
      <p:sp>
        <p:nvSpPr>
          <p:cNvPr id="4" name="Text 1"/>
          <p:cNvSpPr/>
          <p:nvPr/>
        </p:nvSpPr>
        <p:spPr>
          <a:xfrm>
            <a:off x="793790" y="4436864"/>
            <a:ext cx="3005495" cy="708660"/>
          </a:xfrm>
          <a:prstGeom prst="rect">
            <a:avLst/>
          </a:prstGeom>
          <a:noFill/>
          <a:ln/>
        </p:spPr>
        <p:txBody>
          <a:bodyPr wrap="square" lIns="0" tIns="0" rIns="0" bIns="0" rtlCol="0" anchor="t"/>
          <a:lstStyle/>
          <a:p>
            <a:pPr marL="0" indent="0" algn="l">
              <a:lnSpc>
                <a:spcPts val="2750"/>
              </a:lnSpc>
              <a:buNone/>
            </a:pPr>
            <a:r>
              <a:rPr lang="en-US" sz="2200" b="1" dirty="0">
                <a:solidFill>
                  <a:srgbClr val="3B4E4E"/>
                </a:solidFill>
                <a:latin typeface="Syne Bold" pitchFamily="34" charset="0"/>
                <a:ea typeface="Syne Bold" pitchFamily="34" charset="-122"/>
                <a:cs typeface="Syne Bold" pitchFamily="34" charset="-120"/>
              </a:rPr>
              <a:t>Menulis dan Mengirim Email</a:t>
            </a:r>
            <a:endParaRPr lang="en-US" sz="2200" dirty="0"/>
          </a:p>
        </p:txBody>
      </p:sp>
      <p:sp>
        <p:nvSpPr>
          <p:cNvPr id="5" name="Text 2"/>
          <p:cNvSpPr/>
          <p:nvPr/>
        </p:nvSpPr>
        <p:spPr>
          <a:xfrm>
            <a:off x="793790" y="5281613"/>
            <a:ext cx="3005495" cy="1814513"/>
          </a:xfrm>
          <a:prstGeom prst="rect">
            <a:avLst/>
          </a:prstGeom>
          <a:noFill/>
          <a:ln/>
        </p:spPr>
        <p:txBody>
          <a:bodyPr wrap="square" lIns="0" tIns="0" rIns="0" bIns="0" rtlCol="0" anchor="t"/>
          <a:lstStyle/>
          <a:p>
            <a:pPr marL="0" indent="0" algn="l">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Ketik pesan Anda di kotak teks. Masukkan alamat email penerima di kolom "Kepada". Tekan tombol "Kirim" untuk mengirimkan email.</a:t>
            </a:r>
            <a:endParaRPr lang="en-US" sz="1750" dirty="0"/>
          </a:p>
        </p:txBody>
      </p:sp>
      <p:pic>
        <p:nvPicPr>
          <p:cNvPr id="6" name="Image 1" descr="preencoded.png"/>
          <p:cNvPicPr>
            <a:picLocks noChangeAspect="1"/>
          </p:cNvPicPr>
          <p:nvPr/>
        </p:nvPicPr>
        <p:blipFill>
          <a:blip r:embed="rId4"/>
          <a:stretch>
            <a:fillRect/>
          </a:stretch>
        </p:blipFill>
        <p:spPr>
          <a:xfrm>
            <a:off x="4139446" y="2295882"/>
            <a:ext cx="3005614" cy="1857494"/>
          </a:xfrm>
          <a:prstGeom prst="rect">
            <a:avLst/>
          </a:prstGeom>
        </p:spPr>
      </p:pic>
      <p:sp>
        <p:nvSpPr>
          <p:cNvPr id="7" name="Text 3"/>
          <p:cNvSpPr/>
          <p:nvPr/>
        </p:nvSpPr>
        <p:spPr>
          <a:xfrm>
            <a:off x="4139446" y="4436864"/>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B4E4E"/>
                </a:solidFill>
                <a:latin typeface="Syne Bold" pitchFamily="34" charset="0"/>
                <a:ea typeface="Syne Bold" pitchFamily="34" charset="-122"/>
                <a:cs typeface="Syne Bold" pitchFamily="34" charset="-120"/>
              </a:rPr>
              <a:t>Membaca Email</a:t>
            </a:r>
            <a:endParaRPr lang="en-US" sz="2200" dirty="0"/>
          </a:p>
        </p:txBody>
      </p:sp>
      <p:sp>
        <p:nvSpPr>
          <p:cNvPr id="8" name="Text 4"/>
          <p:cNvSpPr/>
          <p:nvPr/>
        </p:nvSpPr>
        <p:spPr>
          <a:xfrm>
            <a:off x="4139446" y="4927283"/>
            <a:ext cx="3005614" cy="1451610"/>
          </a:xfrm>
          <a:prstGeom prst="rect">
            <a:avLst/>
          </a:prstGeom>
          <a:noFill/>
          <a:ln/>
        </p:spPr>
        <p:txBody>
          <a:bodyPr wrap="square" lIns="0" tIns="0" rIns="0" bIns="0" rtlCol="0" anchor="t"/>
          <a:lstStyle/>
          <a:p>
            <a:pPr marL="0" indent="0" algn="l">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Gmail menampilkan daftar email yang masuk di kotak masuk. Klik pada email untuk membacanya.</a:t>
            </a:r>
            <a:endParaRPr lang="en-US" sz="1750" dirty="0"/>
          </a:p>
        </p:txBody>
      </p:sp>
      <p:pic>
        <p:nvPicPr>
          <p:cNvPr id="9" name="Image 2" descr="preencoded.png"/>
          <p:cNvPicPr>
            <a:picLocks noChangeAspect="1"/>
          </p:cNvPicPr>
          <p:nvPr/>
        </p:nvPicPr>
        <p:blipFill>
          <a:blip r:embed="rId5"/>
          <a:stretch>
            <a:fillRect/>
          </a:stretch>
        </p:blipFill>
        <p:spPr>
          <a:xfrm>
            <a:off x="7485221" y="2295882"/>
            <a:ext cx="3005614" cy="1857494"/>
          </a:xfrm>
          <a:prstGeom prst="rect">
            <a:avLst/>
          </a:prstGeom>
        </p:spPr>
      </p:pic>
      <p:sp>
        <p:nvSpPr>
          <p:cNvPr id="10" name="Text 5"/>
          <p:cNvSpPr/>
          <p:nvPr/>
        </p:nvSpPr>
        <p:spPr>
          <a:xfrm>
            <a:off x="7485221" y="4436864"/>
            <a:ext cx="3005614" cy="708660"/>
          </a:xfrm>
          <a:prstGeom prst="rect">
            <a:avLst/>
          </a:prstGeom>
          <a:noFill/>
          <a:ln/>
        </p:spPr>
        <p:txBody>
          <a:bodyPr wrap="square" lIns="0" tIns="0" rIns="0" bIns="0" rtlCol="0" anchor="t"/>
          <a:lstStyle/>
          <a:p>
            <a:pPr marL="0" indent="0" algn="l">
              <a:lnSpc>
                <a:spcPts val="2750"/>
              </a:lnSpc>
              <a:buNone/>
            </a:pPr>
            <a:r>
              <a:rPr lang="en-US" sz="2200" b="1" dirty="0">
                <a:solidFill>
                  <a:srgbClr val="3B4E4E"/>
                </a:solidFill>
                <a:latin typeface="Syne Bold" pitchFamily="34" charset="0"/>
                <a:ea typeface="Syne Bold" pitchFamily="34" charset="-122"/>
                <a:cs typeface="Syne Bold" pitchFamily="34" charset="-120"/>
              </a:rPr>
              <a:t>Membalas dan Meneruskan Email</a:t>
            </a:r>
            <a:endParaRPr lang="en-US" sz="2200" dirty="0"/>
          </a:p>
        </p:txBody>
      </p:sp>
      <p:sp>
        <p:nvSpPr>
          <p:cNvPr id="11" name="Text 6"/>
          <p:cNvSpPr/>
          <p:nvPr/>
        </p:nvSpPr>
        <p:spPr>
          <a:xfrm>
            <a:off x="7485221" y="5281613"/>
            <a:ext cx="3005614" cy="1451610"/>
          </a:xfrm>
          <a:prstGeom prst="rect">
            <a:avLst/>
          </a:prstGeom>
          <a:noFill/>
          <a:ln/>
        </p:spPr>
        <p:txBody>
          <a:bodyPr wrap="square" lIns="0" tIns="0" rIns="0" bIns="0" rtlCol="0" anchor="t"/>
          <a:lstStyle/>
          <a:p>
            <a:pPr marL="0" indent="0" algn="l">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Klik tombol "Balas" untuk membalas pengirim. Gunakan "Teruskan" untuk mengirim email ke orang lain.</a:t>
            </a:r>
            <a:endParaRPr lang="en-US" sz="1750" dirty="0"/>
          </a:p>
        </p:txBody>
      </p:sp>
      <p:pic>
        <p:nvPicPr>
          <p:cNvPr id="12" name="Image 3" descr="preencoded.png"/>
          <p:cNvPicPr>
            <a:picLocks noChangeAspect="1"/>
          </p:cNvPicPr>
          <p:nvPr/>
        </p:nvPicPr>
        <p:blipFill>
          <a:blip r:embed="rId6"/>
          <a:stretch>
            <a:fillRect/>
          </a:stretch>
        </p:blipFill>
        <p:spPr>
          <a:xfrm>
            <a:off x="10830997" y="2295882"/>
            <a:ext cx="3005614" cy="1857494"/>
          </a:xfrm>
          <a:prstGeom prst="rect">
            <a:avLst/>
          </a:prstGeom>
        </p:spPr>
      </p:pic>
      <p:sp>
        <p:nvSpPr>
          <p:cNvPr id="13" name="Text 7"/>
          <p:cNvSpPr/>
          <p:nvPr/>
        </p:nvSpPr>
        <p:spPr>
          <a:xfrm>
            <a:off x="10830997" y="4436864"/>
            <a:ext cx="3005614" cy="708660"/>
          </a:xfrm>
          <a:prstGeom prst="rect">
            <a:avLst/>
          </a:prstGeom>
          <a:noFill/>
          <a:ln/>
        </p:spPr>
        <p:txBody>
          <a:bodyPr wrap="square" lIns="0" tIns="0" rIns="0" bIns="0" rtlCol="0" anchor="t"/>
          <a:lstStyle/>
          <a:p>
            <a:pPr marL="0" indent="0" algn="l">
              <a:lnSpc>
                <a:spcPts val="2750"/>
              </a:lnSpc>
              <a:buNone/>
            </a:pPr>
            <a:r>
              <a:rPr lang="en-US" sz="2200" b="1" dirty="0">
                <a:solidFill>
                  <a:srgbClr val="3B4E4E"/>
                </a:solidFill>
                <a:latin typeface="Syne Bold" pitchFamily="34" charset="0"/>
                <a:ea typeface="Syne Bold" pitchFamily="34" charset="-122"/>
                <a:cs typeface="Syne Bold" pitchFamily="34" charset="-120"/>
              </a:rPr>
              <a:t>Menandai Email sebagai Spam</a:t>
            </a:r>
            <a:endParaRPr lang="en-US" sz="2200" dirty="0"/>
          </a:p>
        </p:txBody>
      </p:sp>
      <p:sp>
        <p:nvSpPr>
          <p:cNvPr id="14" name="Text 8"/>
          <p:cNvSpPr/>
          <p:nvPr/>
        </p:nvSpPr>
        <p:spPr>
          <a:xfrm>
            <a:off x="10830997" y="5281613"/>
            <a:ext cx="3005614" cy="1814513"/>
          </a:xfrm>
          <a:prstGeom prst="rect">
            <a:avLst/>
          </a:prstGeom>
          <a:noFill/>
          <a:ln/>
        </p:spPr>
        <p:txBody>
          <a:bodyPr wrap="square" lIns="0" tIns="0" rIns="0" bIns="0" rtlCol="0" anchor="t"/>
          <a:lstStyle/>
          <a:p>
            <a:pPr marL="0" indent="0" algn="l">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Jika Anda menerima email yang tidak diinginkan, tandai sebagai spam untuk mencegahnya di masa mendatang.</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39735" y="581620"/>
            <a:ext cx="7664529" cy="1320879"/>
          </a:xfrm>
          <a:prstGeom prst="rect">
            <a:avLst/>
          </a:prstGeom>
          <a:noFill/>
          <a:ln/>
        </p:spPr>
        <p:txBody>
          <a:bodyPr wrap="square" lIns="0" tIns="0" rIns="0" bIns="0" rtlCol="0" anchor="t"/>
          <a:lstStyle/>
          <a:p>
            <a:pPr marL="0" indent="0">
              <a:lnSpc>
                <a:spcPts val="5200"/>
              </a:lnSpc>
              <a:buNone/>
            </a:pPr>
            <a:r>
              <a:rPr lang="en-US" sz="4150" b="1" dirty="0">
                <a:solidFill>
                  <a:srgbClr val="233939"/>
                </a:solidFill>
                <a:latin typeface="Syne Bold" pitchFamily="34" charset="0"/>
                <a:ea typeface="Syne Bold" pitchFamily="34" charset="-122"/>
                <a:cs typeface="Syne Bold" pitchFamily="34" charset="-120"/>
              </a:rPr>
              <a:t>Mengatur Profil dan Setelan Gmail</a:t>
            </a:r>
            <a:endParaRPr lang="en-US" sz="4150" dirty="0"/>
          </a:p>
        </p:txBody>
      </p:sp>
      <p:sp>
        <p:nvSpPr>
          <p:cNvPr id="4" name="Shape 1"/>
          <p:cNvSpPr/>
          <p:nvPr/>
        </p:nvSpPr>
        <p:spPr>
          <a:xfrm>
            <a:off x="1045250" y="2219444"/>
            <a:ext cx="22860" cy="5428536"/>
          </a:xfrm>
          <a:prstGeom prst="roundRect">
            <a:avLst>
              <a:gd name="adj" fmla="val 388338"/>
            </a:avLst>
          </a:prstGeom>
          <a:solidFill>
            <a:srgbClr val="C3D4CC"/>
          </a:solidFill>
          <a:ln/>
        </p:spPr>
      </p:sp>
      <p:sp>
        <p:nvSpPr>
          <p:cNvPr id="5" name="Shape 2"/>
          <p:cNvSpPr/>
          <p:nvPr/>
        </p:nvSpPr>
        <p:spPr>
          <a:xfrm>
            <a:off x="1271588" y="2683550"/>
            <a:ext cx="739735" cy="22860"/>
          </a:xfrm>
          <a:prstGeom prst="roundRect">
            <a:avLst>
              <a:gd name="adj" fmla="val 388338"/>
            </a:avLst>
          </a:prstGeom>
          <a:solidFill>
            <a:srgbClr val="C3D4CC"/>
          </a:solidFill>
          <a:ln/>
        </p:spPr>
      </p:sp>
      <p:sp>
        <p:nvSpPr>
          <p:cNvPr id="6" name="Shape 3"/>
          <p:cNvSpPr/>
          <p:nvPr/>
        </p:nvSpPr>
        <p:spPr>
          <a:xfrm>
            <a:off x="818912" y="2457212"/>
            <a:ext cx="475536" cy="475536"/>
          </a:xfrm>
          <a:prstGeom prst="roundRect">
            <a:avLst>
              <a:gd name="adj" fmla="val 18668"/>
            </a:avLst>
          </a:prstGeom>
          <a:solidFill>
            <a:srgbClr val="DDEEE6"/>
          </a:solidFill>
          <a:ln w="7620">
            <a:solidFill>
              <a:srgbClr val="C3D4CC"/>
            </a:solidFill>
            <a:prstDash val="solid"/>
          </a:ln>
        </p:spPr>
      </p:sp>
      <p:sp>
        <p:nvSpPr>
          <p:cNvPr id="7" name="Text 4"/>
          <p:cNvSpPr/>
          <p:nvPr/>
        </p:nvSpPr>
        <p:spPr>
          <a:xfrm>
            <a:off x="994767" y="2536388"/>
            <a:ext cx="123706" cy="317063"/>
          </a:xfrm>
          <a:prstGeom prst="rect">
            <a:avLst/>
          </a:prstGeom>
          <a:noFill/>
          <a:ln/>
        </p:spPr>
        <p:txBody>
          <a:bodyPr wrap="none" lIns="0" tIns="0" rIns="0" bIns="0" rtlCol="0" anchor="t"/>
          <a:lstStyle/>
          <a:p>
            <a:pPr marL="0" indent="0" algn="ctr">
              <a:lnSpc>
                <a:spcPts val="2450"/>
              </a:lnSpc>
              <a:buNone/>
            </a:pPr>
            <a:r>
              <a:rPr lang="en-US" sz="2450" b="1" dirty="0">
                <a:solidFill>
                  <a:srgbClr val="3B4E4E"/>
                </a:solidFill>
                <a:latin typeface="Syne Bold" pitchFamily="34" charset="0"/>
                <a:ea typeface="Syne Bold" pitchFamily="34" charset="-122"/>
                <a:cs typeface="Syne Bold" pitchFamily="34" charset="-120"/>
              </a:rPr>
              <a:t>1</a:t>
            </a:r>
            <a:endParaRPr lang="en-US" sz="2450" dirty="0"/>
          </a:p>
        </p:txBody>
      </p:sp>
      <p:sp>
        <p:nvSpPr>
          <p:cNvPr id="8" name="Text 5"/>
          <p:cNvSpPr/>
          <p:nvPr/>
        </p:nvSpPr>
        <p:spPr>
          <a:xfrm>
            <a:off x="2219087" y="2430780"/>
            <a:ext cx="3103245" cy="330160"/>
          </a:xfrm>
          <a:prstGeom prst="rect">
            <a:avLst/>
          </a:prstGeom>
          <a:noFill/>
          <a:ln/>
        </p:spPr>
        <p:txBody>
          <a:bodyPr wrap="none" lIns="0" tIns="0" rIns="0" bIns="0" rtlCol="0" anchor="t"/>
          <a:lstStyle/>
          <a:p>
            <a:pPr marL="0" indent="0" algn="l">
              <a:lnSpc>
                <a:spcPts val="2600"/>
              </a:lnSpc>
              <a:buNone/>
            </a:pPr>
            <a:r>
              <a:rPr lang="en-US" sz="2050" b="1" dirty="0">
                <a:solidFill>
                  <a:srgbClr val="3B4E4E"/>
                </a:solidFill>
                <a:latin typeface="Syne Bold" pitchFamily="34" charset="0"/>
                <a:ea typeface="Syne Bold" pitchFamily="34" charset="-122"/>
                <a:cs typeface="Syne Bold" pitchFamily="34" charset="-120"/>
              </a:rPr>
              <a:t>Nama dan Foto Profil</a:t>
            </a:r>
            <a:endParaRPr lang="en-US" sz="2050" dirty="0"/>
          </a:p>
        </p:txBody>
      </p:sp>
      <p:sp>
        <p:nvSpPr>
          <p:cNvPr id="9" name="Text 6"/>
          <p:cNvSpPr/>
          <p:nvPr/>
        </p:nvSpPr>
        <p:spPr>
          <a:xfrm>
            <a:off x="2219087" y="2887742"/>
            <a:ext cx="6185178" cy="1014413"/>
          </a:xfrm>
          <a:prstGeom prst="rect">
            <a:avLst/>
          </a:prstGeom>
          <a:noFill/>
          <a:ln/>
        </p:spPr>
        <p:txBody>
          <a:bodyPr wrap="square" lIns="0" tIns="0" rIns="0" bIns="0" rtlCol="0" anchor="t"/>
          <a:lstStyle/>
          <a:p>
            <a:pPr marL="0" indent="0" algn="l">
              <a:lnSpc>
                <a:spcPts val="2650"/>
              </a:lnSpc>
              <a:buNone/>
            </a:pPr>
            <a:r>
              <a:rPr lang="en-US" sz="1650" dirty="0">
                <a:solidFill>
                  <a:srgbClr val="3B4E4E"/>
                </a:solidFill>
                <a:latin typeface="Overpass Light" pitchFamily="34" charset="0"/>
                <a:ea typeface="Overpass Light" pitchFamily="34" charset="-122"/>
                <a:cs typeface="Overpass Light" pitchFamily="34" charset="-120"/>
              </a:rPr>
              <a:t>Atur nama dan foto profil yang ingin ditampilkan di Gmail. Anda dapat menggunakan foto pribadi atau gambar yang mewakili Anda.</a:t>
            </a:r>
            <a:endParaRPr lang="en-US" sz="1650" dirty="0"/>
          </a:p>
        </p:txBody>
      </p:sp>
      <p:sp>
        <p:nvSpPr>
          <p:cNvPr id="10" name="Shape 7"/>
          <p:cNvSpPr/>
          <p:nvPr/>
        </p:nvSpPr>
        <p:spPr>
          <a:xfrm>
            <a:off x="1271588" y="4788932"/>
            <a:ext cx="739735" cy="22860"/>
          </a:xfrm>
          <a:prstGeom prst="roundRect">
            <a:avLst>
              <a:gd name="adj" fmla="val 388338"/>
            </a:avLst>
          </a:prstGeom>
          <a:solidFill>
            <a:srgbClr val="C3D4CC"/>
          </a:solidFill>
          <a:ln/>
        </p:spPr>
      </p:sp>
      <p:sp>
        <p:nvSpPr>
          <p:cNvPr id="11" name="Shape 8"/>
          <p:cNvSpPr/>
          <p:nvPr/>
        </p:nvSpPr>
        <p:spPr>
          <a:xfrm>
            <a:off x="818912" y="4562594"/>
            <a:ext cx="475536" cy="475536"/>
          </a:xfrm>
          <a:prstGeom prst="roundRect">
            <a:avLst>
              <a:gd name="adj" fmla="val 18668"/>
            </a:avLst>
          </a:prstGeom>
          <a:solidFill>
            <a:srgbClr val="DDEEE6"/>
          </a:solidFill>
          <a:ln w="7620">
            <a:solidFill>
              <a:srgbClr val="C3D4CC"/>
            </a:solidFill>
            <a:prstDash val="solid"/>
          </a:ln>
        </p:spPr>
      </p:sp>
      <p:sp>
        <p:nvSpPr>
          <p:cNvPr id="12" name="Text 9"/>
          <p:cNvSpPr/>
          <p:nvPr/>
        </p:nvSpPr>
        <p:spPr>
          <a:xfrm>
            <a:off x="957739" y="4641771"/>
            <a:ext cx="197882" cy="317063"/>
          </a:xfrm>
          <a:prstGeom prst="rect">
            <a:avLst/>
          </a:prstGeom>
          <a:noFill/>
          <a:ln/>
        </p:spPr>
        <p:txBody>
          <a:bodyPr wrap="none" lIns="0" tIns="0" rIns="0" bIns="0" rtlCol="0" anchor="t"/>
          <a:lstStyle/>
          <a:p>
            <a:pPr marL="0" indent="0" algn="ctr">
              <a:lnSpc>
                <a:spcPts val="2450"/>
              </a:lnSpc>
              <a:buNone/>
            </a:pPr>
            <a:r>
              <a:rPr lang="en-US" sz="2450" b="1" dirty="0">
                <a:solidFill>
                  <a:srgbClr val="3B4E4E"/>
                </a:solidFill>
                <a:latin typeface="Syne Bold" pitchFamily="34" charset="0"/>
                <a:ea typeface="Syne Bold" pitchFamily="34" charset="-122"/>
                <a:cs typeface="Syne Bold" pitchFamily="34" charset="-120"/>
              </a:rPr>
              <a:t>2</a:t>
            </a:r>
            <a:endParaRPr lang="en-US" sz="2450" dirty="0"/>
          </a:p>
        </p:txBody>
      </p:sp>
      <p:sp>
        <p:nvSpPr>
          <p:cNvPr id="13" name="Text 10"/>
          <p:cNvSpPr/>
          <p:nvPr/>
        </p:nvSpPr>
        <p:spPr>
          <a:xfrm>
            <a:off x="2219087" y="4536162"/>
            <a:ext cx="2641997" cy="330160"/>
          </a:xfrm>
          <a:prstGeom prst="rect">
            <a:avLst/>
          </a:prstGeom>
          <a:noFill/>
          <a:ln/>
        </p:spPr>
        <p:txBody>
          <a:bodyPr wrap="none" lIns="0" tIns="0" rIns="0" bIns="0" rtlCol="0" anchor="t"/>
          <a:lstStyle/>
          <a:p>
            <a:pPr marL="0" indent="0" algn="l">
              <a:lnSpc>
                <a:spcPts val="2600"/>
              </a:lnSpc>
              <a:buNone/>
            </a:pPr>
            <a:r>
              <a:rPr lang="en-US" sz="2050" b="1" dirty="0">
                <a:solidFill>
                  <a:srgbClr val="3B4E4E"/>
                </a:solidFill>
                <a:latin typeface="Syne Bold" pitchFamily="34" charset="0"/>
                <a:ea typeface="Syne Bold" pitchFamily="34" charset="-122"/>
                <a:cs typeface="Syne Bold" pitchFamily="34" charset="-120"/>
              </a:rPr>
              <a:t>Alamat Email</a:t>
            </a:r>
            <a:endParaRPr lang="en-US" sz="2050" dirty="0"/>
          </a:p>
        </p:txBody>
      </p:sp>
      <p:sp>
        <p:nvSpPr>
          <p:cNvPr id="14" name="Text 11"/>
          <p:cNvSpPr/>
          <p:nvPr/>
        </p:nvSpPr>
        <p:spPr>
          <a:xfrm>
            <a:off x="2219087" y="4993124"/>
            <a:ext cx="6185178" cy="676275"/>
          </a:xfrm>
          <a:prstGeom prst="rect">
            <a:avLst/>
          </a:prstGeom>
          <a:noFill/>
          <a:ln/>
        </p:spPr>
        <p:txBody>
          <a:bodyPr wrap="square" lIns="0" tIns="0" rIns="0" bIns="0" rtlCol="0" anchor="t"/>
          <a:lstStyle/>
          <a:p>
            <a:pPr marL="0" indent="0" algn="l">
              <a:lnSpc>
                <a:spcPts val="2650"/>
              </a:lnSpc>
              <a:buNone/>
            </a:pPr>
            <a:r>
              <a:rPr lang="en-US" sz="1650" dirty="0">
                <a:solidFill>
                  <a:srgbClr val="3B4E4E"/>
                </a:solidFill>
                <a:latin typeface="Overpass Light" pitchFamily="34" charset="0"/>
                <a:ea typeface="Overpass Light" pitchFamily="34" charset="-122"/>
                <a:cs typeface="Overpass Light" pitchFamily="34" charset="-120"/>
              </a:rPr>
              <a:t>Verifikasi alamat email utama dan tambahkan alamat email tambahan jika diperlukan.</a:t>
            </a:r>
            <a:endParaRPr lang="en-US" sz="1650" dirty="0"/>
          </a:p>
        </p:txBody>
      </p:sp>
      <p:sp>
        <p:nvSpPr>
          <p:cNvPr id="15" name="Shape 12"/>
          <p:cNvSpPr/>
          <p:nvPr/>
        </p:nvSpPr>
        <p:spPr>
          <a:xfrm>
            <a:off x="1271588" y="6556177"/>
            <a:ext cx="739735" cy="22860"/>
          </a:xfrm>
          <a:prstGeom prst="roundRect">
            <a:avLst>
              <a:gd name="adj" fmla="val 388338"/>
            </a:avLst>
          </a:prstGeom>
          <a:solidFill>
            <a:srgbClr val="C3D4CC"/>
          </a:solidFill>
          <a:ln/>
        </p:spPr>
      </p:sp>
      <p:sp>
        <p:nvSpPr>
          <p:cNvPr id="16" name="Shape 13"/>
          <p:cNvSpPr/>
          <p:nvPr/>
        </p:nvSpPr>
        <p:spPr>
          <a:xfrm>
            <a:off x="818912" y="6329839"/>
            <a:ext cx="475536" cy="475536"/>
          </a:xfrm>
          <a:prstGeom prst="roundRect">
            <a:avLst>
              <a:gd name="adj" fmla="val 18668"/>
            </a:avLst>
          </a:prstGeom>
          <a:solidFill>
            <a:srgbClr val="DDEEE6"/>
          </a:solidFill>
          <a:ln w="7620">
            <a:solidFill>
              <a:srgbClr val="C3D4CC"/>
            </a:solidFill>
            <a:prstDash val="solid"/>
          </a:ln>
        </p:spPr>
      </p:sp>
      <p:sp>
        <p:nvSpPr>
          <p:cNvPr id="17" name="Text 14"/>
          <p:cNvSpPr/>
          <p:nvPr/>
        </p:nvSpPr>
        <p:spPr>
          <a:xfrm>
            <a:off x="955000" y="6409015"/>
            <a:ext cx="203240" cy="317063"/>
          </a:xfrm>
          <a:prstGeom prst="rect">
            <a:avLst/>
          </a:prstGeom>
          <a:noFill/>
          <a:ln/>
        </p:spPr>
        <p:txBody>
          <a:bodyPr wrap="none" lIns="0" tIns="0" rIns="0" bIns="0" rtlCol="0" anchor="t"/>
          <a:lstStyle/>
          <a:p>
            <a:pPr marL="0" indent="0" algn="ctr">
              <a:lnSpc>
                <a:spcPts val="2450"/>
              </a:lnSpc>
              <a:buNone/>
            </a:pPr>
            <a:r>
              <a:rPr lang="en-US" sz="2450" b="1" dirty="0">
                <a:solidFill>
                  <a:srgbClr val="3B4E4E"/>
                </a:solidFill>
                <a:latin typeface="Syne Bold" pitchFamily="34" charset="0"/>
                <a:ea typeface="Syne Bold" pitchFamily="34" charset="-122"/>
                <a:cs typeface="Syne Bold" pitchFamily="34" charset="-120"/>
              </a:rPr>
              <a:t>3</a:t>
            </a:r>
            <a:endParaRPr lang="en-US" sz="2450" dirty="0"/>
          </a:p>
        </p:txBody>
      </p:sp>
      <p:sp>
        <p:nvSpPr>
          <p:cNvPr id="18" name="Text 15"/>
          <p:cNvSpPr/>
          <p:nvPr/>
        </p:nvSpPr>
        <p:spPr>
          <a:xfrm>
            <a:off x="2219087" y="6303407"/>
            <a:ext cx="2641997" cy="330160"/>
          </a:xfrm>
          <a:prstGeom prst="rect">
            <a:avLst/>
          </a:prstGeom>
          <a:noFill/>
          <a:ln/>
        </p:spPr>
        <p:txBody>
          <a:bodyPr wrap="none" lIns="0" tIns="0" rIns="0" bIns="0" rtlCol="0" anchor="t"/>
          <a:lstStyle/>
          <a:p>
            <a:pPr marL="0" indent="0" algn="l">
              <a:lnSpc>
                <a:spcPts val="2600"/>
              </a:lnSpc>
              <a:buNone/>
            </a:pPr>
            <a:r>
              <a:rPr lang="en-US" sz="2050" b="1" dirty="0">
                <a:solidFill>
                  <a:srgbClr val="3B4E4E"/>
                </a:solidFill>
                <a:latin typeface="Syne Bold" pitchFamily="34" charset="0"/>
                <a:ea typeface="Syne Bold" pitchFamily="34" charset="-122"/>
                <a:cs typeface="Syne Bold" pitchFamily="34" charset="-120"/>
              </a:rPr>
              <a:t>Setelan Umum</a:t>
            </a:r>
            <a:endParaRPr lang="en-US" sz="2050" dirty="0"/>
          </a:p>
        </p:txBody>
      </p:sp>
      <p:sp>
        <p:nvSpPr>
          <p:cNvPr id="19" name="Text 16"/>
          <p:cNvSpPr/>
          <p:nvPr/>
        </p:nvSpPr>
        <p:spPr>
          <a:xfrm>
            <a:off x="2219087" y="6760369"/>
            <a:ext cx="6185178" cy="676275"/>
          </a:xfrm>
          <a:prstGeom prst="rect">
            <a:avLst/>
          </a:prstGeom>
          <a:noFill/>
          <a:ln/>
        </p:spPr>
        <p:txBody>
          <a:bodyPr wrap="square" lIns="0" tIns="0" rIns="0" bIns="0" rtlCol="0" anchor="t"/>
          <a:lstStyle/>
          <a:p>
            <a:pPr marL="0" indent="0" algn="l">
              <a:lnSpc>
                <a:spcPts val="2650"/>
              </a:lnSpc>
              <a:buNone/>
            </a:pPr>
            <a:r>
              <a:rPr lang="en-US" sz="1650" dirty="0">
                <a:solidFill>
                  <a:srgbClr val="3B4E4E"/>
                </a:solidFill>
                <a:latin typeface="Overpass Light" pitchFamily="34" charset="0"/>
                <a:ea typeface="Overpass Light" pitchFamily="34" charset="-122"/>
                <a:cs typeface="Overpass Light" pitchFamily="34" charset="-120"/>
              </a:rPr>
              <a:t>Pilih tema, bahasa, dan pengaturan lainnya untuk menyesuaikan pengalaman Gmail Anda.</a:t>
            </a:r>
            <a:endParaRPr lang="en-US" sz="16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1862"/>
          </a:xfrm>
          <a:prstGeom prst="rect">
            <a:avLst/>
          </a:prstGeom>
        </p:spPr>
      </p:pic>
      <p:sp>
        <p:nvSpPr>
          <p:cNvPr id="3" name="Text 0"/>
          <p:cNvSpPr/>
          <p:nvPr/>
        </p:nvSpPr>
        <p:spPr>
          <a:xfrm>
            <a:off x="6265069" y="611862"/>
            <a:ext cx="7586663" cy="2085975"/>
          </a:xfrm>
          <a:prstGeom prst="rect">
            <a:avLst/>
          </a:prstGeom>
          <a:noFill/>
          <a:ln/>
        </p:spPr>
        <p:txBody>
          <a:bodyPr wrap="square" lIns="0" tIns="0" rIns="0" bIns="0" rtlCol="0" anchor="t"/>
          <a:lstStyle/>
          <a:p>
            <a:pPr marL="0" indent="0">
              <a:lnSpc>
                <a:spcPts val="5450"/>
              </a:lnSpc>
              <a:buNone/>
            </a:pPr>
            <a:r>
              <a:rPr lang="en-US" sz="4350" b="1" dirty="0">
                <a:solidFill>
                  <a:srgbClr val="233939"/>
                </a:solidFill>
                <a:latin typeface="Syne Bold" pitchFamily="34" charset="0"/>
                <a:ea typeface="Syne Bold" pitchFamily="34" charset="-122"/>
                <a:cs typeface="Syne Bold" pitchFamily="34" charset="-120"/>
              </a:rPr>
              <a:t>Berkolaborasi menggunakan Google Drive</a:t>
            </a:r>
            <a:endParaRPr lang="en-US" sz="4350" dirty="0"/>
          </a:p>
        </p:txBody>
      </p:sp>
      <p:sp>
        <p:nvSpPr>
          <p:cNvPr id="4" name="Shape 1"/>
          <p:cNvSpPr/>
          <p:nvPr/>
        </p:nvSpPr>
        <p:spPr>
          <a:xfrm>
            <a:off x="6265069" y="3031569"/>
            <a:ext cx="3682127" cy="2712839"/>
          </a:xfrm>
          <a:prstGeom prst="roundRect">
            <a:avLst>
              <a:gd name="adj" fmla="val 3445"/>
            </a:avLst>
          </a:prstGeom>
          <a:solidFill>
            <a:srgbClr val="DDEEE6"/>
          </a:solidFill>
          <a:ln w="7620">
            <a:solidFill>
              <a:srgbClr val="C3D4CC"/>
            </a:solidFill>
            <a:prstDash val="solid"/>
          </a:ln>
        </p:spPr>
      </p:sp>
      <p:sp>
        <p:nvSpPr>
          <p:cNvPr id="5" name="Text 2"/>
          <p:cNvSpPr/>
          <p:nvPr/>
        </p:nvSpPr>
        <p:spPr>
          <a:xfrm>
            <a:off x="6495098" y="3261598"/>
            <a:ext cx="3222069" cy="695325"/>
          </a:xfrm>
          <a:prstGeom prst="rect">
            <a:avLst/>
          </a:prstGeom>
          <a:noFill/>
          <a:ln/>
        </p:spPr>
        <p:txBody>
          <a:bodyPr wrap="square" lIns="0" tIns="0" rIns="0" bIns="0" rtlCol="0" anchor="t"/>
          <a:lstStyle/>
          <a:p>
            <a:pPr marL="0" indent="0">
              <a:lnSpc>
                <a:spcPts val="2700"/>
              </a:lnSpc>
              <a:buNone/>
            </a:pPr>
            <a:r>
              <a:rPr lang="en-US" sz="2150" b="1" dirty="0">
                <a:solidFill>
                  <a:srgbClr val="3B4E4E"/>
                </a:solidFill>
                <a:latin typeface="Syne Bold" pitchFamily="34" charset="0"/>
                <a:ea typeface="Syne Bold" pitchFamily="34" charset="-122"/>
                <a:cs typeface="Syne Bold" pitchFamily="34" charset="-120"/>
              </a:rPr>
              <a:t>Bagikan File dengan Mudah</a:t>
            </a:r>
            <a:endParaRPr lang="en-US" sz="2150" dirty="0"/>
          </a:p>
        </p:txBody>
      </p:sp>
      <p:sp>
        <p:nvSpPr>
          <p:cNvPr id="6" name="Text 3"/>
          <p:cNvSpPr/>
          <p:nvPr/>
        </p:nvSpPr>
        <p:spPr>
          <a:xfrm>
            <a:off x="6495098" y="4090392"/>
            <a:ext cx="3222069" cy="1423988"/>
          </a:xfrm>
          <a:prstGeom prst="rect">
            <a:avLst/>
          </a:prstGeom>
          <a:noFill/>
          <a:ln/>
        </p:spPr>
        <p:txBody>
          <a:bodyPr wrap="square" lIns="0" tIns="0" rIns="0" bIns="0" rtlCol="0" anchor="t"/>
          <a:lstStyle/>
          <a:p>
            <a:pPr marL="0" indent="0">
              <a:lnSpc>
                <a:spcPts val="2800"/>
              </a:lnSpc>
              <a:buNone/>
            </a:pPr>
            <a:r>
              <a:rPr lang="en-US" sz="1750" dirty="0">
                <a:solidFill>
                  <a:srgbClr val="3B4E4E"/>
                </a:solidFill>
                <a:latin typeface="Overpass Light" pitchFamily="34" charset="0"/>
                <a:ea typeface="Overpass Light" pitchFamily="34" charset="-122"/>
                <a:cs typeface="Overpass Light" pitchFamily="34" charset="-120"/>
              </a:rPr>
              <a:t>Google Drive memungkinkan Anda berbagi file dengan rekan kerja, teman, atau keluarga dengan mudah.</a:t>
            </a:r>
            <a:endParaRPr lang="en-US" sz="1750" dirty="0"/>
          </a:p>
        </p:txBody>
      </p:sp>
      <p:sp>
        <p:nvSpPr>
          <p:cNvPr id="7" name="Shape 4"/>
          <p:cNvSpPr/>
          <p:nvPr/>
        </p:nvSpPr>
        <p:spPr>
          <a:xfrm>
            <a:off x="10169604" y="3031569"/>
            <a:ext cx="3682127" cy="2712839"/>
          </a:xfrm>
          <a:prstGeom prst="roundRect">
            <a:avLst>
              <a:gd name="adj" fmla="val 3445"/>
            </a:avLst>
          </a:prstGeom>
          <a:solidFill>
            <a:srgbClr val="DDEEE6"/>
          </a:solidFill>
          <a:ln w="7620">
            <a:solidFill>
              <a:srgbClr val="C3D4CC"/>
            </a:solidFill>
            <a:prstDash val="solid"/>
          </a:ln>
        </p:spPr>
      </p:sp>
      <p:sp>
        <p:nvSpPr>
          <p:cNvPr id="8" name="Text 5"/>
          <p:cNvSpPr/>
          <p:nvPr/>
        </p:nvSpPr>
        <p:spPr>
          <a:xfrm>
            <a:off x="10399633" y="3261598"/>
            <a:ext cx="3222069" cy="695325"/>
          </a:xfrm>
          <a:prstGeom prst="rect">
            <a:avLst/>
          </a:prstGeom>
          <a:noFill/>
          <a:ln/>
        </p:spPr>
        <p:txBody>
          <a:bodyPr wrap="square" lIns="0" tIns="0" rIns="0" bIns="0" rtlCol="0" anchor="t"/>
          <a:lstStyle/>
          <a:p>
            <a:pPr marL="0" indent="0">
              <a:lnSpc>
                <a:spcPts val="2700"/>
              </a:lnSpc>
              <a:buNone/>
            </a:pPr>
            <a:r>
              <a:rPr lang="en-US" sz="2150" b="1" dirty="0">
                <a:solidFill>
                  <a:srgbClr val="3B4E4E"/>
                </a:solidFill>
                <a:latin typeface="Syne Bold" pitchFamily="34" charset="0"/>
                <a:ea typeface="Syne Bold" pitchFamily="34" charset="-122"/>
                <a:cs typeface="Syne Bold" pitchFamily="34" charset="-120"/>
              </a:rPr>
              <a:t>Kerjasama Real-time</a:t>
            </a:r>
            <a:endParaRPr lang="en-US" sz="2150" dirty="0"/>
          </a:p>
        </p:txBody>
      </p:sp>
      <p:sp>
        <p:nvSpPr>
          <p:cNvPr id="9" name="Text 6"/>
          <p:cNvSpPr/>
          <p:nvPr/>
        </p:nvSpPr>
        <p:spPr>
          <a:xfrm>
            <a:off x="10399633" y="4090392"/>
            <a:ext cx="3222069" cy="1423988"/>
          </a:xfrm>
          <a:prstGeom prst="rect">
            <a:avLst/>
          </a:prstGeom>
          <a:noFill/>
          <a:ln/>
        </p:spPr>
        <p:txBody>
          <a:bodyPr wrap="square" lIns="0" tIns="0" rIns="0" bIns="0" rtlCol="0" anchor="t"/>
          <a:lstStyle/>
          <a:p>
            <a:pPr marL="0" indent="0">
              <a:lnSpc>
                <a:spcPts val="2800"/>
              </a:lnSpc>
              <a:buNone/>
            </a:pPr>
            <a:r>
              <a:rPr lang="en-US" sz="1750" dirty="0">
                <a:solidFill>
                  <a:srgbClr val="3B4E4E"/>
                </a:solidFill>
                <a:latin typeface="Overpass Light" pitchFamily="34" charset="0"/>
                <a:ea typeface="Overpass Light" pitchFamily="34" charset="-122"/>
                <a:cs typeface="Overpass Light" pitchFamily="34" charset="-120"/>
              </a:rPr>
              <a:t>Anda dapat bekerja sama pada dokumen, spreadsheet, atau presentasi secara real-time dengan orang lain.</a:t>
            </a:r>
            <a:endParaRPr lang="en-US" sz="1750" dirty="0"/>
          </a:p>
        </p:txBody>
      </p:sp>
      <p:sp>
        <p:nvSpPr>
          <p:cNvPr id="10" name="Shape 7"/>
          <p:cNvSpPr/>
          <p:nvPr/>
        </p:nvSpPr>
        <p:spPr>
          <a:xfrm>
            <a:off x="6265069" y="5966817"/>
            <a:ext cx="7586663" cy="1653183"/>
          </a:xfrm>
          <a:prstGeom prst="roundRect">
            <a:avLst>
              <a:gd name="adj" fmla="val 5653"/>
            </a:avLst>
          </a:prstGeom>
          <a:solidFill>
            <a:srgbClr val="DDEEE6"/>
          </a:solidFill>
          <a:ln w="7620">
            <a:solidFill>
              <a:srgbClr val="C3D4CC"/>
            </a:solidFill>
            <a:prstDash val="solid"/>
          </a:ln>
        </p:spPr>
      </p:sp>
      <p:sp>
        <p:nvSpPr>
          <p:cNvPr id="11" name="Text 8"/>
          <p:cNvSpPr/>
          <p:nvPr/>
        </p:nvSpPr>
        <p:spPr>
          <a:xfrm>
            <a:off x="6495098" y="6196846"/>
            <a:ext cx="3343394" cy="347663"/>
          </a:xfrm>
          <a:prstGeom prst="rect">
            <a:avLst/>
          </a:prstGeom>
          <a:noFill/>
          <a:ln/>
        </p:spPr>
        <p:txBody>
          <a:bodyPr wrap="none" lIns="0" tIns="0" rIns="0" bIns="0" rtlCol="0" anchor="t"/>
          <a:lstStyle/>
          <a:p>
            <a:pPr marL="0" indent="0">
              <a:lnSpc>
                <a:spcPts val="2700"/>
              </a:lnSpc>
              <a:buNone/>
            </a:pPr>
            <a:r>
              <a:rPr lang="en-US" sz="2150" b="1" dirty="0">
                <a:solidFill>
                  <a:srgbClr val="3B4E4E"/>
                </a:solidFill>
                <a:latin typeface="Syne Bold" pitchFamily="34" charset="0"/>
                <a:ea typeface="Syne Bold" pitchFamily="34" charset="-122"/>
                <a:cs typeface="Syne Bold" pitchFamily="34" charset="-120"/>
              </a:rPr>
              <a:t>Komentar dan Diskusi</a:t>
            </a:r>
            <a:endParaRPr lang="en-US" sz="2150" dirty="0"/>
          </a:p>
        </p:txBody>
      </p:sp>
      <p:sp>
        <p:nvSpPr>
          <p:cNvPr id="12" name="Text 9"/>
          <p:cNvSpPr/>
          <p:nvPr/>
        </p:nvSpPr>
        <p:spPr>
          <a:xfrm>
            <a:off x="6495098" y="6677978"/>
            <a:ext cx="7126605" cy="711994"/>
          </a:xfrm>
          <a:prstGeom prst="rect">
            <a:avLst/>
          </a:prstGeom>
          <a:noFill/>
          <a:ln/>
        </p:spPr>
        <p:txBody>
          <a:bodyPr wrap="square" lIns="0" tIns="0" rIns="0" bIns="0" rtlCol="0" anchor="t"/>
          <a:lstStyle/>
          <a:p>
            <a:pPr marL="0" indent="0">
              <a:lnSpc>
                <a:spcPts val="2800"/>
              </a:lnSpc>
              <a:buNone/>
            </a:pPr>
            <a:r>
              <a:rPr lang="en-US" sz="1750" dirty="0">
                <a:solidFill>
                  <a:srgbClr val="3B4E4E"/>
                </a:solidFill>
                <a:latin typeface="Overpass Light" pitchFamily="34" charset="0"/>
                <a:ea typeface="Overpass Light" pitchFamily="34" charset="-122"/>
                <a:cs typeface="Overpass Light" pitchFamily="34" charset="-120"/>
              </a:rPr>
              <a:t>Tinggalkan komentar atau diskusikan perubahan pada file bersama, mempermudah kolaborasi.</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11160" y="622816"/>
            <a:ext cx="12316658" cy="634960"/>
          </a:xfrm>
          <a:prstGeom prst="rect">
            <a:avLst/>
          </a:prstGeom>
          <a:noFill/>
          <a:ln/>
        </p:spPr>
        <p:txBody>
          <a:bodyPr wrap="none" lIns="0" tIns="0" rIns="0" bIns="0" rtlCol="0" anchor="t"/>
          <a:lstStyle/>
          <a:p>
            <a:pPr marL="0" indent="0">
              <a:lnSpc>
                <a:spcPts val="4950"/>
              </a:lnSpc>
              <a:buNone/>
            </a:pPr>
            <a:r>
              <a:rPr lang="en-US" sz="4000" b="1" dirty="0">
                <a:solidFill>
                  <a:srgbClr val="233939"/>
                </a:solidFill>
                <a:latin typeface="Syne Bold" pitchFamily="34" charset="0"/>
                <a:ea typeface="Syne Bold" pitchFamily="34" charset="-122"/>
                <a:cs typeface="Syne Bold" pitchFamily="34" charset="-120"/>
              </a:rPr>
              <a:t>Menyimpan dan Berbagi File di Google Drive</a:t>
            </a:r>
            <a:endParaRPr lang="en-US" sz="4000" dirty="0"/>
          </a:p>
        </p:txBody>
      </p:sp>
      <p:pic>
        <p:nvPicPr>
          <p:cNvPr id="3" name="Image 0" descr="preencoded.png"/>
          <p:cNvPicPr>
            <a:picLocks noChangeAspect="1"/>
          </p:cNvPicPr>
          <p:nvPr/>
        </p:nvPicPr>
        <p:blipFill>
          <a:blip r:embed="rId3"/>
          <a:stretch>
            <a:fillRect/>
          </a:stretch>
        </p:blipFill>
        <p:spPr>
          <a:xfrm>
            <a:off x="3195876" y="1664137"/>
            <a:ext cx="1634490" cy="1170742"/>
          </a:xfrm>
          <a:prstGeom prst="rect">
            <a:avLst/>
          </a:prstGeom>
        </p:spPr>
      </p:pic>
      <p:sp>
        <p:nvSpPr>
          <p:cNvPr id="4" name="Text 1"/>
          <p:cNvSpPr/>
          <p:nvPr/>
        </p:nvSpPr>
        <p:spPr>
          <a:xfrm>
            <a:off x="3963591" y="2191464"/>
            <a:ext cx="99060" cy="406241"/>
          </a:xfrm>
          <a:prstGeom prst="rect">
            <a:avLst/>
          </a:prstGeom>
          <a:noFill/>
          <a:ln/>
        </p:spPr>
        <p:txBody>
          <a:bodyPr wrap="none" lIns="0" tIns="0" rIns="0" bIns="0" rtlCol="0" anchor="t"/>
          <a:lstStyle/>
          <a:p>
            <a:pPr marL="0" indent="0" algn="ctr">
              <a:lnSpc>
                <a:spcPts val="3150"/>
              </a:lnSpc>
              <a:buNone/>
            </a:pPr>
            <a:r>
              <a:rPr lang="en-US" sz="1950" b="1" dirty="0">
                <a:solidFill>
                  <a:srgbClr val="3B4E4E"/>
                </a:solidFill>
                <a:latin typeface="Syne Bold" pitchFamily="34" charset="0"/>
                <a:ea typeface="Syne Bold" pitchFamily="34" charset="-122"/>
                <a:cs typeface="Syne Bold" pitchFamily="34" charset="-120"/>
              </a:rPr>
              <a:t>1</a:t>
            </a:r>
            <a:endParaRPr lang="en-US" sz="1950" dirty="0"/>
          </a:p>
        </p:txBody>
      </p:sp>
      <p:sp>
        <p:nvSpPr>
          <p:cNvPr id="5" name="Text 2"/>
          <p:cNvSpPr/>
          <p:nvPr/>
        </p:nvSpPr>
        <p:spPr>
          <a:xfrm>
            <a:off x="5033486" y="1867257"/>
            <a:ext cx="2539960" cy="317421"/>
          </a:xfrm>
          <a:prstGeom prst="rect">
            <a:avLst/>
          </a:prstGeom>
          <a:noFill/>
          <a:ln/>
        </p:spPr>
        <p:txBody>
          <a:bodyPr wrap="none" lIns="0" tIns="0" rIns="0" bIns="0" rtlCol="0" anchor="t"/>
          <a:lstStyle/>
          <a:p>
            <a:pPr marL="0" indent="0" algn="l">
              <a:lnSpc>
                <a:spcPts val="2500"/>
              </a:lnSpc>
              <a:buNone/>
            </a:pPr>
            <a:r>
              <a:rPr lang="en-US" sz="1950" b="1" dirty="0">
                <a:solidFill>
                  <a:srgbClr val="3B4E4E"/>
                </a:solidFill>
                <a:latin typeface="Syne Bold" pitchFamily="34" charset="0"/>
                <a:ea typeface="Syne Bold" pitchFamily="34" charset="-122"/>
                <a:cs typeface="Syne Bold" pitchFamily="34" charset="-120"/>
              </a:rPr>
              <a:t>Unggah File</a:t>
            </a:r>
            <a:endParaRPr lang="en-US" sz="1950" dirty="0"/>
          </a:p>
        </p:txBody>
      </p:sp>
      <p:sp>
        <p:nvSpPr>
          <p:cNvPr id="6" name="Text 3"/>
          <p:cNvSpPr/>
          <p:nvPr/>
        </p:nvSpPr>
        <p:spPr>
          <a:xfrm>
            <a:off x="5033486" y="2306598"/>
            <a:ext cx="4374594" cy="325160"/>
          </a:xfrm>
          <a:prstGeom prst="rect">
            <a:avLst/>
          </a:prstGeom>
          <a:noFill/>
          <a:ln/>
        </p:spPr>
        <p:txBody>
          <a:bodyPr wrap="none" lIns="0" tIns="0" rIns="0" bIns="0" rtlCol="0" anchor="t"/>
          <a:lstStyle/>
          <a:p>
            <a:pPr marL="0" indent="0" algn="l">
              <a:lnSpc>
                <a:spcPts val="2550"/>
              </a:lnSpc>
              <a:buNone/>
            </a:pPr>
            <a:r>
              <a:rPr lang="en-US" sz="1600" dirty="0">
                <a:solidFill>
                  <a:srgbClr val="3B4E4E"/>
                </a:solidFill>
                <a:latin typeface="Overpass Light" pitchFamily="34" charset="0"/>
                <a:ea typeface="Overpass Light" pitchFamily="34" charset="-122"/>
                <a:cs typeface="Overpass Light" pitchFamily="34" charset="-120"/>
              </a:rPr>
              <a:t>Drag and drop atau pilih file yang ingin disimpan.</a:t>
            </a:r>
            <a:endParaRPr lang="en-US" sz="1600" dirty="0"/>
          </a:p>
        </p:txBody>
      </p:sp>
      <p:sp>
        <p:nvSpPr>
          <p:cNvPr id="7" name="Shape 4"/>
          <p:cNvSpPr/>
          <p:nvPr/>
        </p:nvSpPr>
        <p:spPr>
          <a:xfrm>
            <a:off x="4881086" y="2850713"/>
            <a:ext cx="8987433" cy="11430"/>
          </a:xfrm>
          <a:prstGeom prst="roundRect">
            <a:avLst>
              <a:gd name="adj" fmla="val 746666"/>
            </a:avLst>
          </a:prstGeom>
          <a:solidFill>
            <a:srgbClr val="C3D4CC"/>
          </a:solidFill>
          <a:ln/>
        </p:spPr>
      </p:sp>
      <p:pic>
        <p:nvPicPr>
          <p:cNvPr id="8" name="Image 1" descr="preencoded.png"/>
          <p:cNvPicPr>
            <a:picLocks noChangeAspect="1"/>
          </p:cNvPicPr>
          <p:nvPr/>
        </p:nvPicPr>
        <p:blipFill>
          <a:blip r:embed="rId4"/>
          <a:stretch>
            <a:fillRect/>
          </a:stretch>
        </p:blipFill>
        <p:spPr>
          <a:xfrm>
            <a:off x="2378631" y="2885599"/>
            <a:ext cx="3268980" cy="1170742"/>
          </a:xfrm>
          <a:prstGeom prst="rect">
            <a:avLst/>
          </a:prstGeom>
        </p:spPr>
      </p:pic>
      <p:sp>
        <p:nvSpPr>
          <p:cNvPr id="9" name="Text 5"/>
          <p:cNvSpPr/>
          <p:nvPr/>
        </p:nvSpPr>
        <p:spPr>
          <a:xfrm>
            <a:off x="3933825" y="3267789"/>
            <a:ext cx="158472" cy="406241"/>
          </a:xfrm>
          <a:prstGeom prst="rect">
            <a:avLst/>
          </a:prstGeom>
          <a:noFill/>
          <a:ln/>
        </p:spPr>
        <p:txBody>
          <a:bodyPr wrap="none" lIns="0" tIns="0" rIns="0" bIns="0" rtlCol="0" anchor="t"/>
          <a:lstStyle/>
          <a:p>
            <a:pPr marL="0" indent="0" algn="ctr">
              <a:lnSpc>
                <a:spcPts val="3150"/>
              </a:lnSpc>
              <a:buNone/>
            </a:pPr>
            <a:r>
              <a:rPr lang="en-US" sz="1950" b="1" dirty="0">
                <a:solidFill>
                  <a:srgbClr val="3B4E4E"/>
                </a:solidFill>
                <a:latin typeface="Syne Bold" pitchFamily="34" charset="0"/>
                <a:ea typeface="Syne Bold" pitchFamily="34" charset="-122"/>
                <a:cs typeface="Syne Bold" pitchFamily="34" charset="-120"/>
              </a:rPr>
              <a:t>2</a:t>
            </a:r>
            <a:endParaRPr lang="en-US" sz="1950" dirty="0"/>
          </a:p>
        </p:txBody>
      </p:sp>
      <p:sp>
        <p:nvSpPr>
          <p:cNvPr id="10" name="Text 6"/>
          <p:cNvSpPr/>
          <p:nvPr/>
        </p:nvSpPr>
        <p:spPr>
          <a:xfrm>
            <a:off x="5850731" y="3088719"/>
            <a:ext cx="2539960" cy="317421"/>
          </a:xfrm>
          <a:prstGeom prst="rect">
            <a:avLst/>
          </a:prstGeom>
          <a:noFill/>
          <a:ln/>
        </p:spPr>
        <p:txBody>
          <a:bodyPr wrap="none" lIns="0" tIns="0" rIns="0" bIns="0" rtlCol="0" anchor="t"/>
          <a:lstStyle/>
          <a:p>
            <a:pPr marL="0" indent="0" algn="l">
              <a:lnSpc>
                <a:spcPts val="2500"/>
              </a:lnSpc>
              <a:buNone/>
            </a:pPr>
            <a:r>
              <a:rPr lang="en-US" sz="1950" b="1" dirty="0">
                <a:solidFill>
                  <a:srgbClr val="3B4E4E"/>
                </a:solidFill>
                <a:latin typeface="Syne Bold" pitchFamily="34" charset="0"/>
                <a:ea typeface="Syne Bold" pitchFamily="34" charset="-122"/>
                <a:cs typeface="Syne Bold" pitchFamily="34" charset="-120"/>
              </a:rPr>
              <a:t>Buat Folder</a:t>
            </a:r>
            <a:endParaRPr lang="en-US" sz="1950" dirty="0"/>
          </a:p>
        </p:txBody>
      </p:sp>
      <p:sp>
        <p:nvSpPr>
          <p:cNvPr id="11" name="Text 7"/>
          <p:cNvSpPr/>
          <p:nvPr/>
        </p:nvSpPr>
        <p:spPr>
          <a:xfrm>
            <a:off x="5850731" y="3528060"/>
            <a:ext cx="3432810" cy="325160"/>
          </a:xfrm>
          <a:prstGeom prst="rect">
            <a:avLst/>
          </a:prstGeom>
          <a:noFill/>
          <a:ln/>
        </p:spPr>
        <p:txBody>
          <a:bodyPr wrap="none" lIns="0" tIns="0" rIns="0" bIns="0" rtlCol="0" anchor="t"/>
          <a:lstStyle/>
          <a:p>
            <a:pPr marL="0" indent="0" algn="l">
              <a:lnSpc>
                <a:spcPts val="2550"/>
              </a:lnSpc>
              <a:buNone/>
            </a:pPr>
            <a:r>
              <a:rPr lang="en-US" sz="1600" dirty="0">
                <a:solidFill>
                  <a:srgbClr val="3B4E4E"/>
                </a:solidFill>
                <a:latin typeface="Overpass Light" pitchFamily="34" charset="0"/>
                <a:ea typeface="Overpass Light" pitchFamily="34" charset="-122"/>
                <a:cs typeface="Overpass Light" pitchFamily="34" charset="-120"/>
              </a:rPr>
              <a:t>Atur file dengan membuat folder baru.</a:t>
            </a:r>
            <a:endParaRPr lang="en-US" sz="1600" dirty="0"/>
          </a:p>
        </p:txBody>
      </p:sp>
      <p:sp>
        <p:nvSpPr>
          <p:cNvPr id="12" name="Shape 8"/>
          <p:cNvSpPr/>
          <p:nvPr/>
        </p:nvSpPr>
        <p:spPr>
          <a:xfrm>
            <a:off x="5698331" y="4072176"/>
            <a:ext cx="8170188" cy="11430"/>
          </a:xfrm>
          <a:prstGeom prst="roundRect">
            <a:avLst>
              <a:gd name="adj" fmla="val 746666"/>
            </a:avLst>
          </a:prstGeom>
          <a:solidFill>
            <a:srgbClr val="C3D4CC"/>
          </a:solidFill>
          <a:ln/>
        </p:spPr>
      </p:sp>
      <p:pic>
        <p:nvPicPr>
          <p:cNvPr id="13" name="Image 2" descr="preencoded.png"/>
          <p:cNvPicPr>
            <a:picLocks noChangeAspect="1"/>
          </p:cNvPicPr>
          <p:nvPr/>
        </p:nvPicPr>
        <p:blipFill>
          <a:blip r:embed="rId5"/>
          <a:stretch>
            <a:fillRect/>
          </a:stretch>
        </p:blipFill>
        <p:spPr>
          <a:xfrm>
            <a:off x="1561386" y="4107061"/>
            <a:ext cx="4903470" cy="1170742"/>
          </a:xfrm>
          <a:prstGeom prst="rect">
            <a:avLst/>
          </a:prstGeom>
        </p:spPr>
      </p:pic>
      <p:sp>
        <p:nvSpPr>
          <p:cNvPr id="14" name="Text 9"/>
          <p:cNvSpPr/>
          <p:nvPr/>
        </p:nvSpPr>
        <p:spPr>
          <a:xfrm>
            <a:off x="3931682" y="4489252"/>
            <a:ext cx="162878" cy="406241"/>
          </a:xfrm>
          <a:prstGeom prst="rect">
            <a:avLst/>
          </a:prstGeom>
          <a:noFill/>
          <a:ln/>
        </p:spPr>
        <p:txBody>
          <a:bodyPr wrap="none" lIns="0" tIns="0" rIns="0" bIns="0" rtlCol="0" anchor="t"/>
          <a:lstStyle/>
          <a:p>
            <a:pPr marL="0" indent="0" algn="ctr">
              <a:lnSpc>
                <a:spcPts val="3150"/>
              </a:lnSpc>
              <a:buNone/>
            </a:pPr>
            <a:r>
              <a:rPr lang="en-US" sz="1950" b="1" dirty="0">
                <a:solidFill>
                  <a:srgbClr val="3B4E4E"/>
                </a:solidFill>
                <a:latin typeface="Syne Bold" pitchFamily="34" charset="0"/>
                <a:ea typeface="Syne Bold" pitchFamily="34" charset="-122"/>
                <a:cs typeface="Syne Bold" pitchFamily="34" charset="-120"/>
              </a:rPr>
              <a:t>3</a:t>
            </a:r>
            <a:endParaRPr lang="en-US" sz="1950" dirty="0"/>
          </a:p>
        </p:txBody>
      </p:sp>
      <p:sp>
        <p:nvSpPr>
          <p:cNvPr id="15" name="Text 10"/>
          <p:cNvSpPr/>
          <p:nvPr/>
        </p:nvSpPr>
        <p:spPr>
          <a:xfrm>
            <a:off x="6667976" y="4310182"/>
            <a:ext cx="2539960" cy="317421"/>
          </a:xfrm>
          <a:prstGeom prst="rect">
            <a:avLst/>
          </a:prstGeom>
          <a:noFill/>
          <a:ln/>
        </p:spPr>
        <p:txBody>
          <a:bodyPr wrap="none" lIns="0" tIns="0" rIns="0" bIns="0" rtlCol="0" anchor="t"/>
          <a:lstStyle/>
          <a:p>
            <a:pPr marL="0" indent="0" algn="l">
              <a:lnSpc>
                <a:spcPts val="2500"/>
              </a:lnSpc>
              <a:buNone/>
            </a:pPr>
            <a:r>
              <a:rPr lang="en-US" sz="1950" b="1" dirty="0">
                <a:solidFill>
                  <a:srgbClr val="3B4E4E"/>
                </a:solidFill>
                <a:latin typeface="Syne Bold" pitchFamily="34" charset="0"/>
                <a:ea typeface="Syne Bold" pitchFamily="34" charset="-122"/>
                <a:cs typeface="Syne Bold" pitchFamily="34" charset="-120"/>
              </a:rPr>
              <a:t>Bagikan File</a:t>
            </a:r>
            <a:endParaRPr lang="en-US" sz="1950" dirty="0"/>
          </a:p>
        </p:txBody>
      </p:sp>
      <p:sp>
        <p:nvSpPr>
          <p:cNvPr id="16" name="Text 11"/>
          <p:cNvSpPr/>
          <p:nvPr/>
        </p:nvSpPr>
        <p:spPr>
          <a:xfrm>
            <a:off x="6667976" y="4749522"/>
            <a:ext cx="5895380" cy="325160"/>
          </a:xfrm>
          <a:prstGeom prst="rect">
            <a:avLst/>
          </a:prstGeom>
          <a:noFill/>
          <a:ln/>
        </p:spPr>
        <p:txBody>
          <a:bodyPr wrap="none" lIns="0" tIns="0" rIns="0" bIns="0" rtlCol="0" anchor="t"/>
          <a:lstStyle/>
          <a:p>
            <a:pPr marL="0" indent="0" algn="l">
              <a:lnSpc>
                <a:spcPts val="2550"/>
              </a:lnSpc>
              <a:buNone/>
            </a:pPr>
            <a:r>
              <a:rPr lang="en-US" sz="1600" dirty="0">
                <a:solidFill>
                  <a:srgbClr val="3B4E4E"/>
                </a:solidFill>
                <a:latin typeface="Overpass Light" pitchFamily="34" charset="0"/>
                <a:ea typeface="Overpass Light" pitchFamily="34" charset="-122"/>
                <a:cs typeface="Overpass Light" pitchFamily="34" charset="-120"/>
              </a:rPr>
              <a:t>Berikan akses kepada orang lain untuk melihat atau mengedit file.</a:t>
            </a:r>
            <a:endParaRPr lang="en-US" sz="1600" dirty="0"/>
          </a:p>
        </p:txBody>
      </p:sp>
      <p:sp>
        <p:nvSpPr>
          <p:cNvPr id="17" name="Shape 12"/>
          <p:cNvSpPr/>
          <p:nvPr/>
        </p:nvSpPr>
        <p:spPr>
          <a:xfrm>
            <a:off x="6515576" y="5293638"/>
            <a:ext cx="7352943" cy="11430"/>
          </a:xfrm>
          <a:prstGeom prst="roundRect">
            <a:avLst>
              <a:gd name="adj" fmla="val 746666"/>
            </a:avLst>
          </a:prstGeom>
          <a:solidFill>
            <a:srgbClr val="C3D4CC"/>
          </a:solidFill>
          <a:ln/>
        </p:spPr>
      </p:sp>
      <p:pic>
        <p:nvPicPr>
          <p:cNvPr id="18" name="Image 3" descr="preencoded.png"/>
          <p:cNvPicPr>
            <a:picLocks noChangeAspect="1"/>
          </p:cNvPicPr>
          <p:nvPr/>
        </p:nvPicPr>
        <p:blipFill>
          <a:blip r:embed="rId6"/>
          <a:stretch>
            <a:fillRect/>
          </a:stretch>
        </p:blipFill>
        <p:spPr>
          <a:xfrm>
            <a:off x="744141" y="5328523"/>
            <a:ext cx="6537960" cy="1170742"/>
          </a:xfrm>
          <a:prstGeom prst="rect">
            <a:avLst/>
          </a:prstGeom>
        </p:spPr>
      </p:pic>
      <p:sp>
        <p:nvSpPr>
          <p:cNvPr id="19" name="Text 13"/>
          <p:cNvSpPr/>
          <p:nvPr/>
        </p:nvSpPr>
        <p:spPr>
          <a:xfrm>
            <a:off x="3922752" y="5710714"/>
            <a:ext cx="180618" cy="406241"/>
          </a:xfrm>
          <a:prstGeom prst="rect">
            <a:avLst/>
          </a:prstGeom>
          <a:noFill/>
          <a:ln/>
        </p:spPr>
        <p:txBody>
          <a:bodyPr wrap="none" lIns="0" tIns="0" rIns="0" bIns="0" rtlCol="0" anchor="t"/>
          <a:lstStyle/>
          <a:p>
            <a:pPr marL="0" indent="0" algn="ctr">
              <a:lnSpc>
                <a:spcPts val="3150"/>
              </a:lnSpc>
              <a:buNone/>
            </a:pPr>
            <a:r>
              <a:rPr lang="en-US" sz="1950" b="1" dirty="0">
                <a:solidFill>
                  <a:srgbClr val="3B4E4E"/>
                </a:solidFill>
                <a:latin typeface="Syne Bold" pitchFamily="34" charset="0"/>
                <a:ea typeface="Syne Bold" pitchFamily="34" charset="-122"/>
                <a:cs typeface="Syne Bold" pitchFamily="34" charset="-120"/>
              </a:rPr>
              <a:t>4</a:t>
            </a:r>
            <a:endParaRPr lang="en-US" sz="1950" dirty="0"/>
          </a:p>
        </p:txBody>
      </p:sp>
      <p:sp>
        <p:nvSpPr>
          <p:cNvPr id="20" name="Text 14"/>
          <p:cNvSpPr/>
          <p:nvPr/>
        </p:nvSpPr>
        <p:spPr>
          <a:xfrm>
            <a:off x="7485221" y="5531644"/>
            <a:ext cx="2539960" cy="317421"/>
          </a:xfrm>
          <a:prstGeom prst="rect">
            <a:avLst/>
          </a:prstGeom>
          <a:noFill/>
          <a:ln/>
        </p:spPr>
        <p:txBody>
          <a:bodyPr wrap="none" lIns="0" tIns="0" rIns="0" bIns="0" rtlCol="0" anchor="t"/>
          <a:lstStyle/>
          <a:p>
            <a:pPr marL="0" indent="0" algn="l">
              <a:lnSpc>
                <a:spcPts val="2500"/>
              </a:lnSpc>
              <a:buNone/>
            </a:pPr>
            <a:r>
              <a:rPr lang="en-US" sz="1950" b="1" dirty="0">
                <a:solidFill>
                  <a:srgbClr val="3B4E4E"/>
                </a:solidFill>
                <a:latin typeface="Syne Bold" pitchFamily="34" charset="0"/>
                <a:ea typeface="Syne Bold" pitchFamily="34" charset="-122"/>
                <a:cs typeface="Syne Bold" pitchFamily="34" charset="-120"/>
              </a:rPr>
              <a:t>Kontrol Akses</a:t>
            </a:r>
            <a:endParaRPr lang="en-US" sz="1950" dirty="0"/>
          </a:p>
        </p:txBody>
      </p:sp>
      <p:sp>
        <p:nvSpPr>
          <p:cNvPr id="21" name="Text 15"/>
          <p:cNvSpPr/>
          <p:nvPr/>
        </p:nvSpPr>
        <p:spPr>
          <a:xfrm>
            <a:off x="7485221" y="5970984"/>
            <a:ext cx="3613904" cy="325160"/>
          </a:xfrm>
          <a:prstGeom prst="rect">
            <a:avLst/>
          </a:prstGeom>
          <a:noFill/>
          <a:ln/>
        </p:spPr>
        <p:txBody>
          <a:bodyPr wrap="none" lIns="0" tIns="0" rIns="0" bIns="0" rtlCol="0" anchor="t"/>
          <a:lstStyle/>
          <a:p>
            <a:pPr marL="0" indent="0" algn="l">
              <a:lnSpc>
                <a:spcPts val="2550"/>
              </a:lnSpc>
              <a:buNone/>
            </a:pPr>
            <a:r>
              <a:rPr lang="en-US" sz="1600" dirty="0">
                <a:solidFill>
                  <a:srgbClr val="3B4E4E"/>
                </a:solidFill>
                <a:latin typeface="Overpass Light" pitchFamily="34" charset="0"/>
                <a:ea typeface="Overpass Light" pitchFamily="34" charset="-122"/>
                <a:cs typeface="Overpass Light" pitchFamily="34" charset="-120"/>
              </a:rPr>
              <a:t>Atur izin siapa yang bisa mengakses file.</a:t>
            </a:r>
            <a:endParaRPr lang="en-US" sz="1600" dirty="0"/>
          </a:p>
        </p:txBody>
      </p:sp>
      <p:sp>
        <p:nvSpPr>
          <p:cNvPr id="22" name="Text 16"/>
          <p:cNvSpPr/>
          <p:nvPr/>
        </p:nvSpPr>
        <p:spPr>
          <a:xfrm>
            <a:off x="711160" y="6727865"/>
            <a:ext cx="13208079" cy="325160"/>
          </a:xfrm>
          <a:prstGeom prst="rect">
            <a:avLst/>
          </a:prstGeom>
          <a:noFill/>
          <a:ln/>
        </p:spPr>
        <p:txBody>
          <a:bodyPr wrap="none" lIns="0" tIns="0" rIns="0" bIns="0" rtlCol="0" anchor="t"/>
          <a:lstStyle/>
          <a:p>
            <a:pPr marL="0" indent="0">
              <a:lnSpc>
                <a:spcPts val="2550"/>
              </a:lnSpc>
              <a:buNone/>
            </a:pPr>
            <a:r>
              <a:rPr lang="en-US" sz="1600" dirty="0">
                <a:solidFill>
                  <a:srgbClr val="3B4E4E"/>
                </a:solidFill>
                <a:latin typeface="Overpass Light" pitchFamily="34" charset="0"/>
                <a:ea typeface="Overpass Light" pitchFamily="34" charset="-122"/>
                <a:cs typeface="Overpass Light" pitchFamily="34" charset="-120"/>
              </a:rPr>
              <a:t>Dengan Google Drive, Anda dapat menyimpan berbagai jenis file, seperti dokumen, spreadsheet, presentasi, dan gambar.</a:t>
            </a:r>
            <a:endParaRPr lang="en-US" sz="1600" dirty="0"/>
          </a:p>
        </p:txBody>
      </p:sp>
      <p:sp>
        <p:nvSpPr>
          <p:cNvPr id="23" name="Text 17"/>
          <p:cNvSpPr/>
          <p:nvPr/>
        </p:nvSpPr>
        <p:spPr>
          <a:xfrm>
            <a:off x="711160" y="7281624"/>
            <a:ext cx="13208079" cy="325160"/>
          </a:xfrm>
          <a:prstGeom prst="rect">
            <a:avLst/>
          </a:prstGeom>
          <a:noFill/>
          <a:ln/>
        </p:spPr>
        <p:txBody>
          <a:bodyPr wrap="none" lIns="0" tIns="0" rIns="0" bIns="0" rtlCol="0" anchor="t"/>
          <a:lstStyle/>
          <a:p>
            <a:pPr marL="0" indent="0">
              <a:lnSpc>
                <a:spcPts val="2550"/>
              </a:lnSpc>
              <a:buNone/>
            </a:pPr>
            <a:r>
              <a:rPr lang="en-US" sz="1600" dirty="0">
                <a:solidFill>
                  <a:srgbClr val="3B4E4E"/>
                </a:solidFill>
                <a:latin typeface="Overpass Light" pitchFamily="34" charset="0"/>
                <a:ea typeface="Overpass Light" pitchFamily="34" charset="-122"/>
                <a:cs typeface="Overpass Light" pitchFamily="34" charset="-120"/>
              </a:rPr>
              <a:t>File-file ini tersimpan di cloud sehingga dapat diakses dari perangkat apa pun.</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39113" y="759023"/>
            <a:ext cx="7638574" cy="2016323"/>
          </a:xfrm>
          <a:prstGeom prst="rect">
            <a:avLst/>
          </a:prstGeom>
          <a:noFill/>
          <a:ln/>
        </p:spPr>
        <p:txBody>
          <a:bodyPr wrap="square" lIns="0" tIns="0" rIns="0" bIns="0" rtlCol="0" anchor="t"/>
          <a:lstStyle/>
          <a:p>
            <a:pPr marL="0" indent="0">
              <a:lnSpc>
                <a:spcPts val="5250"/>
              </a:lnSpc>
              <a:buNone/>
            </a:pPr>
            <a:r>
              <a:rPr lang="en-US" sz="4200" b="1" dirty="0">
                <a:solidFill>
                  <a:srgbClr val="233939"/>
                </a:solidFill>
                <a:latin typeface="Syne Bold" pitchFamily="34" charset="0"/>
                <a:ea typeface="Syne Bold" pitchFamily="34" charset="-122"/>
                <a:cs typeface="Syne Bold" pitchFamily="34" charset="-120"/>
              </a:rPr>
              <a:t>Menggunakan Google Docs untuk menulis dokumen</a:t>
            </a:r>
            <a:endParaRPr lang="en-US" sz="4200" dirty="0"/>
          </a:p>
        </p:txBody>
      </p:sp>
      <p:sp>
        <p:nvSpPr>
          <p:cNvPr id="4" name="Shape 1"/>
          <p:cNvSpPr/>
          <p:nvPr/>
        </p:nvSpPr>
        <p:spPr>
          <a:xfrm>
            <a:off x="6239113" y="3339822"/>
            <a:ext cx="483870" cy="483870"/>
          </a:xfrm>
          <a:prstGeom prst="roundRect">
            <a:avLst>
              <a:gd name="adj" fmla="val 18669"/>
            </a:avLst>
          </a:prstGeom>
          <a:solidFill>
            <a:srgbClr val="DDEEE6"/>
          </a:solidFill>
          <a:ln w="7620">
            <a:solidFill>
              <a:srgbClr val="C3D4CC"/>
            </a:solidFill>
            <a:prstDash val="solid"/>
          </a:ln>
        </p:spPr>
      </p:sp>
      <p:sp>
        <p:nvSpPr>
          <p:cNvPr id="5" name="Text 2"/>
          <p:cNvSpPr/>
          <p:nvPr/>
        </p:nvSpPr>
        <p:spPr>
          <a:xfrm>
            <a:off x="6418064" y="3420428"/>
            <a:ext cx="125849" cy="322659"/>
          </a:xfrm>
          <a:prstGeom prst="rect">
            <a:avLst/>
          </a:prstGeom>
          <a:noFill/>
          <a:ln/>
        </p:spPr>
        <p:txBody>
          <a:bodyPr wrap="none" lIns="0" tIns="0" rIns="0" bIns="0" rtlCol="0" anchor="t"/>
          <a:lstStyle/>
          <a:p>
            <a:pPr marL="0" indent="0" algn="ctr">
              <a:lnSpc>
                <a:spcPts val="2500"/>
              </a:lnSpc>
              <a:buNone/>
            </a:pPr>
            <a:r>
              <a:rPr lang="en-US" sz="2500" b="1" dirty="0">
                <a:solidFill>
                  <a:srgbClr val="3B4E4E"/>
                </a:solidFill>
                <a:latin typeface="Syne Bold" pitchFamily="34" charset="0"/>
                <a:ea typeface="Syne Bold" pitchFamily="34" charset="-122"/>
                <a:cs typeface="Syne Bold" pitchFamily="34" charset="-120"/>
              </a:rPr>
              <a:t>1</a:t>
            </a:r>
            <a:endParaRPr lang="en-US" sz="2500" dirty="0"/>
          </a:p>
        </p:txBody>
      </p:sp>
      <p:sp>
        <p:nvSpPr>
          <p:cNvPr id="6" name="Text 3"/>
          <p:cNvSpPr/>
          <p:nvPr/>
        </p:nvSpPr>
        <p:spPr>
          <a:xfrm>
            <a:off x="6938010" y="3339822"/>
            <a:ext cx="3012877" cy="671989"/>
          </a:xfrm>
          <a:prstGeom prst="rect">
            <a:avLst/>
          </a:prstGeom>
          <a:noFill/>
          <a:ln/>
        </p:spPr>
        <p:txBody>
          <a:bodyPr wrap="square" lIns="0" tIns="0" rIns="0" bIns="0" rtlCol="0" anchor="t"/>
          <a:lstStyle/>
          <a:p>
            <a:pPr marL="0" indent="0">
              <a:lnSpc>
                <a:spcPts val="2600"/>
              </a:lnSpc>
              <a:buNone/>
            </a:pPr>
            <a:r>
              <a:rPr lang="en-US" sz="2100" b="1" dirty="0">
                <a:solidFill>
                  <a:srgbClr val="3B4E4E"/>
                </a:solidFill>
                <a:latin typeface="Syne Bold" pitchFamily="34" charset="0"/>
                <a:ea typeface="Syne Bold" pitchFamily="34" charset="-122"/>
                <a:cs typeface="Syne Bold" pitchFamily="34" charset="-120"/>
              </a:rPr>
              <a:t>1. Mulai Dokumen Baru</a:t>
            </a:r>
            <a:endParaRPr lang="en-US" sz="2100" dirty="0"/>
          </a:p>
        </p:txBody>
      </p:sp>
      <p:sp>
        <p:nvSpPr>
          <p:cNvPr id="7" name="Text 4"/>
          <p:cNvSpPr/>
          <p:nvPr/>
        </p:nvSpPr>
        <p:spPr>
          <a:xfrm>
            <a:off x="6938010" y="4140756"/>
            <a:ext cx="3012877" cy="1031915"/>
          </a:xfrm>
          <a:prstGeom prst="rect">
            <a:avLst/>
          </a:prstGeom>
          <a:noFill/>
          <a:ln/>
        </p:spPr>
        <p:txBody>
          <a:bodyPr wrap="square" lIns="0" tIns="0" rIns="0" bIns="0" rtlCol="0" anchor="t"/>
          <a:lstStyle/>
          <a:p>
            <a:pPr marL="0" indent="0">
              <a:lnSpc>
                <a:spcPts val="2700"/>
              </a:lnSpc>
              <a:buNone/>
            </a:pPr>
            <a:r>
              <a:rPr lang="en-US" sz="1650" dirty="0">
                <a:solidFill>
                  <a:srgbClr val="3B4E4E"/>
                </a:solidFill>
                <a:latin typeface="Overpass Light" pitchFamily="34" charset="0"/>
                <a:ea typeface="Overpass Light" pitchFamily="34" charset="-122"/>
                <a:cs typeface="Overpass Light" pitchFamily="34" charset="-120"/>
              </a:rPr>
              <a:t>Buka Google Docs dan klik "Dokumen Baru" untuk memulai.</a:t>
            </a:r>
            <a:endParaRPr lang="en-US" sz="1650" dirty="0"/>
          </a:p>
        </p:txBody>
      </p:sp>
      <p:sp>
        <p:nvSpPr>
          <p:cNvPr id="8" name="Shape 5"/>
          <p:cNvSpPr/>
          <p:nvPr/>
        </p:nvSpPr>
        <p:spPr>
          <a:xfrm>
            <a:off x="10165913" y="3339822"/>
            <a:ext cx="483870" cy="483870"/>
          </a:xfrm>
          <a:prstGeom prst="roundRect">
            <a:avLst>
              <a:gd name="adj" fmla="val 18669"/>
            </a:avLst>
          </a:prstGeom>
          <a:solidFill>
            <a:srgbClr val="DDEEE6"/>
          </a:solidFill>
          <a:ln w="7620">
            <a:solidFill>
              <a:srgbClr val="C3D4CC"/>
            </a:solidFill>
            <a:prstDash val="solid"/>
          </a:ln>
        </p:spPr>
      </p:sp>
      <p:sp>
        <p:nvSpPr>
          <p:cNvPr id="9" name="Text 6"/>
          <p:cNvSpPr/>
          <p:nvPr/>
        </p:nvSpPr>
        <p:spPr>
          <a:xfrm>
            <a:off x="10307122" y="3420428"/>
            <a:ext cx="201335" cy="322659"/>
          </a:xfrm>
          <a:prstGeom prst="rect">
            <a:avLst/>
          </a:prstGeom>
          <a:noFill/>
          <a:ln/>
        </p:spPr>
        <p:txBody>
          <a:bodyPr wrap="none" lIns="0" tIns="0" rIns="0" bIns="0" rtlCol="0" anchor="t"/>
          <a:lstStyle/>
          <a:p>
            <a:pPr marL="0" indent="0" algn="ctr">
              <a:lnSpc>
                <a:spcPts val="2500"/>
              </a:lnSpc>
              <a:buNone/>
            </a:pPr>
            <a:r>
              <a:rPr lang="en-US" sz="2500" b="1" dirty="0">
                <a:solidFill>
                  <a:srgbClr val="3B4E4E"/>
                </a:solidFill>
                <a:latin typeface="Syne Bold" pitchFamily="34" charset="0"/>
                <a:ea typeface="Syne Bold" pitchFamily="34" charset="-122"/>
                <a:cs typeface="Syne Bold" pitchFamily="34" charset="-120"/>
              </a:rPr>
              <a:t>2</a:t>
            </a:r>
            <a:endParaRPr lang="en-US" sz="2500" dirty="0"/>
          </a:p>
        </p:txBody>
      </p:sp>
      <p:sp>
        <p:nvSpPr>
          <p:cNvPr id="10" name="Text 7"/>
          <p:cNvSpPr/>
          <p:nvPr/>
        </p:nvSpPr>
        <p:spPr>
          <a:xfrm>
            <a:off x="10864810" y="3339822"/>
            <a:ext cx="2857381" cy="335994"/>
          </a:xfrm>
          <a:prstGeom prst="rect">
            <a:avLst/>
          </a:prstGeom>
          <a:noFill/>
          <a:ln/>
        </p:spPr>
        <p:txBody>
          <a:bodyPr wrap="none" lIns="0" tIns="0" rIns="0" bIns="0" rtlCol="0" anchor="t"/>
          <a:lstStyle/>
          <a:p>
            <a:pPr marL="0" indent="0">
              <a:lnSpc>
                <a:spcPts val="2600"/>
              </a:lnSpc>
              <a:buNone/>
            </a:pPr>
            <a:r>
              <a:rPr lang="en-US" sz="2100" b="1" dirty="0">
                <a:solidFill>
                  <a:srgbClr val="3B4E4E"/>
                </a:solidFill>
                <a:latin typeface="Syne Bold" pitchFamily="34" charset="0"/>
                <a:ea typeface="Syne Bold" pitchFamily="34" charset="-122"/>
                <a:cs typeface="Syne Bold" pitchFamily="34" charset="-120"/>
              </a:rPr>
              <a:t>2. Ketik dan Format</a:t>
            </a:r>
            <a:endParaRPr lang="en-US" sz="2100" dirty="0"/>
          </a:p>
        </p:txBody>
      </p:sp>
      <p:sp>
        <p:nvSpPr>
          <p:cNvPr id="11" name="Text 8"/>
          <p:cNvSpPr/>
          <p:nvPr/>
        </p:nvSpPr>
        <p:spPr>
          <a:xfrm>
            <a:off x="10864810" y="3804761"/>
            <a:ext cx="3012877" cy="1031915"/>
          </a:xfrm>
          <a:prstGeom prst="rect">
            <a:avLst/>
          </a:prstGeom>
          <a:noFill/>
          <a:ln/>
        </p:spPr>
        <p:txBody>
          <a:bodyPr wrap="square" lIns="0" tIns="0" rIns="0" bIns="0" rtlCol="0" anchor="t"/>
          <a:lstStyle/>
          <a:p>
            <a:pPr marL="0" indent="0">
              <a:lnSpc>
                <a:spcPts val="2700"/>
              </a:lnSpc>
              <a:buNone/>
            </a:pPr>
            <a:r>
              <a:rPr lang="en-US" sz="1650" dirty="0">
                <a:solidFill>
                  <a:srgbClr val="3B4E4E"/>
                </a:solidFill>
                <a:latin typeface="Overpass Light" pitchFamily="34" charset="0"/>
                <a:ea typeface="Overpass Light" pitchFamily="34" charset="-122"/>
                <a:cs typeface="Overpass Light" pitchFamily="34" charset="-120"/>
              </a:rPr>
              <a:t>Ketik teks dan gunakan alat pemformatan seperti huruf tebal, miring, dan judul.</a:t>
            </a:r>
            <a:endParaRPr lang="en-US" sz="1650" dirty="0"/>
          </a:p>
        </p:txBody>
      </p:sp>
      <p:sp>
        <p:nvSpPr>
          <p:cNvPr id="12" name="Shape 9"/>
          <p:cNvSpPr/>
          <p:nvPr/>
        </p:nvSpPr>
        <p:spPr>
          <a:xfrm>
            <a:off x="6239113" y="5629632"/>
            <a:ext cx="483870" cy="483870"/>
          </a:xfrm>
          <a:prstGeom prst="roundRect">
            <a:avLst>
              <a:gd name="adj" fmla="val 18669"/>
            </a:avLst>
          </a:prstGeom>
          <a:solidFill>
            <a:srgbClr val="DDEEE6"/>
          </a:solidFill>
          <a:ln w="7620">
            <a:solidFill>
              <a:srgbClr val="C3D4CC"/>
            </a:solidFill>
            <a:prstDash val="solid"/>
          </a:ln>
        </p:spPr>
      </p:sp>
      <p:sp>
        <p:nvSpPr>
          <p:cNvPr id="13" name="Text 10"/>
          <p:cNvSpPr/>
          <p:nvPr/>
        </p:nvSpPr>
        <p:spPr>
          <a:xfrm>
            <a:off x="6377583" y="5710238"/>
            <a:ext cx="206812" cy="322659"/>
          </a:xfrm>
          <a:prstGeom prst="rect">
            <a:avLst/>
          </a:prstGeom>
          <a:noFill/>
          <a:ln/>
        </p:spPr>
        <p:txBody>
          <a:bodyPr wrap="none" lIns="0" tIns="0" rIns="0" bIns="0" rtlCol="0" anchor="t"/>
          <a:lstStyle/>
          <a:p>
            <a:pPr marL="0" indent="0" algn="ctr">
              <a:lnSpc>
                <a:spcPts val="2500"/>
              </a:lnSpc>
              <a:buNone/>
            </a:pPr>
            <a:r>
              <a:rPr lang="en-US" sz="2500" b="1" dirty="0">
                <a:solidFill>
                  <a:srgbClr val="3B4E4E"/>
                </a:solidFill>
                <a:latin typeface="Syne Bold" pitchFamily="34" charset="0"/>
                <a:ea typeface="Syne Bold" pitchFamily="34" charset="-122"/>
                <a:cs typeface="Syne Bold" pitchFamily="34" charset="-120"/>
              </a:rPr>
              <a:t>3</a:t>
            </a:r>
            <a:endParaRPr lang="en-US" sz="2500" dirty="0"/>
          </a:p>
        </p:txBody>
      </p:sp>
      <p:sp>
        <p:nvSpPr>
          <p:cNvPr id="14" name="Text 11"/>
          <p:cNvSpPr/>
          <p:nvPr/>
        </p:nvSpPr>
        <p:spPr>
          <a:xfrm>
            <a:off x="6938010" y="5629632"/>
            <a:ext cx="2900720" cy="335994"/>
          </a:xfrm>
          <a:prstGeom prst="rect">
            <a:avLst/>
          </a:prstGeom>
          <a:noFill/>
          <a:ln/>
        </p:spPr>
        <p:txBody>
          <a:bodyPr wrap="none" lIns="0" tIns="0" rIns="0" bIns="0" rtlCol="0" anchor="t"/>
          <a:lstStyle/>
          <a:p>
            <a:pPr marL="0" indent="0">
              <a:lnSpc>
                <a:spcPts val="2600"/>
              </a:lnSpc>
              <a:buNone/>
            </a:pPr>
            <a:r>
              <a:rPr lang="en-US" sz="2100" b="1" dirty="0">
                <a:solidFill>
                  <a:srgbClr val="3B4E4E"/>
                </a:solidFill>
                <a:latin typeface="Syne Bold" pitchFamily="34" charset="0"/>
                <a:ea typeface="Syne Bold" pitchFamily="34" charset="-122"/>
                <a:cs typeface="Syne Bold" pitchFamily="34" charset="-120"/>
              </a:rPr>
              <a:t>3. Simpan Otomatis</a:t>
            </a:r>
            <a:endParaRPr lang="en-US" sz="2100" dirty="0"/>
          </a:p>
        </p:txBody>
      </p:sp>
      <p:sp>
        <p:nvSpPr>
          <p:cNvPr id="15" name="Text 12"/>
          <p:cNvSpPr/>
          <p:nvPr/>
        </p:nvSpPr>
        <p:spPr>
          <a:xfrm>
            <a:off x="6938010" y="6094571"/>
            <a:ext cx="3012877" cy="1375886"/>
          </a:xfrm>
          <a:prstGeom prst="rect">
            <a:avLst/>
          </a:prstGeom>
          <a:noFill/>
          <a:ln/>
        </p:spPr>
        <p:txBody>
          <a:bodyPr wrap="square" lIns="0" tIns="0" rIns="0" bIns="0" rtlCol="0" anchor="t"/>
          <a:lstStyle/>
          <a:p>
            <a:pPr marL="0" indent="0">
              <a:lnSpc>
                <a:spcPts val="2700"/>
              </a:lnSpc>
              <a:buNone/>
            </a:pPr>
            <a:r>
              <a:rPr lang="en-US" sz="1650" dirty="0">
                <a:solidFill>
                  <a:srgbClr val="3B4E4E"/>
                </a:solidFill>
                <a:latin typeface="Overpass Light" pitchFamily="34" charset="0"/>
                <a:ea typeface="Overpass Light" pitchFamily="34" charset="-122"/>
                <a:cs typeface="Overpass Light" pitchFamily="34" charset="-120"/>
              </a:rPr>
              <a:t>Google Docs menyimpan pekerjaan secara otomatis, jadi Anda tidak perlu khawatir kehilangan data.</a:t>
            </a:r>
            <a:endParaRPr lang="en-US" sz="1650" dirty="0"/>
          </a:p>
        </p:txBody>
      </p:sp>
      <p:sp>
        <p:nvSpPr>
          <p:cNvPr id="16" name="Shape 13"/>
          <p:cNvSpPr/>
          <p:nvPr/>
        </p:nvSpPr>
        <p:spPr>
          <a:xfrm>
            <a:off x="10165913" y="5629632"/>
            <a:ext cx="483870" cy="483870"/>
          </a:xfrm>
          <a:prstGeom prst="roundRect">
            <a:avLst>
              <a:gd name="adj" fmla="val 18669"/>
            </a:avLst>
          </a:prstGeom>
          <a:solidFill>
            <a:srgbClr val="DDEEE6"/>
          </a:solidFill>
          <a:ln w="7620">
            <a:solidFill>
              <a:srgbClr val="C3D4CC"/>
            </a:solidFill>
            <a:prstDash val="solid"/>
          </a:ln>
        </p:spPr>
      </p:sp>
      <p:sp>
        <p:nvSpPr>
          <p:cNvPr id="17" name="Text 14"/>
          <p:cNvSpPr/>
          <p:nvPr/>
        </p:nvSpPr>
        <p:spPr>
          <a:xfrm>
            <a:off x="10293072" y="5710238"/>
            <a:ext cx="229433" cy="322659"/>
          </a:xfrm>
          <a:prstGeom prst="rect">
            <a:avLst/>
          </a:prstGeom>
          <a:noFill/>
          <a:ln/>
        </p:spPr>
        <p:txBody>
          <a:bodyPr wrap="none" lIns="0" tIns="0" rIns="0" bIns="0" rtlCol="0" anchor="t"/>
          <a:lstStyle/>
          <a:p>
            <a:pPr marL="0" indent="0" algn="ctr">
              <a:lnSpc>
                <a:spcPts val="2500"/>
              </a:lnSpc>
              <a:buNone/>
            </a:pPr>
            <a:r>
              <a:rPr lang="en-US" sz="2500" b="1" dirty="0">
                <a:solidFill>
                  <a:srgbClr val="3B4E4E"/>
                </a:solidFill>
                <a:latin typeface="Syne Bold" pitchFamily="34" charset="0"/>
                <a:ea typeface="Syne Bold" pitchFamily="34" charset="-122"/>
                <a:cs typeface="Syne Bold" pitchFamily="34" charset="-120"/>
              </a:rPr>
              <a:t>4</a:t>
            </a:r>
            <a:endParaRPr lang="en-US" sz="2500" dirty="0"/>
          </a:p>
        </p:txBody>
      </p:sp>
      <p:sp>
        <p:nvSpPr>
          <p:cNvPr id="18" name="Text 15"/>
          <p:cNvSpPr/>
          <p:nvPr/>
        </p:nvSpPr>
        <p:spPr>
          <a:xfrm>
            <a:off x="10864810" y="5629632"/>
            <a:ext cx="3012877" cy="671989"/>
          </a:xfrm>
          <a:prstGeom prst="rect">
            <a:avLst/>
          </a:prstGeom>
          <a:noFill/>
          <a:ln/>
        </p:spPr>
        <p:txBody>
          <a:bodyPr wrap="square" lIns="0" tIns="0" rIns="0" bIns="0" rtlCol="0" anchor="t"/>
          <a:lstStyle/>
          <a:p>
            <a:pPr marL="0" indent="0">
              <a:lnSpc>
                <a:spcPts val="2600"/>
              </a:lnSpc>
              <a:buNone/>
            </a:pPr>
            <a:r>
              <a:rPr lang="en-US" sz="2100" b="1" dirty="0">
                <a:solidFill>
                  <a:srgbClr val="3B4E4E"/>
                </a:solidFill>
                <a:latin typeface="Syne Bold" pitchFamily="34" charset="0"/>
                <a:ea typeface="Syne Bold" pitchFamily="34" charset="-122"/>
                <a:cs typeface="Syne Bold" pitchFamily="34" charset="-120"/>
              </a:rPr>
              <a:t>4. Berbagi dan Berkolaborasi</a:t>
            </a:r>
            <a:endParaRPr lang="en-US" sz="2100" dirty="0"/>
          </a:p>
        </p:txBody>
      </p:sp>
      <p:sp>
        <p:nvSpPr>
          <p:cNvPr id="19" name="Text 16"/>
          <p:cNvSpPr/>
          <p:nvPr/>
        </p:nvSpPr>
        <p:spPr>
          <a:xfrm>
            <a:off x="10864810" y="6430566"/>
            <a:ext cx="3012877" cy="1031915"/>
          </a:xfrm>
          <a:prstGeom prst="rect">
            <a:avLst/>
          </a:prstGeom>
          <a:noFill/>
          <a:ln/>
        </p:spPr>
        <p:txBody>
          <a:bodyPr wrap="square" lIns="0" tIns="0" rIns="0" bIns="0" rtlCol="0" anchor="t"/>
          <a:lstStyle/>
          <a:p>
            <a:pPr marL="0" indent="0">
              <a:lnSpc>
                <a:spcPts val="2700"/>
              </a:lnSpc>
              <a:buNone/>
            </a:pPr>
            <a:r>
              <a:rPr lang="en-US" sz="1650" dirty="0">
                <a:solidFill>
                  <a:srgbClr val="3B4E4E"/>
                </a:solidFill>
                <a:latin typeface="Overpass Light" pitchFamily="34" charset="0"/>
                <a:ea typeface="Overpass Light" pitchFamily="34" charset="-122"/>
                <a:cs typeface="Overpass Light" pitchFamily="34" charset="-120"/>
              </a:rPr>
              <a:t>Bagikan dokumen dengan orang lain dan kerjakan bersama dalam waktu nyata.</a:t>
            </a:r>
            <a:endParaRPr lang="en-US" sz="16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632704"/>
            <a:ext cx="12556808" cy="708779"/>
          </a:xfrm>
          <a:prstGeom prst="rect">
            <a:avLst/>
          </a:prstGeom>
          <a:noFill/>
          <a:ln/>
        </p:spPr>
        <p:txBody>
          <a:bodyPr wrap="none" lIns="0" tIns="0" rIns="0" bIns="0" rtlCol="0" anchor="t"/>
          <a:lstStyle/>
          <a:p>
            <a:pPr marL="0" indent="0">
              <a:lnSpc>
                <a:spcPts val="5550"/>
              </a:lnSpc>
              <a:buNone/>
            </a:pPr>
            <a:r>
              <a:rPr lang="en-US" sz="4450" b="1" dirty="0">
                <a:solidFill>
                  <a:srgbClr val="233939"/>
                </a:solidFill>
                <a:latin typeface="Syne Bold" pitchFamily="34" charset="0"/>
                <a:ea typeface="Syne Bold" pitchFamily="34" charset="-122"/>
                <a:cs typeface="Syne Bold" pitchFamily="34" charset="-120"/>
              </a:rPr>
              <a:t>Tips dan trik menggunakan Google Docs</a:t>
            </a:r>
            <a:endParaRPr lang="en-US" sz="4450" dirty="0"/>
          </a:p>
        </p:txBody>
      </p:sp>
      <p:sp>
        <p:nvSpPr>
          <p:cNvPr id="3" name="Text 1"/>
          <p:cNvSpPr/>
          <p:nvPr/>
        </p:nvSpPr>
        <p:spPr>
          <a:xfrm>
            <a:off x="793790" y="2908459"/>
            <a:ext cx="2845594" cy="1062990"/>
          </a:xfrm>
          <a:prstGeom prst="rect">
            <a:avLst/>
          </a:prstGeom>
          <a:noFill/>
          <a:ln/>
        </p:spPr>
        <p:txBody>
          <a:bodyPr wrap="square" lIns="0" tIns="0" rIns="0" bIns="0" rtlCol="0" anchor="t"/>
          <a:lstStyle/>
          <a:p>
            <a:pPr marL="0" indent="0">
              <a:lnSpc>
                <a:spcPts val="2750"/>
              </a:lnSpc>
              <a:buNone/>
            </a:pPr>
            <a:r>
              <a:rPr lang="en-US" sz="2200" b="1" dirty="0">
                <a:solidFill>
                  <a:srgbClr val="233939"/>
                </a:solidFill>
                <a:latin typeface="Syne Bold" pitchFamily="34" charset="0"/>
                <a:ea typeface="Syne Bold" pitchFamily="34" charset="-122"/>
                <a:cs typeface="Syne Bold" pitchFamily="34" charset="-120"/>
              </a:rPr>
              <a:t>Gunakan Pintasan Keyboard</a:t>
            </a:r>
            <a:endParaRPr lang="en-US" sz="2200" dirty="0"/>
          </a:p>
        </p:txBody>
      </p:sp>
      <p:sp>
        <p:nvSpPr>
          <p:cNvPr id="4" name="Text 2"/>
          <p:cNvSpPr/>
          <p:nvPr/>
        </p:nvSpPr>
        <p:spPr>
          <a:xfrm>
            <a:off x="793790" y="4198263"/>
            <a:ext cx="2845594" cy="2177415"/>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Pintasan keyboard dapat mempercepat alur kerja Anda. Gunakan pintasan seperti Ctrl+B untuk tebal, Ctrl+I untuk miring, dan Ctrl+U untuk garis bawah.</a:t>
            </a:r>
            <a:endParaRPr lang="en-US" sz="1750" dirty="0"/>
          </a:p>
        </p:txBody>
      </p:sp>
      <p:sp>
        <p:nvSpPr>
          <p:cNvPr id="5" name="Text 3"/>
          <p:cNvSpPr/>
          <p:nvPr/>
        </p:nvSpPr>
        <p:spPr>
          <a:xfrm>
            <a:off x="4200406" y="2908459"/>
            <a:ext cx="2845594" cy="708660"/>
          </a:xfrm>
          <a:prstGeom prst="rect">
            <a:avLst/>
          </a:prstGeom>
          <a:noFill/>
          <a:ln/>
        </p:spPr>
        <p:txBody>
          <a:bodyPr wrap="square" lIns="0" tIns="0" rIns="0" bIns="0" rtlCol="0" anchor="t"/>
          <a:lstStyle/>
          <a:p>
            <a:pPr marL="0" indent="0">
              <a:lnSpc>
                <a:spcPts val="2750"/>
              </a:lnSpc>
              <a:buNone/>
            </a:pPr>
            <a:r>
              <a:rPr lang="en-US" sz="2200" b="1" dirty="0">
                <a:solidFill>
                  <a:srgbClr val="233939"/>
                </a:solidFill>
                <a:latin typeface="Syne Bold" pitchFamily="34" charset="0"/>
                <a:ea typeface="Syne Bold" pitchFamily="34" charset="-122"/>
                <a:cs typeface="Syne Bold" pitchFamily="34" charset="-120"/>
              </a:rPr>
              <a:t>Manfaatkan Fitur Voice Typing</a:t>
            </a:r>
            <a:endParaRPr lang="en-US" sz="2200" dirty="0"/>
          </a:p>
        </p:txBody>
      </p:sp>
      <p:sp>
        <p:nvSpPr>
          <p:cNvPr id="6" name="Text 4"/>
          <p:cNvSpPr/>
          <p:nvPr/>
        </p:nvSpPr>
        <p:spPr>
          <a:xfrm>
            <a:off x="4200406" y="3843933"/>
            <a:ext cx="2845594" cy="2540318"/>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Fitur Voice Typing memungkinkan Anda untuk mengetik dokumen dengan suara. Ini sangat berguna untuk membuat catatan cepat atau saat mengetik dengan tangan sulit.</a:t>
            </a:r>
            <a:endParaRPr lang="en-US" sz="1750" dirty="0"/>
          </a:p>
        </p:txBody>
      </p:sp>
      <p:sp>
        <p:nvSpPr>
          <p:cNvPr id="7" name="Text 5"/>
          <p:cNvSpPr/>
          <p:nvPr/>
        </p:nvSpPr>
        <p:spPr>
          <a:xfrm>
            <a:off x="7607022" y="2908459"/>
            <a:ext cx="2845594" cy="708660"/>
          </a:xfrm>
          <a:prstGeom prst="rect">
            <a:avLst/>
          </a:prstGeom>
          <a:noFill/>
          <a:ln/>
        </p:spPr>
        <p:txBody>
          <a:bodyPr wrap="square" lIns="0" tIns="0" rIns="0" bIns="0" rtlCol="0" anchor="t"/>
          <a:lstStyle/>
          <a:p>
            <a:pPr marL="0" indent="0">
              <a:lnSpc>
                <a:spcPts val="2750"/>
              </a:lnSpc>
              <a:buNone/>
            </a:pPr>
            <a:r>
              <a:rPr lang="en-US" sz="2200" b="1" dirty="0">
                <a:solidFill>
                  <a:srgbClr val="233939"/>
                </a:solidFill>
                <a:latin typeface="Syne Bold" pitchFamily="34" charset="0"/>
                <a:ea typeface="Syne Bold" pitchFamily="34" charset="-122"/>
                <a:cs typeface="Syne Bold" pitchFamily="34" charset="-120"/>
              </a:rPr>
              <a:t>Gunakan Template</a:t>
            </a:r>
            <a:endParaRPr lang="en-US" sz="2200" dirty="0"/>
          </a:p>
        </p:txBody>
      </p:sp>
      <p:sp>
        <p:nvSpPr>
          <p:cNvPr id="8" name="Text 6"/>
          <p:cNvSpPr/>
          <p:nvPr/>
        </p:nvSpPr>
        <p:spPr>
          <a:xfrm>
            <a:off x="7607022" y="3843933"/>
            <a:ext cx="2845594" cy="2177415"/>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Google Docs menyediakan berbagai template untuk berbagai keperluan, seperti surat, resume, dan laporan. Ini dapat membantu Anda memulai dengan cepat.</a:t>
            </a:r>
            <a:endParaRPr lang="en-US" sz="1750" dirty="0"/>
          </a:p>
        </p:txBody>
      </p:sp>
      <p:sp>
        <p:nvSpPr>
          <p:cNvPr id="9" name="Text 7"/>
          <p:cNvSpPr/>
          <p:nvPr/>
        </p:nvSpPr>
        <p:spPr>
          <a:xfrm>
            <a:off x="11013638" y="2908459"/>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33939"/>
                </a:solidFill>
                <a:latin typeface="Syne Bold" pitchFamily="34" charset="0"/>
                <a:ea typeface="Syne Bold" pitchFamily="34" charset="-122"/>
                <a:cs typeface="Syne Bold" pitchFamily="34" charset="-120"/>
              </a:rPr>
              <a:t>Jelajahi Add-on</a:t>
            </a:r>
            <a:endParaRPr lang="en-US" sz="2200" dirty="0"/>
          </a:p>
        </p:txBody>
      </p:sp>
      <p:sp>
        <p:nvSpPr>
          <p:cNvPr id="10" name="Text 8"/>
          <p:cNvSpPr/>
          <p:nvPr/>
        </p:nvSpPr>
        <p:spPr>
          <a:xfrm>
            <a:off x="11013638" y="3489603"/>
            <a:ext cx="2845594" cy="2903220"/>
          </a:xfrm>
          <a:prstGeom prst="rect">
            <a:avLst/>
          </a:prstGeom>
          <a:noFill/>
          <a:ln/>
        </p:spPr>
        <p:txBody>
          <a:bodyPr wrap="square" lIns="0" tIns="0" rIns="0" bIns="0" rtlCol="0" anchor="t"/>
          <a:lstStyle/>
          <a:p>
            <a:pPr marL="0" indent="0">
              <a:lnSpc>
                <a:spcPts val="2850"/>
              </a:lnSpc>
              <a:buNone/>
            </a:pPr>
            <a:r>
              <a:rPr lang="en-US" sz="1750" dirty="0">
                <a:solidFill>
                  <a:srgbClr val="3B4E4E"/>
                </a:solidFill>
                <a:latin typeface="Overpass Light" pitchFamily="34" charset="0"/>
                <a:ea typeface="Overpass Light" pitchFamily="34" charset="-122"/>
                <a:cs typeface="Overpass Light" pitchFamily="34" charset="-120"/>
              </a:rPr>
              <a:t>Add-on dapat memperluas fungsionalitas Google Docs. Anda dapat menemukan add-on untuk berbagai keperluan, seperti penyorotan grammar, integrasi media sosial, dan lainnya.</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2526</Words>
  <Application>Microsoft Office PowerPoint</Application>
  <PresentationFormat>Custom</PresentationFormat>
  <Paragraphs>322</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Syne Bold</vt:lpstr>
      <vt:lpstr>Overpass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Asus</cp:lastModifiedBy>
  <cp:revision>2</cp:revision>
  <dcterms:created xsi:type="dcterms:W3CDTF">2024-12-09T11:27:01Z</dcterms:created>
  <dcterms:modified xsi:type="dcterms:W3CDTF">2025-01-06T07:52:08Z</dcterms:modified>
</cp:coreProperties>
</file>