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6" r:id="rId6"/>
    <p:sldId id="263" r:id="rId7"/>
    <p:sldId id="261" r:id="rId8"/>
    <p:sldId id="265" r:id="rId9"/>
  </p:sldIdLst>
  <p:sldSz cx="18288000" cy="10287000"/>
  <p:notesSz cx="6858000" cy="9144000"/>
  <p:embeddedFontLst>
    <p:embeddedFont>
      <p:font typeface="Public Sans" panose="020B0604020202020204" charset="0"/>
      <p:regular r:id="rId10"/>
    </p:embeddedFont>
    <p:embeddedFont>
      <p:font typeface="Poppins Medium" panose="020B0604020202020204" charset="0"/>
      <p:regular r:id="rId11"/>
    </p:embeddedFont>
    <p:embeddedFont>
      <p:font typeface="Public Sans Bold" panose="020B0604020202020204" charset="0"/>
      <p:regular r:id="rId12"/>
    </p:embeddedFont>
    <p:embeddedFont>
      <p:font typeface="Arial Black" panose="020B0A04020102020204" pitchFamily="34" charset="0"/>
      <p:bold r:id="rId13"/>
    </p:embeddedFont>
    <p:embeddedFont>
      <p:font typeface="Poppins Ultra-Bold" panose="020B0604020202020204" charset="0"/>
      <p:regular r:id="rId14"/>
    </p:embeddedFon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5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668033" y="0"/>
            <a:ext cx="4619967" cy="10287000"/>
            <a:chOff x="0" y="0"/>
            <a:chExt cx="1216781" cy="2709333"/>
          </a:xfrm>
        </p:grpSpPr>
        <p:sp>
          <p:nvSpPr>
            <p:cNvPr id="3" name="Freeform 3"/>
            <p:cNvSpPr/>
            <p:nvPr/>
          </p:nvSpPr>
          <p:spPr>
            <a:xfrm>
              <a:off x="0" y="0"/>
              <a:ext cx="1216781" cy="2709333"/>
            </a:xfrm>
            <a:custGeom>
              <a:avLst/>
              <a:gdLst/>
              <a:ahLst/>
              <a:cxnLst/>
              <a:rect l="l" t="t" r="r" b="b"/>
              <a:pathLst>
                <a:path w="1216781" h="2709333">
                  <a:moveTo>
                    <a:pt x="0" y="0"/>
                  </a:moveTo>
                  <a:lnTo>
                    <a:pt x="1216781" y="0"/>
                  </a:lnTo>
                  <a:lnTo>
                    <a:pt x="1216781" y="2709333"/>
                  </a:lnTo>
                  <a:lnTo>
                    <a:pt x="0" y="2709333"/>
                  </a:lnTo>
                  <a:close/>
                </a:path>
              </a:pathLst>
            </a:custGeom>
            <a:solidFill>
              <a:srgbClr val="051D4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9512771" y="755885"/>
            <a:ext cx="8775229" cy="8775229"/>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034083" y="1962291"/>
            <a:ext cx="15129265" cy="2756780"/>
          </a:xfrm>
          <a:prstGeom prst="rect">
            <a:avLst/>
          </a:prstGeom>
        </p:spPr>
        <p:txBody>
          <a:bodyPr lIns="0" tIns="0" rIns="0" bIns="0" rtlCol="0" anchor="t">
            <a:spAutoFit/>
          </a:bodyPr>
          <a:lstStyle/>
          <a:p>
            <a:pPr algn="ctr">
              <a:lnSpc>
                <a:spcPts val="11200"/>
              </a:lnSpc>
            </a:pPr>
            <a:r>
              <a:rPr lang="en-US" sz="6000" dirty="0" smtClean="0">
                <a:solidFill>
                  <a:srgbClr val="051D40"/>
                </a:solidFill>
                <a:latin typeface="Arial Black" panose="020B0A04020102020204" pitchFamily="34" charset="0"/>
              </a:rPr>
              <a:t>MEMPRAKTIKKAN STRATEGI PEMBELAJARAN MEMBACA</a:t>
            </a:r>
            <a:endParaRPr lang="en-US" sz="6000" dirty="0">
              <a:solidFill>
                <a:srgbClr val="051D40"/>
              </a:solidFill>
              <a:latin typeface="Arial Black" panose="020B0A04020102020204" pitchFamily="34" charset="0"/>
            </a:endParaRPr>
          </a:p>
        </p:txBody>
      </p:sp>
      <p:sp>
        <p:nvSpPr>
          <p:cNvPr id="9" name="TextBox 9"/>
          <p:cNvSpPr txBox="1"/>
          <p:nvPr/>
        </p:nvSpPr>
        <p:spPr>
          <a:xfrm>
            <a:off x="557933" y="4937125"/>
            <a:ext cx="15420083" cy="448841"/>
          </a:xfrm>
          <a:prstGeom prst="rect">
            <a:avLst/>
          </a:prstGeom>
        </p:spPr>
        <p:txBody>
          <a:bodyPr lIns="0" tIns="0" rIns="0" bIns="0" rtlCol="0" anchor="t">
            <a:spAutoFit/>
          </a:bodyPr>
          <a:lstStyle/>
          <a:p>
            <a:pPr algn="ctr">
              <a:lnSpc>
                <a:spcPts val="3499"/>
              </a:lnSpc>
              <a:spcBef>
                <a:spcPct val="0"/>
              </a:spcBef>
            </a:pPr>
            <a:r>
              <a:rPr lang="en-US" sz="3499" dirty="0" err="1">
                <a:solidFill>
                  <a:srgbClr val="000000"/>
                </a:solidFill>
                <a:latin typeface="Public Sans"/>
              </a:rPr>
              <a:t>Pertemuan</a:t>
            </a:r>
            <a:r>
              <a:rPr lang="en-US" sz="3499" dirty="0">
                <a:solidFill>
                  <a:srgbClr val="000000"/>
                </a:solidFill>
                <a:latin typeface="Public Sans"/>
              </a:rPr>
              <a:t> </a:t>
            </a:r>
            <a:r>
              <a:rPr lang="en-US" sz="3499" dirty="0" smtClean="0">
                <a:solidFill>
                  <a:srgbClr val="000000"/>
                </a:solidFill>
                <a:latin typeface="Public Sans"/>
              </a:rPr>
              <a:t>6</a:t>
            </a:r>
            <a:endParaRPr lang="en-US" sz="3499" dirty="0">
              <a:solidFill>
                <a:srgbClr val="000000"/>
              </a:solidFill>
              <a:latin typeface="Public Sans"/>
            </a:endParaRPr>
          </a:p>
        </p:txBody>
      </p:sp>
      <p:sp>
        <p:nvSpPr>
          <p:cNvPr id="10" name="TextBox 10"/>
          <p:cNvSpPr txBox="1"/>
          <p:nvPr/>
        </p:nvSpPr>
        <p:spPr>
          <a:xfrm>
            <a:off x="557933" y="5835650"/>
            <a:ext cx="15420083" cy="1346199"/>
          </a:xfrm>
          <a:prstGeom prst="rect">
            <a:avLst/>
          </a:prstGeom>
        </p:spPr>
        <p:txBody>
          <a:bodyPr lIns="0" tIns="0" rIns="0" bIns="0" rtlCol="0" anchor="t">
            <a:spAutoFit/>
          </a:bodyPr>
          <a:lstStyle/>
          <a:p>
            <a:pPr algn="ctr">
              <a:lnSpc>
                <a:spcPts val="3499"/>
              </a:lnSpc>
            </a:pPr>
            <a:r>
              <a:rPr lang="en-US" sz="3499">
                <a:solidFill>
                  <a:srgbClr val="051D40"/>
                </a:solidFill>
                <a:latin typeface="Public Sans"/>
              </a:rPr>
              <a:t>Oleh</a:t>
            </a:r>
          </a:p>
          <a:p>
            <a:pPr algn="ctr">
              <a:lnSpc>
                <a:spcPts val="3499"/>
              </a:lnSpc>
            </a:pPr>
            <a:r>
              <a:rPr lang="en-US" sz="3499">
                <a:solidFill>
                  <a:srgbClr val="051D40"/>
                </a:solidFill>
                <a:latin typeface="Public Sans"/>
              </a:rPr>
              <a:t>Antonius Alam Wicaksono, S.Pd, M.Pd</a:t>
            </a:r>
          </a:p>
          <a:p>
            <a:pPr algn="ctr">
              <a:lnSpc>
                <a:spcPts val="3499"/>
              </a:lnSpc>
              <a:spcBef>
                <a:spcPct val="0"/>
              </a:spcBef>
            </a:pPr>
            <a:r>
              <a:rPr lang="en-US" sz="3499">
                <a:solidFill>
                  <a:srgbClr val="051D40"/>
                </a:solidFill>
                <a:latin typeface="Public Sans"/>
              </a:rPr>
              <a:t>Yanuarius Bria Seran, S.Pd., M.Pd</a:t>
            </a:r>
          </a:p>
        </p:txBody>
      </p:sp>
      <p:sp>
        <p:nvSpPr>
          <p:cNvPr id="11" name="TextBox 11"/>
          <p:cNvSpPr txBox="1"/>
          <p:nvPr/>
        </p:nvSpPr>
        <p:spPr>
          <a:xfrm>
            <a:off x="1028700" y="8184915"/>
            <a:ext cx="15420083" cy="1346199"/>
          </a:xfrm>
          <a:prstGeom prst="rect">
            <a:avLst/>
          </a:prstGeom>
        </p:spPr>
        <p:txBody>
          <a:bodyPr lIns="0" tIns="0" rIns="0" bIns="0" rtlCol="0" anchor="t">
            <a:spAutoFit/>
          </a:bodyPr>
          <a:lstStyle/>
          <a:p>
            <a:pPr algn="ctr">
              <a:lnSpc>
                <a:spcPts val="3499"/>
              </a:lnSpc>
            </a:pPr>
            <a:r>
              <a:rPr lang="en-US" sz="3499">
                <a:solidFill>
                  <a:srgbClr val="051D40"/>
                </a:solidFill>
                <a:latin typeface="Public Sans Bold"/>
              </a:rPr>
              <a:t>Direktorat Pembelajaran dan Kemahasiswaan, </a:t>
            </a:r>
          </a:p>
          <a:p>
            <a:pPr algn="ctr">
              <a:lnSpc>
                <a:spcPts val="3499"/>
              </a:lnSpc>
            </a:pPr>
            <a:r>
              <a:rPr lang="en-US" sz="3499">
                <a:solidFill>
                  <a:srgbClr val="051D40"/>
                </a:solidFill>
                <a:latin typeface="Public Sans Bold"/>
              </a:rPr>
              <a:t>Direktorat Jenderal Pendidikan Tinggi, Riset, dan Teknologi</a:t>
            </a:r>
          </a:p>
          <a:p>
            <a:pPr algn="ctr">
              <a:lnSpc>
                <a:spcPts val="3499"/>
              </a:lnSpc>
              <a:spcBef>
                <a:spcPct val="0"/>
              </a:spcBef>
            </a:pPr>
            <a:r>
              <a:rPr lang="en-US" sz="3499">
                <a:solidFill>
                  <a:srgbClr val="051D40"/>
                </a:solidFill>
                <a:latin typeface="Public Sans Bold"/>
              </a:rPr>
              <a:t>2023</a:t>
            </a:r>
          </a:p>
        </p:txBody>
      </p:sp>
      <p:sp>
        <p:nvSpPr>
          <p:cNvPr id="12" name="Freeform 12"/>
          <p:cNvSpPr/>
          <p:nvPr/>
        </p:nvSpPr>
        <p:spPr>
          <a:xfrm>
            <a:off x="3806885" y="199103"/>
            <a:ext cx="1453030" cy="1453030"/>
          </a:xfrm>
          <a:custGeom>
            <a:avLst/>
            <a:gdLst/>
            <a:ahLst/>
            <a:cxnLst/>
            <a:rect l="l" t="t" r="r" b="b"/>
            <a:pathLst>
              <a:path w="1453030" h="1453030">
                <a:moveTo>
                  <a:pt x="0" y="0"/>
                </a:moveTo>
                <a:lnTo>
                  <a:pt x="1453030" y="0"/>
                </a:lnTo>
                <a:lnTo>
                  <a:pt x="1453030" y="1453030"/>
                </a:lnTo>
                <a:lnTo>
                  <a:pt x="0" y="1453030"/>
                </a:lnTo>
                <a:lnTo>
                  <a:pt x="0" y="0"/>
                </a:lnTo>
                <a:close/>
              </a:path>
            </a:pathLst>
          </a:custGeom>
          <a:blipFill>
            <a:blip r:embed="rId2"/>
            <a:stretch>
              <a:fillRect/>
            </a:stretch>
          </a:blipFill>
        </p:spPr>
      </p:sp>
      <p:sp>
        <p:nvSpPr>
          <p:cNvPr id="13" name="Freeform 13"/>
          <p:cNvSpPr/>
          <p:nvPr/>
        </p:nvSpPr>
        <p:spPr>
          <a:xfrm>
            <a:off x="5259915" y="-79966"/>
            <a:ext cx="2011169" cy="2011169"/>
          </a:xfrm>
          <a:custGeom>
            <a:avLst/>
            <a:gdLst/>
            <a:ahLst/>
            <a:cxnLst/>
            <a:rect l="l" t="t" r="r" b="b"/>
            <a:pathLst>
              <a:path w="2011169" h="2011169">
                <a:moveTo>
                  <a:pt x="0" y="0"/>
                </a:moveTo>
                <a:lnTo>
                  <a:pt x="2011169" y="0"/>
                </a:lnTo>
                <a:lnTo>
                  <a:pt x="2011169" y="2011169"/>
                </a:lnTo>
                <a:lnTo>
                  <a:pt x="0" y="2011169"/>
                </a:lnTo>
                <a:lnTo>
                  <a:pt x="0" y="0"/>
                </a:lnTo>
                <a:close/>
              </a:path>
            </a:pathLst>
          </a:custGeom>
          <a:blipFill>
            <a:blip r:embed="rId3"/>
            <a:stretch>
              <a:fillRect/>
            </a:stretch>
          </a:blipFill>
        </p:spPr>
      </p:sp>
      <p:sp>
        <p:nvSpPr>
          <p:cNvPr id="14" name="Freeform 14"/>
          <p:cNvSpPr/>
          <p:nvPr/>
        </p:nvSpPr>
        <p:spPr>
          <a:xfrm>
            <a:off x="7047573" y="187159"/>
            <a:ext cx="1551143" cy="1476919"/>
          </a:xfrm>
          <a:custGeom>
            <a:avLst/>
            <a:gdLst/>
            <a:ahLst/>
            <a:cxnLst/>
            <a:rect l="l" t="t" r="r" b="b"/>
            <a:pathLst>
              <a:path w="1551143" h="1476919">
                <a:moveTo>
                  <a:pt x="0" y="0"/>
                </a:moveTo>
                <a:lnTo>
                  <a:pt x="1551144" y="0"/>
                </a:lnTo>
                <a:lnTo>
                  <a:pt x="1551144" y="1476919"/>
                </a:lnTo>
                <a:lnTo>
                  <a:pt x="0" y="1476919"/>
                </a:lnTo>
                <a:lnTo>
                  <a:pt x="0" y="0"/>
                </a:lnTo>
                <a:close/>
              </a:path>
            </a:pathLst>
          </a:custGeom>
          <a:blipFill>
            <a:blip r:embed="rId4"/>
            <a:stretch>
              <a:fillRect/>
            </a:stretch>
          </a:blipFill>
        </p:spPr>
      </p:sp>
      <p:sp>
        <p:nvSpPr>
          <p:cNvPr id="15" name="Freeform 15"/>
          <p:cNvSpPr/>
          <p:nvPr/>
        </p:nvSpPr>
        <p:spPr>
          <a:xfrm>
            <a:off x="8898080" y="161003"/>
            <a:ext cx="1529230" cy="1529230"/>
          </a:xfrm>
          <a:custGeom>
            <a:avLst/>
            <a:gdLst/>
            <a:ahLst/>
            <a:cxnLst/>
            <a:rect l="l" t="t" r="r" b="b"/>
            <a:pathLst>
              <a:path w="1529230" h="1529230">
                <a:moveTo>
                  <a:pt x="0" y="0"/>
                </a:moveTo>
                <a:lnTo>
                  <a:pt x="1529229" y="0"/>
                </a:lnTo>
                <a:lnTo>
                  <a:pt x="1529229" y="1529230"/>
                </a:lnTo>
                <a:lnTo>
                  <a:pt x="0" y="1529230"/>
                </a:lnTo>
                <a:lnTo>
                  <a:pt x="0" y="0"/>
                </a:lnTo>
                <a:close/>
              </a:path>
            </a:pathLst>
          </a:custGeom>
          <a:blipFill>
            <a:blip r:embed="rId5"/>
            <a:stretch>
              <a:fillRect/>
            </a:stretch>
          </a:blipFill>
        </p:spPr>
      </p:sp>
      <p:sp>
        <p:nvSpPr>
          <p:cNvPr id="16" name="Freeform 16"/>
          <p:cNvSpPr/>
          <p:nvPr/>
        </p:nvSpPr>
        <p:spPr>
          <a:xfrm>
            <a:off x="10722584" y="180053"/>
            <a:ext cx="1496117" cy="1491130"/>
          </a:xfrm>
          <a:custGeom>
            <a:avLst/>
            <a:gdLst/>
            <a:ahLst/>
            <a:cxnLst/>
            <a:rect l="l" t="t" r="r" b="b"/>
            <a:pathLst>
              <a:path w="1496117" h="1491130">
                <a:moveTo>
                  <a:pt x="0" y="0"/>
                </a:moveTo>
                <a:lnTo>
                  <a:pt x="1496117" y="0"/>
                </a:lnTo>
                <a:lnTo>
                  <a:pt x="1496117" y="1491130"/>
                </a:lnTo>
                <a:lnTo>
                  <a:pt x="0" y="1491130"/>
                </a:lnTo>
                <a:lnTo>
                  <a:pt x="0" y="0"/>
                </a:lnTo>
                <a:close/>
              </a:path>
            </a:pathLst>
          </a:custGeom>
          <a:blipFill>
            <a:blip r:embed="rId6"/>
            <a:stretch>
              <a:fillRect/>
            </a:stretch>
          </a:blipFill>
        </p:spPr>
      </p:sp>
      <p:sp>
        <p:nvSpPr>
          <p:cNvPr id="17" name="Freeform 17"/>
          <p:cNvSpPr/>
          <p:nvPr/>
        </p:nvSpPr>
        <p:spPr>
          <a:xfrm>
            <a:off x="12513976" y="276827"/>
            <a:ext cx="2432799" cy="1299106"/>
          </a:xfrm>
          <a:custGeom>
            <a:avLst/>
            <a:gdLst/>
            <a:ahLst/>
            <a:cxnLst/>
            <a:rect l="l" t="t" r="r" b="b"/>
            <a:pathLst>
              <a:path w="2432799" h="1299106">
                <a:moveTo>
                  <a:pt x="0" y="0"/>
                </a:moveTo>
                <a:lnTo>
                  <a:pt x="2432799" y="0"/>
                </a:lnTo>
                <a:lnTo>
                  <a:pt x="2432799" y="1299106"/>
                </a:lnTo>
                <a:lnTo>
                  <a:pt x="0" y="1299106"/>
                </a:lnTo>
                <a:lnTo>
                  <a:pt x="0" y="0"/>
                </a:lnTo>
                <a:close/>
              </a:path>
            </a:pathLst>
          </a:custGeom>
          <a:blipFill>
            <a:blip r:embed="rId7"/>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775501" y="2712458"/>
            <a:ext cx="736998" cy="0"/>
          </a:xfrm>
          <a:prstGeom prst="line">
            <a:avLst/>
          </a:prstGeom>
          <a:ln w="114300" cap="flat">
            <a:solidFill>
              <a:srgbClr val="051D40"/>
            </a:solidFill>
            <a:prstDash val="solid"/>
            <a:headEnd type="none" w="sm" len="sm"/>
            <a:tailEnd type="none" w="sm" len="sm"/>
          </a:ln>
        </p:spPr>
      </p:sp>
      <p:sp>
        <p:nvSpPr>
          <p:cNvPr id="3" name="TextBox 3"/>
          <p:cNvSpPr txBox="1"/>
          <p:nvPr/>
        </p:nvSpPr>
        <p:spPr>
          <a:xfrm>
            <a:off x="2667844" y="1536586"/>
            <a:ext cx="12952313" cy="1109346"/>
          </a:xfrm>
          <a:prstGeom prst="rect">
            <a:avLst/>
          </a:prstGeom>
        </p:spPr>
        <p:txBody>
          <a:bodyPr lIns="0" tIns="0" rIns="0" bIns="0" rtlCol="0" anchor="t">
            <a:spAutoFit/>
          </a:bodyPr>
          <a:lstStyle/>
          <a:p>
            <a:pPr algn="ctr">
              <a:lnSpc>
                <a:spcPts val="8679"/>
              </a:lnSpc>
            </a:pPr>
            <a:r>
              <a:rPr lang="en-US" sz="6199">
                <a:solidFill>
                  <a:srgbClr val="051D40"/>
                </a:solidFill>
                <a:latin typeface="Poppins Ultra-Bold"/>
              </a:rPr>
              <a:t>TUJUAN PEMBELAJARAN</a:t>
            </a:r>
          </a:p>
        </p:txBody>
      </p:sp>
      <p:sp>
        <p:nvSpPr>
          <p:cNvPr id="4" name="TextBox 4"/>
          <p:cNvSpPr txBox="1"/>
          <p:nvPr/>
        </p:nvSpPr>
        <p:spPr>
          <a:xfrm>
            <a:off x="2363490" y="4265618"/>
            <a:ext cx="14571925" cy="1354217"/>
          </a:xfrm>
          <a:prstGeom prst="rect">
            <a:avLst/>
          </a:prstGeom>
        </p:spPr>
        <p:txBody>
          <a:bodyPr lIns="0" tIns="0" rIns="0" bIns="0" rtlCol="0" anchor="t">
            <a:spAutoFit/>
          </a:bodyPr>
          <a:lstStyle/>
          <a:p>
            <a:pPr marL="847155" lvl="1" indent="-423577">
              <a:buFont typeface="Arial"/>
              <a:buChar char="•"/>
            </a:pPr>
            <a:r>
              <a:rPr lang="en-US" sz="4400" dirty="0" err="1">
                <a:latin typeface="Arial" panose="020B0604020202020204" pitchFamily="34" charset="0"/>
                <a:cs typeface="Arial" panose="020B0604020202020204" pitchFamily="34" charset="0"/>
              </a:rPr>
              <a:t>Mahasiswa</a:t>
            </a:r>
            <a:r>
              <a:rPr lang="en-US" sz="4400" dirty="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terampil</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dan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percaya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diri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dalam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mempraktikkan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strategi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pembelajaran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membaca</a:t>
            </a:r>
            <a:r>
              <a:rPr lang="en-US" sz="4400" dirty="0">
                <a:latin typeface="Arial" panose="020B0604020202020204" pitchFamily="34" charset="0"/>
                <a:cs typeface="Arial" panose="020B0604020202020204" pitchFamily="34" charset="0"/>
              </a:rPr>
              <a:t>.</a:t>
            </a:r>
            <a:endParaRPr lang="en-US" sz="7200" dirty="0">
              <a:solidFill>
                <a:srgbClr val="051D40"/>
              </a:solidFill>
              <a:latin typeface="Arial" panose="020B0604020202020204" pitchFamily="34" charset="0"/>
              <a:cs typeface="Arial" panose="020B0604020202020204" pitchFamily="34" charset="0"/>
            </a:endParaRPr>
          </a:p>
        </p:txBody>
      </p:sp>
      <p:grpSp>
        <p:nvGrpSpPr>
          <p:cNvPr id="5" name="Group 5"/>
          <p:cNvGrpSpPr/>
          <p:nvPr/>
        </p:nvGrpSpPr>
        <p:grpSpPr>
          <a:xfrm rot="1607643">
            <a:off x="-26343" y="-1550193"/>
            <a:ext cx="1616820" cy="6261544"/>
            <a:chOff x="0" y="0"/>
            <a:chExt cx="377307" cy="1461218"/>
          </a:xfrm>
        </p:grpSpPr>
        <p:sp>
          <p:nvSpPr>
            <p:cNvPr id="6" name="Freeform 6"/>
            <p:cNvSpPr/>
            <p:nvPr/>
          </p:nvSpPr>
          <p:spPr>
            <a:xfrm>
              <a:off x="0" y="0"/>
              <a:ext cx="377307" cy="1461218"/>
            </a:xfrm>
            <a:custGeom>
              <a:avLst/>
              <a:gdLst/>
              <a:ahLst/>
              <a:cxnLst/>
              <a:rect l="l" t="t" r="r" b="b"/>
              <a:pathLst>
                <a:path w="377307" h="1461218">
                  <a:moveTo>
                    <a:pt x="0" y="0"/>
                  </a:moveTo>
                  <a:lnTo>
                    <a:pt x="377307" y="0"/>
                  </a:lnTo>
                  <a:lnTo>
                    <a:pt x="377307" y="1461218"/>
                  </a:lnTo>
                  <a:lnTo>
                    <a:pt x="0" y="1461218"/>
                  </a:lnTo>
                  <a:close/>
                </a:path>
              </a:pathLst>
            </a:custGeom>
            <a:solidFill>
              <a:srgbClr val="051D40"/>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2807877">
            <a:off x="-267783" y="-1538495"/>
            <a:ext cx="1616820" cy="3482973"/>
            <a:chOff x="0" y="0"/>
            <a:chExt cx="377307" cy="812800"/>
          </a:xfrm>
        </p:grpSpPr>
        <p:sp>
          <p:nvSpPr>
            <p:cNvPr id="9" name="Freeform 9"/>
            <p:cNvSpPr/>
            <p:nvPr/>
          </p:nvSpPr>
          <p:spPr>
            <a:xfrm>
              <a:off x="0" y="0"/>
              <a:ext cx="377307" cy="812800"/>
            </a:xfrm>
            <a:custGeom>
              <a:avLst/>
              <a:gdLst/>
              <a:ahLst/>
              <a:cxnLst/>
              <a:rect l="l" t="t" r="r" b="b"/>
              <a:pathLst>
                <a:path w="377307" h="812800">
                  <a:moveTo>
                    <a:pt x="0" y="0"/>
                  </a:moveTo>
                  <a:lnTo>
                    <a:pt x="377307" y="0"/>
                  </a:lnTo>
                  <a:lnTo>
                    <a:pt x="377307" y="812800"/>
                  </a:lnTo>
                  <a:lnTo>
                    <a:pt x="0" y="812800"/>
                  </a:lnTo>
                  <a:close/>
                </a:path>
              </a:pathLst>
            </a:custGeom>
            <a:solidFill>
              <a:srgbClr val="FEBE01"/>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419600" y="4570186"/>
            <a:ext cx="14591456" cy="692497"/>
          </a:xfrm>
          <a:prstGeom prst="rect">
            <a:avLst/>
          </a:prstGeom>
        </p:spPr>
        <p:txBody>
          <a:bodyPr lIns="0" tIns="0" rIns="0" bIns="0" rtlCol="0" anchor="t">
            <a:spAutoFit/>
          </a:bodyPr>
          <a:lstStyle/>
          <a:p>
            <a:pPr algn="just">
              <a:lnSpc>
                <a:spcPts val="5399"/>
              </a:lnSpc>
            </a:pPr>
            <a:r>
              <a:rPr lang="en-US" sz="4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Mengapa</a:t>
            </a:r>
            <a:r>
              <a:rPr lang="en-US" sz="4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Strategi</a:t>
            </a:r>
            <a:r>
              <a:rPr lang="en-US" sz="4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Membaca</a:t>
            </a:r>
            <a:r>
              <a:rPr lang="en-US" sz="4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960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AutoShape 3"/>
          <p:cNvSpPr/>
          <p:nvPr/>
        </p:nvSpPr>
        <p:spPr>
          <a:xfrm>
            <a:off x="13182600" y="2595915"/>
            <a:ext cx="736998" cy="0"/>
          </a:xfrm>
          <a:prstGeom prst="line">
            <a:avLst/>
          </a:prstGeom>
          <a:ln w="114300" cap="flat">
            <a:solidFill>
              <a:srgbClr val="051D40"/>
            </a:solidFill>
            <a:prstDash val="solid"/>
            <a:headEnd type="none" w="sm" len="sm"/>
            <a:tailEnd type="none" w="sm" len="sm"/>
          </a:ln>
        </p:spPr>
      </p:sp>
      <p:sp>
        <p:nvSpPr>
          <p:cNvPr id="4" name="TextBox 4"/>
          <p:cNvSpPr txBox="1"/>
          <p:nvPr/>
        </p:nvSpPr>
        <p:spPr>
          <a:xfrm>
            <a:off x="2667844" y="1536586"/>
            <a:ext cx="12952313" cy="1059329"/>
          </a:xfrm>
          <a:prstGeom prst="rect">
            <a:avLst/>
          </a:prstGeom>
        </p:spPr>
        <p:txBody>
          <a:bodyPr lIns="0" tIns="0" rIns="0" bIns="0" rtlCol="0" anchor="t">
            <a:spAutoFit/>
          </a:bodyPr>
          <a:lstStyle/>
          <a:p>
            <a:pPr algn="r">
              <a:lnSpc>
                <a:spcPts val="8679"/>
              </a:lnSpc>
            </a:pPr>
            <a:r>
              <a:rPr lang="en-US" sz="6199" dirty="0" smtClean="0">
                <a:solidFill>
                  <a:srgbClr val="051D40"/>
                </a:solidFill>
                <a:latin typeface="Poppins Ultra-Bold"/>
              </a:rPr>
              <a:t>MEMBACA</a:t>
            </a:r>
            <a:endParaRPr lang="en-US" sz="6199" dirty="0">
              <a:solidFill>
                <a:srgbClr val="051D40"/>
              </a:solidFill>
              <a:latin typeface="Poppins Ultra-Bold"/>
            </a:endParaRPr>
          </a:p>
        </p:txBody>
      </p:sp>
      <p:grpSp>
        <p:nvGrpSpPr>
          <p:cNvPr id="5" name="Group 5"/>
          <p:cNvGrpSpPr/>
          <p:nvPr/>
        </p:nvGrpSpPr>
        <p:grpSpPr>
          <a:xfrm rot="8695888">
            <a:off x="16662740" y="-2076009"/>
            <a:ext cx="1570351" cy="6081579"/>
            <a:chOff x="0" y="0"/>
            <a:chExt cx="377307" cy="1461218"/>
          </a:xfrm>
        </p:grpSpPr>
        <p:sp>
          <p:nvSpPr>
            <p:cNvPr id="6" name="Freeform 6"/>
            <p:cNvSpPr/>
            <p:nvPr/>
          </p:nvSpPr>
          <p:spPr>
            <a:xfrm>
              <a:off x="0" y="0"/>
              <a:ext cx="377307" cy="1461218"/>
            </a:xfrm>
            <a:custGeom>
              <a:avLst/>
              <a:gdLst/>
              <a:ahLst/>
              <a:cxnLst/>
              <a:rect l="l" t="t" r="r" b="b"/>
              <a:pathLst>
                <a:path w="377307" h="1461218">
                  <a:moveTo>
                    <a:pt x="0" y="0"/>
                  </a:moveTo>
                  <a:lnTo>
                    <a:pt x="377307" y="0"/>
                  </a:lnTo>
                  <a:lnTo>
                    <a:pt x="377307" y="1461218"/>
                  </a:lnTo>
                  <a:lnTo>
                    <a:pt x="0" y="1461218"/>
                  </a:lnTo>
                  <a:close/>
                </a:path>
              </a:pathLst>
            </a:custGeom>
            <a:solidFill>
              <a:srgbClr val="051D40"/>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9896122">
            <a:off x="17887964" y="-897969"/>
            <a:ext cx="1570351" cy="4646749"/>
            <a:chOff x="0" y="0"/>
            <a:chExt cx="377307" cy="1116472"/>
          </a:xfrm>
        </p:grpSpPr>
        <p:sp>
          <p:nvSpPr>
            <p:cNvPr id="9" name="Freeform 9"/>
            <p:cNvSpPr/>
            <p:nvPr/>
          </p:nvSpPr>
          <p:spPr>
            <a:xfrm>
              <a:off x="0" y="0"/>
              <a:ext cx="377307" cy="1116472"/>
            </a:xfrm>
            <a:custGeom>
              <a:avLst/>
              <a:gdLst/>
              <a:ahLst/>
              <a:cxnLst/>
              <a:rect l="l" t="t" r="r" b="b"/>
              <a:pathLst>
                <a:path w="377307" h="1116472">
                  <a:moveTo>
                    <a:pt x="0" y="0"/>
                  </a:moveTo>
                  <a:lnTo>
                    <a:pt x="377307" y="0"/>
                  </a:lnTo>
                  <a:lnTo>
                    <a:pt x="377307" y="1116472"/>
                  </a:lnTo>
                  <a:lnTo>
                    <a:pt x="0" y="1116472"/>
                  </a:lnTo>
                  <a:close/>
                </a:path>
              </a:pathLst>
            </a:custGeom>
            <a:solidFill>
              <a:srgbClr val="FEBE01"/>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1" name="Rectangle 10"/>
          <p:cNvSpPr/>
          <p:nvPr/>
        </p:nvSpPr>
        <p:spPr>
          <a:xfrm>
            <a:off x="819835" y="5928180"/>
            <a:ext cx="17128407" cy="707886"/>
          </a:xfrm>
          <a:prstGeom prst="rect">
            <a:avLst/>
          </a:prstGeom>
        </p:spPr>
        <p:txBody>
          <a:bodyPr wrap="none">
            <a:spAutoFit/>
          </a:bodyPr>
          <a:lstStyle/>
          <a:p>
            <a:pPr algn="just"/>
            <a:r>
              <a:rPr lang="en-US" sz="4000" dirty="0" err="1" smtClean="0">
                <a:latin typeface="Arial" panose="020B0604020202020204" pitchFamily="34" charset="0"/>
                <a:cs typeface="Arial" panose="020B0604020202020204" pitchFamily="34" charset="0"/>
              </a:rPr>
              <a:t>strategi</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membaca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membantu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siswa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menjadi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pembaca</a:t>
            </a:r>
            <a:r>
              <a:rPr lang="en-US" sz="4000" dirty="0">
                <a:latin typeface="Arial" panose="020B0604020202020204" pitchFamily="34" charset="0"/>
                <a:cs typeface="Arial" panose="020B0604020202020204" pitchFamily="34" charset="0"/>
              </a:rPr>
              <a:t> yang </a:t>
            </a:r>
            <a:r>
              <a:rPr lang="en-US" sz="4000" dirty="0" err="1">
                <a:latin typeface="Arial" panose="020B0604020202020204" pitchFamily="34" charset="0"/>
                <a:cs typeface="Arial" panose="020B0604020202020204" pitchFamily="34" charset="0"/>
              </a:rPr>
              <a:t>aktif</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kritis</a:t>
            </a:r>
            <a:r>
              <a:rPr lang="en-US" sz="4000" dirty="0">
                <a:latin typeface="Arial" panose="020B0604020202020204" pitchFamily="34" charset="0"/>
                <a:cs typeface="Arial" panose="020B0604020202020204" pitchFamily="34"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509534" y="1764535"/>
            <a:ext cx="736998" cy="0"/>
          </a:xfrm>
          <a:prstGeom prst="line">
            <a:avLst/>
          </a:prstGeom>
          <a:ln w="114300" cap="flat">
            <a:solidFill>
              <a:srgbClr val="051D40"/>
            </a:solidFill>
            <a:prstDash val="solid"/>
            <a:headEnd type="none" w="sm" len="sm"/>
            <a:tailEnd type="none" w="sm" len="sm"/>
          </a:ln>
        </p:spPr>
      </p:sp>
      <p:sp>
        <p:nvSpPr>
          <p:cNvPr id="4" name="TextBox 4"/>
          <p:cNvSpPr txBox="1"/>
          <p:nvPr/>
        </p:nvSpPr>
        <p:spPr>
          <a:xfrm>
            <a:off x="2910529" y="7151968"/>
            <a:ext cx="6810357" cy="1856929"/>
          </a:xfrm>
          <a:prstGeom prst="rect">
            <a:avLst/>
          </a:prstGeom>
        </p:spPr>
        <p:txBody>
          <a:bodyPr lIns="0" tIns="0" rIns="0" bIns="0" rtlCol="0" anchor="t">
            <a:spAutoFit/>
          </a:bodyPr>
          <a:lstStyle/>
          <a:p>
            <a:pPr algn="just">
              <a:lnSpc>
                <a:spcPts val="2400"/>
              </a:lnSpc>
            </a:pPr>
            <a:r>
              <a:rPr lang="en-US" sz="2000">
                <a:solidFill>
                  <a:srgbClr val="FFFFFF"/>
                </a:solidFill>
                <a:latin typeface="Poppins Medium"/>
              </a:rPr>
              <a:t>Lorem ipsum dolor sit amet, consectetur adipiscing elit. Suspendisse ut neque justo. Vestibulum feugiat libero elementum metus luctus rutrum. Donec posuere lacus ac iaculis posuere. Etiam aliquet orci id sem commodo tempor. Morbi ornare blandit ex in tincidunt. Fusce id dictum purus, eget tempus neque.</a:t>
            </a:r>
          </a:p>
        </p:txBody>
      </p:sp>
      <p:sp>
        <p:nvSpPr>
          <p:cNvPr id="5" name="TextBox 5"/>
          <p:cNvSpPr txBox="1"/>
          <p:nvPr/>
        </p:nvSpPr>
        <p:spPr>
          <a:xfrm>
            <a:off x="2910529" y="6628242"/>
            <a:ext cx="4744421" cy="1019175"/>
          </a:xfrm>
          <a:prstGeom prst="rect">
            <a:avLst/>
          </a:prstGeom>
        </p:spPr>
        <p:txBody>
          <a:bodyPr lIns="0" tIns="0" rIns="0" bIns="0" rtlCol="0" anchor="t">
            <a:spAutoFit/>
          </a:bodyPr>
          <a:lstStyle/>
          <a:p>
            <a:pPr>
              <a:lnSpc>
                <a:spcPts val="3960"/>
              </a:lnSpc>
            </a:pPr>
            <a:r>
              <a:rPr lang="en-US" sz="3300" spc="33">
                <a:solidFill>
                  <a:srgbClr val="FFFFFF"/>
                </a:solidFill>
                <a:latin typeface="Poppins Ultra-Bold"/>
              </a:rPr>
              <a:t>MEMBUAT OTAK BERKEMBANG</a:t>
            </a:r>
          </a:p>
        </p:txBody>
      </p:sp>
      <p:sp>
        <p:nvSpPr>
          <p:cNvPr id="6" name="TextBox 6"/>
          <p:cNvSpPr txBox="1"/>
          <p:nvPr/>
        </p:nvSpPr>
        <p:spPr>
          <a:xfrm>
            <a:off x="2278030" y="648845"/>
            <a:ext cx="13486556" cy="1115690"/>
          </a:xfrm>
          <a:prstGeom prst="rect">
            <a:avLst/>
          </a:prstGeom>
        </p:spPr>
        <p:txBody>
          <a:bodyPr wrap="square" lIns="0" tIns="0" rIns="0" bIns="0" rtlCol="0" anchor="t">
            <a:spAutoFit/>
          </a:bodyPr>
          <a:lstStyle/>
          <a:p>
            <a:pPr>
              <a:lnSpc>
                <a:spcPts val="8679"/>
              </a:lnSpc>
            </a:pPr>
            <a:r>
              <a:rPr lang="en-US" sz="6199" dirty="0" smtClean="0">
                <a:solidFill>
                  <a:srgbClr val="051D40"/>
                </a:solidFill>
                <a:latin typeface="Poppins Ultra-Bold"/>
              </a:rPr>
              <a:t>STRATEGI MEMBACA</a:t>
            </a:r>
            <a:endParaRPr lang="en-US" sz="6199" dirty="0">
              <a:solidFill>
                <a:srgbClr val="051D40"/>
              </a:solidFill>
              <a:latin typeface="Poppins Ultra-Bold"/>
            </a:endParaRPr>
          </a:p>
        </p:txBody>
      </p:sp>
      <p:sp>
        <p:nvSpPr>
          <p:cNvPr id="8" name="TextBox 8"/>
          <p:cNvSpPr txBox="1"/>
          <p:nvPr/>
        </p:nvSpPr>
        <p:spPr>
          <a:xfrm>
            <a:off x="1323387" y="3138243"/>
            <a:ext cx="15846289" cy="2954655"/>
          </a:xfrm>
          <a:prstGeom prst="rect">
            <a:avLst/>
          </a:prstGeom>
        </p:spPr>
        <p:txBody>
          <a:bodyPr wrap="square" lIns="0" tIns="0" rIns="0" bIns="0" rtlCol="0" anchor="t">
            <a:spAutoFit/>
          </a:bodyPr>
          <a:lstStyle/>
          <a:p>
            <a:r>
              <a:rPr lang="en-US" sz="3200" b="1" dirty="0" err="1">
                <a:latin typeface="Arial" panose="020B0604020202020204" pitchFamily="34" charset="0"/>
                <a:cs typeface="Arial" panose="020B0604020202020204" pitchFamily="34" charset="0"/>
              </a:rPr>
              <a:t>Pratinjau</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Materi</a:t>
            </a:r>
            <a:r>
              <a:rPr lang="en-US" sz="3200" b="1" dirty="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a:p>
            <a:pPr lvl="1"/>
            <a:r>
              <a:rPr lang="en-US" sz="3200" dirty="0" err="1">
                <a:latin typeface="Arial" panose="020B0604020202020204" pitchFamily="34" charset="0"/>
                <a:cs typeface="Arial" panose="020B0604020202020204" pitchFamily="34" charset="0"/>
              </a:rPr>
              <a:t>Membaca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judul</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subjudul</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melihat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gambar</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sebelum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membaca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keseluruhan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teks</a:t>
            </a:r>
            <a:r>
              <a:rPr lang="en-US" sz="3200" dirty="0">
                <a:latin typeface="Arial" panose="020B0604020202020204" pitchFamily="34" charset="0"/>
                <a:cs typeface="Arial" panose="020B0604020202020204" pitchFamily="34" charset="0"/>
              </a:rPr>
              <a:t>.</a:t>
            </a:r>
          </a:p>
          <a:p>
            <a:pPr lvl="1"/>
            <a:r>
              <a:rPr lang="en-US" sz="3200" dirty="0" err="1">
                <a:latin typeface="Arial" panose="020B0604020202020204" pitchFamily="34" charset="0"/>
                <a:cs typeface="Arial" panose="020B0604020202020204" pitchFamily="34" charset="0"/>
              </a:rPr>
              <a:t>Membantu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siswa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mengaktifkan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pengetahuan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awal</a:t>
            </a:r>
            <a:r>
              <a:rPr lang="en-US" sz="3200" dirty="0">
                <a:latin typeface="Arial" panose="020B0604020202020204" pitchFamily="34" charset="0"/>
                <a:cs typeface="Arial" panose="020B0604020202020204" pitchFamily="34" charset="0"/>
              </a:rPr>
              <a:t>.</a:t>
            </a:r>
          </a:p>
          <a:p>
            <a:r>
              <a:rPr lang="en-US" sz="3200" b="1" dirty="0" err="1">
                <a:latin typeface="Arial" panose="020B0604020202020204" pitchFamily="34" charset="0"/>
                <a:cs typeface="Arial" panose="020B0604020202020204" pitchFamily="34" charset="0"/>
              </a:rPr>
              <a:t>Mengajukan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Pertanyaan</a:t>
            </a:r>
            <a:r>
              <a:rPr lang="en-US" sz="3200" b="1" dirty="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a:p>
            <a:pPr lvl="1"/>
            <a:r>
              <a:rPr lang="en-US" sz="3200" dirty="0" err="1">
                <a:latin typeface="Arial" panose="020B0604020202020204" pitchFamily="34" charset="0"/>
                <a:cs typeface="Arial" panose="020B0604020202020204" pitchFamily="34" charset="0"/>
              </a:rPr>
              <a:t>Mendorong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siswa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untuk</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merumuskan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pertanyaan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sebelum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selama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membaca</a:t>
            </a:r>
            <a:r>
              <a:rPr lang="en-US" sz="3200" dirty="0">
                <a:latin typeface="Arial" panose="020B0604020202020204" pitchFamily="34" charset="0"/>
                <a:cs typeface="Arial" panose="020B0604020202020204" pitchFamily="34" charset="0"/>
              </a:rPr>
              <a:t>.</a:t>
            </a:r>
          </a:p>
          <a:p>
            <a:pPr lvl="1"/>
            <a:r>
              <a:rPr lang="en-US" sz="3200" dirty="0" err="1">
                <a:latin typeface="Arial" panose="020B0604020202020204" pitchFamily="34" charset="0"/>
                <a:cs typeface="Arial" panose="020B0604020202020204" pitchFamily="34" charset="0"/>
              </a:rPr>
              <a:t>Membantu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memfokuskan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perhatian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pada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informasi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penting</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grpSp>
        <p:nvGrpSpPr>
          <p:cNvPr id="9" name="Group 9"/>
          <p:cNvGrpSpPr/>
          <p:nvPr/>
        </p:nvGrpSpPr>
        <p:grpSpPr>
          <a:xfrm rot="1607643">
            <a:off x="-26343" y="-1550193"/>
            <a:ext cx="1616820" cy="6261544"/>
            <a:chOff x="0" y="0"/>
            <a:chExt cx="377307" cy="1461218"/>
          </a:xfrm>
        </p:grpSpPr>
        <p:sp>
          <p:nvSpPr>
            <p:cNvPr id="10" name="Freeform 10"/>
            <p:cNvSpPr/>
            <p:nvPr/>
          </p:nvSpPr>
          <p:spPr>
            <a:xfrm>
              <a:off x="0" y="0"/>
              <a:ext cx="377307" cy="1461218"/>
            </a:xfrm>
            <a:custGeom>
              <a:avLst/>
              <a:gdLst/>
              <a:ahLst/>
              <a:cxnLst/>
              <a:rect l="l" t="t" r="r" b="b"/>
              <a:pathLst>
                <a:path w="377307" h="1461218">
                  <a:moveTo>
                    <a:pt x="0" y="0"/>
                  </a:moveTo>
                  <a:lnTo>
                    <a:pt x="377307" y="0"/>
                  </a:lnTo>
                  <a:lnTo>
                    <a:pt x="377307" y="1461218"/>
                  </a:lnTo>
                  <a:lnTo>
                    <a:pt x="0" y="1461218"/>
                  </a:lnTo>
                  <a:close/>
                </a:path>
              </a:pathLst>
            </a:custGeom>
            <a:solidFill>
              <a:srgbClr val="051D40"/>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2807877">
            <a:off x="-267783" y="-1538495"/>
            <a:ext cx="1616820" cy="3482973"/>
            <a:chOff x="0" y="0"/>
            <a:chExt cx="377307" cy="812800"/>
          </a:xfrm>
        </p:grpSpPr>
        <p:sp>
          <p:nvSpPr>
            <p:cNvPr id="13" name="Freeform 13"/>
            <p:cNvSpPr/>
            <p:nvPr/>
          </p:nvSpPr>
          <p:spPr>
            <a:xfrm>
              <a:off x="0" y="0"/>
              <a:ext cx="377307" cy="812800"/>
            </a:xfrm>
            <a:custGeom>
              <a:avLst/>
              <a:gdLst/>
              <a:ahLst/>
              <a:cxnLst/>
              <a:rect l="l" t="t" r="r" b="b"/>
              <a:pathLst>
                <a:path w="377307" h="812800">
                  <a:moveTo>
                    <a:pt x="0" y="0"/>
                  </a:moveTo>
                  <a:lnTo>
                    <a:pt x="377307" y="0"/>
                  </a:lnTo>
                  <a:lnTo>
                    <a:pt x="377307" y="812800"/>
                  </a:lnTo>
                  <a:lnTo>
                    <a:pt x="0" y="812800"/>
                  </a:lnTo>
                  <a:close/>
                </a:path>
              </a:pathLst>
            </a:custGeom>
            <a:solidFill>
              <a:srgbClr val="FEBE01"/>
            </a:solidFill>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509534" y="1764535"/>
            <a:ext cx="736998" cy="0"/>
          </a:xfrm>
          <a:prstGeom prst="line">
            <a:avLst/>
          </a:prstGeom>
          <a:ln w="114300" cap="flat">
            <a:solidFill>
              <a:srgbClr val="051D40"/>
            </a:solidFill>
            <a:prstDash val="solid"/>
            <a:headEnd type="none" w="sm" len="sm"/>
            <a:tailEnd type="none" w="sm" len="sm"/>
          </a:ln>
        </p:spPr>
      </p:sp>
      <p:sp>
        <p:nvSpPr>
          <p:cNvPr id="4" name="TextBox 4"/>
          <p:cNvSpPr txBox="1"/>
          <p:nvPr/>
        </p:nvSpPr>
        <p:spPr>
          <a:xfrm>
            <a:off x="2910529" y="7151968"/>
            <a:ext cx="6810357" cy="1856929"/>
          </a:xfrm>
          <a:prstGeom prst="rect">
            <a:avLst/>
          </a:prstGeom>
        </p:spPr>
        <p:txBody>
          <a:bodyPr lIns="0" tIns="0" rIns="0" bIns="0" rtlCol="0" anchor="t">
            <a:spAutoFit/>
          </a:bodyPr>
          <a:lstStyle/>
          <a:p>
            <a:pPr algn="just">
              <a:lnSpc>
                <a:spcPts val="2400"/>
              </a:lnSpc>
            </a:pPr>
            <a:r>
              <a:rPr lang="en-US" sz="2000">
                <a:solidFill>
                  <a:srgbClr val="FFFFFF"/>
                </a:solidFill>
                <a:latin typeface="Poppins Medium"/>
              </a:rPr>
              <a:t>Lorem ipsum dolor sit amet, consectetur adipiscing elit. Suspendisse ut neque justo. Vestibulum feugiat libero elementum metus luctus rutrum. Donec posuere lacus ac iaculis posuere. Etiam aliquet orci id sem commodo tempor. Morbi ornare blandit ex in tincidunt. Fusce id dictum purus, eget tempus neque.</a:t>
            </a:r>
          </a:p>
        </p:txBody>
      </p:sp>
      <p:sp>
        <p:nvSpPr>
          <p:cNvPr id="5" name="TextBox 5"/>
          <p:cNvSpPr txBox="1"/>
          <p:nvPr/>
        </p:nvSpPr>
        <p:spPr>
          <a:xfrm>
            <a:off x="2910529" y="6628242"/>
            <a:ext cx="4744421" cy="1019175"/>
          </a:xfrm>
          <a:prstGeom prst="rect">
            <a:avLst/>
          </a:prstGeom>
        </p:spPr>
        <p:txBody>
          <a:bodyPr lIns="0" tIns="0" rIns="0" bIns="0" rtlCol="0" anchor="t">
            <a:spAutoFit/>
          </a:bodyPr>
          <a:lstStyle/>
          <a:p>
            <a:pPr>
              <a:lnSpc>
                <a:spcPts val="3960"/>
              </a:lnSpc>
            </a:pPr>
            <a:r>
              <a:rPr lang="en-US" sz="3300" spc="33">
                <a:solidFill>
                  <a:srgbClr val="FFFFFF"/>
                </a:solidFill>
                <a:latin typeface="Poppins Ultra-Bold"/>
              </a:rPr>
              <a:t>MEMBUAT OTAK BERKEMBANG</a:t>
            </a:r>
          </a:p>
        </p:txBody>
      </p:sp>
      <p:sp>
        <p:nvSpPr>
          <p:cNvPr id="6" name="TextBox 6"/>
          <p:cNvSpPr txBox="1"/>
          <p:nvPr/>
        </p:nvSpPr>
        <p:spPr>
          <a:xfrm>
            <a:off x="2278030" y="648845"/>
            <a:ext cx="13486556" cy="1115690"/>
          </a:xfrm>
          <a:prstGeom prst="rect">
            <a:avLst/>
          </a:prstGeom>
        </p:spPr>
        <p:txBody>
          <a:bodyPr wrap="square" lIns="0" tIns="0" rIns="0" bIns="0" rtlCol="0" anchor="t">
            <a:spAutoFit/>
          </a:bodyPr>
          <a:lstStyle/>
          <a:p>
            <a:pPr>
              <a:lnSpc>
                <a:spcPts val="8679"/>
              </a:lnSpc>
            </a:pPr>
            <a:r>
              <a:rPr lang="en-US" sz="6199" dirty="0" smtClean="0">
                <a:solidFill>
                  <a:srgbClr val="051D40"/>
                </a:solidFill>
                <a:latin typeface="Poppins Ultra-Bold"/>
              </a:rPr>
              <a:t>STRATEGI MEMBACA</a:t>
            </a:r>
            <a:endParaRPr lang="en-US" sz="6199" dirty="0">
              <a:solidFill>
                <a:srgbClr val="051D40"/>
              </a:solidFill>
              <a:latin typeface="Poppins Ultra-Bold"/>
            </a:endParaRPr>
          </a:p>
        </p:txBody>
      </p:sp>
      <p:grpSp>
        <p:nvGrpSpPr>
          <p:cNvPr id="9" name="Group 9"/>
          <p:cNvGrpSpPr/>
          <p:nvPr/>
        </p:nvGrpSpPr>
        <p:grpSpPr>
          <a:xfrm rot="1607643">
            <a:off x="-26343" y="-1550193"/>
            <a:ext cx="1616820" cy="6261544"/>
            <a:chOff x="0" y="0"/>
            <a:chExt cx="377307" cy="1461218"/>
          </a:xfrm>
        </p:grpSpPr>
        <p:sp>
          <p:nvSpPr>
            <p:cNvPr id="10" name="Freeform 10"/>
            <p:cNvSpPr/>
            <p:nvPr/>
          </p:nvSpPr>
          <p:spPr>
            <a:xfrm>
              <a:off x="0" y="0"/>
              <a:ext cx="377307" cy="1461218"/>
            </a:xfrm>
            <a:custGeom>
              <a:avLst/>
              <a:gdLst/>
              <a:ahLst/>
              <a:cxnLst/>
              <a:rect l="l" t="t" r="r" b="b"/>
              <a:pathLst>
                <a:path w="377307" h="1461218">
                  <a:moveTo>
                    <a:pt x="0" y="0"/>
                  </a:moveTo>
                  <a:lnTo>
                    <a:pt x="377307" y="0"/>
                  </a:lnTo>
                  <a:lnTo>
                    <a:pt x="377307" y="1461218"/>
                  </a:lnTo>
                  <a:lnTo>
                    <a:pt x="0" y="1461218"/>
                  </a:lnTo>
                  <a:close/>
                </a:path>
              </a:pathLst>
            </a:custGeom>
            <a:solidFill>
              <a:srgbClr val="051D40"/>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2807877">
            <a:off x="-267783" y="-1538495"/>
            <a:ext cx="1616820" cy="3482973"/>
            <a:chOff x="0" y="0"/>
            <a:chExt cx="377307" cy="812800"/>
          </a:xfrm>
        </p:grpSpPr>
        <p:sp>
          <p:nvSpPr>
            <p:cNvPr id="13" name="Freeform 13"/>
            <p:cNvSpPr/>
            <p:nvPr/>
          </p:nvSpPr>
          <p:spPr>
            <a:xfrm>
              <a:off x="0" y="0"/>
              <a:ext cx="377307" cy="812800"/>
            </a:xfrm>
            <a:custGeom>
              <a:avLst/>
              <a:gdLst/>
              <a:ahLst/>
              <a:cxnLst/>
              <a:rect l="l" t="t" r="r" b="b"/>
              <a:pathLst>
                <a:path w="377307" h="812800">
                  <a:moveTo>
                    <a:pt x="0" y="0"/>
                  </a:moveTo>
                  <a:lnTo>
                    <a:pt x="377307" y="0"/>
                  </a:lnTo>
                  <a:lnTo>
                    <a:pt x="377307" y="812800"/>
                  </a:lnTo>
                  <a:lnTo>
                    <a:pt x="0" y="812800"/>
                  </a:lnTo>
                  <a:close/>
                </a:path>
              </a:pathLst>
            </a:custGeom>
            <a:solidFill>
              <a:srgbClr val="FEBE01"/>
            </a:solidFill>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5" name="Rectangle 14"/>
          <p:cNvSpPr/>
          <p:nvPr/>
        </p:nvSpPr>
        <p:spPr>
          <a:xfrm>
            <a:off x="1466526" y="1856728"/>
            <a:ext cx="15697200" cy="8217634"/>
          </a:xfrm>
          <a:prstGeom prst="rect">
            <a:avLst/>
          </a:prstGeom>
        </p:spPr>
        <p:txBody>
          <a:bodyPr wrap="square">
            <a:spAutoFit/>
          </a:bodyPr>
          <a:lstStyle/>
          <a:p>
            <a:pPr algn="just"/>
            <a:r>
              <a:rPr lang="en-US" sz="4400" b="1" dirty="0" err="1">
                <a:latin typeface="Arial" panose="020B0604020202020204" pitchFamily="34" charset="0"/>
                <a:cs typeface="Arial" panose="020B0604020202020204" pitchFamily="34" charset="0"/>
              </a:rPr>
              <a:t>Menggunakan</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Konteks</a:t>
            </a:r>
            <a:r>
              <a:rPr lang="en-US" sz="4400" b="1" dirty="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a:p>
            <a:pPr lvl="1" algn="just"/>
            <a:r>
              <a:rPr lang="en-US" sz="4400" dirty="0" err="1">
                <a:latin typeface="Arial" panose="020B0604020202020204" pitchFamily="34" charset="0"/>
                <a:cs typeface="Arial" panose="020B0604020202020204" pitchFamily="34" charset="0"/>
              </a:rPr>
              <a:t>Memahami</a:t>
            </a:r>
            <a:r>
              <a:rPr lang="en-US" sz="4400" dirty="0">
                <a:latin typeface="Arial" panose="020B0604020202020204" pitchFamily="34" charset="0"/>
                <a:cs typeface="Arial" panose="020B0604020202020204" pitchFamily="34" charset="0"/>
              </a:rPr>
              <a:t> kata-kata yang </a:t>
            </a:r>
            <a:r>
              <a:rPr lang="en-US" sz="4400" dirty="0" err="1">
                <a:latin typeface="Arial" panose="020B0604020202020204" pitchFamily="34" charset="0"/>
                <a:cs typeface="Arial" panose="020B0604020202020204" pitchFamily="34" charset="0"/>
              </a:rPr>
              <a:t>kurang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dikenal</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dengan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melihat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konteks</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kalimat</a:t>
            </a:r>
            <a:r>
              <a:rPr lang="en-US" sz="4400" dirty="0">
                <a:latin typeface="Arial" panose="020B0604020202020204" pitchFamily="34" charset="0"/>
                <a:cs typeface="Arial" panose="020B0604020202020204" pitchFamily="34" charset="0"/>
              </a:rPr>
              <a:t>.</a:t>
            </a:r>
          </a:p>
          <a:p>
            <a:pPr lvl="1" algn="just"/>
            <a:r>
              <a:rPr lang="en-US" sz="4400" dirty="0" err="1">
                <a:latin typeface="Arial" panose="020B0604020202020204" pitchFamily="34" charset="0"/>
                <a:cs typeface="Arial" panose="020B0604020202020204" pitchFamily="34" charset="0"/>
              </a:rPr>
              <a:t>Meningkatkan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pemahaman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keseluruhan</a:t>
            </a:r>
            <a:r>
              <a:rPr lang="en-US" sz="4400" dirty="0">
                <a:latin typeface="Arial" panose="020B0604020202020204" pitchFamily="34" charset="0"/>
                <a:cs typeface="Arial" panose="020B0604020202020204" pitchFamily="34" charset="0"/>
              </a:rPr>
              <a:t>.</a:t>
            </a:r>
          </a:p>
          <a:p>
            <a:pPr algn="just"/>
            <a:r>
              <a:rPr lang="en-US" sz="4400" b="1" dirty="0" err="1">
                <a:latin typeface="Arial" panose="020B0604020202020204" pitchFamily="34" charset="0"/>
                <a:cs typeface="Arial" panose="020B0604020202020204" pitchFamily="34" charset="0"/>
              </a:rPr>
              <a:t>Menggambar</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Kesimpulan</a:t>
            </a:r>
            <a:r>
              <a:rPr lang="en-US" sz="4400" b="1" dirty="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a:p>
            <a:pPr lvl="1" algn="just"/>
            <a:r>
              <a:rPr lang="en-US" sz="4400" dirty="0" err="1">
                <a:latin typeface="Arial" panose="020B0604020202020204" pitchFamily="34" charset="0"/>
                <a:cs typeface="Arial" panose="020B0604020202020204" pitchFamily="34" charset="0"/>
              </a:rPr>
              <a:t>Membuat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inferensi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berdasarkan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informasi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eksplisit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dan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implisit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dalam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teks</a:t>
            </a:r>
            <a:r>
              <a:rPr lang="en-US" sz="4400" dirty="0">
                <a:latin typeface="Arial" panose="020B0604020202020204" pitchFamily="34" charset="0"/>
                <a:cs typeface="Arial" panose="020B0604020202020204" pitchFamily="34" charset="0"/>
              </a:rPr>
              <a:t>.</a:t>
            </a:r>
          </a:p>
          <a:p>
            <a:pPr lvl="1" algn="just"/>
            <a:r>
              <a:rPr lang="en-US" sz="4400" dirty="0" err="1">
                <a:latin typeface="Arial" panose="020B0604020202020204" pitchFamily="34" charset="0"/>
                <a:cs typeface="Arial" panose="020B0604020202020204" pitchFamily="34" charset="0"/>
              </a:rPr>
              <a:t>Mengembangkan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keterampilan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berpikir</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kritis</a:t>
            </a:r>
            <a:r>
              <a:rPr lang="en-US" sz="4400" dirty="0">
                <a:latin typeface="Arial" panose="020B0604020202020204" pitchFamily="34" charset="0"/>
                <a:cs typeface="Arial" panose="020B0604020202020204" pitchFamily="34" charset="0"/>
              </a:rPr>
              <a:t>.</a:t>
            </a:r>
          </a:p>
          <a:p>
            <a:pPr algn="just"/>
            <a:r>
              <a:rPr lang="en-US" sz="4400" b="1" dirty="0" err="1">
                <a:latin typeface="Arial" panose="020B0604020202020204" pitchFamily="34" charset="0"/>
                <a:cs typeface="Arial" panose="020B0604020202020204" pitchFamily="34" charset="0"/>
              </a:rPr>
              <a:t>Memonitor</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Pemahaman</a:t>
            </a:r>
            <a:r>
              <a:rPr lang="en-US" sz="4400" b="1" dirty="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a:p>
            <a:pPr lvl="1" algn="just"/>
            <a:r>
              <a:rPr lang="en-US" sz="4400" dirty="0" err="1">
                <a:latin typeface="Arial" panose="020B0604020202020204" pitchFamily="34" charset="0"/>
                <a:cs typeface="Arial" panose="020B0604020202020204" pitchFamily="34" charset="0"/>
              </a:rPr>
              <a:t>Menghentikan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membaca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secara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berkala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untuk</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memastikan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pemahaman</a:t>
            </a:r>
            <a:r>
              <a:rPr lang="en-US" sz="4400" dirty="0">
                <a:latin typeface="Arial" panose="020B0604020202020204" pitchFamily="34" charset="0"/>
                <a:cs typeface="Arial" panose="020B0604020202020204" pitchFamily="34" charset="0"/>
              </a:rPr>
              <a:t>.</a:t>
            </a:r>
          </a:p>
          <a:p>
            <a:pPr lvl="1" algn="just"/>
            <a:r>
              <a:rPr lang="en-US" sz="4400" dirty="0" err="1">
                <a:latin typeface="Arial" panose="020B0604020202020204" pitchFamily="34" charset="0"/>
                <a:cs typeface="Arial" panose="020B0604020202020204" pitchFamily="34" charset="0"/>
              </a:rPr>
              <a:t>Mengidentifikasi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bagian</a:t>
            </a:r>
            <a:r>
              <a:rPr lang="en-US" sz="4400" dirty="0">
                <a:latin typeface="Arial" panose="020B0604020202020204" pitchFamily="34" charset="0"/>
                <a:cs typeface="Arial" panose="020B0604020202020204" pitchFamily="34" charset="0"/>
              </a:rPr>
              <a:t> yang </a:t>
            </a:r>
            <a:r>
              <a:rPr lang="en-US" sz="4400" dirty="0" err="1">
                <a:latin typeface="Arial" panose="020B0604020202020204" pitchFamily="34" charset="0"/>
                <a:cs typeface="Arial" panose="020B0604020202020204" pitchFamily="34" charset="0"/>
              </a:rPr>
              <a:t>perlu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diperjelas</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7758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4883159" y="2712458"/>
            <a:ext cx="736998" cy="0"/>
          </a:xfrm>
          <a:prstGeom prst="line">
            <a:avLst/>
          </a:prstGeom>
          <a:ln w="114300" cap="flat">
            <a:solidFill>
              <a:srgbClr val="051D40"/>
            </a:solidFill>
            <a:prstDash val="solid"/>
            <a:headEnd type="none" w="sm" len="sm"/>
            <a:tailEnd type="none" w="sm" len="sm"/>
          </a:ln>
        </p:spPr>
      </p:sp>
      <p:sp>
        <p:nvSpPr>
          <p:cNvPr id="3" name="TextBox 3"/>
          <p:cNvSpPr txBox="1"/>
          <p:nvPr/>
        </p:nvSpPr>
        <p:spPr>
          <a:xfrm>
            <a:off x="1028700" y="3350633"/>
            <a:ext cx="14591456" cy="5144998"/>
          </a:xfrm>
          <a:prstGeom prst="rect">
            <a:avLst/>
          </a:prstGeom>
        </p:spPr>
        <p:txBody>
          <a:bodyPr lIns="0" tIns="0" rIns="0" bIns="0" rtlCol="0" anchor="t">
            <a:spAutoFit/>
          </a:bodyPr>
          <a:lstStyle/>
          <a:p>
            <a:pPr algn="just">
              <a:lnSpc>
                <a:spcPts val="3960"/>
              </a:lnSpc>
            </a:pPr>
            <a:r>
              <a:rPr lang="en-US" sz="4000" dirty="0" err="1">
                <a:solidFill>
                  <a:srgbClr val="000000"/>
                </a:solidFill>
                <a:latin typeface="Poppins Medium"/>
              </a:rPr>
              <a:t>Modelkan</a:t>
            </a:r>
            <a:r>
              <a:rPr lang="en-US" sz="4000" dirty="0">
                <a:solidFill>
                  <a:srgbClr val="000000"/>
                </a:solidFill>
                <a:latin typeface="Poppins Medium"/>
              </a:rPr>
              <a:t>:</a:t>
            </a:r>
          </a:p>
          <a:p>
            <a:pPr algn="just">
              <a:lnSpc>
                <a:spcPts val="3960"/>
              </a:lnSpc>
            </a:pPr>
            <a:endParaRPr lang="en-US" sz="4000" dirty="0">
              <a:solidFill>
                <a:srgbClr val="000000"/>
              </a:solidFill>
              <a:latin typeface="Poppins Medium"/>
            </a:endParaRPr>
          </a:p>
          <a:p>
            <a:pPr algn="just">
              <a:lnSpc>
                <a:spcPts val="3960"/>
              </a:lnSpc>
            </a:pPr>
            <a:r>
              <a:rPr lang="en-US" sz="4000" dirty="0" err="1">
                <a:solidFill>
                  <a:srgbClr val="000000"/>
                </a:solidFill>
                <a:latin typeface="Poppins Medium"/>
              </a:rPr>
              <a:t>Tunjukkan</a:t>
            </a:r>
            <a:r>
              <a:rPr lang="en-US" sz="4000" dirty="0">
                <a:solidFill>
                  <a:srgbClr val="000000"/>
                </a:solidFill>
                <a:latin typeface="Poppins Medium"/>
              </a:rPr>
              <a:t> </a:t>
            </a:r>
            <a:r>
              <a:rPr lang="en-US" sz="4000" dirty="0" err="1">
                <a:solidFill>
                  <a:srgbClr val="000000"/>
                </a:solidFill>
                <a:latin typeface="Poppins Medium"/>
              </a:rPr>
              <a:t>bagaimana</a:t>
            </a:r>
            <a:r>
              <a:rPr lang="en-US" sz="4000" dirty="0">
                <a:solidFill>
                  <a:srgbClr val="000000"/>
                </a:solidFill>
                <a:latin typeface="Poppins Medium"/>
              </a:rPr>
              <a:t> </a:t>
            </a:r>
            <a:r>
              <a:rPr lang="en-US" sz="4000" dirty="0" err="1">
                <a:solidFill>
                  <a:srgbClr val="000000"/>
                </a:solidFill>
                <a:latin typeface="Poppins Medium"/>
              </a:rPr>
              <a:t>Anda</a:t>
            </a:r>
            <a:r>
              <a:rPr lang="en-US" sz="4000" dirty="0">
                <a:solidFill>
                  <a:srgbClr val="000000"/>
                </a:solidFill>
                <a:latin typeface="Poppins Medium"/>
              </a:rPr>
              <a:t> </a:t>
            </a:r>
            <a:r>
              <a:rPr lang="en-US" sz="4000" dirty="0" err="1">
                <a:solidFill>
                  <a:srgbClr val="000000"/>
                </a:solidFill>
                <a:latin typeface="Poppins Medium"/>
              </a:rPr>
              <a:t>menerapkan</a:t>
            </a:r>
            <a:r>
              <a:rPr lang="en-US" sz="4000" dirty="0">
                <a:solidFill>
                  <a:srgbClr val="000000"/>
                </a:solidFill>
                <a:latin typeface="Poppins Medium"/>
              </a:rPr>
              <a:t> </a:t>
            </a:r>
            <a:r>
              <a:rPr lang="en-US" sz="4000" dirty="0" err="1">
                <a:solidFill>
                  <a:srgbClr val="000000"/>
                </a:solidFill>
                <a:latin typeface="Poppins Medium"/>
              </a:rPr>
              <a:t>strategi</a:t>
            </a:r>
            <a:r>
              <a:rPr lang="en-US" sz="4000" dirty="0">
                <a:solidFill>
                  <a:srgbClr val="000000"/>
                </a:solidFill>
                <a:latin typeface="Poppins Medium"/>
              </a:rPr>
              <a:t> </a:t>
            </a:r>
            <a:r>
              <a:rPr lang="en-US" sz="4000" dirty="0" err="1">
                <a:solidFill>
                  <a:srgbClr val="000000"/>
                </a:solidFill>
                <a:latin typeface="Poppins Medium"/>
              </a:rPr>
              <a:t>membaca</a:t>
            </a:r>
            <a:r>
              <a:rPr lang="en-US" sz="4000" dirty="0">
                <a:solidFill>
                  <a:srgbClr val="000000"/>
                </a:solidFill>
                <a:latin typeface="Poppins Medium"/>
              </a:rPr>
              <a:t> </a:t>
            </a:r>
            <a:r>
              <a:rPr lang="en-US" sz="4000" dirty="0" err="1">
                <a:solidFill>
                  <a:srgbClr val="000000"/>
                </a:solidFill>
                <a:latin typeface="Poppins Medium"/>
              </a:rPr>
              <a:t>pada</a:t>
            </a:r>
            <a:r>
              <a:rPr lang="en-US" sz="4000" dirty="0">
                <a:solidFill>
                  <a:srgbClr val="000000"/>
                </a:solidFill>
                <a:latin typeface="Poppins Medium"/>
              </a:rPr>
              <a:t> </a:t>
            </a:r>
            <a:r>
              <a:rPr lang="en-US" sz="4000" dirty="0" err="1">
                <a:solidFill>
                  <a:srgbClr val="000000"/>
                </a:solidFill>
                <a:latin typeface="Poppins Medium"/>
              </a:rPr>
              <a:t>sebuah</a:t>
            </a:r>
            <a:r>
              <a:rPr lang="en-US" sz="4000" dirty="0">
                <a:solidFill>
                  <a:srgbClr val="000000"/>
                </a:solidFill>
                <a:latin typeface="Poppins Medium"/>
              </a:rPr>
              <a:t> </a:t>
            </a:r>
            <a:r>
              <a:rPr lang="en-US" sz="4000" dirty="0" err="1">
                <a:solidFill>
                  <a:srgbClr val="000000"/>
                </a:solidFill>
                <a:latin typeface="Poppins Medium"/>
              </a:rPr>
              <a:t>teks</a:t>
            </a:r>
            <a:r>
              <a:rPr lang="en-US" sz="4000" dirty="0">
                <a:solidFill>
                  <a:srgbClr val="000000"/>
                </a:solidFill>
                <a:latin typeface="Poppins Medium"/>
              </a:rPr>
              <a:t>.</a:t>
            </a:r>
          </a:p>
          <a:p>
            <a:pPr algn="just">
              <a:lnSpc>
                <a:spcPts val="3960"/>
              </a:lnSpc>
            </a:pPr>
            <a:r>
              <a:rPr lang="en-US" sz="4000" dirty="0" err="1">
                <a:solidFill>
                  <a:srgbClr val="000000"/>
                </a:solidFill>
                <a:latin typeface="Poppins Medium"/>
              </a:rPr>
              <a:t>Berbicara</a:t>
            </a:r>
            <a:r>
              <a:rPr lang="en-US" sz="4000" dirty="0">
                <a:solidFill>
                  <a:srgbClr val="000000"/>
                </a:solidFill>
                <a:latin typeface="Poppins Medium"/>
              </a:rPr>
              <a:t> </a:t>
            </a:r>
            <a:r>
              <a:rPr lang="en-US" sz="4000" dirty="0" err="1">
                <a:solidFill>
                  <a:srgbClr val="000000"/>
                </a:solidFill>
                <a:latin typeface="Poppins Medium"/>
              </a:rPr>
              <a:t>tentang</a:t>
            </a:r>
            <a:r>
              <a:rPr lang="en-US" sz="4000" dirty="0">
                <a:solidFill>
                  <a:srgbClr val="000000"/>
                </a:solidFill>
                <a:latin typeface="Poppins Medium"/>
              </a:rPr>
              <a:t> </a:t>
            </a:r>
            <a:r>
              <a:rPr lang="en-US" sz="4000" dirty="0" err="1">
                <a:solidFill>
                  <a:srgbClr val="000000"/>
                </a:solidFill>
                <a:latin typeface="Poppins Medium"/>
              </a:rPr>
              <a:t>pemikiran</a:t>
            </a:r>
            <a:r>
              <a:rPr lang="en-US" sz="4000" dirty="0">
                <a:solidFill>
                  <a:srgbClr val="000000"/>
                </a:solidFill>
                <a:latin typeface="Poppins Medium"/>
              </a:rPr>
              <a:t> </a:t>
            </a:r>
            <a:r>
              <a:rPr lang="en-US" sz="4000" dirty="0" err="1">
                <a:solidFill>
                  <a:srgbClr val="000000"/>
                </a:solidFill>
                <a:latin typeface="Poppins Medium"/>
              </a:rPr>
              <a:t>Anda</a:t>
            </a:r>
            <a:r>
              <a:rPr lang="en-US" sz="4000" dirty="0">
                <a:solidFill>
                  <a:srgbClr val="000000"/>
                </a:solidFill>
                <a:latin typeface="Poppins Medium"/>
              </a:rPr>
              <a:t> </a:t>
            </a:r>
            <a:r>
              <a:rPr lang="en-US" sz="4000" dirty="0" err="1">
                <a:solidFill>
                  <a:srgbClr val="000000"/>
                </a:solidFill>
                <a:latin typeface="Poppins Medium"/>
              </a:rPr>
              <a:t>selama</a:t>
            </a:r>
            <a:r>
              <a:rPr lang="en-US" sz="4000" dirty="0">
                <a:solidFill>
                  <a:srgbClr val="000000"/>
                </a:solidFill>
                <a:latin typeface="Poppins Medium"/>
              </a:rPr>
              <a:t> </a:t>
            </a:r>
            <a:r>
              <a:rPr lang="en-US" sz="4000" dirty="0" err="1">
                <a:solidFill>
                  <a:srgbClr val="000000"/>
                </a:solidFill>
                <a:latin typeface="Poppins Medium"/>
              </a:rPr>
              <a:t>membaca</a:t>
            </a:r>
            <a:r>
              <a:rPr lang="en-US" sz="4000" dirty="0">
                <a:solidFill>
                  <a:srgbClr val="000000"/>
                </a:solidFill>
                <a:latin typeface="Poppins Medium"/>
              </a:rPr>
              <a:t>.</a:t>
            </a:r>
          </a:p>
          <a:p>
            <a:pPr algn="just">
              <a:lnSpc>
                <a:spcPts val="3960"/>
              </a:lnSpc>
            </a:pPr>
            <a:r>
              <a:rPr lang="en-US" sz="4000" dirty="0" err="1">
                <a:solidFill>
                  <a:srgbClr val="000000"/>
                </a:solidFill>
                <a:latin typeface="Poppins Medium"/>
              </a:rPr>
              <a:t>Praktikkan</a:t>
            </a:r>
            <a:r>
              <a:rPr lang="en-US" sz="4000" dirty="0">
                <a:solidFill>
                  <a:srgbClr val="000000"/>
                </a:solidFill>
                <a:latin typeface="Poppins Medium"/>
              </a:rPr>
              <a:t> </a:t>
            </a:r>
            <a:r>
              <a:rPr lang="en-US" sz="4000" dirty="0" err="1">
                <a:solidFill>
                  <a:srgbClr val="000000"/>
                </a:solidFill>
                <a:latin typeface="Poppins Medium"/>
              </a:rPr>
              <a:t>Bersama</a:t>
            </a:r>
            <a:r>
              <a:rPr lang="en-US" sz="4000" dirty="0">
                <a:solidFill>
                  <a:srgbClr val="000000"/>
                </a:solidFill>
                <a:latin typeface="Poppins Medium"/>
              </a:rPr>
              <a:t>:</a:t>
            </a:r>
          </a:p>
          <a:p>
            <a:pPr algn="just">
              <a:lnSpc>
                <a:spcPts val="3960"/>
              </a:lnSpc>
            </a:pPr>
            <a:endParaRPr lang="en-US" sz="4000" dirty="0">
              <a:solidFill>
                <a:srgbClr val="000000"/>
              </a:solidFill>
              <a:latin typeface="Poppins Medium"/>
            </a:endParaRPr>
          </a:p>
          <a:p>
            <a:pPr algn="just">
              <a:lnSpc>
                <a:spcPts val="3960"/>
              </a:lnSpc>
            </a:pPr>
            <a:r>
              <a:rPr lang="en-US" sz="4000" dirty="0" err="1">
                <a:solidFill>
                  <a:srgbClr val="000000"/>
                </a:solidFill>
                <a:latin typeface="Poppins Medium"/>
              </a:rPr>
              <a:t>Berikan</a:t>
            </a:r>
            <a:r>
              <a:rPr lang="en-US" sz="4000" dirty="0">
                <a:solidFill>
                  <a:srgbClr val="000000"/>
                </a:solidFill>
                <a:latin typeface="Poppins Medium"/>
              </a:rPr>
              <a:t> </a:t>
            </a:r>
            <a:r>
              <a:rPr lang="en-US" sz="4000" dirty="0" err="1">
                <a:solidFill>
                  <a:srgbClr val="000000"/>
                </a:solidFill>
                <a:latin typeface="Poppins Medium"/>
              </a:rPr>
              <a:t>teks</a:t>
            </a:r>
            <a:r>
              <a:rPr lang="en-US" sz="4000" dirty="0">
                <a:solidFill>
                  <a:srgbClr val="000000"/>
                </a:solidFill>
                <a:latin typeface="Poppins Medium"/>
              </a:rPr>
              <a:t> </a:t>
            </a:r>
            <a:r>
              <a:rPr lang="en-US" sz="4000" dirty="0" err="1">
                <a:solidFill>
                  <a:srgbClr val="000000"/>
                </a:solidFill>
                <a:latin typeface="Poppins Medium"/>
              </a:rPr>
              <a:t>kepada</a:t>
            </a:r>
            <a:r>
              <a:rPr lang="en-US" sz="4000" dirty="0">
                <a:solidFill>
                  <a:srgbClr val="000000"/>
                </a:solidFill>
                <a:latin typeface="Poppins Medium"/>
              </a:rPr>
              <a:t> </a:t>
            </a:r>
            <a:r>
              <a:rPr lang="en-US" sz="4000" dirty="0" err="1">
                <a:solidFill>
                  <a:srgbClr val="000000"/>
                </a:solidFill>
                <a:latin typeface="Poppins Medium"/>
              </a:rPr>
              <a:t>siswa</a:t>
            </a:r>
            <a:r>
              <a:rPr lang="en-US" sz="4000" dirty="0">
                <a:solidFill>
                  <a:srgbClr val="000000"/>
                </a:solidFill>
                <a:latin typeface="Poppins Medium"/>
              </a:rPr>
              <a:t> </a:t>
            </a:r>
            <a:r>
              <a:rPr lang="en-US" sz="4000" dirty="0" err="1">
                <a:solidFill>
                  <a:srgbClr val="000000"/>
                </a:solidFill>
                <a:latin typeface="Poppins Medium"/>
              </a:rPr>
              <a:t>dan</a:t>
            </a:r>
            <a:r>
              <a:rPr lang="en-US" sz="4000" dirty="0">
                <a:solidFill>
                  <a:srgbClr val="000000"/>
                </a:solidFill>
                <a:latin typeface="Poppins Medium"/>
              </a:rPr>
              <a:t> </a:t>
            </a:r>
            <a:r>
              <a:rPr lang="en-US" sz="4000" dirty="0" err="1">
                <a:solidFill>
                  <a:srgbClr val="000000"/>
                </a:solidFill>
                <a:latin typeface="Poppins Medium"/>
              </a:rPr>
              <a:t>membaca</a:t>
            </a:r>
            <a:r>
              <a:rPr lang="en-US" sz="4000" dirty="0">
                <a:solidFill>
                  <a:srgbClr val="000000"/>
                </a:solidFill>
                <a:latin typeface="Poppins Medium"/>
              </a:rPr>
              <a:t> </a:t>
            </a:r>
            <a:r>
              <a:rPr lang="en-US" sz="4000" dirty="0" err="1">
                <a:solidFill>
                  <a:srgbClr val="000000"/>
                </a:solidFill>
                <a:latin typeface="Poppins Medium"/>
              </a:rPr>
              <a:t>bersama</a:t>
            </a:r>
            <a:r>
              <a:rPr lang="en-US" sz="4000" dirty="0">
                <a:solidFill>
                  <a:srgbClr val="000000"/>
                </a:solidFill>
                <a:latin typeface="Poppins Medium"/>
              </a:rPr>
              <a:t>.</a:t>
            </a:r>
          </a:p>
          <a:p>
            <a:pPr algn="just">
              <a:lnSpc>
                <a:spcPts val="3960"/>
              </a:lnSpc>
            </a:pPr>
            <a:r>
              <a:rPr lang="en-US" sz="4000" dirty="0" err="1">
                <a:solidFill>
                  <a:srgbClr val="000000"/>
                </a:solidFill>
                <a:latin typeface="Poppins Medium"/>
              </a:rPr>
              <a:t>Diskusikan</a:t>
            </a:r>
            <a:r>
              <a:rPr lang="en-US" sz="4000" dirty="0">
                <a:solidFill>
                  <a:srgbClr val="000000"/>
                </a:solidFill>
                <a:latin typeface="Poppins Medium"/>
              </a:rPr>
              <a:t> </a:t>
            </a:r>
            <a:r>
              <a:rPr lang="en-US" sz="4000" dirty="0" err="1">
                <a:solidFill>
                  <a:srgbClr val="000000"/>
                </a:solidFill>
                <a:latin typeface="Poppins Medium"/>
              </a:rPr>
              <a:t>penerapan</a:t>
            </a:r>
            <a:r>
              <a:rPr lang="en-US" sz="4000" dirty="0">
                <a:solidFill>
                  <a:srgbClr val="000000"/>
                </a:solidFill>
                <a:latin typeface="Poppins Medium"/>
              </a:rPr>
              <a:t> </a:t>
            </a:r>
            <a:r>
              <a:rPr lang="en-US" sz="4000" dirty="0" err="1">
                <a:solidFill>
                  <a:srgbClr val="000000"/>
                </a:solidFill>
                <a:latin typeface="Poppins Medium"/>
              </a:rPr>
              <a:t>strategi</a:t>
            </a:r>
            <a:r>
              <a:rPr lang="en-US" sz="4000" dirty="0">
                <a:solidFill>
                  <a:srgbClr val="000000"/>
                </a:solidFill>
                <a:latin typeface="Poppins Medium"/>
              </a:rPr>
              <a:t> </a:t>
            </a:r>
            <a:r>
              <a:rPr lang="en-US" sz="4000" dirty="0" err="1">
                <a:solidFill>
                  <a:srgbClr val="000000"/>
                </a:solidFill>
                <a:latin typeface="Poppins Medium"/>
              </a:rPr>
              <a:t>membaca</a:t>
            </a:r>
            <a:r>
              <a:rPr lang="en-US" sz="4000" dirty="0">
                <a:solidFill>
                  <a:srgbClr val="000000"/>
                </a:solidFill>
                <a:latin typeface="Poppins Medium"/>
              </a:rPr>
              <a:t> </a:t>
            </a:r>
            <a:r>
              <a:rPr lang="en-US" sz="4000" dirty="0" err="1">
                <a:solidFill>
                  <a:srgbClr val="000000"/>
                </a:solidFill>
                <a:latin typeface="Poppins Medium"/>
              </a:rPr>
              <a:t>secara</a:t>
            </a:r>
            <a:r>
              <a:rPr lang="en-US" sz="4000" dirty="0">
                <a:solidFill>
                  <a:srgbClr val="000000"/>
                </a:solidFill>
                <a:latin typeface="Poppins Medium"/>
              </a:rPr>
              <a:t> </a:t>
            </a:r>
            <a:r>
              <a:rPr lang="en-US" sz="4000" dirty="0" err="1">
                <a:solidFill>
                  <a:srgbClr val="000000"/>
                </a:solidFill>
                <a:latin typeface="Poppins Medium"/>
              </a:rPr>
              <a:t>langsung</a:t>
            </a:r>
            <a:r>
              <a:rPr lang="en-US" sz="4000" dirty="0">
                <a:solidFill>
                  <a:srgbClr val="000000"/>
                </a:solidFill>
                <a:latin typeface="Poppins Medium"/>
              </a:rPr>
              <a:t>.</a:t>
            </a:r>
            <a:endParaRPr lang="en-US" sz="4000" dirty="0">
              <a:solidFill>
                <a:srgbClr val="000000"/>
              </a:solidFill>
              <a:latin typeface="Poppins Medium"/>
            </a:endParaRPr>
          </a:p>
        </p:txBody>
      </p:sp>
      <p:sp>
        <p:nvSpPr>
          <p:cNvPr id="10" name="TextBox 10"/>
          <p:cNvSpPr txBox="1"/>
          <p:nvPr/>
        </p:nvSpPr>
        <p:spPr>
          <a:xfrm>
            <a:off x="2668384" y="752475"/>
            <a:ext cx="12952313" cy="963149"/>
          </a:xfrm>
          <a:prstGeom prst="rect">
            <a:avLst/>
          </a:prstGeom>
        </p:spPr>
        <p:txBody>
          <a:bodyPr lIns="0" tIns="0" rIns="0" bIns="0" rtlCol="0" anchor="t">
            <a:spAutoFit/>
          </a:bodyPr>
          <a:lstStyle/>
          <a:p>
            <a:pPr algn="r">
              <a:lnSpc>
                <a:spcPts val="7699"/>
              </a:lnSpc>
            </a:pPr>
            <a:r>
              <a:rPr lang="en-US" sz="6000" dirty="0" smtClean="0">
                <a:solidFill>
                  <a:srgbClr val="051D40"/>
                </a:solidFill>
                <a:latin typeface="Poppins Ultra-Bold"/>
              </a:rPr>
              <a:t>PENERAPAN STRATEGI MEMBACA</a:t>
            </a:r>
            <a:endParaRPr lang="en-US" sz="5499" dirty="0">
              <a:solidFill>
                <a:srgbClr val="051D40"/>
              </a:solidFill>
              <a:latin typeface="Poppins Ultra-Bold"/>
            </a:endParaRPr>
          </a:p>
        </p:txBody>
      </p:sp>
      <p:sp>
        <p:nvSpPr>
          <p:cNvPr id="13" name="TextBox 13"/>
          <p:cNvSpPr txBox="1"/>
          <p:nvPr/>
        </p:nvSpPr>
        <p:spPr>
          <a:xfrm>
            <a:off x="1183715" y="6961720"/>
            <a:ext cx="646330" cy="523726"/>
          </a:xfrm>
          <a:prstGeom prst="rect">
            <a:avLst/>
          </a:prstGeom>
        </p:spPr>
        <p:txBody>
          <a:bodyPr lIns="0" tIns="0" rIns="0" bIns="0" rtlCol="0" anchor="t">
            <a:spAutoFit/>
          </a:bodyPr>
          <a:lstStyle/>
          <a:p>
            <a:pPr algn="ctr">
              <a:lnSpc>
                <a:spcPts val="3960"/>
              </a:lnSpc>
            </a:pPr>
            <a:r>
              <a:rPr lang="en-US" sz="3300" spc="33">
                <a:solidFill>
                  <a:srgbClr val="FFFFFF"/>
                </a:solidFill>
                <a:latin typeface="Poppins Ultra-Bold"/>
              </a:rPr>
              <a:t>01</a:t>
            </a:r>
          </a:p>
        </p:txBody>
      </p:sp>
      <p:sp>
        <p:nvSpPr>
          <p:cNvPr id="14" name="TextBox 14"/>
          <p:cNvSpPr txBox="1"/>
          <p:nvPr/>
        </p:nvSpPr>
        <p:spPr>
          <a:xfrm>
            <a:off x="8821376" y="6961720"/>
            <a:ext cx="646330" cy="523726"/>
          </a:xfrm>
          <a:prstGeom prst="rect">
            <a:avLst/>
          </a:prstGeom>
        </p:spPr>
        <p:txBody>
          <a:bodyPr lIns="0" tIns="0" rIns="0" bIns="0" rtlCol="0" anchor="t">
            <a:spAutoFit/>
          </a:bodyPr>
          <a:lstStyle/>
          <a:p>
            <a:pPr algn="ctr">
              <a:lnSpc>
                <a:spcPts val="3960"/>
              </a:lnSpc>
            </a:pPr>
            <a:r>
              <a:rPr lang="en-US" sz="3300" spc="33">
                <a:solidFill>
                  <a:srgbClr val="FFFFFF"/>
                </a:solidFill>
                <a:latin typeface="Poppins Ultra-Bold"/>
              </a:rPr>
              <a:t>03</a:t>
            </a:r>
          </a:p>
        </p:txBody>
      </p:sp>
      <p:grpSp>
        <p:nvGrpSpPr>
          <p:cNvPr id="16" name="Group 16"/>
          <p:cNvGrpSpPr/>
          <p:nvPr/>
        </p:nvGrpSpPr>
        <p:grpSpPr>
          <a:xfrm rot="1607643">
            <a:off x="-26343" y="-1550193"/>
            <a:ext cx="1616820" cy="6261544"/>
            <a:chOff x="0" y="0"/>
            <a:chExt cx="377307" cy="1461218"/>
          </a:xfrm>
        </p:grpSpPr>
        <p:sp>
          <p:nvSpPr>
            <p:cNvPr id="17" name="Freeform 17"/>
            <p:cNvSpPr/>
            <p:nvPr/>
          </p:nvSpPr>
          <p:spPr>
            <a:xfrm>
              <a:off x="0" y="0"/>
              <a:ext cx="377307" cy="1461218"/>
            </a:xfrm>
            <a:custGeom>
              <a:avLst/>
              <a:gdLst/>
              <a:ahLst/>
              <a:cxnLst/>
              <a:rect l="l" t="t" r="r" b="b"/>
              <a:pathLst>
                <a:path w="377307" h="1461218">
                  <a:moveTo>
                    <a:pt x="0" y="0"/>
                  </a:moveTo>
                  <a:lnTo>
                    <a:pt x="377307" y="0"/>
                  </a:lnTo>
                  <a:lnTo>
                    <a:pt x="377307" y="1461218"/>
                  </a:lnTo>
                  <a:lnTo>
                    <a:pt x="0" y="1461218"/>
                  </a:lnTo>
                  <a:close/>
                </a:path>
              </a:pathLst>
            </a:custGeom>
            <a:solidFill>
              <a:srgbClr val="051D40"/>
            </a:solidFill>
          </p:spPr>
        </p:sp>
        <p:sp>
          <p:nvSpPr>
            <p:cNvPr id="18" name="TextBox 1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rot="2807877">
            <a:off x="-267783" y="-1538495"/>
            <a:ext cx="1616820" cy="3482973"/>
            <a:chOff x="0" y="0"/>
            <a:chExt cx="377307" cy="812800"/>
          </a:xfrm>
        </p:grpSpPr>
        <p:sp>
          <p:nvSpPr>
            <p:cNvPr id="20" name="Freeform 20"/>
            <p:cNvSpPr/>
            <p:nvPr/>
          </p:nvSpPr>
          <p:spPr>
            <a:xfrm>
              <a:off x="0" y="0"/>
              <a:ext cx="377307" cy="812800"/>
            </a:xfrm>
            <a:custGeom>
              <a:avLst/>
              <a:gdLst/>
              <a:ahLst/>
              <a:cxnLst/>
              <a:rect l="l" t="t" r="r" b="b"/>
              <a:pathLst>
                <a:path w="377307" h="812800">
                  <a:moveTo>
                    <a:pt x="0" y="0"/>
                  </a:moveTo>
                  <a:lnTo>
                    <a:pt x="377307" y="0"/>
                  </a:lnTo>
                  <a:lnTo>
                    <a:pt x="377307" y="812800"/>
                  </a:lnTo>
                  <a:lnTo>
                    <a:pt x="0" y="812800"/>
                  </a:lnTo>
                  <a:close/>
                </a:path>
              </a:pathLst>
            </a:custGeom>
            <a:solidFill>
              <a:srgbClr val="FEBE01"/>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4883159" y="2712458"/>
            <a:ext cx="736998" cy="0"/>
          </a:xfrm>
          <a:prstGeom prst="line">
            <a:avLst/>
          </a:prstGeom>
          <a:ln w="114300" cap="flat">
            <a:solidFill>
              <a:srgbClr val="051D40"/>
            </a:solidFill>
            <a:prstDash val="solid"/>
            <a:headEnd type="none" w="sm" len="sm"/>
            <a:tailEnd type="none" w="sm" len="sm"/>
          </a:ln>
        </p:spPr>
      </p:sp>
      <p:grpSp>
        <p:nvGrpSpPr>
          <p:cNvPr id="3" name="Group 3"/>
          <p:cNvGrpSpPr/>
          <p:nvPr/>
        </p:nvGrpSpPr>
        <p:grpSpPr>
          <a:xfrm>
            <a:off x="2949315" y="6760508"/>
            <a:ext cx="3051574" cy="2496169"/>
            <a:chOff x="0" y="0"/>
            <a:chExt cx="948305" cy="775708"/>
          </a:xfrm>
        </p:grpSpPr>
        <p:sp>
          <p:nvSpPr>
            <p:cNvPr id="4" name="Freeform 4"/>
            <p:cNvSpPr/>
            <p:nvPr/>
          </p:nvSpPr>
          <p:spPr>
            <a:xfrm>
              <a:off x="0" y="0"/>
              <a:ext cx="948305" cy="775708"/>
            </a:xfrm>
            <a:custGeom>
              <a:avLst/>
              <a:gdLst/>
              <a:ahLst/>
              <a:cxnLst/>
              <a:rect l="l" t="t" r="r" b="b"/>
              <a:pathLst>
                <a:path w="948305" h="775708">
                  <a:moveTo>
                    <a:pt x="50741" y="0"/>
                  </a:moveTo>
                  <a:lnTo>
                    <a:pt x="897564" y="0"/>
                  </a:lnTo>
                  <a:cubicBezTo>
                    <a:pt x="925588" y="0"/>
                    <a:pt x="948305" y="22717"/>
                    <a:pt x="948305" y="50741"/>
                  </a:cubicBezTo>
                  <a:lnTo>
                    <a:pt x="948305" y="724967"/>
                  </a:lnTo>
                  <a:cubicBezTo>
                    <a:pt x="948305" y="752991"/>
                    <a:pt x="925588" y="775708"/>
                    <a:pt x="897564" y="775708"/>
                  </a:cubicBezTo>
                  <a:lnTo>
                    <a:pt x="50741" y="775708"/>
                  </a:lnTo>
                  <a:cubicBezTo>
                    <a:pt x="22717" y="775708"/>
                    <a:pt x="0" y="752991"/>
                    <a:pt x="0" y="724967"/>
                  </a:cubicBezTo>
                  <a:lnTo>
                    <a:pt x="0" y="50741"/>
                  </a:lnTo>
                  <a:cubicBezTo>
                    <a:pt x="0" y="22717"/>
                    <a:pt x="22717" y="0"/>
                    <a:pt x="50741" y="0"/>
                  </a:cubicBezTo>
                  <a:close/>
                </a:path>
              </a:pathLst>
            </a:custGeom>
            <a:solidFill>
              <a:srgbClr val="051D40"/>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9675944" y="6762131"/>
            <a:ext cx="3051574" cy="2496169"/>
            <a:chOff x="0" y="0"/>
            <a:chExt cx="948305" cy="775708"/>
          </a:xfrm>
        </p:grpSpPr>
        <p:sp>
          <p:nvSpPr>
            <p:cNvPr id="10" name="Freeform 10"/>
            <p:cNvSpPr/>
            <p:nvPr/>
          </p:nvSpPr>
          <p:spPr>
            <a:xfrm>
              <a:off x="0" y="0"/>
              <a:ext cx="948305" cy="775708"/>
            </a:xfrm>
            <a:custGeom>
              <a:avLst/>
              <a:gdLst/>
              <a:ahLst/>
              <a:cxnLst/>
              <a:rect l="l" t="t" r="r" b="b"/>
              <a:pathLst>
                <a:path w="948305" h="775708">
                  <a:moveTo>
                    <a:pt x="50741" y="0"/>
                  </a:moveTo>
                  <a:lnTo>
                    <a:pt x="897564" y="0"/>
                  </a:lnTo>
                  <a:cubicBezTo>
                    <a:pt x="925588" y="0"/>
                    <a:pt x="948305" y="22717"/>
                    <a:pt x="948305" y="50741"/>
                  </a:cubicBezTo>
                  <a:lnTo>
                    <a:pt x="948305" y="724967"/>
                  </a:lnTo>
                  <a:cubicBezTo>
                    <a:pt x="948305" y="752991"/>
                    <a:pt x="925588" y="775708"/>
                    <a:pt x="897564" y="775708"/>
                  </a:cubicBezTo>
                  <a:lnTo>
                    <a:pt x="50741" y="775708"/>
                  </a:lnTo>
                  <a:cubicBezTo>
                    <a:pt x="22717" y="775708"/>
                    <a:pt x="0" y="752991"/>
                    <a:pt x="0" y="724967"/>
                  </a:cubicBezTo>
                  <a:lnTo>
                    <a:pt x="0" y="50741"/>
                  </a:lnTo>
                  <a:cubicBezTo>
                    <a:pt x="0" y="22717"/>
                    <a:pt x="22717" y="0"/>
                    <a:pt x="50741" y="0"/>
                  </a:cubicBezTo>
                  <a:close/>
                </a:path>
              </a:pathLst>
            </a:custGeom>
            <a:solidFill>
              <a:srgbClr val="051D40"/>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3825252" y="6697241"/>
            <a:ext cx="1299700" cy="1581493"/>
          </a:xfrm>
          <a:custGeom>
            <a:avLst/>
            <a:gdLst/>
            <a:ahLst/>
            <a:cxnLst/>
            <a:rect l="l" t="t" r="r" b="b"/>
            <a:pathLst>
              <a:path w="1299700" h="1581493">
                <a:moveTo>
                  <a:pt x="0" y="0"/>
                </a:moveTo>
                <a:lnTo>
                  <a:pt x="1299700" y="0"/>
                </a:lnTo>
                <a:lnTo>
                  <a:pt x="1299700" y="1581493"/>
                </a:lnTo>
                <a:lnTo>
                  <a:pt x="0" y="158149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3" name="Freeform 13"/>
          <p:cNvSpPr/>
          <p:nvPr/>
        </p:nvSpPr>
        <p:spPr>
          <a:xfrm>
            <a:off x="10410984" y="6667500"/>
            <a:ext cx="1581493" cy="1581493"/>
          </a:xfrm>
          <a:custGeom>
            <a:avLst/>
            <a:gdLst/>
            <a:ahLst/>
            <a:cxnLst/>
            <a:rect l="l" t="t" r="r" b="b"/>
            <a:pathLst>
              <a:path w="1581493" h="1581493">
                <a:moveTo>
                  <a:pt x="0" y="0"/>
                </a:moveTo>
                <a:lnTo>
                  <a:pt x="1581493" y="0"/>
                </a:lnTo>
                <a:lnTo>
                  <a:pt x="1581493" y="1581493"/>
                </a:lnTo>
                <a:lnTo>
                  <a:pt x="0" y="158149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4" name="TextBox 14"/>
          <p:cNvSpPr txBox="1"/>
          <p:nvPr/>
        </p:nvSpPr>
        <p:spPr>
          <a:xfrm>
            <a:off x="1028700" y="3350633"/>
            <a:ext cx="16040100" cy="2708434"/>
          </a:xfrm>
          <a:prstGeom prst="rect">
            <a:avLst/>
          </a:prstGeom>
        </p:spPr>
        <p:txBody>
          <a:bodyPr wrap="square" lIns="0" tIns="0" rIns="0" bIns="0" rtlCol="0" anchor="t">
            <a:spAutoFit/>
          </a:bodyPr>
          <a:lstStyle/>
          <a:p>
            <a:r>
              <a:rPr lang="en-US" sz="4400" dirty="0" err="1">
                <a:latin typeface="Arial" panose="020B0604020202020204" pitchFamily="34" charset="0"/>
                <a:cs typeface="Arial" panose="020B0604020202020204" pitchFamily="34" charset="0"/>
              </a:rPr>
              <a:t>Berikan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beberapa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teks</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kepada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siswa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untuk</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dibaca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secara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mandiri</a:t>
            </a:r>
            <a:r>
              <a:rPr lang="en-US" sz="4400" dirty="0">
                <a:latin typeface="Arial" panose="020B0604020202020204" pitchFamily="34" charset="0"/>
                <a:cs typeface="Arial" panose="020B0604020202020204" pitchFamily="34" charset="0"/>
              </a:rPr>
              <a:t>.</a:t>
            </a:r>
          </a:p>
          <a:p>
            <a:r>
              <a:rPr lang="en-US" sz="4400" dirty="0" err="1">
                <a:latin typeface="Arial" panose="020B0604020202020204" pitchFamily="34" charset="0"/>
                <a:cs typeface="Arial" panose="020B0604020202020204" pitchFamily="34" charset="0"/>
              </a:rPr>
              <a:t>Mintalah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siswa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menerapkan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strategi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membaca</a:t>
            </a:r>
            <a:r>
              <a:rPr lang="en-US" sz="4400" dirty="0">
                <a:latin typeface="Arial" panose="020B0604020202020204" pitchFamily="34" charset="0"/>
                <a:cs typeface="Arial" panose="020B0604020202020204" pitchFamily="34" charset="0"/>
              </a:rPr>
              <a:t> yang </a:t>
            </a:r>
            <a:r>
              <a:rPr lang="en-US" sz="4400" dirty="0" err="1">
                <a:latin typeface="Arial" panose="020B0604020202020204" pitchFamily="34" charset="0"/>
                <a:cs typeface="Arial" panose="020B0604020202020204" pitchFamily="34" charset="0"/>
              </a:rPr>
              <a:t>telah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diajarkan</a:t>
            </a:r>
            <a:r>
              <a:rPr lang="en-US" sz="4400" dirty="0">
                <a:latin typeface="Arial" panose="020B0604020202020204" pitchFamily="34" charset="0"/>
                <a:cs typeface="Arial" panose="020B0604020202020204" pitchFamily="34" charset="0"/>
              </a:rPr>
              <a:t>.</a:t>
            </a:r>
          </a:p>
        </p:txBody>
      </p:sp>
      <p:sp>
        <p:nvSpPr>
          <p:cNvPr id="15" name="TextBox 15"/>
          <p:cNvSpPr txBox="1"/>
          <p:nvPr/>
        </p:nvSpPr>
        <p:spPr>
          <a:xfrm>
            <a:off x="2667844" y="1536586"/>
            <a:ext cx="12952313" cy="1059329"/>
          </a:xfrm>
          <a:prstGeom prst="rect">
            <a:avLst/>
          </a:prstGeom>
        </p:spPr>
        <p:txBody>
          <a:bodyPr lIns="0" tIns="0" rIns="0" bIns="0" rtlCol="0" anchor="t">
            <a:spAutoFit/>
          </a:bodyPr>
          <a:lstStyle/>
          <a:p>
            <a:pPr algn="r">
              <a:lnSpc>
                <a:spcPts val="8679"/>
              </a:lnSpc>
            </a:pPr>
            <a:r>
              <a:rPr lang="en-US" sz="6199" dirty="0" smtClean="0">
                <a:solidFill>
                  <a:srgbClr val="051D40"/>
                </a:solidFill>
                <a:latin typeface="Poppins Ultra-Bold"/>
              </a:rPr>
              <a:t>LATIHAN MANDIRI</a:t>
            </a:r>
            <a:endParaRPr lang="en-US" sz="6199" dirty="0">
              <a:solidFill>
                <a:srgbClr val="051D40"/>
              </a:solidFill>
              <a:latin typeface="Poppins Ultra-Bold"/>
            </a:endParaRPr>
          </a:p>
        </p:txBody>
      </p:sp>
      <p:sp>
        <p:nvSpPr>
          <p:cNvPr id="16" name="TextBox 16"/>
          <p:cNvSpPr txBox="1"/>
          <p:nvPr/>
        </p:nvSpPr>
        <p:spPr>
          <a:xfrm>
            <a:off x="3468268" y="8443119"/>
            <a:ext cx="2372211" cy="503215"/>
          </a:xfrm>
          <a:prstGeom prst="rect">
            <a:avLst/>
          </a:prstGeom>
        </p:spPr>
        <p:txBody>
          <a:bodyPr lIns="0" tIns="0" rIns="0" bIns="0" rtlCol="0" anchor="t">
            <a:spAutoFit/>
          </a:bodyPr>
          <a:lstStyle/>
          <a:p>
            <a:pPr algn="ctr">
              <a:lnSpc>
                <a:spcPts val="3960"/>
              </a:lnSpc>
            </a:pPr>
            <a:r>
              <a:rPr lang="en-US" sz="3300" spc="33" dirty="0" smtClean="0">
                <a:solidFill>
                  <a:srgbClr val="FFFFFF"/>
                </a:solidFill>
                <a:latin typeface="Poppins Ultra-Bold"/>
              </a:rPr>
              <a:t>EVALUASI</a:t>
            </a:r>
            <a:endParaRPr lang="en-US" sz="3300" spc="33" dirty="0">
              <a:solidFill>
                <a:srgbClr val="FFFFFF"/>
              </a:solidFill>
              <a:latin typeface="Poppins Ultra-Bold"/>
            </a:endParaRPr>
          </a:p>
        </p:txBody>
      </p:sp>
      <p:sp>
        <p:nvSpPr>
          <p:cNvPr id="18" name="TextBox 18"/>
          <p:cNvSpPr txBox="1"/>
          <p:nvPr/>
        </p:nvSpPr>
        <p:spPr>
          <a:xfrm>
            <a:off x="10111989" y="8397355"/>
            <a:ext cx="2372211" cy="866775"/>
          </a:xfrm>
          <a:prstGeom prst="rect">
            <a:avLst/>
          </a:prstGeom>
        </p:spPr>
        <p:txBody>
          <a:bodyPr lIns="0" tIns="0" rIns="0" bIns="0" rtlCol="0" anchor="t">
            <a:spAutoFit/>
          </a:bodyPr>
          <a:lstStyle/>
          <a:p>
            <a:pPr algn="ctr">
              <a:lnSpc>
                <a:spcPts val="3360"/>
              </a:lnSpc>
            </a:pPr>
            <a:r>
              <a:rPr lang="en-US" sz="2800" spc="28" dirty="0">
                <a:solidFill>
                  <a:srgbClr val="FFFFFF"/>
                </a:solidFill>
                <a:latin typeface="Poppins Ultra-Bold"/>
              </a:rPr>
              <a:t>KETIKA BACA</a:t>
            </a:r>
          </a:p>
        </p:txBody>
      </p:sp>
      <p:sp>
        <p:nvSpPr>
          <p:cNvPr id="19" name="TextBox 19"/>
          <p:cNvSpPr txBox="1"/>
          <p:nvPr/>
        </p:nvSpPr>
        <p:spPr>
          <a:xfrm>
            <a:off x="12763376" y="8493583"/>
            <a:ext cx="2661987" cy="438150"/>
          </a:xfrm>
          <a:prstGeom prst="rect">
            <a:avLst/>
          </a:prstGeom>
        </p:spPr>
        <p:txBody>
          <a:bodyPr lIns="0" tIns="0" rIns="0" bIns="0" rtlCol="0" anchor="t">
            <a:spAutoFit/>
          </a:bodyPr>
          <a:lstStyle/>
          <a:p>
            <a:pPr algn="ctr">
              <a:lnSpc>
                <a:spcPts val="3240"/>
              </a:lnSpc>
            </a:pPr>
            <a:r>
              <a:rPr lang="en-US" sz="2700" spc="27">
                <a:solidFill>
                  <a:srgbClr val="FFFFFF"/>
                </a:solidFill>
                <a:latin typeface="Poppins Ultra-Bold"/>
              </a:rPr>
              <a:t>SETELAH BACA</a:t>
            </a:r>
          </a:p>
        </p:txBody>
      </p:sp>
      <p:grpSp>
        <p:nvGrpSpPr>
          <p:cNvPr id="20" name="Group 20"/>
          <p:cNvGrpSpPr/>
          <p:nvPr/>
        </p:nvGrpSpPr>
        <p:grpSpPr>
          <a:xfrm rot="1607643">
            <a:off x="-26343" y="-1550193"/>
            <a:ext cx="1616820" cy="6261544"/>
            <a:chOff x="0" y="0"/>
            <a:chExt cx="377307" cy="1461218"/>
          </a:xfrm>
        </p:grpSpPr>
        <p:sp>
          <p:nvSpPr>
            <p:cNvPr id="21" name="Freeform 21"/>
            <p:cNvSpPr/>
            <p:nvPr/>
          </p:nvSpPr>
          <p:spPr>
            <a:xfrm>
              <a:off x="0" y="0"/>
              <a:ext cx="377307" cy="1461218"/>
            </a:xfrm>
            <a:custGeom>
              <a:avLst/>
              <a:gdLst/>
              <a:ahLst/>
              <a:cxnLst/>
              <a:rect l="l" t="t" r="r" b="b"/>
              <a:pathLst>
                <a:path w="377307" h="1461218">
                  <a:moveTo>
                    <a:pt x="0" y="0"/>
                  </a:moveTo>
                  <a:lnTo>
                    <a:pt x="377307" y="0"/>
                  </a:lnTo>
                  <a:lnTo>
                    <a:pt x="377307" y="1461218"/>
                  </a:lnTo>
                  <a:lnTo>
                    <a:pt x="0" y="1461218"/>
                  </a:lnTo>
                  <a:close/>
                </a:path>
              </a:pathLst>
            </a:custGeom>
            <a:solidFill>
              <a:srgbClr val="051D40"/>
            </a:solidFill>
          </p:spPr>
        </p:sp>
        <p:sp>
          <p:nvSpPr>
            <p:cNvPr id="22" name="TextBox 2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rot="2807877">
            <a:off x="-267783" y="-1538495"/>
            <a:ext cx="1616820" cy="3482973"/>
            <a:chOff x="0" y="0"/>
            <a:chExt cx="377307" cy="812800"/>
          </a:xfrm>
        </p:grpSpPr>
        <p:sp>
          <p:nvSpPr>
            <p:cNvPr id="24" name="Freeform 24"/>
            <p:cNvSpPr/>
            <p:nvPr/>
          </p:nvSpPr>
          <p:spPr>
            <a:xfrm>
              <a:off x="0" y="0"/>
              <a:ext cx="377307" cy="812800"/>
            </a:xfrm>
            <a:custGeom>
              <a:avLst/>
              <a:gdLst/>
              <a:ahLst/>
              <a:cxnLst/>
              <a:rect l="l" t="t" r="r" b="b"/>
              <a:pathLst>
                <a:path w="377307" h="812800">
                  <a:moveTo>
                    <a:pt x="0" y="0"/>
                  </a:moveTo>
                  <a:lnTo>
                    <a:pt x="377307" y="0"/>
                  </a:lnTo>
                  <a:lnTo>
                    <a:pt x="377307" y="812800"/>
                  </a:lnTo>
                  <a:lnTo>
                    <a:pt x="0" y="812800"/>
                  </a:lnTo>
                  <a:close/>
                </a:path>
              </a:pathLst>
            </a:custGeom>
            <a:solidFill>
              <a:srgbClr val="FEBE01"/>
            </a:solidFill>
          </p:spPr>
        </p:sp>
        <p:sp>
          <p:nvSpPr>
            <p:cNvPr id="25" name="TextBox 2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0" y="0"/>
            <a:ext cx="4619967" cy="10287000"/>
            <a:chOff x="0" y="0"/>
            <a:chExt cx="1216781" cy="2709333"/>
          </a:xfrm>
        </p:grpSpPr>
        <p:sp>
          <p:nvSpPr>
            <p:cNvPr id="3" name="Freeform 3"/>
            <p:cNvSpPr/>
            <p:nvPr/>
          </p:nvSpPr>
          <p:spPr>
            <a:xfrm>
              <a:off x="0" y="0"/>
              <a:ext cx="1216781" cy="2709333"/>
            </a:xfrm>
            <a:custGeom>
              <a:avLst/>
              <a:gdLst/>
              <a:ahLst/>
              <a:cxnLst/>
              <a:rect l="l" t="t" r="r" b="b"/>
              <a:pathLst>
                <a:path w="1216781" h="2709333">
                  <a:moveTo>
                    <a:pt x="0" y="0"/>
                  </a:moveTo>
                  <a:lnTo>
                    <a:pt x="1216781" y="0"/>
                  </a:lnTo>
                  <a:lnTo>
                    <a:pt x="1216781" y="2709333"/>
                  </a:lnTo>
                  <a:lnTo>
                    <a:pt x="0" y="2709333"/>
                  </a:lnTo>
                  <a:close/>
                </a:path>
              </a:pathLst>
            </a:custGeom>
            <a:solidFill>
              <a:srgbClr val="051D4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0800000">
            <a:off x="8484071" y="6821088"/>
            <a:ext cx="8775229" cy="8775229"/>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0800000">
            <a:off x="444438" y="1171223"/>
            <a:ext cx="7658741" cy="7658741"/>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230"/>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0800000">
            <a:off x="0" y="1457036"/>
            <a:ext cx="7658741" cy="7658741"/>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1D40"/>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4" name="AutoShape 14"/>
          <p:cNvSpPr/>
          <p:nvPr/>
        </p:nvSpPr>
        <p:spPr>
          <a:xfrm flipV="1">
            <a:off x="9306748" y="4910869"/>
            <a:ext cx="6923852" cy="0"/>
          </a:xfrm>
          <a:prstGeom prst="line">
            <a:avLst/>
          </a:prstGeom>
          <a:ln w="123825" cap="flat">
            <a:solidFill>
              <a:srgbClr val="051D40"/>
            </a:solidFill>
            <a:prstDash val="solid"/>
            <a:headEnd type="none" w="sm" len="sm"/>
            <a:tailEnd type="none" w="sm" len="sm"/>
          </a:ln>
        </p:spPr>
      </p:sp>
      <p:sp>
        <p:nvSpPr>
          <p:cNvPr id="15" name="TextBox 15"/>
          <p:cNvSpPr txBox="1"/>
          <p:nvPr/>
        </p:nvSpPr>
        <p:spPr>
          <a:xfrm>
            <a:off x="9144000" y="3517029"/>
            <a:ext cx="8115300" cy="1393841"/>
          </a:xfrm>
          <a:prstGeom prst="rect">
            <a:avLst/>
          </a:prstGeom>
        </p:spPr>
        <p:txBody>
          <a:bodyPr lIns="0" tIns="0" rIns="0" bIns="0" rtlCol="0" anchor="t">
            <a:spAutoFit/>
          </a:bodyPr>
          <a:lstStyle/>
          <a:p>
            <a:pPr>
              <a:lnSpc>
                <a:spcPts val="10849"/>
              </a:lnSpc>
            </a:pPr>
            <a:r>
              <a:rPr lang="en-US" sz="7749">
                <a:solidFill>
                  <a:srgbClr val="051D40"/>
                </a:solidFill>
                <a:latin typeface="Poppins Ultra-Bold"/>
              </a:rPr>
              <a:t>TERIMA KASIH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346</Words>
  <Application>Microsoft Office PowerPoint</Application>
  <PresentationFormat>Custom</PresentationFormat>
  <Paragraphs>52</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Public Sans</vt:lpstr>
      <vt:lpstr>Poppins Medium</vt:lpstr>
      <vt:lpstr>Public Sans Bold</vt:lpstr>
      <vt:lpstr>Arial Black</vt:lpstr>
      <vt:lpstr>Poppins Ultra-Bold</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 pembelajaran membaca</dc:title>
  <cp:lastModifiedBy>Antonius</cp:lastModifiedBy>
  <cp:revision>6</cp:revision>
  <dcterms:created xsi:type="dcterms:W3CDTF">2006-08-16T00:00:00Z</dcterms:created>
  <dcterms:modified xsi:type="dcterms:W3CDTF">2023-08-22T18:12:37Z</dcterms:modified>
  <dc:identifier>DAFsRjKRgy4</dc:identifier>
</cp:coreProperties>
</file>